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266" r:id="rId4"/>
    <p:sldId id="267" r:id="rId5"/>
    <p:sldId id="268" r:id="rId6"/>
    <p:sldId id="257" r:id="rId7"/>
    <p:sldId id="269" r:id="rId8"/>
    <p:sldId id="270" r:id="rId9"/>
    <p:sldId id="271" r:id="rId10"/>
    <p:sldId id="272" r:id="rId11"/>
    <p:sldId id="273" r:id="rId12"/>
    <p:sldId id="274" r:id="rId13"/>
    <p:sldId id="276" r:id="rId14"/>
    <p:sldId id="322" r:id="rId15"/>
    <p:sldId id="277" r:id="rId16"/>
    <p:sldId id="278" r:id="rId17"/>
    <p:sldId id="288" r:id="rId18"/>
    <p:sldId id="279" r:id="rId19"/>
    <p:sldId id="280" r:id="rId20"/>
    <p:sldId id="282" r:id="rId21"/>
    <p:sldId id="285" r:id="rId22"/>
    <p:sldId id="281" r:id="rId23"/>
    <p:sldId id="287" r:id="rId24"/>
    <p:sldId id="283" r:id="rId25"/>
    <p:sldId id="284" r:id="rId26"/>
    <p:sldId id="258" r:id="rId27"/>
    <p:sldId id="286" r:id="rId28"/>
    <p:sldId id="289" r:id="rId29"/>
    <p:sldId id="323" r:id="rId30"/>
    <p:sldId id="324" r:id="rId31"/>
    <p:sldId id="305" r:id="rId32"/>
    <p:sldId id="306" r:id="rId33"/>
    <p:sldId id="307" r:id="rId34"/>
    <p:sldId id="290" r:id="rId35"/>
    <p:sldId id="291" r:id="rId36"/>
    <p:sldId id="292" r:id="rId37"/>
    <p:sldId id="293" r:id="rId38"/>
    <p:sldId id="294" r:id="rId39"/>
    <p:sldId id="325" r:id="rId40"/>
    <p:sldId id="326" r:id="rId41"/>
    <p:sldId id="295" r:id="rId42"/>
    <p:sldId id="296" r:id="rId43"/>
    <p:sldId id="303" r:id="rId44"/>
    <p:sldId id="297" r:id="rId45"/>
    <p:sldId id="298" r:id="rId46"/>
    <p:sldId id="302" r:id="rId47"/>
    <p:sldId id="299" r:id="rId48"/>
    <p:sldId id="300" r:id="rId49"/>
    <p:sldId id="301" r:id="rId50"/>
    <p:sldId id="304" r:id="rId51"/>
    <p:sldId id="310" r:id="rId52"/>
    <p:sldId id="308" r:id="rId53"/>
    <p:sldId id="311" r:id="rId54"/>
    <p:sldId id="309" r:id="rId55"/>
    <p:sldId id="312" r:id="rId56"/>
    <p:sldId id="313" r:id="rId57"/>
    <p:sldId id="314" r:id="rId58"/>
    <p:sldId id="315" r:id="rId59"/>
    <p:sldId id="316" r:id="rId60"/>
    <p:sldId id="317" r:id="rId61"/>
    <p:sldId id="318" r:id="rId62"/>
    <p:sldId id="319" r:id="rId63"/>
    <p:sldId id="320" r:id="rId64"/>
    <p:sldId id="321" r:id="rId65"/>
    <p:sldId id="327" r:id="rId66"/>
    <p:sldId id="328" r:id="rId67"/>
    <p:sldId id="329" r:id="rId68"/>
    <p:sldId id="330" r:id="rId69"/>
    <p:sldId id="331" r:id="rId70"/>
    <p:sldId id="332"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AD8625-35D0-4797-92FC-FBEE37DEB119}"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3E53B-D9A4-46B6-91B9-25B60A1EAFE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AD8625-35D0-4797-92FC-FBEE37DEB119}"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3E53B-D9A4-46B6-91B9-25B60A1EAFE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AD8625-35D0-4797-92FC-FBEE37DEB119}"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3E53B-D9A4-46B6-91B9-25B60A1EAFE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AD8625-35D0-4797-92FC-FBEE37DEB119}"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3E53B-D9A4-46B6-91B9-25B60A1EAFE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AD8625-35D0-4797-92FC-FBEE37DEB119}" type="datetimeFigureOut">
              <a:rPr lang="en-US" smtClean="0"/>
              <a:pPr/>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A3E53B-D9A4-46B6-91B9-25B60A1EAFE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AD8625-35D0-4797-92FC-FBEE37DEB119}" type="datetimeFigureOut">
              <a:rPr lang="en-US" smtClean="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3E53B-D9A4-46B6-91B9-25B60A1EAFE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AD8625-35D0-4797-92FC-FBEE37DEB119}" type="datetimeFigureOut">
              <a:rPr lang="en-US" smtClean="0"/>
              <a:pPr/>
              <a:t>2/15/2017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A3E53B-D9A4-46B6-91B9-25B60A1EAFE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AD8625-35D0-4797-92FC-FBEE37DEB119}" type="datetimeFigureOut">
              <a:rPr lang="en-US" smtClean="0"/>
              <a:pPr/>
              <a:t>2/15/2017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A3E53B-D9A4-46B6-91B9-25B60A1EAFE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D8625-35D0-4797-92FC-FBEE37DEB119}" type="datetimeFigureOut">
              <a:rPr lang="en-US" smtClean="0"/>
              <a:pPr/>
              <a:t>2/15/2017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A3E53B-D9A4-46B6-91B9-25B60A1EAFE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D8625-35D0-4797-92FC-FBEE37DEB119}" type="datetimeFigureOut">
              <a:rPr lang="en-US" smtClean="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3E53B-D9A4-46B6-91B9-25B60A1EAFE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D8625-35D0-4797-92FC-FBEE37DEB119}" type="datetimeFigureOut">
              <a:rPr lang="en-US" smtClean="0"/>
              <a:pPr/>
              <a:t>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A3E53B-D9A4-46B6-91B9-25B60A1EAFE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D8625-35D0-4797-92FC-FBEE37DEB119}" type="datetimeFigureOut">
              <a:rPr lang="en-US" smtClean="0"/>
              <a:pPr/>
              <a:t>2/15/2017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3E53B-D9A4-46B6-91B9-25B60A1EAFE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Speed_of_sound" TargetMode="External"/><Relationship Id="rId2" Type="http://schemas.openxmlformats.org/officeDocument/2006/relationships/hyperlink" Target="http://en.wikipedia.org/wiki/Fluid"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turbinegenerator.org/wp-content/uploads/2011/12/impulse.direction.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Nozzle" TargetMode="External"/><Relationship Id="rId2" Type="http://schemas.openxmlformats.org/officeDocument/2006/relationships/hyperlink" Target="http://en.wikipedia.org/wiki/Steam_turbine" TargetMode="External"/><Relationship Id="rId1" Type="http://schemas.openxmlformats.org/officeDocument/2006/relationships/slideLayout" Target="../slideLayouts/slideLayout2.xml"/><Relationship Id="rId4" Type="http://schemas.openxmlformats.org/officeDocument/2006/relationships/hyperlink" Target="http://en.wikipedia.org/wiki/Turbines"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en.wikipedia.org/wiki/Steam_turbin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en.wikipedia.org/wiki/Steam_turbin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Governor_(device)" TargetMode="External"/><Relationship Id="rId2" Type="http://schemas.openxmlformats.org/officeDocument/2006/relationships/hyperlink" Target="http://en.wikipedia.org/wiki/Steam_turbine"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924800" cy="6400800"/>
          </a:xfrm>
        </p:spPr>
        <p:txBody>
          <a:bodyPr>
            <a:normAutofit/>
          </a:bodyPr>
          <a:lstStyle/>
          <a:p>
            <a:r>
              <a:rPr lang="en-US" b="1" dirty="0" smtClean="0">
                <a:solidFill>
                  <a:srgbClr val="7030A0"/>
                </a:solidFill>
                <a:latin typeface="Times New Roman" pitchFamily="18" charset="0"/>
                <a:cs typeface="Times New Roman" pitchFamily="18" charset="0"/>
              </a:rPr>
              <a:t>Chapter no .4  Steam nozzle and turbines</a:t>
            </a:r>
            <a:r>
              <a:rPr lang="en-US" b="1" dirty="0" smtClean="0">
                <a:solidFill>
                  <a:srgbClr val="7030A0"/>
                </a:solidFill>
                <a:latin typeface="Times New Roman" pitchFamily="18" charset="0"/>
                <a:cs typeface="Times New Roman" pitchFamily="18" charset="0"/>
              </a:rPr>
              <a:t>.</a:t>
            </a:r>
            <a:br>
              <a:rPr lang="en-US" b="1" dirty="0" smtClean="0">
                <a:solidFill>
                  <a:srgbClr val="7030A0"/>
                </a:solidFill>
                <a:latin typeface="Times New Roman" pitchFamily="18" charset="0"/>
                <a:cs typeface="Times New Roman" pitchFamily="18" charset="0"/>
              </a:rPr>
            </a:br>
            <a:r>
              <a:rPr lang="en-US" b="1" dirty="0" smtClean="0">
                <a:solidFill>
                  <a:srgbClr val="7030A0"/>
                </a:solidFill>
                <a:latin typeface="Times New Roman" pitchFamily="18" charset="0"/>
                <a:cs typeface="Times New Roman" pitchFamily="18" charset="0"/>
              </a:rPr>
              <a:t>Marks-16</a:t>
            </a:r>
            <a:r>
              <a:rPr lang="en-US" b="1" dirty="0" smtClean="0"/>
              <a:t/>
            </a:r>
            <a:br>
              <a:rPr lang="en-US" b="1"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Calibri" pitchFamily="34" charset="0"/>
                <a:cs typeface="Times New Roman" pitchFamily="18" charset="0"/>
              </a:rPr>
              <a:t>Divergent nozzle</a:t>
            </a:r>
            <a:r>
              <a:rPr lang="en-US" dirty="0" smtClean="0">
                <a:solidFill>
                  <a:srgbClr val="FF0000"/>
                </a:solidFill>
                <a:latin typeface="Calibri" pitchFamily="34" charset="0"/>
                <a:cs typeface="Times New Roman" pitchFamily="18" charset="0"/>
              </a:rPr>
              <a:t> :-</a:t>
            </a:r>
            <a:br>
              <a:rPr lang="en-US" dirty="0" smtClean="0">
                <a:solidFill>
                  <a:srgbClr val="FF0000"/>
                </a:solidFill>
                <a:latin typeface="Calibri" pitchFamily="34" charset="0"/>
                <a:cs typeface="Times New Roman" pitchFamily="18" charset="0"/>
              </a:rPr>
            </a:br>
            <a:endParaRPr lang="en-US" dirty="0"/>
          </a:p>
        </p:txBody>
      </p:sp>
      <p:sp>
        <p:nvSpPr>
          <p:cNvPr id="3" name="Content Placeholder 2"/>
          <p:cNvSpPr>
            <a:spLocks noGrp="1"/>
          </p:cNvSpPr>
          <p:nvPr>
            <p:ph idx="1"/>
          </p:nvPr>
        </p:nvSpPr>
        <p:spPr>
          <a:xfrm>
            <a:off x="457200" y="914400"/>
            <a:ext cx="8229600" cy="4525963"/>
          </a:xfrm>
        </p:spPr>
        <p:txBody>
          <a:bodyPr/>
          <a:lstStyle/>
          <a:p>
            <a:pPr algn="just" eaLnBrk="0" hangingPunct="0">
              <a:buNone/>
            </a:pPr>
            <a:r>
              <a:rPr lang="en-US" dirty="0" smtClean="0">
                <a:latin typeface="Calibri" pitchFamily="34" charset="0"/>
                <a:cs typeface="Times New Roman" pitchFamily="18" charset="0"/>
              </a:rPr>
              <a:t>	</a:t>
            </a:r>
            <a:r>
              <a:rPr lang="en-US" dirty="0" smtClean="0">
                <a:solidFill>
                  <a:srgbClr val="00B0F0"/>
                </a:solidFill>
                <a:latin typeface="Calibri" pitchFamily="34" charset="0"/>
                <a:cs typeface="Times New Roman" pitchFamily="18" charset="0"/>
              </a:rPr>
              <a:t>It is a nozzle with small entrance and tapers gradually to a large section at exit. </a:t>
            </a:r>
          </a:p>
          <a:p>
            <a:pPr algn="just" eaLnBrk="0" hangingPunct="0">
              <a:buNone/>
            </a:pPr>
            <a:r>
              <a:rPr lang="en-US" dirty="0" smtClean="0">
                <a:latin typeface="Calibri" pitchFamily="34" charset="0"/>
                <a:cs typeface="Times New Roman" pitchFamily="18" charset="0"/>
              </a:rPr>
              <a:t>    </a:t>
            </a:r>
            <a:r>
              <a:rPr lang="en-US" dirty="0" smtClean="0">
                <a:solidFill>
                  <a:srgbClr val="002060"/>
                </a:solidFill>
                <a:latin typeface="Calibri" pitchFamily="34" charset="0"/>
                <a:cs typeface="Times New Roman" pitchFamily="18" charset="0"/>
              </a:rPr>
              <a:t>It has no converging portion at entry.</a:t>
            </a:r>
          </a:p>
          <a:p>
            <a:endParaRPr lang="en-US" dirty="0"/>
          </a:p>
        </p:txBody>
      </p:sp>
      <p:pic>
        <p:nvPicPr>
          <p:cNvPr id="5122" name="Picture 2"/>
          <p:cNvPicPr>
            <a:picLocks noChangeAspect="1" noChangeArrowheads="1"/>
          </p:cNvPicPr>
          <p:nvPr/>
        </p:nvPicPr>
        <p:blipFill>
          <a:blip r:embed="rId2"/>
          <a:srcRect/>
          <a:stretch>
            <a:fillRect/>
          </a:stretch>
        </p:blipFill>
        <p:spPr bwMode="auto">
          <a:xfrm>
            <a:off x="1981200" y="2743200"/>
            <a:ext cx="5105400" cy="328204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1"/>
            <a:ext cx="8610600" cy="3200399"/>
          </a:xfrm>
        </p:spPr>
        <p:txBody>
          <a:bodyPr>
            <a:normAutofit fontScale="77500" lnSpcReduction="20000"/>
          </a:bodyPr>
          <a:lstStyle/>
          <a:p>
            <a:pPr algn="just" eaLnBrk="0" hangingPunct="0"/>
            <a:r>
              <a:rPr lang="en-US" u="sng" dirty="0" smtClean="0">
                <a:solidFill>
                  <a:srgbClr val="FF0000"/>
                </a:solidFill>
                <a:latin typeface="Calibri" pitchFamily="34" charset="0"/>
                <a:cs typeface="Times New Roman" pitchFamily="18" charset="0"/>
              </a:rPr>
              <a:t>convergent - divergent nozzle</a:t>
            </a:r>
            <a:r>
              <a:rPr lang="en-US" dirty="0" smtClean="0">
                <a:solidFill>
                  <a:srgbClr val="FF0000"/>
                </a:solidFill>
                <a:latin typeface="Calibri" pitchFamily="34" charset="0"/>
                <a:cs typeface="Times New Roman" pitchFamily="18" charset="0"/>
              </a:rPr>
              <a:t> :-</a:t>
            </a:r>
            <a:endParaRPr lang="en-US" dirty="0" smtClean="0">
              <a:solidFill>
                <a:srgbClr val="FF0000"/>
              </a:solidFill>
            </a:endParaRPr>
          </a:p>
          <a:p>
            <a:pPr algn="just" eaLnBrk="0" hangingPunct="0"/>
            <a:r>
              <a:rPr lang="en-US" sz="3400" dirty="0" smtClean="0">
                <a:solidFill>
                  <a:srgbClr val="002060"/>
                </a:solidFill>
                <a:latin typeface="Calibri" pitchFamily="34" charset="0"/>
                <a:cs typeface="Times New Roman" pitchFamily="18" charset="0"/>
              </a:rPr>
              <a:t>convergent - divergent nozzle is widely used in steam turbines. </a:t>
            </a:r>
          </a:p>
          <a:p>
            <a:pPr algn="just" eaLnBrk="0" hangingPunct="0"/>
            <a:r>
              <a:rPr lang="en-US" sz="3400" dirty="0" smtClean="0">
                <a:solidFill>
                  <a:srgbClr val="00B050"/>
                </a:solidFill>
                <a:latin typeface="Calibri" pitchFamily="34" charset="0"/>
                <a:cs typeface="Times New Roman" pitchFamily="18" charset="0"/>
              </a:rPr>
              <a:t>The nozzle converges first to the smallest section and then diverges up to exit. </a:t>
            </a:r>
          </a:p>
          <a:p>
            <a:pPr algn="just" eaLnBrk="0" hangingPunct="0"/>
            <a:r>
              <a:rPr lang="en-US" sz="3400" dirty="0" smtClean="0">
                <a:solidFill>
                  <a:srgbClr val="0070C0"/>
                </a:solidFill>
                <a:latin typeface="Calibri" pitchFamily="34" charset="0"/>
                <a:cs typeface="Times New Roman" pitchFamily="18" charset="0"/>
              </a:rPr>
              <a:t>The smallest section of the nozzle is called throat. </a:t>
            </a:r>
          </a:p>
          <a:p>
            <a:pPr algn="just" eaLnBrk="0" hangingPunct="0"/>
            <a:r>
              <a:rPr lang="en-US" sz="3400" dirty="0" smtClean="0">
                <a:latin typeface="Calibri" pitchFamily="34" charset="0"/>
                <a:cs typeface="Times New Roman" pitchFamily="18" charset="0"/>
              </a:rPr>
              <a:t>The divergent portion of nozzle allows higher expansion ratio i.e., increases pressure drop. </a:t>
            </a:r>
          </a:p>
          <a:p>
            <a:pPr algn="just" eaLnBrk="0" hangingPunct="0">
              <a:buNone/>
            </a:pPr>
            <a:endParaRPr lang="en-US" sz="3400" dirty="0" smtClean="0"/>
          </a:p>
          <a:p>
            <a:endParaRPr lang="en-US" dirty="0"/>
          </a:p>
        </p:txBody>
      </p:sp>
      <p:pic>
        <p:nvPicPr>
          <p:cNvPr id="6146" name="Picture 2"/>
          <p:cNvPicPr>
            <a:picLocks noChangeAspect="1" noChangeArrowheads="1"/>
          </p:cNvPicPr>
          <p:nvPr/>
        </p:nvPicPr>
        <p:blipFill>
          <a:blip r:embed="rId2"/>
          <a:srcRect/>
          <a:stretch>
            <a:fillRect/>
          </a:stretch>
        </p:blipFill>
        <p:spPr bwMode="auto">
          <a:xfrm>
            <a:off x="1827873" y="3124200"/>
            <a:ext cx="4877727" cy="3429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Calibri" pitchFamily="34" charset="0"/>
                <a:cs typeface="Times New Roman" pitchFamily="18" charset="0"/>
              </a:rPr>
              <a:t>convergent - divergent nozzle</a:t>
            </a:r>
            <a:r>
              <a:rPr lang="en-US" dirty="0" smtClean="0">
                <a:solidFill>
                  <a:srgbClr val="FF0000"/>
                </a:solidFill>
                <a:latin typeface="Calibri" pitchFamily="34" charset="0"/>
                <a:cs typeface="Times New Roman" pitchFamily="18" charset="0"/>
              </a:rPr>
              <a:t> :</a:t>
            </a:r>
            <a:endParaRPr lang="en-US" dirty="0"/>
          </a:p>
        </p:txBody>
      </p:sp>
      <p:sp>
        <p:nvSpPr>
          <p:cNvPr id="3" name="Content Placeholder 2"/>
          <p:cNvSpPr>
            <a:spLocks noGrp="1"/>
          </p:cNvSpPr>
          <p:nvPr>
            <p:ph idx="1"/>
          </p:nvPr>
        </p:nvSpPr>
        <p:spPr/>
        <p:txBody>
          <a:bodyPr/>
          <a:lstStyle/>
          <a:p>
            <a:pPr algn="just" eaLnBrk="0" hangingPunct="0"/>
            <a:r>
              <a:rPr lang="en-US" dirty="0" smtClean="0">
                <a:latin typeface="Calibri" pitchFamily="34" charset="0"/>
                <a:cs typeface="Times New Roman" pitchFamily="18" charset="0"/>
              </a:rPr>
              <a:t>The taper of diverging sides of the nozzle ranges from 6</a:t>
            </a:r>
            <a:r>
              <a:rPr lang="en-US" baseline="30000" dirty="0" smtClean="0">
                <a:latin typeface="Calibri" pitchFamily="34" charset="0"/>
                <a:cs typeface="Times New Roman" pitchFamily="18" charset="0"/>
              </a:rPr>
              <a:t>0</a:t>
            </a:r>
            <a:r>
              <a:rPr lang="en-US" dirty="0" smtClean="0">
                <a:latin typeface="Calibri" pitchFamily="34" charset="0"/>
                <a:cs typeface="Times New Roman" pitchFamily="18" charset="0"/>
              </a:rPr>
              <a:t> to 15</a:t>
            </a:r>
            <a:r>
              <a:rPr lang="en-US" baseline="30000" dirty="0" smtClean="0">
                <a:latin typeface="Calibri" pitchFamily="34" charset="0"/>
                <a:cs typeface="Times New Roman" pitchFamily="18" charset="0"/>
              </a:rPr>
              <a:t>0 .</a:t>
            </a:r>
            <a:endParaRPr lang="en-US" dirty="0" smtClean="0">
              <a:latin typeface="Calibri" pitchFamily="34" charset="0"/>
              <a:cs typeface="Times New Roman" pitchFamily="18" charset="0"/>
            </a:endParaRPr>
          </a:p>
          <a:p>
            <a:pPr algn="just" eaLnBrk="0" hangingPunct="0"/>
            <a:r>
              <a:rPr lang="en-US" dirty="0" smtClean="0">
                <a:solidFill>
                  <a:srgbClr val="0070C0"/>
                </a:solidFill>
                <a:latin typeface="Calibri" pitchFamily="34" charset="0"/>
                <a:cs typeface="Times New Roman" pitchFamily="18" charset="0"/>
              </a:rPr>
              <a:t>if the taper is above 15</a:t>
            </a:r>
            <a:r>
              <a:rPr lang="en-US" baseline="30000" dirty="0" smtClean="0">
                <a:solidFill>
                  <a:srgbClr val="0070C0"/>
                </a:solidFill>
                <a:latin typeface="Calibri" pitchFamily="34" charset="0"/>
                <a:cs typeface="Times New Roman" pitchFamily="18" charset="0"/>
              </a:rPr>
              <a:t>0</a:t>
            </a:r>
            <a:r>
              <a:rPr lang="en-US" dirty="0" smtClean="0">
                <a:solidFill>
                  <a:srgbClr val="0070C0"/>
                </a:solidFill>
                <a:latin typeface="Calibri" pitchFamily="34" charset="0"/>
                <a:cs typeface="Times New Roman" pitchFamily="18" charset="0"/>
              </a:rPr>
              <a:t> turbulent is increased</a:t>
            </a:r>
            <a:r>
              <a:rPr lang="en-US" dirty="0" smtClean="0">
                <a:latin typeface="Calibri" pitchFamily="34" charset="0"/>
                <a:cs typeface="Times New Roman" pitchFamily="18" charset="0"/>
              </a:rPr>
              <a:t>. </a:t>
            </a:r>
          </a:p>
          <a:p>
            <a:pPr algn="just" eaLnBrk="0" hangingPunct="0"/>
            <a:r>
              <a:rPr lang="en-US" dirty="0" smtClean="0">
                <a:solidFill>
                  <a:srgbClr val="00B050"/>
                </a:solidFill>
                <a:latin typeface="Calibri" pitchFamily="34" charset="0"/>
                <a:cs typeface="Times New Roman" pitchFamily="18" charset="0"/>
              </a:rPr>
              <a:t>However if it is less than 6</a:t>
            </a:r>
            <a:r>
              <a:rPr lang="en-US" baseline="30000" dirty="0" smtClean="0">
                <a:solidFill>
                  <a:srgbClr val="00B050"/>
                </a:solidFill>
                <a:latin typeface="Calibri" pitchFamily="34" charset="0"/>
                <a:cs typeface="Times New Roman" pitchFamily="18" charset="0"/>
              </a:rPr>
              <a:t>0</a:t>
            </a:r>
            <a:r>
              <a:rPr lang="en-US" dirty="0" smtClean="0">
                <a:solidFill>
                  <a:srgbClr val="00B050"/>
                </a:solidFill>
                <a:latin typeface="Calibri" pitchFamily="34" charset="0"/>
                <a:cs typeface="Times New Roman" pitchFamily="18" charset="0"/>
              </a:rPr>
              <a:t>, the length of the nozzle will increases</a:t>
            </a:r>
            <a:endParaRPr lang="en-US" dirty="0">
              <a:solidFill>
                <a:srgbClr val="00B05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 number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ratio of speed of an object moving through a </a:t>
            </a:r>
            <a:r>
              <a:rPr lang="en-US" dirty="0" smtClean="0">
                <a:hlinkClick r:id="rId2" tooltip="Fluid"/>
              </a:rPr>
              <a:t>fluid</a:t>
            </a:r>
            <a:r>
              <a:rPr lang="en-US" dirty="0" smtClean="0"/>
              <a:t> and the local </a:t>
            </a:r>
            <a:r>
              <a:rPr lang="en-US" dirty="0" smtClean="0">
                <a:hlinkClick r:id="rId3" tooltip="Speed of sound"/>
              </a:rPr>
              <a:t>speed of sound</a:t>
            </a:r>
            <a:r>
              <a:rPr lang="en-US" dirty="0" smtClean="0"/>
              <a:t>.</a:t>
            </a:r>
          </a:p>
          <a:p>
            <a:pPr>
              <a:buNone/>
            </a:pPr>
            <a:endParaRPr lang="en-US" dirty="0" smtClean="0"/>
          </a:p>
          <a:p>
            <a:pPr>
              <a:buNone/>
            </a:pPr>
            <a:endParaRPr lang="en-US" dirty="0" smtClean="0"/>
          </a:p>
          <a:p>
            <a:pPr>
              <a:buNone/>
            </a:pPr>
            <a:endParaRPr lang="en-US" dirty="0" smtClean="0"/>
          </a:p>
          <a:p>
            <a:pPr>
              <a:buNone/>
            </a:pPr>
            <a:r>
              <a:rPr lang="en-US" dirty="0" smtClean="0"/>
              <a:t>Where,</a:t>
            </a:r>
          </a:p>
          <a:p>
            <a:r>
              <a:rPr lang="en-US" dirty="0" smtClean="0">
                <a:solidFill>
                  <a:srgbClr val="FF0000"/>
                </a:solidFill>
              </a:rPr>
              <a:t>M is the Mach number, </a:t>
            </a:r>
            <a:r>
              <a:rPr lang="en-US" i="1" dirty="0" smtClean="0">
                <a:solidFill>
                  <a:srgbClr val="FF0000"/>
                </a:solidFill>
              </a:rPr>
              <a:t>v</a:t>
            </a:r>
            <a:r>
              <a:rPr lang="en-US" dirty="0" smtClean="0">
                <a:solidFill>
                  <a:srgbClr val="FF0000"/>
                </a:solidFill>
              </a:rPr>
              <a:t> is the velocity of the source relative to the medium, and  </a:t>
            </a:r>
            <a:r>
              <a:rPr lang="en-US" i="1" dirty="0" err="1" smtClean="0">
                <a:solidFill>
                  <a:srgbClr val="FF0000"/>
                </a:solidFill>
              </a:rPr>
              <a:t>v</a:t>
            </a:r>
            <a:r>
              <a:rPr lang="en-US" baseline="-25000" dirty="0" err="1" smtClean="0">
                <a:solidFill>
                  <a:srgbClr val="FF0000"/>
                </a:solidFill>
              </a:rPr>
              <a:t>sound</a:t>
            </a:r>
            <a:r>
              <a:rPr lang="en-US" dirty="0" smtClean="0">
                <a:solidFill>
                  <a:srgbClr val="FF0000"/>
                </a:solidFill>
              </a:rPr>
              <a:t> is the speed of sound in the medium. </a:t>
            </a:r>
          </a:p>
          <a:p>
            <a:r>
              <a:rPr lang="en-US" dirty="0" smtClean="0">
                <a:solidFill>
                  <a:srgbClr val="002060"/>
                </a:solidFill>
              </a:rPr>
              <a:t>Mach number varies by the composition of the surrounding medium and also by local conditions, especially temperature and pressure.</a:t>
            </a:r>
          </a:p>
          <a:p>
            <a:endParaRPr lang="en-US" dirty="0"/>
          </a:p>
        </p:txBody>
      </p:sp>
      <p:pic>
        <p:nvPicPr>
          <p:cNvPr id="1026" name="Picture 2" descr="E:\PCP\THERMAL\chapter no 4\chapter no 4\impulse\bde0a45a879239ae6cfd59446b249259.png"/>
          <p:cNvPicPr>
            <a:picLocks noChangeAspect="1" noChangeArrowheads="1"/>
          </p:cNvPicPr>
          <p:nvPr/>
        </p:nvPicPr>
        <p:blipFill>
          <a:blip r:embed="rId4"/>
          <a:srcRect/>
          <a:stretch>
            <a:fillRect/>
          </a:stretch>
        </p:blipFill>
        <p:spPr bwMode="auto">
          <a:xfrm>
            <a:off x="2971800" y="2410286"/>
            <a:ext cx="2043113" cy="85678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 number</a:t>
            </a:r>
            <a:endParaRPr lang="en-US" dirty="0"/>
          </a:p>
        </p:txBody>
      </p:sp>
      <p:sp>
        <p:nvSpPr>
          <p:cNvPr id="3" name="Content Placeholder 2"/>
          <p:cNvSpPr>
            <a:spLocks noGrp="1"/>
          </p:cNvSpPr>
          <p:nvPr>
            <p:ph idx="1"/>
          </p:nvPr>
        </p:nvSpPr>
        <p:spPr/>
        <p:txBody>
          <a:bodyPr/>
          <a:lstStyle/>
          <a:p>
            <a:r>
              <a:rPr lang="en-US" dirty="0" smtClean="0"/>
              <a:t>M&lt; 1 , the flow is called subsonic.</a:t>
            </a:r>
          </a:p>
          <a:p>
            <a:r>
              <a:rPr lang="en-US" dirty="0" smtClean="0"/>
              <a:t>M=1, the flow is called sonic.</a:t>
            </a:r>
          </a:p>
          <a:p>
            <a:r>
              <a:rPr lang="en-US" dirty="0" smtClean="0"/>
              <a:t>M&gt;1, the flow is called supersonic.</a:t>
            </a:r>
          </a:p>
          <a:p>
            <a:r>
              <a:rPr lang="en-US" dirty="0" smtClean="0"/>
              <a:t>M&gt;5, the flow is called hypersonic.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b="1" dirty="0" smtClean="0"/>
              <a:t>Steam turbine</a:t>
            </a:r>
            <a:endParaRPr lang="en-US" dirty="0"/>
          </a:p>
        </p:txBody>
      </p:sp>
      <p:pic>
        <p:nvPicPr>
          <p:cNvPr id="1026" name="Picture 2"/>
          <p:cNvPicPr>
            <a:picLocks noChangeAspect="1" noChangeArrowheads="1"/>
          </p:cNvPicPr>
          <p:nvPr/>
        </p:nvPicPr>
        <p:blipFill>
          <a:blip r:embed="rId2"/>
          <a:srcRect/>
          <a:stretch>
            <a:fillRect/>
          </a:stretch>
        </p:blipFill>
        <p:spPr bwMode="auto">
          <a:xfrm>
            <a:off x="28572" y="1981199"/>
            <a:ext cx="9115428" cy="228600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Steam Turbine : </a:t>
            </a:r>
            <a:br>
              <a:rPr lang="en-US" b="1" dirty="0" smtClean="0"/>
            </a:br>
            <a:endParaRPr lang="en-US" dirty="0"/>
          </a:p>
        </p:txBody>
      </p:sp>
      <p:sp>
        <p:nvSpPr>
          <p:cNvPr id="3" name="Content Placeholder 2"/>
          <p:cNvSpPr>
            <a:spLocks noGrp="1"/>
          </p:cNvSpPr>
          <p:nvPr>
            <p:ph idx="1"/>
          </p:nvPr>
        </p:nvSpPr>
        <p:spPr/>
        <p:txBody>
          <a:bodyPr>
            <a:normAutofit fontScale="25000" lnSpcReduction="20000"/>
          </a:bodyPr>
          <a:lstStyle/>
          <a:p>
            <a:r>
              <a:rPr lang="en-US" sz="9600" b="1" dirty="0"/>
              <a:t>Classification of Steam Turbine : </a:t>
            </a:r>
          </a:p>
          <a:p>
            <a:r>
              <a:rPr lang="en-US" sz="9600" dirty="0"/>
              <a:t>Steam turbines are classified according to : </a:t>
            </a:r>
          </a:p>
          <a:p>
            <a:pPr>
              <a:buNone/>
            </a:pPr>
            <a:r>
              <a:rPr lang="en-US" sz="9600" dirty="0" smtClean="0">
                <a:solidFill>
                  <a:srgbClr val="FF0000"/>
                </a:solidFill>
              </a:rPr>
              <a:t>Principle of action of steam       Method of governing </a:t>
            </a:r>
          </a:p>
          <a:p>
            <a:pPr>
              <a:buNone/>
            </a:pPr>
            <a:r>
              <a:rPr lang="en-US" sz="9600" dirty="0" smtClean="0"/>
              <a:t>a</a:t>
            </a:r>
            <a:r>
              <a:rPr lang="en-US" sz="9600" dirty="0">
                <a:solidFill>
                  <a:srgbClr val="C00000"/>
                </a:solidFill>
              </a:rPr>
              <a:t>. Impulse turbine </a:t>
            </a:r>
            <a:r>
              <a:rPr lang="en-US" sz="9600" dirty="0" smtClean="0">
                <a:solidFill>
                  <a:srgbClr val="C00000"/>
                </a:solidFill>
              </a:rPr>
              <a:t>                      </a:t>
            </a:r>
            <a:r>
              <a:rPr lang="en-US" sz="9600" dirty="0" smtClean="0"/>
              <a:t>a. </a:t>
            </a:r>
            <a:r>
              <a:rPr lang="en-US" sz="9600" dirty="0" smtClean="0">
                <a:solidFill>
                  <a:srgbClr val="FFC000"/>
                </a:solidFill>
              </a:rPr>
              <a:t>Throttle </a:t>
            </a:r>
            <a:endParaRPr lang="en-US" sz="9600" dirty="0">
              <a:solidFill>
                <a:srgbClr val="FFC000"/>
              </a:solidFill>
            </a:endParaRPr>
          </a:p>
          <a:p>
            <a:pPr>
              <a:buNone/>
            </a:pPr>
            <a:r>
              <a:rPr lang="en-US" sz="9600" dirty="0"/>
              <a:t>b</a:t>
            </a:r>
            <a:r>
              <a:rPr lang="en-US" sz="9600" dirty="0">
                <a:solidFill>
                  <a:srgbClr val="C00000"/>
                </a:solidFill>
              </a:rPr>
              <a:t>. Reaction turbine </a:t>
            </a:r>
            <a:r>
              <a:rPr lang="en-US" sz="9600" dirty="0" smtClean="0">
                <a:solidFill>
                  <a:srgbClr val="C00000"/>
                </a:solidFill>
              </a:rPr>
              <a:t>                     </a:t>
            </a:r>
            <a:r>
              <a:rPr lang="en-US" sz="9600" dirty="0" smtClean="0"/>
              <a:t>b. </a:t>
            </a:r>
            <a:r>
              <a:rPr lang="en-US" sz="9600" dirty="0" smtClean="0">
                <a:solidFill>
                  <a:srgbClr val="FFC000"/>
                </a:solidFill>
              </a:rPr>
              <a:t>Nozzle </a:t>
            </a:r>
            <a:endParaRPr lang="en-US" sz="9600" dirty="0">
              <a:solidFill>
                <a:srgbClr val="FFC000"/>
              </a:solidFill>
            </a:endParaRPr>
          </a:p>
          <a:p>
            <a:pPr>
              <a:buNone/>
            </a:pPr>
            <a:r>
              <a:rPr lang="en-US" sz="9600" dirty="0" smtClean="0">
                <a:solidFill>
                  <a:srgbClr val="FF0000"/>
                </a:solidFill>
              </a:rPr>
              <a:t>Direction </a:t>
            </a:r>
            <a:r>
              <a:rPr lang="en-US" sz="9600" dirty="0">
                <a:solidFill>
                  <a:srgbClr val="FF0000"/>
                </a:solidFill>
              </a:rPr>
              <a:t>of steam flow </a:t>
            </a:r>
            <a:r>
              <a:rPr lang="en-US" sz="9600" dirty="0" smtClean="0">
                <a:solidFill>
                  <a:srgbClr val="FF0000"/>
                </a:solidFill>
              </a:rPr>
              <a:t>             </a:t>
            </a:r>
            <a:r>
              <a:rPr lang="en-US" sz="9600" dirty="0" smtClean="0"/>
              <a:t>c.</a:t>
            </a:r>
            <a:r>
              <a:rPr lang="en-US" sz="9600" dirty="0" smtClean="0">
                <a:solidFill>
                  <a:srgbClr val="FFC000"/>
                </a:solidFill>
              </a:rPr>
              <a:t> By-pass </a:t>
            </a:r>
          </a:p>
          <a:p>
            <a:pPr>
              <a:buNone/>
            </a:pPr>
            <a:r>
              <a:rPr lang="en-US" sz="9600" dirty="0" smtClean="0"/>
              <a:t>a</a:t>
            </a:r>
            <a:r>
              <a:rPr lang="en-US" sz="9600" dirty="0"/>
              <a:t>. </a:t>
            </a:r>
            <a:r>
              <a:rPr lang="en-US" sz="9600" dirty="0">
                <a:solidFill>
                  <a:srgbClr val="00B050"/>
                </a:solidFill>
              </a:rPr>
              <a:t>Axial</a:t>
            </a:r>
            <a:r>
              <a:rPr lang="en-US" sz="9600" dirty="0"/>
              <a:t> </a:t>
            </a:r>
            <a:r>
              <a:rPr lang="en-US" sz="9600" dirty="0" smtClean="0"/>
              <a:t>                                          d. </a:t>
            </a:r>
            <a:r>
              <a:rPr lang="en-US" sz="9600" dirty="0" smtClean="0">
                <a:solidFill>
                  <a:srgbClr val="FFC000"/>
                </a:solidFill>
              </a:rPr>
              <a:t>Combination of throttle , nozzle</a:t>
            </a:r>
            <a:endParaRPr lang="en-US" sz="9600" dirty="0">
              <a:solidFill>
                <a:srgbClr val="FFC000"/>
              </a:solidFill>
            </a:endParaRPr>
          </a:p>
          <a:p>
            <a:pPr>
              <a:buNone/>
            </a:pPr>
            <a:r>
              <a:rPr lang="en-US" sz="9600" dirty="0" smtClean="0"/>
              <a:t>b</a:t>
            </a:r>
            <a:r>
              <a:rPr lang="en-US" sz="9600" dirty="0"/>
              <a:t>. </a:t>
            </a:r>
            <a:r>
              <a:rPr lang="en-US" sz="9600" dirty="0">
                <a:solidFill>
                  <a:srgbClr val="00B050"/>
                </a:solidFill>
              </a:rPr>
              <a:t>Radial </a:t>
            </a:r>
            <a:r>
              <a:rPr lang="en-US" sz="9600" dirty="0" smtClean="0">
                <a:solidFill>
                  <a:srgbClr val="00B050"/>
                </a:solidFill>
              </a:rPr>
              <a:t> </a:t>
            </a:r>
            <a:r>
              <a:rPr lang="en-US" sz="9600" dirty="0" smtClean="0"/>
              <a:t>                                           </a:t>
            </a:r>
            <a:r>
              <a:rPr lang="en-US" sz="9600" dirty="0" smtClean="0">
                <a:solidFill>
                  <a:srgbClr val="FFC000"/>
                </a:solidFill>
              </a:rPr>
              <a:t>by pass </a:t>
            </a:r>
            <a:endParaRPr lang="en-US" sz="9600" dirty="0">
              <a:solidFill>
                <a:srgbClr val="FFC000"/>
              </a:solidFill>
            </a:endParaRPr>
          </a:p>
          <a:p>
            <a:pPr>
              <a:buNone/>
            </a:pPr>
            <a:r>
              <a:rPr lang="en-US" sz="9600" dirty="0" smtClean="0"/>
              <a:t>c</a:t>
            </a:r>
            <a:r>
              <a:rPr lang="en-US" sz="9600" dirty="0"/>
              <a:t>. </a:t>
            </a:r>
            <a:r>
              <a:rPr lang="en-US" sz="9600" dirty="0">
                <a:solidFill>
                  <a:srgbClr val="00B050"/>
                </a:solidFill>
              </a:rPr>
              <a:t>Tangential</a:t>
            </a:r>
            <a:r>
              <a:rPr lang="en-US" sz="9600" dirty="0"/>
              <a:t> </a:t>
            </a:r>
          </a:p>
          <a:p>
            <a:pPr>
              <a:buNone/>
            </a:pPr>
            <a:r>
              <a:rPr lang="en-US" sz="9600" dirty="0" smtClean="0">
                <a:solidFill>
                  <a:srgbClr val="FF0000"/>
                </a:solidFill>
              </a:rPr>
              <a:t>Number </a:t>
            </a:r>
            <a:r>
              <a:rPr lang="en-US" sz="9600" dirty="0">
                <a:solidFill>
                  <a:srgbClr val="FF0000"/>
                </a:solidFill>
              </a:rPr>
              <a:t>of pressure stages </a:t>
            </a:r>
          </a:p>
          <a:p>
            <a:pPr>
              <a:buNone/>
            </a:pPr>
            <a:r>
              <a:rPr lang="en-US" sz="9600" dirty="0" smtClean="0"/>
              <a:t>a. </a:t>
            </a:r>
            <a:r>
              <a:rPr lang="en-US" sz="9600" dirty="0" smtClean="0">
                <a:solidFill>
                  <a:srgbClr val="7030A0"/>
                </a:solidFill>
              </a:rPr>
              <a:t>Single </a:t>
            </a:r>
            <a:r>
              <a:rPr lang="en-US" sz="9600" dirty="0">
                <a:solidFill>
                  <a:srgbClr val="7030A0"/>
                </a:solidFill>
              </a:rPr>
              <a:t>stage </a:t>
            </a:r>
          </a:p>
          <a:p>
            <a:pPr>
              <a:buNone/>
            </a:pPr>
            <a:r>
              <a:rPr lang="en-US" sz="9600" dirty="0" smtClean="0"/>
              <a:t>b. </a:t>
            </a:r>
            <a:r>
              <a:rPr lang="en-US" sz="9600" dirty="0" smtClean="0">
                <a:solidFill>
                  <a:srgbClr val="7030A0"/>
                </a:solidFill>
              </a:rPr>
              <a:t>Multi </a:t>
            </a:r>
            <a:r>
              <a:rPr lang="en-US" sz="9600" dirty="0">
                <a:solidFill>
                  <a:srgbClr val="7030A0"/>
                </a:solidFill>
              </a:rPr>
              <a:t>stage </a:t>
            </a:r>
          </a:p>
          <a:p>
            <a:endParaRPr lang="en-US" sz="9600"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CP\THERMAL\chapter no 4\chapter no 4\impulse\axial.jpg"/>
          <p:cNvPicPr>
            <a:picLocks noChangeAspect="1" noChangeArrowheads="1"/>
          </p:cNvPicPr>
          <p:nvPr/>
        </p:nvPicPr>
        <p:blipFill>
          <a:blip r:embed="rId2"/>
          <a:srcRect/>
          <a:stretch>
            <a:fillRect/>
          </a:stretch>
        </p:blipFill>
        <p:spPr bwMode="auto">
          <a:xfrm>
            <a:off x="236158" y="1313495"/>
            <a:ext cx="4107242" cy="3106105"/>
          </a:xfrm>
          <a:prstGeom prst="rect">
            <a:avLst/>
          </a:prstGeom>
          <a:noFill/>
        </p:spPr>
      </p:pic>
      <p:pic>
        <p:nvPicPr>
          <p:cNvPr id="1027" name="Picture 3" descr="E:\PCP\THERMAL\chapter no 4\chapter no 4\impulse\220px-Radial_turbine.jpg"/>
          <p:cNvPicPr>
            <a:picLocks noChangeAspect="1" noChangeArrowheads="1"/>
          </p:cNvPicPr>
          <p:nvPr/>
        </p:nvPicPr>
        <p:blipFill>
          <a:blip r:embed="rId3"/>
          <a:srcRect/>
          <a:stretch>
            <a:fillRect/>
          </a:stretch>
        </p:blipFill>
        <p:spPr bwMode="auto">
          <a:xfrm>
            <a:off x="4454071" y="0"/>
            <a:ext cx="4461329" cy="3406833"/>
          </a:xfrm>
          <a:prstGeom prst="rect">
            <a:avLst/>
          </a:prstGeom>
          <a:noFill/>
        </p:spPr>
      </p:pic>
      <p:pic>
        <p:nvPicPr>
          <p:cNvPr id="1028" name="Picture 4" descr="E:\PCP\THERMAL\chapter no 4\clip_image0084.jpg"/>
          <p:cNvPicPr>
            <a:picLocks noChangeAspect="1" noChangeArrowheads="1"/>
          </p:cNvPicPr>
          <p:nvPr/>
        </p:nvPicPr>
        <p:blipFill>
          <a:blip r:embed="rId4"/>
          <a:srcRect/>
          <a:stretch>
            <a:fillRect/>
          </a:stretch>
        </p:blipFill>
        <p:spPr bwMode="auto">
          <a:xfrm>
            <a:off x="4419600" y="3429000"/>
            <a:ext cx="4724400" cy="33813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Impulse turbine</a:t>
            </a:r>
            <a:endParaRPr lang="en-US" dirty="0"/>
          </a:p>
        </p:txBody>
      </p:sp>
      <p:pic>
        <p:nvPicPr>
          <p:cNvPr id="4" name="Content Placeholder 3" descr="Fig. 171.   Steam Turbine."/>
          <p:cNvPicPr>
            <a:picLocks noGrp="1"/>
          </p:cNvPicPr>
          <p:nvPr>
            <p:ph idx="1"/>
          </p:nvPr>
        </p:nvPicPr>
        <p:blipFill>
          <a:blip r:embed="rId2"/>
          <a:srcRect/>
          <a:stretch>
            <a:fillRect/>
          </a:stretch>
        </p:blipFill>
        <p:spPr bwMode="auto">
          <a:xfrm>
            <a:off x="1066800" y="1600200"/>
            <a:ext cx="3581400" cy="4419600"/>
          </a:xfrm>
          <a:prstGeom prst="rect">
            <a:avLst/>
          </a:prstGeom>
          <a:noFill/>
          <a:ln w="9525">
            <a:noFill/>
            <a:miter lim="800000"/>
            <a:headEnd/>
            <a:tailEnd/>
          </a:ln>
        </p:spPr>
      </p:pic>
      <p:pic>
        <p:nvPicPr>
          <p:cNvPr id="4098" name="Picture 2" descr="E:\PCP\THERMAL\chapter no 4\chapter no 4\impulse\Impulseturbine.jpg"/>
          <p:cNvPicPr>
            <a:picLocks noChangeAspect="1" noChangeArrowheads="1"/>
          </p:cNvPicPr>
          <p:nvPr/>
        </p:nvPicPr>
        <p:blipFill>
          <a:blip r:embed="rId3"/>
          <a:srcRect/>
          <a:stretch>
            <a:fillRect/>
          </a:stretch>
        </p:blipFill>
        <p:spPr bwMode="auto">
          <a:xfrm>
            <a:off x="5715000" y="2105024"/>
            <a:ext cx="2167760" cy="39909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impulse turbine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solidFill>
                  <a:srgbClr val="FF0000"/>
                </a:solidFill>
              </a:rPr>
              <a:t>impulse turbine</a:t>
            </a:r>
            <a:r>
              <a:rPr lang="en-US" dirty="0" smtClean="0">
                <a:solidFill>
                  <a:srgbClr val="FF0000"/>
                </a:solidFill>
              </a:rPr>
              <a:t> is a type of steam turbine where the rotor derives its rotational force from the impact force, or the direct push of steam on the blades.</a:t>
            </a:r>
          </a:p>
          <a:p>
            <a:r>
              <a:rPr lang="en-US" dirty="0" smtClean="0">
                <a:solidFill>
                  <a:srgbClr val="00B050"/>
                </a:solidFill>
              </a:rPr>
              <a:t>The impulse turbine was first built in 1883 by the Swedish engineer De Laval.</a:t>
            </a:r>
          </a:p>
          <a:p>
            <a:r>
              <a:rPr lang="en-US" dirty="0" smtClean="0">
                <a:solidFill>
                  <a:schemeClr val="tx2"/>
                </a:solidFill>
              </a:rPr>
              <a:t>The impulse turbine consists of a rotor mounted on a shaft that is free to rotate. </a:t>
            </a:r>
            <a:r>
              <a:rPr lang="en-US" dirty="0" smtClean="0"/>
              <a:t> </a:t>
            </a:r>
          </a:p>
          <a:p>
            <a:r>
              <a:rPr lang="en-US" dirty="0" smtClean="0">
                <a:solidFill>
                  <a:srgbClr val="7030A0"/>
                </a:solidFill>
              </a:rPr>
              <a:t>Attached to the rotor are a set of curved blades.  Nozzles then direct the high pressure and high temperature steam towards the blades of the turbines. </a:t>
            </a:r>
            <a:r>
              <a:rPr lang="en-US" dirty="0" smtClean="0"/>
              <a:t> </a:t>
            </a:r>
          </a:p>
          <a:p>
            <a:r>
              <a:rPr lang="en-US" dirty="0" smtClean="0">
                <a:solidFill>
                  <a:srgbClr val="C00000"/>
                </a:solidFill>
              </a:rPr>
              <a:t>The blades catch the impact force of the rapidly moving steam and rotate from this force.</a:t>
            </a:r>
          </a:p>
          <a:p>
            <a:r>
              <a:rPr lang="en-US" dirty="0" smtClean="0"/>
              <a:t>Below is a simple diagram of impulse turbine blades: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44962"/>
          </a:xfrm>
        </p:spPr>
        <p:txBody>
          <a:bodyPr>
            <a:normAutofit/>
          </a:bodyPr>
          <a:lstStyle/>
          <a:p>
            <a:pPr algn="l"/>
            <a:r>
              <a:rPr lang="en-US" dirty="0" smtClean="0">
                <a:solidFill>
                  <a:srgbClr val="7030A0"/>
                </a:solidFill>
                <a:latin typeface="Times New Roman" pitchFamily="18" charset="0"/>
                <a:cs typeface="Times New Roman" pitchFamily="18" charset="0"/>
              </a:rPr>
              <a:t>C404.4-</a:t>
            </a:r>
            <a:r>
              <a:rPr lang="en-US" dirty="0" smtClean="0">
                <a:solidFill>
                  <a:srgbClr val="7030A0"/>
                </a:solidFill>
                <a:latin typeface="Times New Roman" pitchFamily="18" charset="0"/>
                <a:cs typeface="Times New Roman" pitchFamily="18" charset="0"/>
              </a:rPr>
              <a:t>Describe construction and </a:t>
            </a:r>
            <a:r>
              <a:rPr lang="en-US" dirty="0" smtClean="0">
                <a:solidFill>
                  <a:srgbClr val="7030A0"/>
                </a:solidFill>
                <a:latin typeface="Times New Roman" pitchFamily="18" charset="0"/>
                <a:cs typeface="Times New Roman" pitchFamily="18" charset="0"/>
              </a:rPr>
              <a:t>working of </a:t>
            </a:r>
            <a:r>
              <a:rPr lang="en-US" dirty="0" smtClean="0">
                <a:solidFill>
                  <a:srgbClr val="7030A0"/>
                </a:solidFill>
                <a:latin typeface="Times New Roman" pitchFamily="18" charset="0"/>
                <a:cs typeface="Times New Roman" pitchFamily="18" charset="0"/>
              </a:rPr>
              <a:t>nozzle, governors, steam turbine and heat exchanger</a:t>
            </a:r>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urbinegenerator.org/wp-content/uploads/2011/12/impulse.direction.jpg">
            <a:hlinkClick r:id="rId2"/>
          </p:cNvPr>
          <p:cNvPicPr/>
          <p:nvPr/>
        </p:nvPicPr>
        <p:blipFill>
          <a:blip r:embed="rId3"/>
          <a:srcRect/>
          <a:stretch>
            <a:fillRect/>
          </a:stretch>
        </p:blipFill>
        <p:spPr bwMode="auto">
          <a:xfrm>
            <a:off x="76200" y="304800"/>
            <a:ext cx="3669030" cy="4495800"/>
          </a:xfrm>
          <a:prstGeom prst="rect">
            <a:avLst/>
          </a:prstGeom>
          <a:noFill/>
          <a:ln w="9525">
            <a:noFill/>
            <a:miter lim="800000"/>
            <a:headEnd/>
            <a:tailEnd/>
          </a:ln>
        </p:spPr>
      </p:pic>
      <p:sp>
        <p:nvSpPr>
          <p:cNvPr id="3" name="Content Placeholder 2"/>
          <p:cNvSpPr>
            <a:spLocks noGrp="1"/>
          </p:cNvSpPr>
          <p:nvPr>
            <p:ph idx="1"/>
          </p:nvPr>
        </p:nvSpPr>
        <p:spPr>
          <a:xfrm>
            <a:off x="0" y="0"/>
            <a:ext cx="9144000" cy="6858000"/>
          </a:xfrm>
        </p:spPr>
        <p:txBody>
          <a:bodyPr>
            <a:normAutofit lnSpcReduction="10000"/>
          </a:bodyPr>
          <a:lstStyle/>
          <a:p>
            <a:pPr>
              <a:buNone/>
            </a:pPr>
            <a:endParaRPr lang="en-US" dirty="0" smtClean="0"/>
          </a:p>
          <a:p>
            <a:pPr>
              <a:buNone/>
            </a:pPr>
            <a:r>
              <a:rPr lang="en-US" dirty="0" smtClean="0"/>
              <a:t>                                       (1)  </a:t>
            </a:r>
            <a:r>
              <a:rPr lang="en-US" dirty="0" smtClean="0">
                <a:solidFill>
                  <a:srgbClr val="FF0000"/>
                </a:solidFill>
              </a:rPr>
              <a:t>The steam first enters the                                                               				impulse turbine through a                             				fixed Nozzle.</a:t>
            </a:r>
          </a:p>
          <a:p>
            <a:pPr>
              <a:buNone/>
            </a:pPr>
            <a:r>
              <a:rPr lang="en-US" dirty="0" smtClean="0"/>
              <a:t>                                       (2)  </a:t>
            </a:r>
            <a:r>
              <a:rPr lang="en-US" dirty="0" smtClean="0">
                <a:solidFill>
                  <a:srgbClr val="0070C0"/>
                </a:solidFill>
              </a:rPr>
              <a:t>The steam strikes the blades  </a:t>
            </a:r>
          </a:p>
          <a:p>
            <a:pPr>
              <a:buNone/>
            </a:pPr>
            <a:r>
              <a:rPr lang="en-US" dirty="0" smtClean="0">
                <a:solidFill>
                  <a:srgbClr val="0070C0"/>
                </a:solidFill>
              </a:rPr>
              <a:t>                                        that are free to rotate with a  </a:t>
            </a:r>
          </a:p>
          <a:p>
            <a:pPr>
              <a:buNone/>
            </a:pPr>
            <a:r>
              <a:rPr lang="en-US" dirty="0" smtClean="0">
                <a:solidFill>
                  <a:srgbClr val="0070C0"/>
                </a:solidFill>
              </a:rPr>
              <a:t>                                        strong enough force to move  				the blades.</a:t>
            </a:r>
          </a:p>
          <a:p>
            <a:pPr>
              <a:buNone/>
            </a:pPr>
            <a:r>
              <a:rPr lang="en-US" dirty="0" smtClean="0"/>
              <a:t>                                       (3)  </a:t>
            </a:r>
            <a:r>
              <a:rPr lang="en-US" dirty="0" smtClean="0">
                <a:solidFill>
                  <a:schemeClr val="accent2">
                    <a:lumMod val="75000"/>
                  </a:schemeClr>
                </a:solidFill>
              </a:rPr>
              <a:t>The steam exits the blade  				towards the condensing system  				of the steam turbine generator 				system.</a:t>
            </a:r>
          </a:p>
          <a:p>
            <a:pPr>
              <a:buNone/>
            </a:pPr>
            <a:r>
              <a:rPr lang="en-US" dirty="0" smtClean="0"/>
              <a:t>(4)  </a:t>
            </a:r>
            <a:r>
              <a:rPr lang="en-US" dirty="0" smtClean="0">
                <a:solidFill>
                  <a:srgbClr val="7030A0"/>
                </a:solidFill>
              </a:rPr>
              <a:t>The direction of the blades due to the force of steam.</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PCP\THERMAL\chapter no 4\chapter no 4\impulse\turbines.gif"/>
          <p:cNvPicPr>
            <a:picLocks noChangeAspect="1" noChangeArrowheads="1"/>
          </p:cNvPicPr>
          <p:nvPr/>
        </p:nvPicPr>
        <p:blipFill>
          <a:blip r:embed="rId2"/>
          <a:srcRect/>
          <a:stretch>
            <a:fillRect/>
          </a:stretch>
        </p:blipFill>
        <p:spPr bwMode="auto">
          <a:xfrm>
            <a:off x="1447800" y="164211"/>
            <a:ext cx="6096000" cy="637032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a:t>
            </a:r>
            <a:r>
              <a:rPr lang="en-US" b="1" dirty="0" smtClean="0">
                <a:solidFill>
                  <a:srgbClr val="FF0000"/>
                </a:solidFill>
              </a:rPr>
              <a:t>Reaction turbine</a:t>
            </a:r>
            <a:r>
              <a:rPr lang="en-US" dirty="0" smtClean="0">
                <a:solidFill>
                  <a:srgbClr val="FF0000"/>
                </a:solidFill>
              </a:rPr>
              <a:t> </a:t>
            </a:r>
            <a:endParaRPr lang="en-US" dirty="0"/>
          </a:p>
        </p:txBody>
      </p:sp>
      <p:sp>
        <p:nvSpPr>
          <p:cNvPr id="3" name="Content Placeholder 2"/>
          <p:cNvSpPr>
            <a:spLocks noGrp="1"/>
          </p:cNvSpPr>
          <p:nvPr>
            <p:ph idx="1"/>
          </p:nvPr>
        </p:nvSpPr>
        <p:spPr>
          <a:xfrm>
            <a:off x="0" y="1219200"/>
            <a:ext cx="9144000" cy="5638800"/>
          </a:xfrm>
        </p:spPr>
        <p:txBody>
          <a:bodyPr>
            <a:normAutofit fontScale="92500" lnSpcReduction="10000"/>
          </a:bodyPr>
          <a:lstStyle/>
          <a:p>
            <a:r>
              <a:rPr lang="en-US" dirty="0" smtClean="0">
                <a:solidFill>
                  <a:srgbClr val="FF0000"/>
                </a:solidFill>
              </a:rPr>
              <a:t>A </a:t>
            </a:r>
            <a:r>
              <a:rPr lang="en-US" b="1" dirty="0" smtClean="0">
                <a:solidFill>
                  <a:srgbClr val="FF0000"/>
                </a:solidFill>
              </a:rPr>
              <a:t>reaction turbine</a:t>
            </a:r>
            <a:r>
              <a:rPr lang="en-US" dirty="0" smtClean="0">
                <a:solidFill>
                  <a:srgbClr val="FF0000"/>
                </a:solidFill>
              </a:rPr>
              <a:t> is a type of steam turbine that works on the principle that the rotor spins, as the name suggests, from a reaction force rather than an impact or impulse force.</a:t>
            </a:r>
          </a:p>
          <a:p>
            <a:r>
              <a:rPr lang="en-US" dirty="0" smtClean="0">
                <a:solidFill>
                  <a:srgbClr val="00B050"/>
                </a:solidFill>
              </a:rPr>
              <a:t>In a reaction turbine there are no nozzles to direct the steam like in the impulse turbine.</a:t>
            </a:r>
          </a:p>
          <a:p>
            <a:r>
              <a:rPr lang="en-US" dirty="0" smtClean="0">
                <a:solidFill>
                  <a:srgbClr val="0070C0"/>
                </a:solidFill>
              </a:rPr>
              <a:t>Instead, the blades that project </a:t>
            </a:r>
            <a:r>
              <a:rPr lang="en-US" dirty="0" err="1" smtClean="0">
                <a:solidFill>
                  <a:srgbClr val="0070C0"/>
                </a:solidFill>
              </a:rPr>
              <a:t>radially</a:t>
            </a:r>
            <a:r>
              <a:rPr lang="en-US" dirty="0" smtClean="0">
                <a:solidFill>
                  <a:srgbClr val="0070C0"/>
                </a:solidFill>
              </a:rPr>
              <a:t> from the outer edge of the rotor are shaped and mounted so that the shape between the blades, created by the cross-section, create the shape of a nozzle.  These blades are mounted on the revolving part of the rotor and are called the moving blades.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a:t>
            </a:r>
            <a:r>
              <a:rPr lang="en-US" b="1" dirty="0" smtClean="0">
                <a:solidFill>
                  <a:srgbClr val="FF0000"/>
                </a:solidFill>
              </a:rPr>
              <a:t>Reaction turbine</a:t>
            </a:r>
            <a:r>
              <a:rPr lang="en-US" dirty="0" smtClean="0">
                <a:solidFill>
                  <a:srgbClr val="FF0000"/>
                </a:solidFill>
              </a:rPr>
              <a:t> </a:t>
            </a:r>
            <a:endParaRPr lang="en-US" dirty="0"/>
          </a:p>
        </p:txBody>
      </p:sp>
      <p:sp>
        <p:nvSpPr>
          <p:cNvPr id="3" name="Content Placeholder 2"/>
          <p:cNvSpPr>
            <a:spLocks noGrp="1"/>
          </p:cNvSpPr>
          <p:nvPr>
            <p:ph idx="1"/>
          </p:nvPr>
        </p:nvSpPr>
        <p:spPr>
          <a:xfrm>
            <a:off x="0" y="1219200"/>
            <a:ext cx="9144000" cy="5638800"/>
          </a:xfrm>
        </p:spPr>
        <p:txBody>
          <a:bodyPr>
            <a:normAutofit/>
          </a:bodyPr>
          <a:lstStyle/>
          <a:p>
            <a:r>
              <a:rPr lang="en-US" dirty="0" smtClean="0">
                <a:solidFill>
                  <a:srgbClr val="7030A0"/>
                </a:solidFill>
              </a:rPr>
              <a:t>The fixed blades, which are the same shape as the moving blades, are mounted to the outer casing where the rotor revolves and are set to guide the steam into the moving blades. </a:t>
            </a:r>
          </a:p>
          <a:p>
            <a:r>
              <a:rPr lang="en-US" dirty="0" smtClean="0"/>
              <a:t>Below is a simple diagram of reaction turbine blades:</a:t>
            </a:r>
          </a:p>
          <a:p>
            <a:pPr>
              <a:buNone/>
            </a:pPr>
            <a:r>
              <a:rPr lang="en-US" dirty="0" smtClean="0"/>
              <a:t>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0"/>
            <a:ext cx="5181600" cy="6858000"/>
          </a:xfrm>
        </p:spPr>
        <p:txBody>
          <a:bodyPr>
            <a:normAutofit/>
          </a:bodyPr>
          <a:lstStyle/>
          <a:p>
            <a:pPr>
              <a:buNone/>
            </a:pPr>
            <a:endParaRPr lang="en-US" dirty="0" smtClean="0"/>
          </a:p>
          <a:p>
            <a:r>
              <a:rPr lang="en-US" dirty="0" smtClean="0"/>
              <a:t>(1)  The steam enters through a section of curved blades in a fixed position.</a:t>
            </a:r>
          </a:p>
          <a:p>
            <a:r>
              <a:rPr lang="en-US" dirty="0" smtClean="0"/>
              <a:t>(2)  The steam then enters the set of moving blades and creates enough reactive force to rotate them,</a:t>
            </a:r>
          </a:p>
          <a:p>
            <a:r>
              <a:rPr lang="en-US" dirty="0" smtClean="0"/>
              <a:t>(3)  The steam exits the section of rotating blades.</a:t>
            </a:r>
          </a:p>
          <a:p>
            <a:r>
              <a:rPr lang="en-US" dirty="0" smtClean="0"/>
              <a:t>(4)  The direction of rotation.</a:t>
            </a:r>
          </a:p>
          <a:p>
            <a:endParaRPr lang="en-US" dirty="0"/>
          </a:p>
        </p:txBody>
      </p:sp>
      <p:pic>
        <p:nvPicPr>
          <p:cNvPr id="2050" name="Picture 2" descr="E:\PCP\THERMAL\chapter no 4\chapter no 4\impulse\reaction.blades.jpg"/>
          <p:cNvPicPr>
            <a:picLocks noChangeAspect="1" noChangeArrowheads="1"/>
          </p:cNvPicPr>
          <p:nvPr/>
        </p:nvPicPr>
        <p:blipFill>
          <a:blip r:embed="rId2"/>
          <a:srcRect/>
          <a:stretch>
            <a:fillRect/>
          </a:stretch>
        </p:blipFill>
        <p:spPr bwMode="auto">
          <a:xfrm>
            <a:off x="0" y="1428750"/>
            <a:ext cx="4067175" cy="40005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 </a:t>
            </a:r>
            <a:r>
              <a:rPr lang="en-US" b="1" dirty="0" smtClean="0">
                <a:solidFill>
                  <a:srgbClr val="FF0000"/>
                </a:solidFill>
              </a:rPr>
              <a:t>Reaction turbine</a:t>
            </a:r>
            <a:r>
              <a:rPr lang="en-US" dirty="0" smtClean="0">
                <a:solidFill>
                  <a:srgbClr val="FF0000"/>
                </a:solidFill>
              </a:rPr>
              <a: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three main forces that act to move a reaction turbine.  </a:t>
            </a:r>
          </a:p>
          <a:p>
            <a:r>
              <a:rPr lang="en-US" dirty="0" smtClean="0">
                <a:solidFill>
                  <a:srgbClr val="7030A0"/>
                </a:solidFill>
              </a:rPr>
              <a:t>First, from the reactive force that is created on the moving blades as it expands and increases in velocity as it moves through the nozzle shaped spaces between the blades. </a:t>
            </a:r>
          </a:p>
          <a:p>
            <a:r>
              <a:rPr lang="en-US" dirty="0" smtClean="0"/>
              <a:t> </a:t>
            </a:r>
            <a:r>
              <a:rPr lang="en-US" dirty="0" smtClean="0">
                <a:solidFill>
                  <a:srgbClr val="FF0000"/>
                </a:solidFill>
              </a:rPr>
              <a:t>Second, from the reactive force produced on the moving blades as the steam passes through and changes directions. </a:t>
            </a:r>
            <a:r>
              <a:rPr lang="en-US" dirty="0" smtClean="0"/>
              <a:t> </a:t>
            </a:r>
          </a:p>
          <a:p>
            <a:r>
              <a:rPr lang="en-US" dirty="0" smtClean="0">
                <a:solidFill>
                  <a:srgbClr val="00B050"/>
                </a:solidFill>
              </a:rPr>
              <a:t>Third, and to a lesser extent, from the impact force of the steam on the blades helps rotate the reaction turbine.</a:t>
            </a:r>
            <a:endParaRPr lang="en-US" dirty="0">
              <a:solidFill>
                <a:srgbClr val="00B05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Difference between Impulse and Reaction Turbine</a:t>
            </a:r>
            <a:endParaRPr lang="en-US" dirty="0"/>
          </a:p>
        </p:txBody>
      </p:sp>
      <p:sp>
        <p:nvSpPr>
          <p:cNvPr id="3" name="Content Placeholder 2"/>
          <p:cNvSpPr>
            <a:spLocks noGrp="1"/>
          </p:cNvSpPr>
          <p:nvPr>
            <p:ph idx="1"/>
          </p:nvPr>
        </p:nvSpPr>
        <p:spPr>
          <a:xfrm>
            <a:off x="457200" y="1600200"/>
            <a:ext cx="8458200" cy="5257800"/>
          </a:xfrm>
        </p:spPr>
        <p:txBody>
          <a:bodyPr>
            <a:normAutofit fontScale="77500" lnSpcReduction="20000"/>
          </a:bodyPr>
          <a:lstStyle/>
          <a:p>
            <a:pPr marL="514350" indent="-514350">
              <a:buFont typeface="+mj-lt"/>
              <a:buAutoNum type="arabicPeriod"/>
            </a:pPr>
            <a:r>
              <a:rPr lang="en-US" sz="3400" dirty="0" smtClean="0">
                <a:solidFill>
                  <a:srgbClr val="FF0000"/>
                </a:solidFill>
              </a:rPr>
              <a:t>In impulse turbine, there are nozzle and moving blades are in series </a:t>
            </a:r>
            <a:r>
              <a:rPr lang="en-US" sz="3400" dirty="0" smtClean="0">
                <a:solidFill>
                  <a:srgbClr val="00B050"/>
                </a:solidFill>
              </a:rPr>
              <a:t>while there are fixed blades and moving blades are present in Reaction turbine (No nozzle is present in reaction turbine</a:t>
            </a:r>
            <a:r>
              <a:rPr lang="en-US" sz="3400" dirty="0" smtClean="0"/>
              <a:t>).</a:t>
            </a:r>
          </a:p>
          <a:p>
            <a:pPr marL="514350" indent="-514350">
              <a:buFont typeface="+mj-lt"/>
              <a:buAutoNum type="arabicPeriod"/>
            </a:pPr>
            <a:r>
              <a:rPr lang="en-US" sz="3400" dirty="0" smtClean="0">
                <a:solidFill>
                  <a:srgbClr val="FF0000"/>
                </a:solidFill>
              </a:rPr>
              <a:t>In impulse turbine pressure falls in nozzle </a:t>
            </a:r>
            <a:r>
              <a:rPr lang="en-US" sz="3400" dirty="0" smtClean="0"/>
              <a:t>while </a:t>
            </a:r>
            <a:r>
              <a:rPr lang="en-US" sz="3400" dirty="0" smtClean="0">
                <a:solidFill>
                  <a:srgbClr val="00B050"/>
                </a:solidFill>
              </a:rPr>
              <a:t>in reaction turbine in fixed blade boiler pressure falls. </a:t>
            </a:r>
          </a:p>
          <a:p>
            <a:pPr marL="514350" indent="-514350">
              <a:buFont typeface="+mj-lt"/>
              <a:buAutoNum type="arabicPeriod"/>
            </a:pPr>
            <a:r>
              <a:rPr lang="en-US" sz="3400" dirty="0" smtClean="0">
                <a:solidFill>
                  <a:srgbClr val="FF0000"/>
                </a:solidFill>
              </a:rPr>
              <a:t>In impulse turbine velocity (or kinetic energy) of steam increases in nozzle </a:t>
            </a:r>
            <a:r>
              <a:rPr lang="en-US" sz="3400" dirty="0" smtClean="0">
                <a:solidFill>
                  <a:srgbClr val="00B050"/>
                </a:solidFill>
              </a:rPr>
              <a:t>while this work is to be done by fixed blades in the reaction turbine</a:t>
            </a:r>
            <a:r>
              <a:rPr lang="en-US" sz="3400" dirty="0" smtClean="0"/>
              <a:t>. </a:t>
            </a:r>
          </a:p>
          <a:p>
            <a:pPr marL="514350" indent="-514350">
              <a:buFont typeface="+mj-lt"/>
              <a:buAutoNum type="arabicPeriod"/>
            </a:pPr>
            <a:r>
              <a:rPr lang="en-US" sz="3400" dirty="0" smtClean="0">
                <a:solidFill>
                  <a:srgbClr val="FF0000"/>
                </a:solidFill>
              </a:rPr>
              <a:t>Compounding is to be done for impulse turbines to increase their efficiency </a:t>
            </a:r>
            <a:r>
              <a:rPr lang="en-US" sz="3400" dirty="0" smtClean="0">
                <a:solidFill>
                  <a:srgbClr val="00B050"/>
                </a:solidFill>
              </a:rPr>
              <a:t>while no compounding is necessary in reaction turbine</a:t>
            </a:r>
            <a:r>
              <a:rPr lang="en-US" sz="3400" dirty="0" smtClean="0"/>
              <a:t>. </a:t>
            </a:r>
          </a:p>
          <a:p>
            <a:pPr marL="514350" indent="-514350">
              <a:buFont typeface="+mj-lt"/>
              <a:buAutoNum type="arabicPeriod"/>
            </a:pPr>
            <a:r>
              <a:rPr lang="en-US" sz="3400" dirty="0" smtClean="0"/>
              <a:t>In impulse turbine pressure drop per stage is more than reaction turbine. </a:t>
            </a:r>
            <a:r>
              <a:rPr lang="en-US" dirty="0" smtClean="0"/>
              <a:t/>
            </a:r>
            <a:br>
              <a:rPr lang="en-US"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Difference between Impulse and Reaction Turbine</a:t>
            </a:r>
            <a:endParaRPr lang="en-US" dirty="0"/>
          </a:p>
        </p:txBody>
      </p:sp>
      <p:sp>
        <p:nvSpPr>
          <p:cNvPr id="3" name="Content Placeholder 2"/>
          <p:cNvSpPr>
            <a:spLocks noGrp="1"/>
          </p:cNvSpPr>
          <p:nvPr>
            <p:ph idx="1"/>
          </p:nvPr>
        </p:nvSpPr>
        <p:spPr>
          <a:xfrm>
            <a:off x="457200" y="1600200"/>
            <a:ext cx="8686800" cy="5257800"/>
          </a:xfrm>
        </p:spPr>
        <p:txBody>
          <a:bodyPr>
            <a:normAutofit/>
          </a:bodyPr>
          <a:lstStyle/>
          <a:p>
            <a:pPr marL="514350" indent="-514350">
              <a:buNone/>
            </a:pPr>
            <a:r>
              <a:rPr lang="en-US" dirty="0" smtClean="0">
                <a:solidFill>
                  <a:srgbClr val="00B050"/>
                </a:solidFill>
              </a:rPr>
              <a:t> </a:t>
            </a:r>
          </a:p>
          <a:p>
            <a:pPr marL="514350" indent="-514350">
              <a:buNone/>
            </a:pPr>
            <a:r>
              <a:rPr lang="en-US" dirty="0" smtClean="0"/>
              <a:t>6) Not much power can be developed in impulse turbine than reaction turbine. </a:t>
            </a:r>
          </a:p>
          <a:p>
            <a:pPr marL="514350" indent="-514350">
              <a:buNone/>
            </a:pPr>
            <a:r>
              <a:rPr lang="en-US" dirty="0" smtClean="0">
                <a:solidFill>
                  <a:srgbClr val="FF0000"/>
                </a:solidFill>
              </a:rPr>
              <a:t>7)Efficiency of impulse turbine is lower </a:t>
            </a:r>
            <a:r>
              <a:rPr lang="en-US" dirty="0" smtClean="0"/>
              <a:t>than reaction turbine. </a:t>
            </a:r>
          </a:p>
          <a:p>
            <a:pPr marL="514350" indent="-514350">
              <a:buNone/>
            </a:pPr>
            <a:r>
              <a:rPr lang="en-US" dirty="0" smtClean="0">
                <a:solidFill>
                  <a:srgbClr val="FF0000"/>
                </a:solidFill>
              </a:rPr>
              <a:t>8)Impulse turbine requires less space </a:t>
            </a:r>
            <a:r>
              <a:rPr lang="en-US" dirty="0" smtClean="0"/>
              <a:t>than reaction turbine. </a:t>
            </a:r>
          </a:p>
          <a:p>
            <a:pPr marL="514350" indent="-514350">
              <a:buNone/>
            </a:pPr>
            <a:r>
              <a:rPr lang="en-US" dirty="0" smtClean="0">
                <a:solidFill>
                  <a:srgbClr val="FF0000"/>
                </a:solidFill>
              </a:rPr>
              <a:t>9)Blade manufacturing of impulse turbine is not difficult </a:t>
            </a:r>
            <a:r>
              <a:rPr lang="en-US" dirty="0" smtClean="0"/>
              <a:t>as in reaction turbine it is difficult. </a:t>
            </a:r>
          </a:p>
          <a:p>
            <a:pPr>
              <a:buNone/>
            </a:pP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Compounding of </a:t>
            </a:r>
            <a:r>
              <a:rPr lang="en-US" b="1" dirty="0" smtClean="0">
                <a:hlinkClick r:id="rId2" tooltip="Steam turbine"/>
              </a:rPr>
              <a:t>steam turbines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solidFill>
                  <a:srgbClr val="00B050"/>
                </a:solidFill>
              </a:rPr>
              <a:t>Compounding of </a:t>
            </a:r>
            <a:r>
              <a:rPr lang="en-US" b="1" dirty="0" smtClean="0">
                <a:solidFill>
                  <a:srgbClr val="00B050"/>
                </a:solidFill>
                <a:hlinkClick r:id="rId2" tooltip="Steam turbine"/>
              </a:rPr>
              <a:t>steam turbines</a:t>
            </a:r>
            <a:r>
              <a:rPr lang="en-US" dirty="0" smtClean="0">
                <a:solidFill>
                  <a:srgbClr val="00B050"/>
                </a:solidFill>
              </a:rPr>
              <a:t> is the method in which energy from the steam is extracted in a number of stages rather than a single stage in a turbine.</a:t>
            </a:r>
          </a:p>
          <a:p>
            <a:r>
              <a:rPr lang="en-US" dirty="0" smtClean="0"/>
              <a:t> </a:t>
            </a:r>
            <a:r>
              <a:rPr lang="en-US" dirty="0" smtClean="0">
                <a:solidFill>
                  <a:srgbClr val="FF0000"/>
                </a:solidFill>
              </a:rPr>
              <a:t>A compounded steam turbine has multiple stages i.e. it has more than one set of </a:t>
            </a:r>
            <a:r>
              <a:rPr lang="en-US" dirty="0" smtClean="0">
                <a:solidFill>
                  <a:srgbClr val="FF0000"/>
                </a:solidFill>
                <a:hlinkClick r:id="rId3" tooltip="Nozzle"/>
              </a:rPr>
              <a:t>nozzles</a:t>
            </a:r>
            <a:r>
              <a:rPr lang="en-US" dirty="0" smtClean="0">
                <a:solidFill>
                  <a:srgbClr val="FF0000"/>
                </a:solidFill>
              </a:rPr>
              <a:t> and </a:t>
            </a:r>
            <a:r>
              <a:rPr lang="en-US" dirty="0" smtClean="0">
                <a:solidFill>
                  <a:srgbClr val="FF0000"/>
                </a:solidFill>
                <a:hlinkClick r:id="rId4" tooltip="Turbines"/>
              </a:rPr>
              <a:t>rotors</a:t>
            </a:r>
            <a:r>
              <a:rPr lang="en-US" dirty="0" smtClean="0">
                <a:solidFill>
                  <a:srgbClr val="FF0000"/>
                </a:solidFill>
              </a:rPr>
              <a:t>, in series, keyed to the shaft or fixed to the casing, so that either the steam pressure or the jet velocity is absorbed by the turbine in number of stages.</a:t>
            </a:r>
            <a:endParaRPr lang="en-US"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Compounding of </a:t>
            </a:r>
            <a:r>
              <a:rPr lang="en-US" b="1" dirty="0" smtClean="0">
                <a:hlinkClick r:id="rId2" tooltip="Steam turbine"/>
              </a:rPr>
              <a:t>steam turbines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7030A0"/>
                </a:solidFill>
              </a:rPr>
              <a:t>As we have seen , if the high velocity steam is allowed to flow through one row of moving blades, it produces a rotor speed of about 30000 </a:t>
            </a:r>
            <a:r>
              <a:rPr lang="en-US" dirty="0" err="1" smtClean="0">
                <a:solidFill>
                  <a:srgbClr val="7030A0"/>
                </a:solidFill>
              </a:rPr>
              <a:t>r.p.m</a:t>
            </a:r>
            <a:r>
              <a:rPr lang="en-US" dirty="0" smtClean="0">
                <a:solidFill>
                  <a:srgbClr val="7030A0"/>
                </a:solidFill>
              </a:rPr>
              <a:t>. which is too high for practical use.</a:t>
            </a:r>
          </a:p>
          <a:p>
            <a:r>
              <a:rPr lang="en-US" dirty="0" smtClean="0"/>
              <a:t>Not only this, the leaving loss is also very high.</a:t>
            </a:r>
          </a:p>
          <a:p>
            <a:r>
              <a:rPr lang="en-US" dirty="0" smtClean="0">
                <a:solidFill>
                  <a:srgbClr val="0070C0"/>
                </a:solidFill>
              </a:rPr>
              <a:t>It is  therefore essential to incorporate some improvements in the simple impulse turbine for practical use and also to achieve high performance.</a:t>
            </a:r>
          </a:p>
          <a:p>
            <a:r>
              <a:rPr lang="en-US" dirty="0" smtClean="0">
                <a:solidFill>
                  <a:srgbClr val="00B050"/>
                </a:solidFill>
              </a:rPr>
              <a:t>This is possible by making use of more than one set of nozzles, blades, rotors, in a series, keyed to a common shaft.</a:t>
            </a:r>
            <a:endParaRPr lang="en-US" dirty="0">
              <a:solidFill>
                <a:srgbClr val="00B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43000"/>
            <a:ext cx="9144000" cy="5715000"/>
          </a:xfrm>
        </p:spPr>
        <p:txBody>
          <a:bodyPr>
            <a:normAutofit fontScale="62500" lnSpcReduction="20000"/>
          </a:bodyPr>
          <a:lstStyle/>
          <a:p>
            <a:pPr algn="l"/>
            <a:r>
              <a:rPr lang="en-US" sz="4400" dirty="0" smtClean="0">
                <a:solidFill>
                  <a:srgbClr val="FF0000"/>
                </a:solidFill>
              </a:rPr>
              <a:t>    Consider a non-viscous liquid in streamline flow through a      	tube AB, of varying cross-section. </a:t>
            </a:r>
          </a:p>
          <a:p>
            <a:pPr algn="l"/>
            <a:endParaRPr lang="en-US" sz="4400" dirty="0" smtClean="0"/>
          </a:p>
          <a:p>
            <a:pPr algn="l"/>
            <a:endParaRPr lang="en-US" sz="4400" dirty="0" smtClean="0"/>
          </a:p>
          <a:p>
            <a:pPr algn="l"/>
            <a:endParaRPr lang="en-US" sz="4400" dirty="0" smtClean="0"/>
          </a:p>
          <a:p>
            <a:pPr algn="l"/>
            <a:endParaRPr lang="en-US" sz="4400" dirty="0" smtClean="0"/>
          </a:p>
          <a:p>
            <a:pPr algn="l"/>
            <a:endParaRPr lang="en-US" sz="4400" dirty="0" smtClean="0"/>
          </a:p>
          <a:p>
            <a:pPr algn="l"/>
            <a:endParaRPr lang="en-US" sz="4400" dirty="0" smtClean="0"/>
          </a:p>
          <a:p>
            <a:pPr algn="l"/>
            <a:endParaRPr lang="en-US" sz="4400" dirty="0" smtClean="0"/>
          </a:p>
          <a:p>
            <a:pPr algn="l"/>
            <a:endParaRPr lang="en-US" sz="4400" dirty="0" smtClean="0"/>
          </a:p>
          <a:p>
            <a:pPr algn="l"/>
            <a:r>
              <a:rPr lang="en-US" sz="4400" dirty="0" smtClean="0">
                <a:solidFill>
                  <a:srgbClr val="0070C0"/>
                </a:solidFill>
              </a:rPr>
              <a:t>    Let A</a:t>
            </a:r>
            <a:r>
              <a:rPr lang="en-US" sz="4400" baseline="-25000" dirty="0" smtClean="0">
                <a:solidFill>
                  <a:srgbClr val="0070C0"/>
                </a:solidFill>
              </a:rPr>
              <a:t>1</a:t>
            </a:r>
            <a:r>
              <a:rPr lang="en-US" sz="4400" dirty="0" smtClean="0">
                <a:solidFill>
                  <a:srgbClr val="0070C0"/>
                </a:solidFill>
              </a:rPr>
              <a:t> and A</a:t>
            </a:r>
            <a:r>
              <a:rPr lang="en-US" sz="4400" baseline="-25000" dirty="0" smtClean="0">
                <a:solidFill>
                  <a:srgbClr val="0070C0"/>
                </a:solidFill>
              </a:rPr>
              <a:t>2</a:t>
            </a:r>
            <a:r>
              <a:rPr lang="en-US" sz="4400" dirty="0" smtClean="0">
                <a:solidFill>
                  <a:srgbClr val="0070C0"/>
                </a:solidFill>
              </a:rPr>
              <a:t> be the area of cross-section at A and B  	respectively.</a:t>
            </a:r>
          </a:p>
          <a:p>
            <a:pPr algn="l"/>
            <a:r>
              <a:rPr lang="en-US" sz="4400" dirty="0" smtClean="0"/>
              <a:t>    </a:t>
            </a:r>
            <a:endParaRPr lang="en-US" sz="4400" dirty="0" smtClean="0">
              <a:solidFill>
                <a:srgbClr val="00B050"/>
              </a:solidFill>
            </a:endParaRPr>
          </a:p>
          <a:p>
            <a:endParaRPr lang="en-US" sz="4400" dirty="0" smtClean="0"/>
          </a:p>
          <a:p>
            <a:endParaRPr lang="en-US" dirty="0"/>
          </a:p>
        </p:txBody>
      </p:sp>
      <p:pic>
        <p:nvPicPr>
          <p:cNvPr id="1026" name="Picture 2"/>
          <p:cNvPicPr>
            <a:picLocks noChangeAspect="1" noChangeArrowheads="1"/>
          </p:cNvPicPr>
          <p:nvPr/>
        </p:nvPicPr>
        <p:blipFill>
          <a:blip r:embed="rId2"/>
          <a:srcRect/>
          <a:stretch>
            <a:fillRect/>
          </a:stretch>
        </p:blipFill>
        <p:spPr bwMode="auto">
          <a:xfrm>
            <a:off x="824345" y="2209800"/>
            <a:ext cx="7252855" cy="2743200"/>
          </a:xfrm>
          <a:prstGeom prst="rect">
            <a:avLst/>
          </a:prstGeom>
          <a:noFill/>
          <a:ln w="9525">
            <a:noFill/>
            <a:miter lim="800000"/>
            <a:headEnd/>
            <a:tailEnd/>
          </a:ln>
          <a:effectLst/>
        </p:spPr>
      </p:pic>
      <p:sp>
        <p:nvSpPr>
          <p:cNvPr id="2" name="Title 1"/>
          <p:cNvSpPr>
            <a:spLocks noGrp="1"/>
          </p:cNvSpPr>
          <p:nvPr>
            <p:ph type="ctrTitle"/>
          </p:nvPr>
        </p:nvSpPr>
        <p:spPr>
          <a:xfrm>
            <a:off x="609600" y="228600"/>
            <a:ext cx="7772400" cy="1470025"/>
          </a:xfrm>
        </p:spPr>
        <p:txBody>
          <a:bodyPr/>
          <a:lstStyle/>
          <a:p>
            <a:r>
              <a:rPr lang="en-US" b="1" dirty="0" smtClean="0"/>
              <a:t>Equations of Continuity</a:t>
            </a:r>
            <a:br>
              <a:rPr lang="en-US" b="1" dirty="0" smtClean="0"/>
            </a:b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Compounding of </a:t>
            </a:r>
            <a:r>
              <a:rPr lang="en-US" b="1" dirty="0" smtClean="0">
                <a:hlinkClick r:id="rId2" tooltip="Steam turbine"/>
              </a:rPr>
              <a:t>steam turbines</a:t>
            </a:r>
            <a:endParaRPr lang="en-US" dirty="0"/>
          </a:p>
        </p:txBody>
      </p:sp>
      <p:sp>
        <p:nvSpPr>
          <p:cNvPr id="3" name="Content Placeholder 2"/>
          <p:cNvSpPr>
            <a:spLocks noGrp="1"/>
          </p:cNvSpPr>
          <p:nvPr>
            <p:ph idx="1"/>
          </p:nvPr>
        </p:nvSpPr>
        <p:spPr/>
        <p:txBody>
          <a:bodyPr/>
          <a:lstStyle/>
          <a:p>
            <a:r>
              <a:rPr lang="en-US" dirty="0" smtClean="0">
                <a:solidFill>
                  <a:srgbClr val="00B050"/>
                </a:solidFill>
              </a:rPr>
              <a:t>So that either the steam pressure or the jet velocity is absorbed by the turbine in stages.</a:t>
            </a:r>
          </a:p>
          <a:p>
            <a:r>
              <a:rPr lang="en-US" dirty="0" smtClean="0">
                <a:solidFill>
                  <a:srgbClr val="7030A0"/>
                </a:solidFill>
              </a:rPr>
              <a:t>The leaving loss also will be less.</a:t>
            </a:r>
          </a:p>
          <a:p>
            <a:r>
              <a:rPr lang="en-US" dirty="0" smtClean="0"/>
              <a:t>This process is called compounding of steam turbine.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E:\PCP\THERMAL\chapter no 4\chapter no 4\Sulzer_Turbo_Services_Steam_Turbin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PCP\THERMAL\chapter no 4\chapter no 4\turbine.jpg"/>
          <p:cNvPicPr>
            <a:picLocks noGrp="1" noChangeAspect="1" noChangeArrowheads="1"/>
          </p:cNvPicPr>
          <p:nvPr>
            <p:ph idx="1"/>
          </p:nvPr>
        </p:nvPicPr>
        <p:blipFill>
          <a:blip r:embed="rId2"/>
          <a:srcRect/>
          <a:stretch>
            <a:fillRect/>
          </a:stretch>
        </p:blipFill>
        <p:spPr bwMode="auto">
          <a:xfrm>
            <a:off x="-34876" y="82040"/>
            <a:ext cx="9178876" cy="669976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PCP\THERMAL\chapter no 4\chapter no 4\two stage turbine.jpg"/>
          <p:cNvPicPr>
            <a:picLocks noGrp="1" noChangeAspect="1" noChangeArrowheads="1"/>
          </p:cNvPicPr>
          <p:nvPr>
            <p:ph idx="1"/>
          </p:nvPr>
        </p:nvPicPr>
        <p:blipFill>
          <a:blip r:embed="rId2"/>
          <a:srcRect/>
          <a:stretch>
            <a:fillRect/>
          </a:stretch>
        </p:blipFill>
        <p:spPr bwMode="auto">
          <a:xfrm>
            <a:off x="76200" y="762000"/>
            <a:ext cx="9022080" cy="5638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Types of compounding</a:t>
            </a:r>
            <a:endParaRPr lang="en-US" dirty="0"/>
          </a:p>
        </p:txBody>
      </p:sp>
      <p:sp>
        <p:nvSpPr>
          <p:cNvPr id="3" name="Content Placeholder 2"/>
          <p:cNvSpPr>
            <a:spLocks noGrp="1"/>
          </p:cNvSpPr>
          <p:nvPr>
            <p:ph idx="1"/>
          </p:nvPr>
        </p:nvSpPr>
        <p:spPr/>
        <p:txBody>
          <a:bodyPr/>
          <a:lstStyle/>
          <a:p>
            <a:r>
              <a:rPr lang="en-US" dirty="0" smtClean="0"/>
              <a:t>In an Impulse steam turbine compounding can be achieved in the following three ways: -</a:t>
            </a:r>
          </a:p>
          <a:p>
            <a:r>
              <a:rPr lang="en-US" dirty="0" smtClean="0"/>
              <a:t>1. Velocity compounding</a:t>
            </a:r>
          </a:p>
          <a:p>
            <a:r>
              <a:rPr lang="en-US" dirty="0" smtClean="0"/>
              <a:t>2. Pressure compounding</a:t>
            </a:r>
          </a:p>
          <a:p>
            <a:r>
              <a:rPr lang="en-US" dirty="0" smtClean="0"/>
              <a:t>3. Pressure-Velocity Compounding</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compounded</a:t>
            </a:r>
            <a:endParaRPr lang="en-US" dirty="0"/>
          </a:p>
        </p:txBody>
      </p:sp>
      <p:sp>
        <p:nvSpPr>
          <p:cNvPr id="3" name="Content Placeholder 2"/>
          <p:cNvSpPr>
            <a:spLocks noGrp="1"/>
          </p:cNvSpPr>
          <p:nvPr>
            <p:ph idx="1"/>
          </p:nvPr>
        </p:nvSpPr>
        <p:spPr>
          <a:xfrm>
            <a:off x="0" y="1143000"/>
            <a:ext cx="9144000" cy="5715000"/>
          </a:xfrm>
        </p:spPr>
        <p:txBody>
          <a:bodyPr>
            <a:normAutofit fontScale="85000" lnSpcReduction="20000"/>
          </a:bodyPr>
          <a:lstStyle/>
          <a:p>
            <a:r>
              <a:rPr lang="en-US" dirty="0" smtClean="0">
                <a:solidFill>
                  <a:srgbClr val="00B050"/>
                </a:solidFill>
              </a:rPr>
              <a:t>The velocity compounded Impulse turbine was first proposed by C G Curtis to solve the problem of single stage Impulse turbine for use of high pressure and temperature steam.</a:t>
            </a:r>
          </a:p>
          <a:p>
            <a:r>
              <a:rPr lang="en-US" dirty="0" smtClean="0">
                <a:solidFill>
                  <a:srgbClr val="FF0000"/>
                </a:solidFill>
              </a:rPr>
              <a:t>The rings of moving blades are separated by rings of fixed blades. The moving blades are keyed to the turbine shaft and the fixed blades are fixed to the casing. </a:t>
            </a:r>
          </a:p>
          <a:p>
            <a:r>
              <a:rPr lang="en-US" dirty="0" smtClean="0">
                <a:solidFill>
                  <a:srgbClr val="00B050"/>
                </a:solidFill>
              </a:rPr>
              <a:t>The high pressure steam coming from the boiler is expanded in the nozzle first. The Nozzle converts the pressure energy of the steam into kinetic energy</a:t>
            </a:r>
          </a:p>
          <a:p>
            <a:r>
              <a:rPr lang="en-US" dirty="0" smtClean="0"/>
              <a:t> </a:t>
            </a:r>
            <a:r>
              <a:rPr lang="en-US" dirty="0" smtClean="0">
                <a:solidFill>
                  <a:srgbClr val="FF0000"/>
                </a:solidFill>
              </a:rPr>
              <a:t>It is interesting to note that the total enthalpy drop and hence the pressure drop occurs in the nozzle. Hence, the pressure thereafter remains constant.</a:t>
            </a:r>
          </a:p>
          <a:p>
            <a:r>
              <a:rPr lang="en-US" dirty="0" smtClean="0">
                <a:solidFill>
                  <a:srgbClr val="00B050"/>
                </a:solidFill>
              </a:rPr>
              <a:t>This high velocity steam is directed on to the first set (ring) of moving blades. As the steam flows over the blades, due the shape of the blades, it imparts some of its momentum to the blades and losses some velocity.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CP\THERMAL\chapter no 4\velocity compounding.jpg"/>
          <p:cNvPicPr>
            <a:picLocks noGrp="1" noChangeAspect="1" noChangeArrowheads="1"/>
          </p:cNvPicPr>
          <p:nvPr>
            <p:ph idx="1"/>
          </p:nvPr>
        </p:nvPicPr>
        <p:blipFill>
          <a:blip r:embed="rId2"/>
          <a:srcRect/>
          <a:stretch>
            <a:fillRect/>
          </a:stretch>
        </p:blipFill>
        <p:spPr bwMode="auto">
          <a:xfrm>
            <a:off x="296917" y="609600"/>
            <a:ext cx="8618483" cy="62484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compounded</a:t>
            </a:r>
            <a:endParaRPr lang="en-US" dirty="0"/>
          </a:p>
        </p:txBody>
      </p:sp>
      <p:sp>
        <p:nvSpPr>
          <p:cNvPr id="3" name="Content Placeholder 2"/>
          <p:cNvSpPr>
            <a:spLocks noGrp="1"/>
          </p:cNvSpPr>
          <p:nvPr>
            <p:ph idx="1"/>
          </p:nvPr>
        </p:nvSpPr>
        <p:spPr>
          <a:xfrm>
            <a:off x="0" y="1219200"/>
            <a:ext cx="9144000" cy="5638800"/>
          </a:xfrm>
        </p:spPr>
        <p:txBody>
          <a:bodyPr>
            <a:normAutofit fontScale="85000" lnSpcReduction="20000"/>
          </a:bodyPr>
          <a:lstStyle/>
          <a:p>
            <a:r>
              <a:rPr lang="en-US" dirty="0" smtClean="0">
                <a:solidFill>
                  <a:srgbClr val="00B050"/>
                </a:solidFill>
              </a:rPr>
              <a:t> Only a part of the high kinetic energy is absorbed by these blades. The remainder is exhausted on to the next ring of fixed blade</a:t>
            </a:r>
            <a:r>
              <a:rPr lang="en-US" dirty="0" smtClean="0"/>
              <a:t>. </a:t>
            </a:r>
          </a:p>
          <a:p>
            <a:r>
              <a:rPr lang="en-US" dirty="0" smtClean="0">
                <a:solidFill>
                  <a:srgbClr val="FF0000"/>
                </a:solidFill>
              </a:rPr>
              <a:t>The function of the fixed blades is to redirect the steam leaving from the first ring moving blades to the second ring of moving blades. There is no change in the velocity of the steam as it passes through the fixed blades. </a:t>
            </a:r>
          </a:p>
          <a:p>
            <a:r>
              <a:rPr lang="en-US" dirty="0" smtClean="0">
                <a:solidFill>
                  <a:srgbClr val="00B050"/>
                </a:solidFill>
              </a:rPr>
              <a:t>The steam then enters the next ring of moving blades; this process is repeated until practically all the energy of the steam has been absorbed.</a:t>
            </a:r>
          </a:p>
          <a:p>
            <a:r>
              <a:rPr lang="en-US" dirty="0" smtClean="0">
                <a:solidFill>
                  <a:srgbClr val="FF0000"/>
                </a:solidFill>
              </a:rPr>
              <a:t>A schematic diagram of the Curtis stage impulse turbine, with two rings of moving blades one ring of fixed blades is shown in </a:t>
            </a:r>
            <a:r>
              <a:rPr lang="en-US" b="1" dirty="0" smtClean="0">
                <a:solidFill>
                  <a:srgbClr val="FF0000"/>
                </a:solidFill>
              </a:rPr>
              <a:t>figure 1</a:t>
            </a:r>
            <a:r>
              <a:rPr lang="en-US" dirty="0" smtClean="0">
                <a:solidFill>
                  <a:srgbClr val="FF0000"/>
                </a:solidFill>
              </a:rPr>
              <a:t>. The figure also shows the changes in the pressure and the absolute steam velocity as it passes through the stages.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compounded</a:t>
            </a:r>
            <a:endParaRPr lang="en-US"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dirty="0" smtClean="0"/>
              <a:t>where,</a:t>
            </a:r>
          </a:p>
          <a:p>
            <a:r>
              <a:rPr lang="en-US" dirty="0" smtClean="0"/>
              <a:t>P</a:t>
            </a:r>
            <a:r>
              <a:rPr lang="en-US" baseline="-25000" dirty="0" smtClean="0"/>
              <a:t>i</a:t>
            </a:r>
            <a:r>
              <a:rPr lang="en-US" dirty="0" smtClean="0"/>
              <a:t> = pressure of steam at inlet</a:t>
            </a:r>
          </a:p>
          <a:p>
            <a:r>
              <a:rPr lang="en-US" dirty="0" smtClean="0"/>
              <a:t>V</a:t>
            </a:r>
            <a:r>
              <a:rPr lang="en-US" baseline="-25000" dirty="0" smtClean="0"/>
              <a:t>i</a:t>
            </a:r>
            <a:r>
              <a:rPr lang="en-US" dirty="0" smtClean="0"/>
              <a:t> = velocity of steam at inlet</a:t>
            </a:r>
          </a:p>
          <a:p>
            <a:r>
              <a:rPr lang="en-US" dirty="0" smtClean="0"/>
              <a:t>P</a:t>
            </a:r>
            <a:r>
              <a:rPr lang="en-US" baseline="-25000" dirty="0" smtClean="0"/>
              <a:t>o</a:t>
            </a:r>
            <a:r>
              <a:rPr lang="en-US" dirty="0" smtClean="0"/>
              <a:t> = pressure of steam at outlet</a:t>
            </a:r>
          </a:p>
          <a:p>
            <a:r>
              <a:rPr lang="en-US" dirty="0" smtClean="0"/>
              <a:t>V</a:t>
            </a:r>
            <a:r>
              <a:rPr lang="en-US" baseline="-25000" dirty="0" smtClean="0"/>
              <a:t>o</a:t>
            </a:r>
            <a:r>
              <a:rPr lang="en-US" dirty="0" smtClean="0"/>
              <a:t> = velocity of steam at outlet</a:t>
            </a:r>
          </a:p>
          <a:p>
            <a:r>
              <a:rPr lang="en-US" dirty="0" smtClean="0">
                <a:solidFill>
                  <a:srgbClr val="FF0000"/>
                </a:solidFill>
              </a:rPr>
              <a:t>In the above figure there are two rings of moving blades separated by a single of ring of fixed blades</a:t>
            </a:r>
            <a:r>
              <a:rPr lang="en-US" dirty="0" smtClean="0"/>
              <a:t>.</a:t>
            </a:r>
          </a:p>
          <a:p>
            <a:r>
              <a:rPr lang="en-US" dirty="0" smtClean="0"/>
              <a:t> </a:t>
            </a:r>
            <a:r>
              <a:rPr lang="en-US" dirty="0" smtClean="0">
                <a:solidFill>
                  <a:srgbClr val="00B050"/>
                </a:solidFill>
              </a:rPr>
              <a:t>As discussed earlier the entire pressure drop occurs in the nozzle, and there are no subsequent pressure losses in any of the following stages. Velocity drop occurs in the moving blades and not in fixed blades</a:t>
            </a:r>
            <a:r>
              <a:rPr lang="en-US" dirty="0" smtClean="0"/>
              <a: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7030A0"/>
                </a:solidFill>
              </a:rPr>
              <a:t>Velocity compounded impulse turbine requires a comparatively small number of stages due to relatively large heat drop per stage.</a:t>
            </a:r>
          </a:p>
          <a:p>
            <a:r>
              <a:rPr lang="en-US" dirty="0" smtClean="0">
                <a:solidFill>
                  <a:srgbClr val="0070C0"/>
                </a:solidFill>
              </a:rPr>
              <a:t>Due to small number of stages the initial cost is less.</a:t>
            </a:r>
          </a:p>
          <a:p>
            <a:r>
              <a:rPr lang="en-US" dirty="0" smtClean="0">
                <a:solidFill>
                  <a:srgbClr val="002060"/>
                </a:solidFill>
              </a:rPr>
              <a:t>In two or three row wheel, the steam temperature is sufficiently lo, hence a cast iron cylinder may be used , thus saving material cost.</a:t>
            </a:r>
            <a:endParaRPr lang="en-US"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dirty="0" smtClean="0">
                <a:solidFill>
                  <a:srgbClr val="00B050"/>
                </a:solidFill>
              </a:rPr>
              <a:t>           The volume of water entering A per second = A</a:t>
            </a:r>
            <a:r>
              <a:rPr lang="en-US" sz="2800" baseline="-25000" dirty="0" smtClean="0">
                <a:solidFill>
                  <a:srgbClr val="00B050"/>
                </a:solidFill>
              </a:rPr>
              <a:t>1</a:t>
            </a:r>
            <a:r>
              <a:rPr lang="en-US" sz="2800" dirty="0" smtClean="0">
                <a:solidFill>
                  <a:srgbClr val="00B050"/>
                </a:solidFill>
              </a:rPr>
              <a:t>V</a:t>
            </a:r>
            <a:r>
              <a:rPr lang="en-US" sz="2800" baseline="-25000" dirty="0" smtClean="0">
                <a:solidFill>
                  <a:srgbClr val="00B050"/>
                </a:solidFill>
              </a:rPr>
              <a:t>1 </a:t>
            </a:r>
          </a:p>
          <a:p>
            <a:pPr>
              <a:buNone/>
            </a:pPr>
            <a:r>
              <a:rPr lang="en-US" sz="2800" dirty="0" smtClean="0">
                <a:solidFill>
                  <a:srgbClr val="00B050"/>
                </a:solidFill>
              </a:rPr>
              <a:t>           Volume = Area x distance</a:t>
            </a:r>
          </a:p>
          <a:p>
            <a:pPr>
              <a:buNone/>
            </a:pPr>
            <a:endParaRPr lang="en-US" sz="2800" dirty="0" smtClean="0">
              <a:solidFill>
                <a:srgbClr val="00B050"/>
              </a:solidFill>
            </a:endParaRPr>
          </a:p>
          <a:p>
            <a:pPr>
              <a:buNone/>
            </a:pPr>
            <a:endParaRPr lang="en-US" sz="2800" dirty="0" smtClean="0">
              <a:solidFill>
                <a:srgbClr val="00B050"/>
              </a:solidFill>
            </a:endParaRPr>
          </a:p>
          <a:p>
            <a:pPr>
              <a:buNone/>
            </a:pPr>
            <a:endParaRPr lang="en-US" sz="2800" dirty="0" smtClean="0">
              <a:solidFill>
                <a:srgbClr val="00B050"/>
              </a:solidFill>
            </a:endParaRPr>
          </a:p>
          <a:p>
            <a:pPr>
              <a:buNone/>
            </a:pPr>
            <a:r>
              <a:rPr lang="en-US" sz="2800" dirty="0" smtClean="0">
                <a:solidFill>
                  <a:srgbClr val="C00000"/>
                </a:solidFill>
              </a:rPr>
              <a:t>           where V</a:t>
            </a:r>
            <a:r>
              <a:rPr lang="en-US" sz="2800" baseline="-25000" dirty="0" smtClean="0">
                <a:solidFill>
                  <a:srgbClr val="C00000"/>
                </a:solidFill>
              </a:rPr>
              <a:t>1</a:t>
            </a:r>
            <a:r>
              <a:rPr lang="en-US" sz="2800" dirty="0" smtClean="0">
                <a:solidFill>
                  <a:srgbClr val="C00000"/>
                </a:solidFill>
              </a:rPr>
              <a:t> is the velocity of the flow of liquid at A</a:t>
            </a:r>
          </a:p>
          <a:p>
            <a:pPr>
              <a:buNone/>
            </a:pPr>
            <a:endParaRPr lang="en-US" sz="2800" dirty="0" smtClean="0">
              <a:solidFill>
                <a:srgbClr val="00B050"/>
              </a:solidFill>
            </a:endParaRPr>
          </a:p>
          <a:p>
            <a:pPr>
              <a:buNone/>
            </a:pPr>
            <a:endParaRPr lang="en-US" sz="2800" dirty="0" smtClean="0">
              <a:solidFill>
                <a:srgbClr val="00B050"/>
              </a:solidFill>
            </a:endParaRPr>
          </a:p>
          <a:p>
            <a:pPr>
              <a:buNone/>
            </a:pPr>
            <a:endParaRPr lang="en-US" sz="2800" dirty="0" smtClean="0">
              <a:solidFill>
                <a:srgbClr val="00B050"/>
              </a:solidFill>
            </a:endParaRPr>
          </a:p>
          <a:p>
            <a:pPr>
              <a:buNone/>
            </a:pPr>
            <a:r>
              <a:rPr lang="en-US" sz="2800" dirty="0" smtClean="0">
                <a:solidFill>
                  <a:srgbClr val="00B050"/>
                </a:solidFill>
              </a:rPr>
              <a:t> </a:t>
            </a:r>
            <a:endParaRPr lang="en-US" sz="2800" dirty="0">
              <a:solidFill>
                <a:srgbClr val="00B050"/>
              </a:solidFill>
            </a:endParaRPr>
          </a:p>
        </p:txBody>
      </p:sp>
      <p:pic>
        <p:nvPicPr>
          <p:cNvPr id="2052" name="Picture 4" descr="E:\PCP\THERMAL\chapter no 4\chapter no 4\img164.gif"/>
          <p:cNvPicPr>
            <a:picLocks noChangeAspect="1" noChangeArrowheads="1"/>
          </p:cNvPicPr>
          <p:nvPr/>
        </p:nvPicPr>
        <p:blipFill>
          <a:blip r:embed="rId2"/>
          <a:srcRect/>
          <a:stretch>
            <a:fillRect/>
          </a:stretch>
        </p:blipFill>
        <p:spPr bwMode="auto">
          <a:xfrm>
            <a:off x="1066800" y="1143000"/>
            <a:ext cx="3110523" cy="609600"/>
          </a:xfrm>
          <a:prstGeom prst="rect">
            <a:avLst/>
          </a:prstGeom>
          <a:noFill/>
        </p:spPr>
      </p:pic>
      <p:pic>
        <p:nvPicPr>
          <p:cNvPr id="2053" name="Picture 5" descr="E:\PCP\THERMAL\chapter no 4\chapter no 4\img165.gif"/>
          <p:cNvPicPr>
            <a:picLocks noChangeAspect="1" noChangeArrowheads="1"/>
          </p:cNvPicPr>
          <p:nvPr/>
        </p:nvPicPr>
        <p:blipFill>
          <a:blip r:embed="rId3"/>
          <a:srcRect/>
          <a:stretch>
            <a:fillRect/>
          </a:stretch>
        </p:blipFill>
        <p:spPr bwMode="auto">
          <a:xfrm>
            <a:off x="2057400" y="1981200"/>
            <a:ext cx="2267857" cy="381000"/>
          </a:xfrm>
          <a:prstGeom prst="rect">
            <a:avLst/>
          </a:prstGeom>
          <a:noFill/>
        </p:spPr>
      </p:pic>
      <p:pic>
        <p:nvPicPr>
          <p:cNvPr id="2054" name="Picture 6" descr="E:\PCP\THERMAL\chapter no 4\chapter no 4\img166.gif"/>
          <p:cNvPicPr>
            <a:picLocks noChangeAspect="1" noChangeArrowheads="1"/>
          </p:cNvPicPr>
          <p:nvPr/>
        </p:nvPicPr>
        <p:blipFill>
          <a:blip r:embed="rId4"/>
          <a:srcRect/>
          <a:stretch>
            <a:fillRect/>
          </a:stretch>
        </p:blipFill>
        <p:spPr bwMode="auto">
          <a:xfrm>
            <a:off x="1066800" y="3429000"/>
            <a:ext cx="6812722" cy="23622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lstStyle/>
          <a:p>
            <a:r>
              <a:rPr lang="en-US" dirty="0" smtClean="0"/>
              <a:t>The velocity compounded impulse turbine has low efficiency and high steam consumption.</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compounded</a:t>
            </a:r>
            <a:endParaRPr lang="en-US" dirty="0"/>
          </a:p>
        </p:txBody>
      </p:sp>
      <p:sp>
        <p:nvSpPr>
          <p:cNvPr id="3" name="Content Placeholder 2"/>
          <p:cNvSpPr>
            <a:spLocks noGrp="1"/>
          </p:cNvSpPr>
          <p:nvPr>
            <p:ph idx="1"/>
          </p:nvPr>
        </p:nvSpPr>
        <p:spPr>
          <a:xfrm>
            <a:off x="0" y="1295400"/>
            <a:ext cx="9144000" cy="5562600"/>
          </a:xfrm>
        </p:spPr>
        <p:txBody>
          <a:bodyPr>
            <a:normAutofit fontScale="77500" lnSpcReduction="20000"/>
          </a:bodyPr>
          <a:lstStyle/>
          <a:p>
            <a:r>
              <a:rPr lang="en-US" dirty="0" smtClean="0">
                <a:solidFill>
                  <a:srgbClr val="00B050"/>
                </a:solidFill>
              </a:rPr>
              <a:t>The pressure compounded Impulse turbine is also called as </a:t>
            </a:r>
            <a:r>
              <a:rPr lang="en-US" dirty="0" err="1" smtClean="0">
                <a:solidFill>
                  <a:srgbClr val="00B050"/>
                </a:solidFill>
              </a:rPr>
              <a:t>Rateau</a:t>
            </a:r>
            <a:r>
              <a:rPr lang="en-US" dirty="0" smtClean="0">
                <a:solidFill>
                  <a:srgbClr val="00B050"/>
                </a:solidFill>
              </a:rPr>
              <a:t> turbine, after its inventor. This is used to solve the problem of high blade velocity in the single-stage impulse turbine.</a:t>
            </a:r>
          </a:p>
          <a:p>
            <a:r>
              <a:rPr lang="en-US" dirty="0" smtClean="0">
                <a:solidFill>
                  <a:srgbClr val="FF0000"/>
                </a:solidFill>
              </a:rPr>
              <a:t>It consists of alternate rings of nozzles and turbine blades. The nozzles are fitted to the casing and the blades are keyed to the turbine shaft.</a:t>
            </a:r>
          </a:p>
          <a:p>
            <a:r>
              <a:rPr lang="en-US" dirty="0" smtClean="0">
                <a:solidFill>
                  <a:srgbClr val="00B050"/>
                </a:solidFill>
              </a:rPr>
              <a:t>In this type of compounding the steam is expanded in a number of stages, instead of just one (nozzle) in the velocity compounding.</a:t>
            </a:r>
          </a:p>
          <a:p>
            <a:r>
              <a:rPr lang="en-US" dirty="0" smtClean="0"/>
              <a:t> </a:t>
            </a:r>
            <a:r>
              <a:rPr lang="en-US" dirty="0" smtClean="0">
                <a:solidFill>
                  <a:srgbClr val="FF0000"/>
                </a:solidFill>
              </a:rPr>
              <a:t>It is done by the fixed blades which act as nozzles. The steam expands equally in all rows of fixed blade. The steam coming from the boiler is fed to the first set of fixed blades i.e. the nozzle ring. The steam is partially expanded in the nozzle ring. </a:t>
            </a:r>
          </a:p>
          <a:p>
            <a:r>
              <a:rPr lang="en-US" dirty="0" smtClean="0">
                <a:solidFill>
                  <a:srgbClr val="00B050"/>
                </a:solidFill>
              </a:rPr>
              <a:t>Hence, there is a partial decrease in pressure of the incoming steam. This leads to an increase in the velocity of the steam. Therefore the pressure decreases and velocity increases partially in the nozzle.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E:\PCP\THERMAL\chapter no 4\pressure compounding.jpg"/>
          <p:cNvPicPr>
            <a:picLocks noGrp="1" noChangeAspect="1" noChangeArrowheads="1"/>
          </p:cNvPicPr>
          <p:nvPr>
            <p:ph idx="1"/>
          </p:nvPr>
        </p:nvPicPr>
        <p:blipFill>
          <a:blip r:embed="rId2"/>
          <a:srcRect/>
          <a:stretch>
            <a:fillRect/>
          </a:stretch>
        </p:blipFill>
        <p:spPr bwMode="auto">
          <a:xfrm>
            <a:off x="0" y="-1"/>
            <a:ext cx="9123197" cy="692196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CP\THERMAL\chapter no 4\chapter no 4\pressure compounding.gif"/>
          <p:cNvPicPr>
            <a:picLocks noChangeAspect="1" noChangeArrowheads="1"/>
          </p:cNvPicPr>
          <p:nvPr/>
        </p:nvPicPr>
        <p:blipFill>
          <a:blip r:embed="rId2"/>
          <a:srcRect/>
          <a:stretch>
            <a:fillRect/>
          </a:stretch>
        </p:blipFill>
        <p:spPr bwMode="auto">
          <a:xfrm>
            <a:off x="0" y="228600"/>
            <a:ext cx="8739723" cy="6629399"/>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compounded</a:t>
            </a:r>
            <a:endParaRPr lang="en-US" dirty="0"/>
          </a:p>
        </p:txBody>
      </p:sp>
      <p:sp>
        <p:nvSpPr>
          <p:cNvPr id="3" name="Content Placeholder 2"/>
          <p:cNvSpPr>
            <a:spLocks noGrp="1"/>
          </p:cNvSpPr>
          <p:nvPr>
            <p:ph idx="1"/>
          </p:nvPr>
        </p:nvSpPr>
        <p:spPr>
          <a:xfrm>
            <a:off x="0" y="1219200"/>
            <a:ext cx="9144000" cy="5638800"/>
          </a:xfrm>
        </p:spPr>
        <p:txBody>
          <a:bodyPr>
            <a:normAutofit fontScale="85000" lnSpcReduction="20000"/>
          </a:bodyPr>
          <a:lstStyle/>
          <a:p>
            <a:r>
              <a:rPr lang="en-US" dirty="0" smtClean="0">
                <a:solidFill>
                  <a:srgbClr val="FF0000"/>
                </a:solidFill>
              </a:rPr>
              <a:t>This is then passed over the set of moving blades. As the steam flows over the moving blades nearly all its velocity is absorbed. However, the pressure remains constant during this process.</a:t>
            </a:r>
          </a:p>
          <a:p>
            <a:r>
              <a:rPr lang="en-US" dirty="0" smtClean="0">
                <a:solidFill>
                  <a:srgbClr val="00B050"/>
                </a:solidFill>
              </a:rPr>
              <a:t> After this it is passed into the nozzle ring and is again partially expanded. Then it is fed into the next set of moving blades, and this process is repeated until the condenser pressure is reached.</a:t>
            </a:r>
          </a:p>
          <a:p>
            <a:r>
              <a:rPr lang="en-US" dirty="0" smtClean="0"/>
              <a:t>This process has been illustrated in </a:t>
            </a:r>
            <a:r>
              <a:rPr lang="en-US" b="1" dirty="0" smtClean="0"/>
              <a:t>figure 3</a:t>
            </a:r>
            <a:r>
              <a:rPr lang="en-US" dirty="0" smtClean="0"/>
              <a:t>.</a:t>
            </a:r>
          </a:p>
          <a:p>
            <a:r>
              <a:rPr lang="en-US" dirty="0" smtClean="0"/>
              <a:t>where, the symbols have the same meaning as given above.</a:t>
            </a:r>
          </a:p>
          <a:p>
            <a:r>
              <a:rPr lang="en-US" dirty="0" smtClean="0">
                <a:solidFill>
                  <a:srgbClr val="FF0000"/>
                </a:solidFill>
              </a:rPr>
              <a:t>It is a three stage pressure compounded impulse turbine. Each stage consists of one ring of fixed blades, which act as nozzles, and one ring of moving blades. As shown in the figure pressure drop takes place in the nozzles and is distributed in many stages.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t>Disadvantages of Pressure Compounding</a:t>
            </a:r>
            <a:br>
              <a:rPr lang="en-US" b="1" dirty="0" smtClean="0"/>
            </a:br>
            <a:endParaRPr lang="en-US" dirty="0"/>
          </a:p>
        </p:txBody>
      </p:sp>
      <p:sp>
        <p:nvSpPr>
          <p:cNvPr id="3" name="Content Placeholder 2"/>
          <p:cNvSpPr>
            <a:spLocks noGrp="1"/>
          </p:cNvSpPr>
          <p:nvPr>
            <p:ph idx="1"/>
          </p:nvPr>
        </p:nvSpPr>
        <p:spPr/>
        <p:txBody>
          <a:bodyPr/>
          <a:lstStyle/>
          <a:p>
            <a:r>
              <a:rPr lang="en-US" dirty="0" smtClean="0"/>
              <a:t>The disadvantage is that since there is pressure drop in the nozzles, it has to be made air-tight.</a:t>
            </a:r>
          </a:p>
          <a:p>
            <a:r>
              <a:rPr lang="en-US" dirty="0" smtClean="0"/>
              <a:t>They are bigger and bulkier in size</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E:\PCP\THERMAL\chapter no 4\chapter no 4\pressure compounded.jpg"/>
          <p:cNvPicPr>
            <a:picLocks noChangeAspect="1" noChangeArrowheads="1"/>
          </p:cNvPicPr>
          <p:nvPr/>
        </p:nvPicPr>
        <p:blipFill>
          <a:blip r:embed="rId2"/>
          <a:srcRect/>
          <a:stretch>
            <a:fillRect/>
          </a:stretch>
        </p:blipFill>
        <p:spPr bwMode="auto">
          <a:xfrm>
            <a:off x="-26895" y="0"/>
            <a:ext cx="9197788"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Pressure-Velocity compounded Impulse Turbine</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It is a combination of the above two types of compounding. The total pressure drop of the steam is divided into a number of stages. </a:t>
            </a:r>
          </a:p>
          <a:p>
            <a:r>
              <a:rPr lang="en-US" dirty="0" smtClean="0">
                <a:solidFill>
                  <a:srgbClr val="00B050"/>
                </a:solidFill>
              </a:rPr>
              <a:t>Each stage consists of rings of fixed and moving blades. Each set of rings of moving blades is separated by a single ring of fixed blades. </a:t>
            </a:r>
          </a:p>
          <a:p>
            <a:r>
              <a:rPr lang="en-US" dirty="0" smtClean="0">
                <a:solidFill>
                  <a:srgbClr val="0070C0"/>
                </a:solidFill>
              </a:rPr>
              <a:t>In each stage there is one ring of fixed blades and 3-4 rings of moving blades. Each stage acts as a velocity compounded impulse turbine.</a:t>
            </a:r>
          </a:p>
          <a:p>
            <a:r>
              <a:rPr lang="en-US" dirty="0" smtClean="0"/>
              <a:t>The fixed blades act as nozzles. The steam coming from the boiler is passed to the first ring of fixed blades, where it gets partially expanded. </a:t>
            </a:r>
          </a:p>
          <a:p>
            <a:pPr>
              <a:buNone/>
            </a:pPr>
            <a:endParaRPr lang="en-US"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E:\PCP\THERMAL\chapter no 4\pressure-velocity compounding.jpg"/>
          <p:cNvPicPr>
            <a:picLocks noGrp="1" noChangeAspect="1" noChangeArrowheads="1"/>
          </p:cNvPicPr>
          <p:nvPr>
            <p:ph idx="1"/>
          </p:nvPr>
        </p:nvPicPr>
        <p:blipFill>
          <a:blip r:embed="rId2"/>
          <a:srcRect/>
          <a:stretch>
            <a:fillRect/>
          </a:stretch>
        </p:blipFill>
        <p:spPr bwMode="auto">
          <a:xfrm>
            <a:off x="312765" y="228600"/>
            <a:ext cx="8526435" cy="6288246"/>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b="1" dirty="0" smtClean="0"/>
              <a:t>Pressure-Velocity compounded Impulse Turbine</a:t>
            </a:r>
            <a:br>
              <a:rPr lang="en-US" b="1" dirty="0" smtClean="0"/>
            </a:b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 </a:t>
            </a:r>
            <a:endParaRPr lang="en-US" dirty="0" smtClean="0">
              <a:solidFill>
                <a:srgbClr val="0070C0"/>
              </a:solidFill>
            </a:endParaRPr>
          </a:p>
          <a:p>
            <a:r>
              <a:rPr lang="en-US" dirty="0" smtClean="0">
                <a:solidFill>
                  <a:srgbClr val="0070C0"/>
                </a:solidFill>
              </a:rPr>
              <a:t>The pressure partially decreases and the velocity rises correspondingly. The velocity is absorbed by the following rings of moving blades until it reaches the next ring of fixed blades and the whole process is repeated once again</a:t>
            </a:r>
            <a:r>
              <a:rPr lang="en-US" dirty="0" smtClean="0"/>
              <a:t>.</a:t>
            </a:r>
          </a:p>
          <a:p>
            <a:r>
              <a:rPr lang="en-US" dirty="0" smtClean="0"/>
              <a:t>This process is shown diagrammatically in </a:t>
            </a:r>
            <a:r>
              <a:rPr lang="en-US" b="1" dirty="0" smtClean="0"/>
              <a:t>figure 5</a:t>
            </a:r>
            <a:r>
              <a:rPr lang="en-US" dirty="0" smtClean="0"/>
              <a:t>.</a:t>
            </a:r>
          </a:p>
          <a:p>
            <a:r>
              <a:rPr lang="en-US" dirty="0" smtClean="0">
                <a:solidFill>
                  <a:srgbClr val="00B050"/>
                </a:solidFill>
              </a:rPr>
              <a:t>where, symbols have their usual meaning.</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dirty="0" smtClean="0"/>
              <a:t> </a:t>
            </a:r>
            <a:r>
              <a:rPr lang="en-US" dirty="0" smtClean="0">
                <a:solidFill>
                  <a:srgbClr val="C00000"/>
                </a:solidFill>
              </a:rPr>
              <a:t>   Assuming there is no loss of liquid in tube and for free steady flow,</a:t>
            </a:r>
          </a:p>
          <a:p>
            <a:pPr>
              <a:buNone/>
            </a:pPr>
            <a:r>
              <a:rPr lang="en-US" dirty="0" smtClean="0"/>
              <a:t>   </a:t>
            </a:r>
            <a:r>
              <a:rPr lang="en-US" dirty="0" smtClean="0">
                <a:solidFill>
                  <a:srgbClr val="00B050"/>
                </a:solidFill>
              </a:rPr>
              <a:t>Mass of liquid entering per second at A= Mass of liquid leaving per second at B</a:t>
            </a:r>
          </a:p>
          <a:p>
            <a:pPr>
              <a:buNone/>
            </a:pPr>
            <a:endParaRPr lang="en-US" dirty="0" smtClean="0">
              <a:solidFill>
                <a:srgbClr val="00B050"/>
              </a:solidFill>
            </a:endParaRPr>
          </a:p>
          <a:p>
            <a:pPr>
              <a:buNone/>
            </a:pPr>
            <a:endParaRPr lang="en-US" dirty="0" smtClean="0">
              <a:solidFill>
                <a:srgbClr val="00B050"/>
              </a:solidFill>
            </a:endParaRPr>
          </a:p>
          <a:p>
            <a:pPr>
              <a:buNone/>
            </a:pPr>
            <a:endParaRPr lang="en-US" dirty="0" smtClean="0">
              <a:solidFill>
                <a:srgbClr val="00B050"/>
              </a:solidFill>
            </a:endParaRPr>
          </a:p>
          <a:p>
            <a:pPr>
              <a:buNone/>
            </a:pPr>
            <a:endParaRPr lang="en-US" dirty="0" smtClean="0">
              <a:solidFill>
                <a:srgbClr val="00B050"/>
              </a:solidFill>
            </a:endParaRPr>
          </a:p>
          <a:p>
            <a:pPr>
              <a:buNone/>
            </a:pPr>
            <a:r>
              <a:rPr lang="en-US" dirty="0" smtClean="0"/>
              <a:t>                           or AV = constant.</a:t>
            </a:r>
          </a:p>
          <a:p>
            <a:pPr>
              <a:buNone/>
            </a:pPr>
            <a:r>
              <a:rPr lang="en-US" dirty="0" smtClean="0"/>
              <a:t>           This is the equation of continuity.</a:t>
            </a:r>
          </a:p>
          <a:p>
            <a:pPr>
              <a:buNone/>
            </a:pPr>
            <a:endParaRPr lang="en-US" dirty="0" smtClean="0">
              <a:solidFill>
                <a:srgbClr val="00B050"/>
              </a:solidFill>
            </a:endParaRPr>
          </a:p>
          <a:p>
            <a:pPr>
              <a:buNone/>
            </a:pPr>
            <a:endParaRPr lang="en-US" dirty="0"/>
          </a:p>
        </p:txBody>
      </p:sp>
      <p:pic>
        <p:nvPicPr>
          <p:cNvPr id="3074" name="Picture 2" descr="E:\PCP\THERMAL\chapter no 4\chapter no 4\img167.gif"/>
          <p:cNvPicPr>
            <a:picLocks noChangeAspect="1" noChangeArrowheads="1"/>
          </p:cNvPicPr>
          <p:nvPr/>
        </p:nvPicPr>
        <p:blipFill>
          <a:blip r:embed="rId2"/>
          <a:srcRect/>
          <a:stretch>
            <a:fillRect/>
          </a:stretch>
        </p:blipFill>
        <p:spPr bwMode="auto">
          <a:xfrm>
            <a:off x="481854" y="2438400"/>
            <a:ext cx="5828460" cy="1085850"/>
          </a:xfrm>
          <a:prstGeom prst="rect">
            <a:avLst/>
          </a:prstGeom>
          <a:noFill/>
        </p:spPr>
      </p:pic>
      <p:pic>
        <p:nvPicPr>
          <p:cNvPr id="3075" name="Picture 3" descr="E:\PCP\THERMAL\chapter no 4\chapter no 4\img169.gif"/>
          <p:cNvPicPr>
            <a:picLocks noChangeAspect="1" noChangeArrowheads="1"/>
          </p:cNvPicPr>
          <p:nvPr/>
        </p:nvPicPr>
        <p:blipFill>
          <a:blip r:embed="rId3"/>
          <a:srcRect/>
          <a:stretch>
            <a:fillRect/>
          </a:stretch>
        </p:blipFill>
        <p:spPr bwMode="auto">
          <a:xfrm>
            <a:off x="2991532" y="3838575"/>
            <a:ext cx="2061482" cy="42862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E:\PCP\THERMAL\chapter no 4\chapter no 4\pressure and velocity compound.jpg"/>
          <p:cNvPicPr>
            <a:picLocks noGrp="1" noChangeAspect="1" noChangeArrowheads="1"/>
          </p:cNvPicPr>
          <p:nvPr>
            <p:ph idx="1"/>
          </p:nvPr>
        </p:nvPicPr>
        <p:blipFill>
          <a:blip r:embed="rId2"/>
          <a:srcRect/>
          <a:stretch>
            <a:fillRect/>
          </a:stretch>
        </p:blipFill>
        <p:spPr bwMode="auto">
          <a:xfrm>
            <a:off x="0" y="28544"/>
            <a:ext cx="9144000" cy="6753256"/>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Regenerative feed heating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The dry saturated steam , from boiler, enters the turbine at a high temperature, and then expands isentropically to a lower temperature in the same way as that of Rankine and Carnot cycle.</a:t>
            </a:r>
          </a:p>
          <a:p>
            <a:r>
              <a:rPr lang="en-US" dirty="0" smtClean="0">
                <a:solidFill>
                  <a:srgbClr val="00B050"/>
                </a:solidFill>
              </a:rPr>
              <a:t>Now the condensate from condenser, is pumped back and circulated around the turbine casing.</a:t>
            </a:r>
          </a:p>
          <a:p>
            <a:r>
              <a:rPr lang="en-US" dirty="0" smtClean="0">
                <a:solidFill>
                  <a:srgbClr val="0070C0"/>
                </a:solidFill>
              </a:rPr>
              <a:t>The direction opposite to the steam flow in the turbine.</a:t>
            </a:r>
          </a:p>
          <a:p>
            <a:r>
              <a:rPr lang="en-US" dirty="0" smtClean="0">
                <a:solidFill>
                  <a:srgbClr val="002060"/>
                </a:solidFill>
              </a:rPr>
              <a:t>The steam is thus heated before entering in to the boiler, such a system of heating is known as regenerative heating. </a:t>
            </a:r>
            <a:endParaRPr lang="en-US" dirty="0">
              <a:solidFill>
                <a:srgbClr val="00206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Regenerative feed heating</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371600" y="1214252"/>
            <a:ext cx="6213061" cy="5567548"/>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Regenerative feed heating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B050"/>
                </a:solidFill>
              </a:rPr>
              <a:t>Advantages</a:t>
            </a:r>
          </a:p>
          <a:p>
            <a:r>
              <a:rPr lang="en-US" dirty="0" smtClean="0"/>
              <a:t>Thermodynamic efficiency increases.</a:t>
            </a:r>
          </a:p>
          <a:p>
            <a:r>
              <a:rPr lang="en-US" dirty="0" smtClean="0"/>
              <a:t>Thermal stresses in the boiler reduces as hot feed water is supplied.</a:t>
            </a:r>
          </a:p>
          <a:p>
            <a:r>
              <a:rPr lang="en-US" dirty="0" smtClean="0"/>
              <a:t>Small size of condenser is required.</a:t>
            </a:r>
          </a:p>
          <a:p>
            <a:r>
              <a:rPr lang="en-US" dirty="0" smtClean="0">
                <a:solidFill>
                  <a:srgbClr val="002060"/>
                </a:solidFill>
              </a:rPr>
              <a:t>Disadvantages</a:t>
            </a:r>
          </a:p>
          <a:p>
            <a:r>
              <a:rPr lang="en-US" dirty="0" smtClean="0"/>
              <a:t>Cost of plant is increased</a:t>
            </a:r>
          </a:p>
          <a:p>
            <a:r>
              <a:rPr lang="en-US" dirty="0" smtClean="0"/>
              <a:t>Work done per kg of steam is reduced.</a:t>
            </a:r>
          </a:p>
          <a:p>
            <a:r>
              <a:rPr lang="en-US" dirty="0" smtClean="0"/>
              <a:t>Complication of the plant increases.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 of steam turbine</a:t>
            </a:r>
            <a:endParaRPr lang="en-US" dirty="0"/>
          </a:p>
        </p:txBody>
      </p:sp>
      <p:sp>
        <p:nvSpPr>
          <p:cNvPr id="3" name="Content Placeholder 2"/>
          <p:cNvSpPr>
            <a:spLocks noGrp="1"/>
          </p:cNvSpPr>
          <p:nvPr>
            <p:ph idx="1"/>
          </p:nvPr>
        </p:nvSpPr>
        <p:spPr/>
        <p:txBody>
          <a:bodyPr/>
          <a:lstStyle/>
          <a:p>
            <a:r>
              <a:rPr lang="en-US" dirty="0" smtClean="0">
                <a:solidFill>
                  <a:srgbClr val="00B050"/>
                </a:solidFill>
              </a:rPr>
              <a:t>The process of draining steam from turbine, at certain points during its expansion and using this steam for heating the feed water  and then supplying it to the boiler is known as bleeding.</a:t>
            </a:r>
            <a:endParaRPr lang="en-US" dirty="0">
              <a:solidFill>
                <a:srgbClr val="00B05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CP\THERMAL\chapter no 4\chapter no 4\bleeding.jpg"/>
          <p:cNvPicPr>
            <a:picLocks noGrp="1" noChangeAspect="1" noChangeArrowheads="1"/>
          </p:cNvPicPr>
          <p:nvPr>
            <p:ph idx="1"/>
          </p:nvPr>
        </p:nvPicPr>
        <p:blipFill>
          <a:blip r:embed="rId2"/>
          <a:srcRect/>
          <a:stretch>
            <a:fillRect/>
          </a:stretch>
        </p:blipFill>
        <p:spPr bwMode="auto">
          <a:xfrm>
            <a:off x="914400" y="291242"/>
            <a:ext cx="6324600" cy="6566758"/>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 of steam turbine</a:t>
            </a:r>
            <a:endParaRPr lang="en-US" dirty="0"/>
          </a:p>
        </p:txBody>
      </p:sp>
      <p:sp>
        <p:nvSpPr>
          <p:cNvPr id="3" name="Content Placeholder 2"/>
          <p:cNvSpPr>
            <a:spLocks noGrp="1"/>
          </p:cNvSpPr>
          <p:nvPr>
            <p:ph idx="1"/>
          </p:nvPr>
        </p:nvSpPr>
        <p:spPr/>
        <p:txBody>
          <a:bodyPr/>
          <a:lstStyle/>
          <a:p>
            <a:r>
              <a:rPr lang="en-US" dirty="0" smtClean="0">
                <a:solidFill>
                  <a:srgbClr val="00B050"/>
                </a:solidFill>
              </a:rPr>
              <a:t>At certain stages of turbine , some wet steam is drained out .</a:t>
            </a:r>
          </a:p>
          <a:p>
            <a:r>
              <a:rPr lang="en-US" dirty="0" smtClean="0">
                <a:solidFill>
                  <a:srgbClr val="0070C0"/>
                </a:solidFill>
              </a:rPr>
              <a:t>This bleed steam is then circulated around the pipe leading the feed water to the boiler , where feed water is heated by using steam. </a:t>
            </a:r>
          </a:p>
          <a:p>
            <a:r>
              <a:rPr lang="en-US" dirty="0" smtClean="0">
                <a:solidFill>
                  <a:srgbClr val="7030A0"/>
                </a:solidFill>
              </a:rPr>
              <a:t>Due to the process , the boiler is supplied with hot feed water while small amount of work is lost by the turbine.</a:t>
            </a:r>
            <a:endParaRPr lang="en-US" dirty="0">
              <a:solidFill>
                <a:srgbClr val="7030A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Governing</a:t>
            </a:r>
            <a:endParaRPr lang="en-US" dirty="0"/>
          </a:p>
        </p:txBody>
      </p:sp>
      <p:sp>
        <p:nvSpPr>
          <p:cNvPr id="3" name="Content Placeholder 2"/>
          <p:cNvSpPr>
            <a:spLocks noGrp="1"/>
          </p:cNvSpPr>
          <p:nvPr>
            <p:ph idx="1"/>
          </p:nvPr>
        </p:nvSpPr>
        <p:spPr/>
        <p:txBody>
          <a:bodyPr>
            <a:noAutofit/>
          </a:bodyPr>
          <a:lstStyle/>
          <a:p>
            <a:r>
              <a:rPr lang="en-US" sz="2400" b="1" dirty="0" smtClean="0">
                <a:solidFill>
                  <a:srgbClr val="7030A0"/>
                </a:solidFill>
              </a:rPr>
              <a:t>Steam turbine governing</a:t>
            </a:r>
            <a:r>
              <a:rPr lang="en-US" sz="2400" dirty="0" smtClean="0">
                <a:solidFill>
                  <a:srgbClr val="7030A0"/>
                </a:solidFill>
              </a:rPr>
              <a:t> is the procedure of controlling the flow rate of steam into a </a:t>
            </a:r>
            <a:r>
              <a:rPr lang="en-US" sz="2400" dirty="0" smtClean="0">
                <a:solidFill>
                  <a:srgbClr val="7030A0"/>
                </a:solidFill>
                <a:hlinkClick r:id="rId2" tooltip="Steam turbine"/>
              </a:rPr>
              <a:t>steam turbine</a:t>
            </a:r>
            <a:r>
              <a:rPr lang="en-US" sz="2400" dirty="0" smtClean="0">
                <a:solidFill>
                  <a:srgbClr val="7030A0"/>
                </a:solidFill>
              </a:rPr>
              <a:t> so as to maintain its speed of rotation as constant. </a:t>
            </a:r>
          </a:p>
          <a:p>
            <a:r>
              <a:rPr lang="en-US" sz="2400" dirty="0" smtClean="0">
                <a:solidFill>
                  <a:srgbClr val="00B050"/>
                </a:solidFill>
              </a:rPr>
              <a:t>The variation in load during the operation of a steam turbine can have a significant impact on its performance. </a:t>
            </a:r>
          </a:p>
          <a:p>
            <a:r>
              <a:rPr lang="en-US" sz="2400" dirty="0" smtClean="0">
                <a:solidFill>
                  <a:srgbClr val="002060"/>
                </a:solidFill>
              </a:rPr>
              <a:t>In a practical situation the load frequently varies from the designed or economic load and thus there always exists a considerable deviation from the desired performance of the turbine.</a:t>
            </a:r>
            <a:endParaRPr lang="en-US" sz="2400" baseline="30000" dirty="0" smtClean="0">
              <a:solidFill>
                <a:srgbClr val="002060"/>
              </a:solidFill>
            </a:endParaRPr>
          </a:p>
          <a:p>
            <a:r>
              <a:rPr lang="en-US" sz="2400" dirty="0" smtClean="0"/>
              <a:t> </a:t>
            </a:r>
            <a:r>
              <a:rPr lang="en-US" sz="2400" dirty="0" smtClean="0">
                <a:solidFill>
                  <a:srgbClr val="FF0000"/>
                </a:solidFill>
              </a:rPr>
              <a:t>The primary objective in the steam turbine operation is to maintain a constant speed of rotation irrespective of the varying load. This can be achieved by means of </a:t>
            </a:r>
            <a:r>
              <a:rPr lang="en-US" sz="2400" dirty="0" smtClean="0">
                <a:solidFill>
                  <a:srgbClr val="FF0000"/>
                </a:solidFill>
                <a:hlinkClick r:id="rId3" tooltip="Governor (device)"/>
              </a:rPr>
              <a:t>governing</a:t>
            </a:r>
            <a:r>
              <a:rPr lang="en-US" sz="2400" dirty="0" smtClean="0">
                <a:solidFill>
                  <a:srgbClr val="FF0000"/>
                </a:solidFill>
              </a:rPr>
              <a:t> in a steam turbine.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Throttle governing</a:t>
            </a:r>
          </a:p>
        </p:txBody>
      </p:sp>
      <p:sp>
        <p:nvSpPr>
          <p:cNvPr id="3" name="Content Placeholder 2"/>
          <p:cNvSpPr>
            <a:spLocks noGrp="1"/>
          </p:cNvSpPr>
          <p:nvPr>
            <p:ph idx="1"/>
          </p:nvPr>
        </p:nvSpPr>
        <p:spPr/>
        <p:txBody>
          <a:bodyPr>
            <a:normAutofit fontScale="25000" lnSpcReduction="20000"/>
          </a:bodyPr>
          <a:lstStyle/>
          <a:p>
            <a:r>
              <a:rPr lang="en-US" sz="9600" dirty="0" smtClean="0">
                <a:solidFill>
                  <a:srgbClr val="FF0000"/>
                </a:solidFill>
              </a:rPr>
              <a:t>In throttle governing the pressure of steam is reduced at the turbine entry thereby decreasing the availability of energy.</a:t>
            </a:r>
          </a:p>
          <a:p>
            <a:r>
              <a:rPr lang="en-US" sz="9600" dirty="0" smtClean="0"/>
              <a:t> </a:t>
            </a:r>
            <a:r>
              <a:rPr lang="en-US" sz="9600" dirty="0" smtClean="0">
                <a:solidFill>
                  <a:srgbClr val="00B0F0"/>
                </a:solidFill>
              </a:rPr>
              <a:t>In this method steam is allowed to pass through a restricted passage thereby reducing its pressure across the governing valve.</a:t>
            </a:r>
            <a:r>
              <a:rPr lang="en-US" sz="9600" baseline="30000" dirty="0" smtClean="0">
                <a:solidFill>
                  <a:srgbClr val="00B0F0"/>
                </a:solidFill>
              </a:rPr>
              <a:t>[</a:t>
            </a:r>
          </a:p>
          <a:p>
            <a:r>
              <a:rPr lang="en-US" sz="9600" dirty="0" smtClean="0"/>
              <a:t> </a:t>
            </a:r>
            <a:r>
              <a:rPr lang="en-US" sz="9600" dirty="0" smtClean="0">
                <a:solidFill>
                  <a:srgbClr val="00B050"/>
                </a:solidFill>
              </a:rPr>
              <a:t>The flow rate is controlled using a partially opened steam control valve. The reduction in pressure leads to a throttling process in which the enthalpy of steam remains constant,</a:t>
            </a:r>
            <a:endParaRPr lang="en-US" sz="6400" b="1" dirty="0" smtClean="0"/>
          </a:p>
          <a:p>
            <a:r>
              <a:rPr lang="en-US" sz="9600" dirty="0" smtClean="0"/>
              <a:t>Low initial cost and simple mechanism makes throttle governing the most apt method for small steam turbines. The mechanism is illustrated in figure 1. </a:t>
            </a:r>
          </a:p>
          <a:p>
            <a:r>
              <a:rPr lang="en-US" sz="9600" dirty="0" smtClean="0">
                <a:solidFill>
                  <a:srgbClr val="002060"/>
                </a:solidFill>
              </a:rPr>
              <a:t>The valve is actuated by using a centrifugal governor which consists of flying balls attached to the arm of the sleeve.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CP\THERMAL\chapter no 4\chapter no 4\impulse\550px-Thorttling_governor_sch.png"/>
          <p:cNvPicPr>
            <a:picLocks noGrp="1" noChangeAspect="1" noChangeArrowheads="1"/>
          </p:cNvPicPr>
          <p:nvPr>
            <p:ph idx="1"/>
          </p:nvPr>
        </p:nvPicPr>
        <p:blipFill>
          <a:blip r:embed="rId2"/>
          <a:srcRect/>
          <a:stretch>
            <a:fillRect/>
          </a:stretch>
        </p:blipFill>
        <p:spPr bwMode="auto">
          <a:xfrm>
            <a:off x="381000" y="304800"/>
            <a:ext cx="7800637" cy="565900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rgbClr val="FF0000"/>
                </a:solidFill>
                <a:latin typeface="Calibri" pitchFamily="34" charset="0"/>
              </a:rPr>
              <a:t>Steam Nozzle</a:t>
            </a:r>
          </a:p>
        </p:txBody>
      </p:sp>
      <p:sp>
        <p:nvSpPr>
          <p:cNvPr id="3" name="Content Placeholder 2"/>
          <p:cNvSpPr>
            <a:spLocks noGrp="1"/>
          </p:cNvSpPr>
          <p:nvPr>
            <p:ph idx="1"/>
          </p:nvPr>
        </p:nvSpPr>
        <p:spPr>
          <a:xfrm>
            <a:off x="0" y="609600"/>
            <a:ext cx="9144000" cy="6248400"/>
          </a:xfrm>
        </p:spPr>
        <p:txBody>
          <a:bodyPr>
            <a:normAutofit/>
          </a:bodyPr>
          <a:lstStyle/>
          <a:p>
            <a:pPr algn="just">
              <a:buNone/>
            </a:pPr>
            <a:endParaRPr lang="en-IN" dirty="0" smtClean="0">
              <a:solidFill>
                <a:srgbClr val="FF0000"/>
              </a:solidFill>
              <a:latin typeface="Calibri" pitchFamily="34" charset="0"/>
            </a:endParaRPr>
          </a:p>
          <a:p>
            <a:pPr algn="just"/>
            <a:endParaRPr lang="en-IN" dirty="0" smtClean="0">
              <a:latin typeface="Calibri" pitchFamily="34" charset="0"/>
            </a:endParaRPr>
          </a:p>
          <a:p>
            <a:pPr algn="ctr">
              <a:buNone/>
            </a:pPr>
            <a:r>
              <a:rPr lang="en-IN" dirty="0" smtClean="0">
                <a:solidFill>
                  <a:srgbClr val="7030A0"/>
                </a:solidFill>
                <a:latin typeface="Calibri" pitchFamily="34" charset="0"/>
              </a:rPr>
              <a:t>Steam nozzle is an insulated passage of varying cross-sectional area through which heat energy (Enthalpy), pressure of steam is converted into kinetic energy</a:t>
            </a:r>
            <a:r>
              <a:rPr lang="en-IN" dirty="0" smtClean="0">
                <a:latin typeface="Calibri" pitchFamily="34" charset="0"/>
              </a:rPr>
              <a:t>.</a:t>
            </a:r>
          </a:p>
          <a:p>
            <a:pPr eaLnBrk="0" hangingPunct="0">
              <a:buNone/>
            </a:pPr>
            <a:endParaRPr lang="en-US" u="sng" dirty="0" smtClean="0">
              <a:solidFill>
                <a:srgbClr val="FF0000"/>
              </a:solidFill>
              <a:latin typeface="Calibri" pitchFamily="34" charset="0"/>
              <a:cs typeface="Times New Roman" pitchFamily="18" charset="0"/>
            </a:endParaRPr>
          </a:p>
          <a:p>
            <a:pPr>
              <a:buNone/>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Throttle governing</a:t>
            </a:r>
            <a:endParaRPr lang="en-US" dirty="0"/>
          </a:p>
        </p:txBody>
      </p:sp>
      <p:sp>
        <p:nvSpPr>
          <p:cNvPr id="3" name="Content Placeholder 2"/>
          <p:cNvSpPr>
            <a:spLocks noGrp="1"/>
          </p:cNvSpPr>
          <p:nvPr>
            <p:ph idx="1"/>
          </p:nvPr>
        </p:nvSpPr>
        <p:spPr/>
        <p:txBody>
          <a:bodyPr>
            <a:normAutofit fontScale="47500" lnSpcReduction="20000"/>
          </a:bodyPr>
          <a:lstStyle/>
          <a:p>
            <a:r>
              <a:rPr lang="en-US" sz="6400" dirty="0" smtClean="0">
                <a:solidFill>
                  <a:srgbClr val="002060"/>
                </a:solidFill>
              </a:rPr>
              <a:t> A geared mechanism connects the turbine shaft to the rotating shaft on which the sleeve reciprocates axially. </a:t>
            </a:r>
          </a:p>
          <a:p>
            <a:r>
              <a:rPr lang="en-US" sz="6400" dirty="0" smtClean="0">
                <a:solidFill>
                  <a:srgbClr val="7030A0"/>
                </a:solidFill>
              </a:rPr>
              <a:t>With a reduction in the load the turbine shaft speed increases and brings about the movement of the flying balls away from the sleeve axis. </a:t>
            </a:r>
          </a:p>
          <a:p>
            <a:r>
              <a:rPr lang="en-US" sz="6400" dirty="0" smtClean="0">
                <a:solidFill>
                  <a:srgbClr val="0070C0"/>
                </a:solidFill>
              </a:rPr>
              <a:t>This result in an axial movement of the sleeve followed by the activation of a lever, which in turn actuates the main stop valve to a partially opened position to control the flow rate.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Nozzle governing</a:t>
            </a:r>
            <a:endParaRPr lang="en-US" dirty="0"/>
          </a:p>
        </p:txBody>
      </p:sp>
      <p:sp>
        <p:nvSpPr>
          <p:cNvPr id="3" name="Content Placeholder 2"/>
          <p:cNvSpPr>
            <a:spLocks noGrp="1"/>
          </p:cNvSpPr>
          <p:nvPr>
            <p:ph idx="1"/>
          </p:nvPr>
        </p:nvSpPr>
        <p:spPr>
          <a:xfrm>
            <a:off x="457200" y="1219200"/>
            <a:ext cx="8305800" cy="1447800"/>
          </a:xfrm>
        </p:spPr>
        <p:txBody>
          <a:bodyPr>
            <a:noAutofit/>
          </a:bodyPr>
          <a:lstStyle/>
          <a:p>
            <a:pPr>
              <a:buNone/>
            </a:pPr>
            <a:r>
              <a:rPr lang="en-US" sz="2400" b="1" dirty="0" smtClean="0"/>
              <a:t>      </a:t>
            </a:r>
            <a:r>
              <a:rPr lang="en-US" sz="2400" dirty="0" smtClean="0">
                <a:solidFill>
                  <a:srgbClr val="0070C0"/>
                </a:solidFill>
              </a:rPr>
              <a:t>In nozzle governing the flow rate of steam is regulated by opening and shutting of sets of nozzles rather than regulating its pressure.</a:t>
            </a:r>
            <a:endParaRPr lang="en-US" sz="2400" baseline="30000" dirty="0" smtClean="0">
              <a:solidFill>
                <a:srgbClr val="0070C0"/>
              </a:solidFill>
            </a:endParaRPr>
          </a:p>
          <a:p>
            <a:r>
              <a:rPr lang="en-US" sz="2400" dirty="0" smtClean="0"/>
              <a:t> </a:t>
            </a:r>
            <a:r>
              <a:rPr lang="en-US" sz="2400" dirty="0" smtClean="0">
                <a:solidFill>
                  <a:srgbClr val="7030A0"/>
                </a:solidFill>
              </a:rPr>
              <a:t>In this method groups of two, three or more nozzles form a set and each set is controlled by a separate valve.</a:t>
            </a:r>
          </a:p>
          <a:p>
            <a:r>
              <a:rPr lang="en-US" sz="2400" dirty="0" smtClean="0">
                <a:solidFill>
                  <a:srgbClr val="00B050"/>
                </a:solidFill>
              </a:rPr>
              <a:t>The actuation of individual valve closes the corresponding set of nozzle thereby controlling the flow rate.</a:t>
            </a:r>
          </a:p>
          <a:p>
            <a:r>
              <a:rPr lang="en-US" sz="2400" dirty="0" smtClean="0"/>
              <a:t> In actual turbine, nozzle governing is applied only to the first stage whereas the subsequent stages remain unaffected.</a:t>
            </a:r>
            <a:r>
              <a:rPr lang="en-US" sz="2400" baseline="30000" dirty="0" smtClean="0"/>
              <a:t> </a:t>
            </a:r>
            <a:r>
              <a:rPr lang="en-US" sz="2400" dirty="0" smtClean="0"/>
              <a:t>Since no regulation to the pressure is applied.</a:t>
            </a:r>
          </a:p>
          <a:p>
            <a:r>
              <a:rPr lang="en-US" sz="2400" dirty="0" smtClean="0">
                <a:solidFill>
                  <a:srgbClr val="FF0000"/>
                </a:solidFill>
              </a:rPr>
              <a:t>Figure 2 shows the mechanism of nozzle governing applied to steam turbines. As shown in the figure the three sets of nozzles are controlled by means of three separate valves</a:t>
            </a:r>
            <a:r>
              <a:rPr lang="en-US" sz="2400" dirty="0" smtClean="0"/>
              <a:t>.</a:t>
            </a:r>
            <a:endParaRPr lang="en-U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E:\PCP\THERMAL\chapter no 4\chapter no 4\impulse\550px-Nozzle_governor_sch.png"/>
          <p:cNvPicPr>
            <a:picLocks noGrp="1" noChangeAspect="1" noChangeArrowheads="1"/>
          </p:cNvPicPr>
          <p:nvPr>
            <p:ph idx="1"/>
          </p:nvPr>
        </p:nvPicPr>
        <p:blipFill>
          <a:blip r:embed="rId2"/>
          <a:srcRect/>
          <a:stretch>
            <a:fillRect/>
          </a:stretch>
        </p:blipFill>
        <p:spPr bwMode="auto">
          <a:xfrm>
            <a:off x="151686" y="135241"/>
            <a:ext cx="8916114" cy="6646559"/>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By pass governing</a:t>
            </a:r>
          </a:p>
        </p:txBody>
      </p:sp>
      <p:sp>
        <p:nvSpPr>
          <p:cNvPr id="3" name="Content Placeholder 2"/>
          <p:cNvSpPr>
            <a:spLocks noGrp="1"/>
          </p:cNvSpPr>
          <p:nvPr>
            <p:ph idx="1"/>
          </p:nvPr>
        </p:nvSpPr>
        <p:spPr/>
        <p:txBody>
          <a:bodyPr>
            <a:normAutofit lnSpcReduction="10000"/>
          </a:bodyPr>
          <a:lstStyle/>
          <a:p>
            <a:r>
              <a:rPr lang="en-US" dirty="0" smtClean="0">
                <a:solidFill>
                  <a:srgbClr val="002060"/>
                </a:solidFill>
              </a:rPr>
              <a:t>Occasionally the turbine is overloaded for short durations. </a:t>
            </a:r>
          </a:p>
          <a:p>
            <a:r>
              <a:rPr lang="en-US" dirty="0" smtClean="0">
                <a:solidFill>
                  <a:srgbClr val="00B0F0"/>
                </a:solidFill>
              </a:rPr>
              <a:t>During such operation, bypass valves are opened and fresh steam is introduced into the later stages of the turbine. </a:t>
            </a:r>
          </a:p>
          <a:p>
            <a:r>
              <a:rPr lang="en-US" dirty="0" smtClean="0">
                <a:solidFill>
                  <a:srgbClr val="002060"/>
                </a:solidFill>
              </a:rPr>
              <a:t>This generates more energy to satisfy the increased load. </a:t>
            </a:r>
          </a:p>
          <a:p>
            <a:r>
              <a:rPr lang="en-US" dirty="0" smtClean="0">
                <a:solidFill>
                  <a:srgbClr val="C00000"/>
                </a:solidFill>
              </a:rPr>
              <a:t>The schematic of bypass governing is as shown in figure3.</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PCP\THERMAL\chapter no 4\chapter no 4\impulse\Bypass_governor_schematic.png"/>
          <p:cNvPicPr>
            <a:picLocks noGrp="1" noChangeAspect="1" noChangeArrowheads="1"/>
          </p:cNvPicPr>
          <p:nvPr>
            <p:ph idx="1"/>
          </p:nvPr>
        </p:nvPicPr>
        <p:blipFill>
          <a:blip r:embed="rId2"/>
          <a:srcRect/>
          <a:stretch>
            <a:fillRect/>
          </a:stretch>
        </p:blipFill>
        <p:spPr bwMode="auto">
          <a:xfrm>
            <a:off x="155046" y="0"/>
            <a:ext cx="8150754" cy="6891093"/>
          </a:xfrm>
          <a:prstGeom prst="rect">
            <a:avLst/>
          </a:prstGeom>
          <a:noFill/>
        </p:spPr>
      </p:pic>
      <p:sp>
        <p:nvSpPr>
          <p:cNvPr id="3" name="Oval 2"/>
          <p:cNvSpPr/>
          <p:nvPr/>
        </p:nvSpPr>
        <p:spPr>
          <a:xfrm>
            <a:off x="1828800" y="42672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05000" y="4277380"/>
            <a:ext cx="393056" cy="523220"/>
          </a:xfrm>
          <a:prstGeom prst="rect">
            <a:avLst/>
          </a:prstGeom>
          <a:noFill/>
        </p:spPr>
        <p:txBody>
          <a:bodyPr wrap="none" rtlCol="0">
            <a:spAutoFit/>
          </a:bodyPr>
          <a:lstStyle/>
          <a:p>
            <a:r>
              <a:rPr lang="en-US" sz="2800" dirty="0" smtClean="0">
                <a:solidFill>
                  <a:srgbClr val="FF0000"/>
                </a:solidFill>
              </a:rPr>
              <a:t>A</a:t>
            </a:r>
            <a:endParaRPr lang="en-US" sz="2800" dirty="0">
              <a:solidFill>
                <a:srgbClr val="FF0000"/>
              </a:solidFill>
            </a:endParaRPr>
          </a:p>
        </p:txBody>
      </p:sp>
      <p:sp>
        <p:nvSpPr>
          <p:cNvPr id="5" name="Oval 4"/>
          <p:cNvSpPr/>
          <p:nvPr/>
        </p:nvSpPr>
        <p:spPr>
          <a:xfrm>
            <a:off x="1524000" y="17526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1762780"/>
            <a:ext cx="380232" cy="523220"/>
          </a:xfrm>
          <a:prstGeom prst="rect">
            <a:avLst/>
          </a:prstGeom>
          <a:noFill/>
        </p:spPr>
        <p:txBody>
          <a:bodyPr wrap="none" rtlCol="0">
            <a:spAutoFit/>
          </a:bodyPr>
          <a:lstStyle/>
          <a:p>
            <a:r>
              <a:rPr lang="en-US" sz="2800" dirty="0" smtClean="0">
                <a:solidFill>
                  <a:srgbClr val="FF0000"/>
                </a:solidFill>
              </a:rPr>
              <a:t>B</a:t>
            </a:r>
          </a:p>
        </p:txBody>
      </p:sp>
      <p:cxnSp>
        <p:nvCxnSpPr>
          <p:cNvPr id="8" name="Straight Arrow Connector 7"/>
          <p:cNvCxnSpPr>
            <a:stCxn id="5" idx="6"/>
          </p:cNvCxnSpPr>
          <p:nvPr/>
        </p:nvCxnSpPr>
        <p:spPr>
          <a:xfrm flipV="1">
            <a:off x="2133600" y="1828800"/>
            <a:ext cx="304800" cy="1905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057400" y="9144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391400" y="4572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467600" y="467380"/>
            <a:ext cx="373820" cy="523220"/>
          </a:xfrm>
          <a:prstGeom prst="rect">
            <a:avLst/>
          </a:prstGeom>
          <a:noFill/>
        </p:spPr>
        <p:txBody>
          <a:bodyPr wrap="none" rtlCol="0">
            <a:spAutoFit/>
          </a:bodyPr>
          <a:lstStyle/>
          <a:p>
            <a:r>
              <a:rPr lang="en-US" sz="2800" dirty="0" smtClean="0">
                <a:solidFill>
                  <a:srgbClr val="FF0000"/>
                </a:solidFill>
              </a:rPr>
              <a:t>d</a:t>
            </a:r>
          </a:p>
        </p:txBody>
      </p:sp>
      <p:cxnSp>
        <p:nvCxnSpPr>
          <p:cNvPr id="17" name="Straight Arrow Connector 16"/>
          <p:cNvCxnSpPr/>
          <p:nvPr/>
        </p:nvCxnSpPr>
        <p:spPr>
          <a:xfrm rot="10800000" flipV="1">
            <a:off x="6858000" y="914400"/>
            <a:ext cx="5334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By pass governing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2060"/>
                </a:solidFill>
              </a:rPr>
              <a:t>The total amount of steam entering the turbine passes through the valve </a:t>
            </a:r>
            <a:r>
              <a:rPr lang="en-US" dirty="0" smtClean="0">
                <a:solidFill>
                  <a:srgbClr val="FF0000"/>
                </a:solidFill>
              </a:rPr>
              <a:t>A</a:t>
            </a:r>
            <a:r>
              <a:rPr lang="en-US" dirty="0" smtClean="0">
                <a:solidFill>
                  <a:srgbClr val="002060"/>
                </a:solidFill>
              </a:rPr>
              <a:t> which is under the control of speed governor. </a:t>
            </a:r>
          </a:p>
          <a:p>
            <a:r>
              <a:rPr lang="en-US" dirty="0" smtClean="0">
                <a:solidFill>
                  <a:srgbClr val="FF0000"/>
                </a:solidFill>
              </a:rPr>
              <a:t>B</a:t>
            </a:r>
            <a:r>
              <a:rPr lang="en-US" dirty="0" smtClean="0"/>
              <a:t> </a:t>
            </a:r>
            <a:r>
              <a:rPr lang="en-US" dirty="0" smtClean="0">
                <a:solidFill>
                  <a:srgbClr val="7030A0"/>
                </a:solidFill>
              </a:rPr>
              <a:t>is a nozzle box or steam chest .</a:t>
            </a:r>
          </a:p>
          <a:p>
            <a:r>
              <a:rPr lang="en-US" dirty="0" smtClean="0">
                <a:solidFill>
                  <a:srgbClr val="0070C0"/>
                </a:solidFill>
              </a:rPr>
              <a:t>For all loads greater than the economic load , a by pass valve </a:t>
            </a:r>
            <a:r>
              <a:rPr lang="en-US" dirty="0" smtClean="0">
                <a:solidFill>
                  <a:srgbClr val="FF0000"/>
                </a:solidFill>
              </a:rPr>
              <a:t>c</a:t>
            </a:r>
            <a:r>
              <a:rPr lang="en-US" dirty="0" smtClean="0">
                <a:solidFill>
                  <a:srgbClr val="0070C0"/>
                </a:solidFill>
              </a:rPr>
              <a:t> is opened, allowing steam to pass from the first stage nozzle box in to the steam belt </a:t>
            </a:r>
            <a:r>
              <a:rPr lang="en-US" dirty="0" smtClean="0">
                <a:solidFill>
                  <a:srgbClr val="FF0000"/>
                </a:solidFill>
              </a:rPr>
              <a:t>D</a:t>
            </a:r>
            <a:r>
              <a:rPr lang="en-US" dirty="0" smtClean="0">
                <a:solidFill>
                  <a:srgbClr val="0070C0"/>
                </a:solidFill>
              </a:rPr>
              <a:t> and so in to the nozzle of downstream stage.</a:t>
            </a:r>
          </a:p>
          <a:p>
            <a:r>
              <a:rPr lang="en-US" dirty="0" smtClean="0">
                <a:solidFill>
                  <a:srgbClr val="00B050"/>
                </a:solidFill>
              </a:rPr>
              <a:t>The valve</a:t>
            </a:r>
            <a:r>
              <a:rPr lang="en-US" dirty="0" smtClean="0">
                <a:solidFill>
                  <a:srgbClr val="FF0000"/>
                </a:solidFill>
              </a:rPr>
              <a:t> c </a:t>
            </a:r>
            <a:r>
              <a:rPr lang="en-US" dirty="0" smtClean="0">
                <a:solidFill>
                  <a:srgbClr val="00B050"/>
                </a:solidFill>
              </a:rPr>
              <a:t>is designed such that it is not opened until the lift of the valve a diminishes.</a:t>
            </a:r>
          </a:p>
          <a:p>
            <a:r>
              <a:rPr lang="en-US" dirty="0" smtClean="0"/>
              <a:t>The by pass valve </a:t>
            </a:r>
            <a:r>
              <a:rPr lang="en-US" dirty="0" smtClean="0">
                <a:solidFill>
                  <a:srgbClr val="FF0000"/>
                </a:solidFill>
              </a:rPr>
              <a:t>c</a:t>
            </a:r>
            <a:r>
              <a:rPr lang="en-US" dirty="0" smtClean="0"/>
              <a:t> remains under control of a speed governor for all loads within its range.</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 in turbine</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AutoNum type="arabicParenR"/>
            </a:pPr>
            <a:r>
              <a:rPr lang="en-US" dirty="0" smtClean="0">
                <a:solidFill>
                  <a:srgbClr val="C00000"/>
                </a:solidFill>
              </a:rPr>
              <a:t>Nozzle loss</a:t>
            </a:r>
          </a:p>
          <a:p>
            <a:pPr marL="514350" indent="-514350">
              <a:buNone/>
            </a:pPr>
            <a:r>
              <a:rPr lang="en-US" dirty="0" smtClean="0"/>
              <a:t>It is important loss in impulse turbine , which occurs when the steam flows through the nozzle. </a:t>
            </a:r>
          </a:p>
          <a:p>
            <a:pPr marL="514350" indent="-514350">
              <a:buNone/>
            </a:pPr>
            <a:r>
              <a:rPr lang="en-US" dirty="0" smtClean="0">
                <a:solidFill>
                  <a:srgbClr val="FF0000"/>
                </a:solidFill>
              </a:rPr>
              <a:t>This loss takes place due to friction in the nozzle</a:t>
            </a:r>
            <a:r>
              <a:rPr lang="en-US" dirty="0" smtClean="0"/>
              <a:t>.</a:t>
            </a:r>
          </a:p>
          <a:p>
            <a:pPr marL="514350" indent="-514350">
              <a:buNone/>
            </a:pPr>
            <a:r>
              <a:rPr lang="en-US" dirty="0" smtClean="0">
                <a:solidFill>
                  <a:srgbClr val="C00000"/>
                </a:solidFill>
              </a:rPr>
              <a:t>2) Blade friction loss</a:t>
            </a:r>
          </a:p>
          <a:p>
            <a:pPr marL="514350" indent="-514350">
              <a:buNone/>
            </a:pPr>
            <a:r>
              <a:rPr lang="en-US" dirty="0" smtClean="0">
                <a:solidFill>
                  <a:srgbClr val="00B050"/>
                </a:solidFill>
              </a:rPr>
              <a:t>It is important loss in both the impulse and reaction turbines, which occurs hen steam glides over the blades.</a:t>
            </a:r>
          </a:p>
          <a:p>
            <a:pPr marL="514350" indent="-514350">
              <a:buNone/>
            </a:pPr>
            <a:r>
              <a:rPr lang="en-US" dirty="0" smtClean="0"/>
              <a:t>This loss takes place due to friction of surface of blades.</a:t>
            </a:r>
          </a:p>
          <a:p>
            <a:pPr marL="514350" indent="-514350">
              <a:buNone/>
            </a:pPr>
            <a:r>
              <a:rPr lang="en-US" dirty="0" smtClean="0">
                <a:solidFill>
                  <a:srgbClr val="7030A0"/>
                </a:solidFill>
              </a:rPr>
              <a:t>As a result of blade friction, the relative velocity of steam is reduced while gliding over the blade. </a:t>
            </a:r>
            <a:endParaRPr lang="en-US" dirty="0">
              <a:solidFill>
                <a:srgbClr val="7030A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 in turbine</a:t>
            </a:r>
            <a:endParaRPr lang="en-US" dirty="0"/>
          </a:p>
        </p:txBody>
      </p:sp>
      <p:sp>
        <p:nvSpPr>
          <p:cNvPr id="3" name="Content Placeholder 2"/>
          <p:cNvSpPr>
            <a:spLocks noGrp="1"/>
          </p:cNvSpPr>
          <p:nvPr>
            <p:ph idx="1"/>
          </p:nvPr>
        </p:nvSpPr>
        <p:spPr/>
        <p:txBody>
          <a:bodyPr/>
          <a:lstStyle/>
          <a:p>
            <a:pPr>
              <a:buNone/>
            </a:pPr>
            <a:r>
              <a:rPr lang="en-US" dirty="0" smtClean="0">
                <a:solidFill>
                  <a:srgbClr val="C00000"/>
                </a:solidFill>
              </a:rPr>
              <a:t>3) wheel friction loss</a:t>
            </a:r>
          </a:p>
          <a:p>
            <a:pPr>
              <a:buNone/>
            </a:pPr>
            <a:r>
              <a:rPr lang="en-US" dirty="0" smtClean="0">
                <a:solidFill>
                  <a:srgbClr val="0070C0"/>
                </a:solidFill>
              </a:rPr>
              <a:t>It occurs when the turbine wheel rotates in steam.</a:t>
            </a:r>
          </a:p>
          <a:p>
            <a:pPr>
              <a:buNone/>
            </a:pPr>
            <a:r>
              <a:rPr lang="en-US" dirty="0" smtClean="0">
                <a:solidFill>
                  <a:srgbClr val="7030A0"/>
                </a:solidFill>
              </a:rPr>
              <a:t>This loss takes place due to resistance offered by the steam to the moving turbine wheel or disc.</a:t>
            </a:r>
          </a:p>
          <a:p>
            <a:pPr>
              <a:buNone/>
            </a:pPr>
            <a:r>
              <a:rPr lang="en-US" dirty="0" smtClean="0">
                <a:solidFill>
                  <a:srgbClr val="00B050"/>
                </a:solidFill>
              </a:rPr>
              <a:t>As a result of this loss, the turbine wheel rotates at a lower speed.</a:t>
            </a:r>
            <a:endParaRPr lang="en-US" dirty="0">
              <a:solidFill>
                <a:srgbClr val="00B05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 in turbine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rgbClr val="C00000"/>
                </a:solidFill>
              </a:rPr>
              <a:t>4) Mechanical friction loss</a:t>
            </a:r>
          </a:p>
          <a:p>
            <a:pPr>
              <a:buNone/>
            </a:pPr>
            <a:r>
              <a:rPr lang="en-US" dirty="0" smtClean="0">
                <a:solidFill>
                  <a:srgbClr val="00B0F0"/>
                </a:solidFill>
              </a:rPr>
              <a:t>It is loss in both turbine, which occurs due to friction between the shaft and wheel bearing as well as regulating the valves.</a:t>
            </a:r>
          </a:p>
          <a:p>
            <a:pPr>
              <a:buNone/>
            </a:pPr>
            <a:r>
              <a:rPr lang="en-US" dirty="0" smtClean="0">
                <a:solidFill>
                  <a:srgbClr val="7030A0"/>
                </a:solidFill>
              </a:rPr>
              <a:t>This loss can be reduced by lubricating the moving parts of turbine</a:t>
            </a:r>
            <a:r>
              <a:rPr lang="en-US" dirty="0" smtClean="0"/>
              <a:t>.</a:t>
            </a:r>
          </a:p>
          <a:p>
            <a:pPr>
              <a:buNone/>
            </a:pPr>
            <a:r>
              <a:rPr lang="en-US" dirty="0" smtClean="0">
                <a:solidFill>
                  <a:srgbClr val="C00000"/>
                </a:solidFill>
              </a:rPr>
              <a:t>5) Leakage loss</a:t>
            </a:r>
          </a:p>
          <a:p>
            <a:pPr>
              <a:buNone/>
            </a:pPr>
            <a:r>
              <a:rPr lang="en-US" dirty="0" smtClean="0">
                <a:solidFill>
                  <a:srgbClr val="002060"/>
                </a:solidFill>
              </a:rPr>
              <a:t>It is loss in both turbines, which occurs due to leakage of steam at each stage to the turbine, blade tips.</a:t>
            </a:r>
            <a:endParaRPr lang="en-US" dirty="0">
              <a:solidFill>
                <a:srgbClr val="00206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 in turbine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rgbClr val="C00000"/>
                </a:solidFill>
              </a:rPr>
              <a:t>6) Moisture loss</a:t>
            </a:r>
          </a:p>
          <a:p>
            <a:pPr>
              <a:buNone/>
            </a:pPr>
            <a:r>
              <a:rPr lang="en-US" dirty="0" smtClean="0">
                <a:solidFill>
                  <a:srgbClr val="0070C0"/>
                </a:solidFill>
              </a:rPr>
              <a:t>It is loss in both the turbines, which takes place due to moisture present in the steam.</a:t>
            </a:r>
          </a:p>
          <a:p>
            <a:pPr>
              <a:buNone/>
            </a:pPr>
            <a:r>
              <a:rPr lang="en-US" dirty="0" smtClean="0">
                <a:solidFill>
                  <a:srgbClr val="002060"/>
                </a:solidFill>
              </a:rPr>
              <a:t>This loss occurs when the steam, passing through lower stages, becomes wet.</a:t>
            </a:r>
          </a:p>
          <a:p>
            <a:pPr>
              <a:buNone/>
            </a:pPr>
            <a:r>
              <a:rPr lang="en-US" dirty="0" smtClean="0">
                <a:solidFill>
                  <a:srgbClr val="7030A0"/>
                </a:solidFill>
              </a:rPr>
              <a:t>The velocity of water particles is less than steam.</a:t>
            </a:r>
          </a:p>
          <a:p>
            <a:pPr>
              <a:buNone/>
            </a:pPr>
            <a:r>
              <a:rPr lang="en-US" dirty="0" smtClean="0">
                <a:solidFill>
                  <a:srgbClr val="00B050"/>
                </a:solidFill>
              </a:rPr>
              <a:t>As a result of this , the steam has to drag the water particles, which reduces the kinetic energy of the steam. </a:t>
            </a:r>
            <a:endParaRPr lang="en-US" dirty="0">
              <a:solidFill>
                <a:srgbClr val="00B05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latin typeface="Calibri" pitchFamily="34" charset="0"/>
              </a:rPr>
              <a:t>Steam Nozzle</a:t>
            </a:r>
            <a:endParaRPr lang="en-US" dirty="0"/>
          </a:p>
        </p:txBody>
      </p:sp>
      <p:sp>
        <p:nvSpPr>
          <p:cNvPr id="3" name="Content Placeholder 2"/>
          <p:cNvSpPr>
            <a:spLocks noGrp="1"/>
          </p:cNvSpPr>
          <p:nvPr>
            <p:ph idx="1"/>
          </p:nvPr>
        </p:nvSpPr>
        <p:spPr/>
        <p:txBody>
          <a:bodyPr>
            <a:normAutofit fontScale="85000" lnSpcReduction="20000"/>
          </a:bodyPr>
          <a:lstStyle/>
          <a:p>
            <a:pPr eaLnBrk="0" hangingPunct="0">
              <a:buNone/>
            </a:pPr>
            <a:r>
              <a:rPr lang="en-US" u="sng" dirty="0" smtClean="0">
                <a:solidFill>
                  <a:srgbClr val="FF0000"/>
                </a:solidFill>
                <a:latin typeface="Calibri" pitchFamily="34" charset="0"/>
                <a:cs typeface="Times New Roman" pitchFamily="18" charset="0"/>
              </a:rPr>
              <a:t>Functions of Nozzle</a:t>
            </a:r>
            <a:r>
              <a:rPr lang="en-US" dirty="0" smtClean="0">
                <a:solidFill>
                  <a:srgbClr val="FF0000"/>
                </a:solidFill>
                <a:latin typeface="Calibri" pitchFamily="34" charset="0"/>
                <a:cs typeface="Times New Roman" pitchFamily="18" charset="0"/>
              </a:rPr>
              <a:t> </a:t>
            </a:r>
            <a:r>
              <a:rPr lang="en-US" dirty="0" smtClean="0">
                <a:latin typeface="Calibri" pitchFamily="34" charset="0"/>
                <a:cs typeface="Times New Roman" pitchFamily="18" charset="0"/>
              </a:rPr>
              <a:t>:-</a:t>
            </a:r>
          </a:p>
          <a:p>
            <a:pPr eaLnBrk="0" hangingPunct="0">
              <a:buNone/>
            </a:pPr>
            <a:r>
              <a:rPr lang="en-US" dirty="0" smtClean="0">
                <a:latin typeface="Calibri" pitchFamily="34" charset="0"/>
                <a:cs typeface="Times New Roman" pitchFamily="18" charset="0"/>
              </a:rPr>
              <a:t>    </a:t>
            </a:r>
            <a:r>
              <a:rPr lang="en-US" dirty="0" smtClean="0">
                <a:solidFill>
                  <a:srgbClr val="00B050"/>
                </a:solidFill>
                <a:latin typeface="Calibri" pitchFamily="34" charset="0"/>
                <a:cs typeface="Times New Roman" pitchFamily="18" charset="0"/>
              </a:rPr>
              <a:t>1) The main function of the steam nozzle is to convert heat energy to kinetic energy.</a:t>
            </a:r>
            <a:endParaRPr lang="en-US" dirty="0" smtClean="0">
              <a:solidFill>
                <a:srgbClr val="00B050"/>
              </a:solidFill>
              <a:latin typeface="Calibri" pitchFamily="34" charset="0"/>
            </a:endParaRPr>
          </a:p>
          <a:p>
            <a:pPr eaLnBrk="0" hangingPunct="0">
              <a:buNone/>
            </a:pPr>
            <a:r>
              <a:rPr lang="en-US" dirty="0" smtClean="0">
                <a:latin typeface="Calibri" pitchFamily="34" charset="0"/>
                <a:cs typeface="Times New Roman" pitchFamily="18" charset="0"/>
              </a:rPr>
              <a:t>	</a:t>
            </a:r>
            <a:r>
              <a:rPr lang="en-US" dirty="0" smtClean="0">
                <a:solidFill>
                  <a:srgbClr val="FF0000"/>
                </a:solidFill>
                <a:latin typeface="Calibri" pitchFamily="34" charset="0"/>
                <a:cs typeface="Times New Roman" pitchFamily="18" charset="0"/>
              </a:rPr>
              <a:t>2) To direct the steam at high velocity into blades of turbine at required angle.</a:t>
            </a:r>
          </a:p>
          <a:p>
            <a:pPr eaLnBrk="0" hangingPunct="0">
              <a:buNone/>
            </a:pPr>
            <a:endParaRPr lang="en-US" dirty="0" smtClean="0">
              <a:latin typeface="Calibri" pitchFamily="34" charset="0"/>
            </a:endParaRPr>
          </a:p>
          <a:p>
            <a:pPr eaLnBrk="0" hangingPunct="0">
              <a:buNone/>
            </a:pPr>
            <a:r>
              <a:rPr lang="en-US" u="sng" dirty="0" smtClean="0">
                <a:solidFill>
                  <a:srgbClr val="FF0000"/>
                </a:solidFill>
                <a:latin typeface="Calibri" pitchFamily="34" charset="0"/>
                <a:cs typeface="Times New Roman" pitchFamily="18" charset="0"/>
              </a:rPr>
              <a:t>Applications</a:t>
            </a:r>
            <a:r>
              <a:rPr lang="en-US" dirty="0" smtClean="0">
                <a:latin typeface="Calibri" pitchFamily="34" charset="0"/>
                <a:cs typeface="Times New Roman" pitchFamily="18" charset="0"/>
              </a:rPr>
              <a:t> :-</a:t>
            </a:r>
            <a:endParaRPr lang="en-US" dirty="0" smtClean="0">
              <a:latin typeface="Calibri" pitchFamily="34" charset="0"/>
            </a:endParaRPr>
          </a:p>
          <a:p>
            <a:pPr eaLnBrk="0" hangingPunct="0">
              <a:buNone/>
            </a:pPr>
            <a:r>
              <a:rPr lang="en-US" dirty="0" smtClean="0">
                <a:latin typeface="Calibri" pitchFamily="34" charset="0"/>
                <a:cs typeface="Times New Roman" pitchFamily="18" charset="0"/>
              </a:rPr>
              <a:t>	</a:t>
            </a:r>
            <a:r>
              <a:rPr lang="en-US" dirty="0" smtClean="0">
                <a:solidFill>
                  <a:srgbClr val="0070C0"/>
                </a:solidFill>
                <a:latin typeface="Calibri" pitchFamily="34" charset="0"/>
                <a:cs typeface="Times New Roman" pitchFamily="18" charset="0"/>
              </a:rPr>
              <a:t>1) Steam &amp; gas turbines are used to produces a high velocity jet.</a:t>
            </a:r>
            <a:endParaRPr lang="en-US" dirty="0" smtClean="0">
              <a:solidFill>
                <a:srgbClr val="0070C0"/>
              </a:solidFill>
              <a:latin typeface="Calibri" pitchFamily="34" charset="0"/>
            </a:endParaRPr>
          </a:p>
          <a:p>
            <a:pPr eaLnBrk="0" hangingPunct="0">
              <a:buNone/>
            </a:pPr>
            <a:r>
              <a:rPr lang="en-US" dirty="0" smtClean="0">
                <a:latin typeface="Calibri" pitchFamily="34" charset="0"/>
                <a:cs typeface="Times New Roman" pitchFamily="18" charset="0"/>
              </a:rPr>
              <a:t>	</a:t>
            </a:r>
            <a:r>
              <a:rPr lang="en-US" dirty="0" smtClean="0">
                <a:solidFill>
                  <a:srgbClr val="7030A0"/>
                </a:solidFill>
                <a:latin typeface="Calibri" pitchFamily="34" charset="0"/>
                <a:cs typeface="Times New Roman" pitchFamily="18" charset="0"/>
              </a:rPr>
              <a:t>2) Jet engines and rockets to produce thrust (propulsive force)</a:t>
            </a:r>
            <a:endParaRPr lang="en-US" dirty="0" smtClean="0">
              <a:solidFill>
                <a:srgbClr val="7030A0"/>
              </a:solidFill>
              <a:latin typeface="Calibri" pitchFamily="34" charset="0"/>
            </a:endParaRP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 in turbine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rgbClr val="C00000"/>
                </a:solidFill>
              </a:rPr>
              <a:t>7) Radiation losses</a:t>
            </a:r>
          </a:p>
          <a:p>
            <a:pPr>
              <a:buNone/>
            </a:pPr>
            <a:r>
              <a:rPr lang="en-US" dirty="0" smtClean="0">
                <a:solidFill>
                  <a:srgbClr val="0070C0"/>
                </a:solidFill>
              </a:rPr>
              <a:t>It is a loss in both the turbines, which takes place due to difference of the temperature between the turbine casing and the surrounding atmosphere.</a:t>
            </a:r>
          </a:p>
          <a:p>
            <a:pPr>
              <a:buNone/>
            </a:pPr>
            <a:r>
              <a:rPr lang="en-US" dirty="0" smtClean="0"/>
              <a:t>This is reduces by properly insulating the turbine.</a:t>
            </a:r>
          </a:p>
          <a:p>
            <a:pPr>
              <a:buNone/>
            </a:pPr>
            <a:r>
              <a:rPr lang="en-US" dirty="0" smtClean="0">
                <a:solidFill>
                  <a:srgbClr val="C00000"/>
                </a:solidFill>
              </a:rPr>
              <a:t>8) Governing loss</a:t>
            </a:r>
          </a:p>
          <a:p>
            <a:pPr>
              <a:buNone/>
            </a:pPr>
            <a:r>
              <a:rPr lang="en-US" dirty="0" smtClean="0">
                <a:solidFill>
                  <a:srgbClr val="00B050"/>
                </a:solidFill>
              </a:rPr>
              <a:t>It is loss in both the turbines, which occurs due to throttling of the steam at main stop valve of the governor.</a:t>
            </a:r>
            <a:endParaRPr lang="en-US" dirty="0">
              <a:solidFill>
                <a:srgbClr val="00B05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Calibri" pitchFamily="34" charset="0"/>
                <a:cs typeface="Times New Roman" pitchFamily="18" charset="0"/>
              </a:rPr>
              <a:t>Types of nozzles</a:t>
            </a:r>
            <a:endParaRPr lang="en-US" dirty="0"/>
          </a:p>
        </p:txBody>
      </p:sp>
      <p:sp>
        <p:nvSpPr>
          <p:cNvPr id="3" name="Content Placeholder 2"/>
          <p:cNvSpPr>
            <a:spLocks noGrp="1"/>
          </p:cNvSpPr>
          <p:nvPr>
            <p:ph idx="1"/>
          </p:nvPr>
        </p:nvSpPr>
        <p:spPr/>
        <p:txBody>
          <a:bodyPr/>
          <a:lstStyle/>
          <a:p>
            <a:pPr algn="just" eaLnBrk="0" hangingPunct="0">
              <a:buNone/>
            </a:pPr>
            <a:r>
              <a:rPr lang="en-US" dirty="0" smtClean="0">
                <a:latin typeface="Calibri" pitchFamily="34" charset="0"/>
                <a:cs typeface="Times New Roman" pitchFamily="18" charset="0"/>
              </a:rPr>
              <a:t>	1) Convergent nozzle</a:t>
            </a:r>
            <a:endParaRPr lang="en-US" dirty="0" smtClean="0"/>
          </a:p>
          <a:p>
            <a:pPr algn="just" eaLnBrk="0" hangingPunct="0">
              <a:buNone/>
            </a:pPr>
            <a:r>
              <a:rPr lang="en-US" dirty="0" smtClean="0">
                <a:latin typeface="Calibri" pitchFamily="34" charset="0"/>
                <a:cs typeface="Times New Roman" pitchFamily="18" charset="0"/>
              </a:rPr>
              <a:t>	2) divergent nozzle</a:t>
            </a:r>
            <a:endParaRPr lang="en-US" dirty="0" smtClean="0"/>
          </a:p>
          <a:p>
            <a:pPr algn="just" eaLnBrk="0" hangingPunct="0">
              <a:buNone/>
            </a:pPr>
            <a:r>
              <a:rPr lang="en-US" dirty="0" smtClean="0">
                <a:latin typeface="Calibri" pitchFamily="34" charset="0"/>
                <a:cs typeface="Times New Roman" pitchFamily="18" charset="0"/>
              </a:rPr>
              <a:t>	3) convergent - divergent nozzle</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Calibri" pitchFamily="34" charset="0"/>
                <a:cs typeface="Times New Roman" pitchFamily="18" charset="0"/>
              </a:rPr>
              <a:t>Convergent nozzle</a:t>
            </a:r>
            <a:endParaRPr lang="en-US" dirty="0">
              <a:solidFill>
                <a:srgbClr val="7030A0"/>
              </a:solidFill>
            </a:endParaRPr>
          </a:p>
        </p:txBody>
      </p:sp>
      <p:sp>
        <p:nvSpPr>
          <p:cNvPr id="3" name="Content Placeholder 2"/>
          <p:cNvSpPr>
            <a:spLocks noGrp="1"/>
          </p:cNvSpPr>
          <p:nvPr>
            <p:ph idx="1"/>
          </p:nvPr>
        </p:nvSpPr>
        <p:spPr/>
        <p:txBody>
          <a:bodyPr/>
          <a:lstStyle/>
          <a:p>
            <a:r>
              <a:rPr lang="en-US" dirty="0" smtClean="0">
                <a:solidFill>
                  <a:srgbClr val="00B050"/>
                </a:solidFill>
                <a:latin typeface="Calibri" pitchFamily="34" charset="0"/>
                <a:cs typeface="Times New Roman" pitchFamily="18" charset="0"/>
              </a:rPr>
              <a:t>It is a nozzle with large entrance and tapers gradually to a smallest section at exit. </a:t>
            </a:r>
          </a:p>
          <a:p>
            <a:r>
              <a:rPr lang="en-US" dirty="0" smtClean="0">
                <a:solidFill>
                  <a:srgbClr val="00B0F0"/>
                </a:solidFill>
                <a:latin typeface="Calibri" pitchFamily="34" charset="0"/>
                <a:cs typeface="Times New Roman" pitchFamily="18" charset="0"/>
              </a:rPr>
              <a:t>It has no diverging portion.</a:t>
            </a:r>
            <a:endParaRPr lang="en-US" dirty="0">
              <a:solidFill>
                <a:srgbClr val="00B0F0"/>
              </a:solidFill>
            </a:endParaRPr>
          </a:p>
        </p:txBody>
      </p:sp>
      <p:pic>
        <p:nvPicPr>
          <p:cNvPr id="4098" name="Picture 2"/>
          <p:cNvPicPr>
            <a:picLocks noChangeAspect="1" noChangeArrowheads="1"/>
          </p:cNvPicPr>
          <p:nvPr/>
        </p:nvPicPr>
        <p:blipFill>
          <a:blip r:embed="rId2"/>
          <a:srcRect/>
          <a:stretch>
            <a:fillRect/>
          </a:stretch>
        </p:blipFill>
        <p:spPr bwMode="auto">
          <a:xfrm>
            <a:off x="2057400" y="3459829"/>
            <a:ext cx="4724400" cy="3245771"/>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3423</Words>
  <Application>Microsoft Office PowerPoint</Application>
  <PresentationFormat>On-screen Show (4:3)</PresentationFormat>
  <Paragraphs>289</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Chapter no .4  Steam nozzle and turbines. Marks-16 </vt:lpstr>
      <vt:lpstr>C404.4-Describe construction and working of nozzle, governors, steam turbine and heat exchanger. </vt:lpstr>
      <vt:lpstr>Equations of Continuity </vt:lpstr>
      <vt:lpstr>Slide 4</vt:lpstr>
      <vt:lpstr>Slide 5</vt:lpstr>
      <vt:lpstr>Steam Nozzle</vt:lpstr>
      <vt:lpstr>Steam Nozzle</vt:lpstr>
      <vt:lpstr>Types of nozzles</vt:lpstr>
      <vt:lpstr>Convergent nozzle</vt:lpstr>
      <vt:lpstr>Divergent nozzle :- </vt:lpstr>
      <vt:lpstr>Slide 11</vt:lpstr>
      <vt:lpstr>convergent - divergent nozzle :</vt:lpstr>
      <vt:lpstr>Mach number</vt:lpstr>
      <vt:lpstr>Mach number</vt:lpstr>
      <vt:lpstr>Steam turbine</vt:lpstr>
      <vt:lpstr>Classification of Steam Turbine :  </vt:lpstr>
      <vt:lpstr>Slide 17</vt:lpstr>
      <vt:lpstr>Impulse turbine</vt:lpstr>
      <vt:lpstr>impulse turbine</vt:lpstr>
      <vt:lpstr>Slide 20</vt:lpstr>
      <vt:lpstr>Slide 21</vt:lpstr>
      <vt:lpstr> Reaction turbine </vt:lpstr>
      <vt:lpstr> Reaction turbine </vt:lpstr>
      <vt:lpstr>Slide 24</vt:lpstr>
      <vt:lpstr> Reaction turbine </vt:lpstr>
      <vt:lpstr>Difference between Impulse and Reaction Turbine</vt:lpstr>
      <vt:lpstr>Difference between Impulse and Reaction Turbine</vt:lpstr>
      <vt:lpstr>Compounding of steam turbines</vt:lpstr>
      <vt:lpstr>Compounding of steam turbines</vt:lpstr>
      <vt:lpstr>Compounding of steam turbines</vt:lpstr>
      <vt:lpstr>Slide 31</vt:lpstr>
      <vt:lpstr>Slide 32</vt:lpstr>
      <vt:lpstr>Slide 33</vt:lpstr>
      <vt:lpstr>Types of compounding</vt:lpstr>
      <vt:lpstr>velocity compounded</vt:lpstr>
      <vt:lpstr>Slide 36</vt:lpstr>
      <vt:lpstr>velocity compounded</vt:lpstr>
      <vt:lpstr>velocity compounded</vt:lpstr>
      <vt:lpstr>advantages</vt:lpstr>
      <vt:lpstr>disadvantages</vt:lpstr>
      <vt:lpstr>pressure compounded</vt:lpstr>
      <vt:lpstr>Slide 42</vt:lpstr>
      <vt:lpstr>Slide 43</vt:lpstr>
      <vt:lpstr>pressure compounded</vt:lpstr>
      <vt:lpstr>Disadvantages of Pressure Compounding </vt:lpstr>
      <vt:lpstr>Slide 46</vt:lpstr>
      <vt:lpstr>Pressure-Velocity compounded Impulse Turbine </vt:lpstr>
      <vt:lpstr>Slide 48</vt:lpstr>
      <vt:lpstr>Pressure-Velocity compounded Impulse Turbine </vt:lpstr>
      <vt:lpstr>Slide 50</vt:lpstr>
      <vt:lpstr>Regenerative feed heating</vt:lpstr>
      <vt:lpstr>Regenerative feed heating</vt:lpstr>
      <vt:lpstr>Regenerative feed heating</vt:lpstr>
      <vt:lpstr>Bleeding of steam turbine</vt:lpstr>
      <vt:lpstr>Slide 55</vt:lpstr>
      <vt:lpstr>Bleeding of steam turbine</vt:lpstr>
      <vt:lpstr>Governing</vt:lpstr>
      <vt:lpstr>Throttle governing</vt:lpstr>
      <vt:lpstr>Slide 59</vt:lpstr>
      <vt:lpstr>Throttle governing</vt:lpstr>
      <vt:lpstr>Nozzle governing</vt:lpstr>
      <vt:lpstr>Slide 62</vt:lpstr>
      <vt:lpstr>By pass governing</vt:lpstr>
      <vt:lpstr>Slide 64</vt:lpstr>
      <vt:lpstr>By pass governing</vt:lpstr>
      <vt:lpstr>Losses in turbine</vt:lpstr>
      <vt:lpstr>Losses in turbine</vt:lpstr>
      <vt:lpstr>Losses in turbine</vt:lpstr>
      <vt:lpstr>Losses in turbine</vt:lpstr>
      <vt:lpstr>Losses in turbine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MECAD</cp:lastModifiedBy>
  <cp:revision>137</cp:revision>
  <dcterms:created xsi:type="dcterms:W3CDTF">2014-01-18T08:34:37Z</dcterms:created>
  <dcterms:modified xsi:type="dcterms:W3CDTF">2017-02-15T06:24:48Z</dcterms:modified>
</cp:coreProperties>
</file>