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4" r:id="rId18"/>
    <p:sldId id="275" r:id="rId19"/>
    <p:sldId id="270" r:id="rId20"/>
    <p:sldId id="271" r:id="rId21"/>
    <p:sldId id="276" r:id="rId22"/>
    <p:sldId id="272" r:id="rId23"/>
    <p:sldId id="273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200400" y="-12954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Ideal gases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D075F9-AC0A-4430-B29A-3C49987F79C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83DA9BD-590E-4405-B77A-B56377CD9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75F9-AC0A-4430-B29A-3C49987F79C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A9BD-590E-4405-B77A-B56377CD9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75F9-AC0A-4430-B29A-3C49987F79C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A9BD-590E-4405-B77A-B56377CD9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D075F9-AC0A-4430-B29A-3C49987F79C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3DA9BD-590E-4405-B77A-B56377CD9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D075F9-AC0A-4430-B29A-3C49987F79C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83DA9BD-590E-4405-B77A-B56377CD9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75F9-AC0A-4430-B29A-3C49987F79C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A9BD-590E-4405-B77A-B56377CD9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75F9-AC0A-4430-B29A-3C49987F79C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A9BD-590E-4405-B77A-B56377CD9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D075F9-AC0A-4430-B29A-3C49987F79C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3DA9BD-590E-4405-B77A-B56377CD9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75F9-AC0A-4430-B29A-3C49987F79C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A9BD-590E-4405-B77A-B56377CD9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D075F9-AC0A-4430-B29A-3C49987F79C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3DA9BD-590E-4405-B77A-B56377CD9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D075F9-AC0A-4430-B29A-3C49987F79C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3DA9BD-590E-4405-B77A-B56377CD92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D075F9-AC0A-4430-B29A-3C49987F79C1}" type="datetimeFigureOut">
              <a:rPr lang="en-US" smtClean="0"/>
              <a:pPr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3DA9BD-590E-4405-B77A-B56377CD92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7467600" cy="20574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Chapter No- 02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IDEAL GASES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Marks-12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172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143000"/>
            <a:ext cx="6858000" cy="53340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Characteristics equation of a gas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It is  modified form of general equation 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If the volume (v) in general gas equation is taken as that of 1 kg of gas (known as its specific volume, and denoted by </a:t>
            </a:r>
            <a:r>
              <a:rPr lang="en-US" sz="2400" dirty="0" err="1" smtClean="0">
                <a:solidFill>
                  <a:schemeClr val="tx1"/>
                </a:solidFill>
              </a:rPr>
              <a:t>vs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Then the constant c (in the general gas equation ) Is represented by another constant R (in the characteristics equation of gas).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Thus the general gas equation may be written as 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 </a:t>
            </a:r>
            <a:r>
              <a:rPr lang="en-US" sz="2400" dirty="0" err="1" smtClean="0">
                <a:solidFill>
                  <a:schemeClr val="tx1"/>
                </a:solidFill>
              </a:rPr>
              <a:t>vs</a:t>
            </a:r>
            <a:r>
              <a:rPr lang="en-US" sz="2400" dirty="0" smtClean="0">
                <a:solidFill>
                  <a:schemeClr val="tx1"/>
                </a:solidFill>
              </a:rPr>
              <a:t> =  RT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Where  R is known as characteristics gas constant or simply gas constant.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172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143000"/>
            <a:ext cx="6858000" cy="5334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Characteristics equation of a gas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For any mass m kg of a gas , the characteristics gas equation becomes: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mp </a:t>
            </a:r>
            <a:r>
              <a:rPr lang="en-US" sz="2400" dirty="0" err="1" smtClean="0">
                <a:solidFill>
                  <a:schemeClr val="tx1"/>
                </a:solidFill>
              </a:rPr>
              <a:t>vs</a:t>
            </a:r>
            <a:r>
              <a:rPr lang="en-US" sz="2400" dirty="0" smtClean="0">
                <a:solidFill>
                  <a:schemeClr val="tx1"/>
                </a:solidFill>
              </a:rPr>
              <a:t> = </a:t>
            </a:r>
            <a:r>
              <a:rPr lang="en-US" sz="2400" dirty="0" err="1" smtClean="0">
                <a:solidFill>
                  <a:schemeClr val="tx1"/>
                </a:solidFill>
              </a:rPr>
              <a:t>mRT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or </a:t>
            </a:r>
            <a:r>
              <a:rPr lang="en-US" sz="2400" dirty="0" err="1" smtClean="0">
                <a:solidFill>
                  <a:schemeClr val="tx1"/>
                </a:solidFill>
              </a:rPr>
              <a:t>pv</a:t>
            </a:r>
            <a:r>
              <a:rPr lang="en-US" sz="2400" dirty="0" smtClean="0">
                <a:solidFill>
                  <a:schemeClr val="tx1"/>
                </a:solidFill>
              </a:rPr>
              <a:t> = </a:t>
            </a:r>
            <a:r>
              <a:rPr lang="en-US" sz="2400" dirty="0" err="1" smtClean="0">
                <a:solidFill>
                  <a:schemeClr val="tx1"/>
                </a:solidFill>
              </a:rPr>
              <a:t>mRT</a:t>
            </a:r>
            <a:r>
              <a:rPr lang="en-US" sz="2400" dirty="0" smtClean="0">
                <a:solidFill>
                  <a:schemeClr val="tx1"/>
                </a:solidFill>
              </a:rPr>
              <a:t> ……….. Since  (m </a:t>
            </a:r>
            <a:r>
              <a:rPr lang="en-US" sz="2400" dirty="0" err="1" smtClean="0">
                <a:solidFill>
                  <a:schemeClr val="tx1"/>
                </a:solidFill>
              </a:rPr>
              <a:t>vs</a:t>
            </a:r>
            <a:r>
              <a:rPr lang="en-US" sz="2400" dirty="0" smtClean="0">
                <a:solidFill>
                  <a:schemeClr val="tx1"/>
                </a:solidFill>
              </a:rPr>
              <a:t> = v)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unit of gas constant R may be obtained as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NM/kg k = J/kg k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value of R is different for different gases .  In S.I. units , its value for atmospheric air is taken 287 j/kg k or 0.287 kJ/ kg k.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172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143000"/>
            <a:ext cx="68580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Avogadro's law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“ equal volume of all gases, at the same temperature and pressure, contain equal  number of molecules”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e.g. 1 m3 of oxygen (O2) will contain the same number of molecules as 1 m3 of hydrogen (H2) when the temperature and pressure is the same.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Video Avogadro's law(video 2)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172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143000"/>
            <a:ext cx="68580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Universal gas constant or molar gas constant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universal gas constant or molar gas constant (generally denoted by </a:t>
            </a:r>
            <a:r>
              <a:rPr lang="en-US" sz="2400" dirty="0" err="1" smtClean="0">
                <a:solidFill>
                  <a:schemeClr val="tx1"/>
                </a:solidFill>
              </a:rPr>
              <a:t>Ru</a:t>
            </a:r>
            <a:r>
              <a:rPr lang="en-US" sz="2400" dirty="0" smtClean="0">
                <a:solidFill>
                  <a:schemeClr val="tx1"/>
                </a:solidFill>
              </a:rPr>
              <a:t>) of a gas is the product of the gas constant and the molecular mass of the gas.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Mathematically,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Ru</a:t>
            </a:r>
            <a:r>
              <a:rPr lang="en-US" sz="2400" dirty="0" smtClean="0">
                <a:solidFill>
                  <a:schemeClr val="tx1"/>
                </a:solidFill>
              </a:rPr>
              <a:t> = MR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Where  M= molecular mass of the gas expressed in kg-mole and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 = gas constant.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In general , if M1, M2 , M3  etc are the molecular masses of different gases and R1,R2,R3 etc are their gas constants respectively, then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172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143000"/>
            <a:ext cx="68580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Universal gas constant or molar gas constant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M1R1 = M2R2= M3R3=…… </a:t>
            </a:r>
            <a:r>
              <a:rPr lang="en-US" sz="2400" dirty="0" err="1" smtClean="0">
                <a:solidFill>
                  <a:schemeClr val="tx1"/>
                </a:solidFill>
              </a:rPr>
              <a:t>Ru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value of </a:t>
            </a:r>
            <a:r>
              <a:rPr lang="en-US" sz="2400" dirty="0" err="1" smtClean="0">
                <a:solidFill>
                  <a:schemeClr val="tx1"/>
                </a:solidFill>
              </a:rPr>
              <a:t>Ru</a:t>
            </a:r>
            <a:r>
              <a:rPr lang="en-US" sz="2400" dirty="0" smtClean="0">
                <a:solidFill>
                  <a:schemeClr val="tx1"/>
                </a:solidFill>
              </a:rPr>
              <a:t> is same for all gases. The value of </a:t>
            </a:r>
            <a:r>
              <a:rPr lang="en-US" sz="2400" dirty="0" err="1" smtClean="0">
                <a:solidFill>
                  <a:schemeClr val="tx1"/>
                </a:solidFill>
              </a:rPr>
              <a:t>Ru</a:t>
            </a:r>
            <a:r>
              <a:rPr lang="en-US" sz="2400" dirty="0" smtClean="0">
                <a:solidFill>
                  <a:schemeClr val="tx1"/>
                </a:solidFill>
              </a:rPr>
              <a:t> is Taken as 8314 j/kg-mol k or </a:t>
            </a:r>
            <a:r>
              <a:rPr lang="en-US" sz="2400" smtClean="0">
                <a:solidFill>
                  <a:schemeClr val="tx1"/>
                </a:solidFill>
              </a:rPr>
              <a:t>8.314 kJ/kg – mol k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ownloads\thermodynamicsXI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86000"/>
            <a:ext cx="3429000" cy="2667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172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68580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Constant pressure process ( isobaric process)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Consider a cylinder fitted with a frictionless piston. The piston is free to move in the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cylinder. An ideal gas is enclosed in the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cylinder.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Let the initial volume of the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system is V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 and initial internal energy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is U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. Let DQ</a:t>
            </a:r>
            <a:r>
              <a:rPr lang="en-US" sz="2000" baseline="-25000" dirty="0" smtClean="0">
                <a:solidFill>
                  <a:schemeClr val="tx1"/>
                </a:solidFill>
              </a:rPr>
              <a:t>P </a:t>
            </a:r>
            <a:r>
              <a:rPr lang="en-US" sz="2000" dirty="0" smtClean="0">
                <a:solidFill>
                  <a:schemeClr val="tx1"/>
                </a:solidFill>
              </a:rPr>
              <a:t>the gas is heated from T1 K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to T2 K. Addition of heat causes the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following changes in the system: Internal energy increases from U</a:t>
            </a:r>
            <a:r>
              <a:rPr lang="en-US" sz="2000" baseline="-25000" dirty="0" smtClean="0">
                <a:solidFill>
                  <a:schemeClr val="tx1"/>
                </a:solidFill>
              </a:rPr>
              <a:t>1</a:t>
            </a:r>
            <a:r>
              <a:rPr lang="en-US" sz="2000" dirty="0" smtClean="0">
                <a:solidFill>
                  <a:schemeClr val="tx1"/>
                </a:solidFill>
              </a:rPr>
              <a:t> to U</a:t>
            </a:r>
            <a:r>
              <a:rPr lang="en-US" sz="20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172200" cy="609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143000"/>
            <a:ext cx="6858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Constant pressure process ( isobaric process)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Volume of the system increases from 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to 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Temperature increases from T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K to T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K.</a:t>
            </a:r>
            <a:br>
              <a:rPr lang="en-US" sz="2400" dirty="0" smtClean="0"/>
            </a:br>
            <a:r>
              <a:rPr lang="en-US" sz="2400" dirty="0" smtClean="0"/>
              <a:t>Work (DW) is done by the gas on the piston.</a:t>
            </a:r>
          </a:p>
          <a:p>
            <a:r>
              <a:rPr lang="en-US" sz="2400" dirty="0" smtClean="0"/>
              <a:t>According to the first law of </a:t>
            </a:r>
          </a:p>
          <a:p>
            <a:r>
              <a:rPr lang="en-US" sz="2400" dirty="0" smtClean="0"/>
              <a:t>thermodynamics:                                                   DQ = DU+ DW </a:t>
            </a:r>
            <a:br>
              <a:rPr lang="en-US" sz="2400" dirty="0" smtClean="0"/>
            </a:br>
            <a:r>
              <a:rPr lang="en-US" sz="2400" dirty="0" smtClean="0"/>
              <a:t>But DW = PDV</a:t>
            </a:r>
            <a:br>
              <a:rPr lang="en-US" sz="2400" dirty="0" smtClean="0"/>
            </a:br>
            <a:r>
              <a:rPr lang="en-US" sz="2400" dirty="0" smtClean="0"/>
              <a:t>Thus </a:t>
            </a:r>
            <a:br>
              <a:rPr lang="en-US" sz="2400" dirty="0" smtClean="0"/>
            </a:br>
            <a:r>
              <a:rPr lang="en-US" sz="2400" dirty="0" smtClean="0"/>
              <a:t>                                                                                     DQ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 = DU+ PDV </a:t>
            </a:r>
            <a:br>
              <a:rPr lang="en-US" sz="2400" dirty="0" smtClean="0"/>
            </a:br>
            <a:r>
              <a:rPr lang="en-US" sz="2400" dirty="0" smtClean="0"/>
              <a:t>As </a:t>
            </a:r>
            <a:br>
              <a:rPr lang="en-US" sz="2400" dirty="0" smtClean="0"/>
            </a:br>
            <a:r>
              <a:rPr lang="en-US" sz="2400" dirty="0" smtClean="0"/>
              <a:t>DV = (V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- 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                                                                                   DQ</a:t>
            </a:r>
            <a:r>
              <a:rPr lang="en-US" sz="2400" baseline="-25000" dirty="0" smtClean="0"/>
              <a:t>P</a:t>
            </a:r>
            <a:r>
              <a:rPr lang="en-US" sz="2400" dirty="0" smtClean="0"/>
              <a:t> = DU+ P (V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- V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Dell\Downloads\thermoXII_isobaricgrap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492500"/>
            <a:ext cx="2895600" cy="2451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172200" cy="609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143000"/>
            <a:ext cx="68580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1) From general gas equation,</a:t>
            </a:r>
          </a:p>
          <a:p>
            <a:r>
              <a:rPr lang="en-US" sz="2400" u="sng" dirty="0" smtClean="0">
                <a:solidFill>
                  <a:schemeClr val="tx1"/>
                </a:solidFill>
              </a:rPr>
              <a:t>PV</a:t>
            </a:r>
            <a:r>
              <a:rPr lang="en-US" sz="2400" dirty="0" smtClean="0">
                <a:solidFill>
                  <a:schemeClr val="tx1"/>
                </a:solidFill>
              </a:rPr>
              <a:t>=C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P1=P2</a:t>
            </a:r>
          </a:p>
          <a:p>
            <a:r>
              <a:rPr lang="en-US" sz="2400" u="sng" dirty="0" smtClean="0">
                <a:solidFill>
                  <a:schemeClr val="tx1"/>
                </a:solidFill>
              </a:rPr>
              <a:t>V1 </a:t>
            </a:r>
            <a:r>
              <a:rPr lang="en-US" sz="2400" dirty="0" smtClean="0">
                <a:solidFill>
                  <a:schemeClr val="tx1"/>
                </a:solidFill>
              </a:rPr>
              <a:t>= </a:t>
            </a:r>
            <a:r>
              <a:rPr lang="en-US" sz="2400" u="sng" dirty="0" smtClean="0">
                <a:solidFill>
                  <a:schemeClr val="tx1"/>
                </a:solidFill>
              </a:rPr>
              <a:t>V2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T1     T2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2) HEAT SUPPLIED TO SYSTEM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DQ= </a:t>
            </a:r>
            <a:r>
              <a:rPr lang="en-US" sz="2400" dirty="0" err="1" smtClean="0">
                <a:solidFill>
                  <a:schemeClr val="tx1"/>
                </a:solidFill>
              </a:rPr>
              <a:t>MCp</a:t>
            </a:r>
            <a:r>
              <a:rPr lang="en-US" sz="2400" dirty="0" smtClean="0">
                <a:solidFill>
                  <a:schemeClr val="tx1"/>
                </a:solidFill>
              </a:rPr>
              <a:t> (T2-T1)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3) WORK OUTPUT OF SYSTEM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DW= P(V2-V1)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CHANGE IN ENTHALPY</a:t>
            </a:r>
          </a:p>
          <a:p>
            <a:pPr>
              <a:buNone/>
            </a:pPr>
            <a:r>
              <a:rPr lang="en-US" dirty="0" smtClean="0"/>
              <a:t>DH=DQ= </a:t>
            </a:r>
            <a:r>
              <a:rPr lang="en-US" dirty="0" err="1" smtClean="0"/>
              <a:t>mCp</a:t>
            </a:r>
            <a:r>
              <a:rPr lang="en-US" dirty="0" smtClean="0"/>
              <a:t> (T2-T1)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CHANGE IN ENTROPY</a:t>
            </a:r>
          </a:p>
          <a:p>
            <a:pPr>
              <a:buNone/>
            </a:pPr>
            <a:r>
              <a:rPr lang="en-US" dirty="0" smtClean="0"/>
              <a:t>DS= </a:t>
            </a:r>
            <a:r>
              <a:rPr lang="en-US" dirty="0" err="1" smtClean="0"/>
              <a:t>mCp</a:t>
            </a:r>
            <a:r>
              <a:rPr lang="en-US" dirty="0" smtClean="0"/>
              <a:t> loge(T2/T1)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ownloads\thermodynamics-isochoric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9329" y="1143000"/>
            <a:ext cx="3869871" cy="3009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ISOCHORIC PROCESS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 thermodynamic process in </a:t>
            </a:r>
          </a:p>
          <a:p>
            <a:pPr>
              <a:buNone/>
            </a:pPr>
            <a:r>
              <a:rPr lang="en-US" dirty="0" smtClean="0"/>
              <a:t>which the volume of the system </a:t>
            </a:r>
          </a:p>
          <a:p>
            <a:pPr>
              <a:buNone/>
            </a:pPr>
            <a:r>
              <a:rPr lang="en-US" dirty="0" smtClean="0"/>
              <a:t>remains constant during the supply </a:t>
            </a:r>
          </a:p>
          <a:p>
            <a:pPr>
              <a:buNone/>
            </a:pPr>
            <a:r>
              <a:rPr lang="en-US" dirty="0" smtClean="0"/>
              <a:t>of heat is called an ISOCHORIC </a:t>
            </a:r>
          </a:p>
          <a:p>
            <a:pPr>
              <a:buNone/>
            </a:pPr>
            <a:r>
              <a:rPr lang="en-US" dirty="0" smtClean="0"/>
              <a:t>PROCESS.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EXPLANATION</a:t>
            </a:r>
            <a:endParaRPr lang="en-US" dirty="0" smtClean="0"/>
          </a:p>
          <a:p>
            <a:r>
              <a:rPr lang="en-US" dirty="0" smtClean="0"/>
              <a:t>Consider a cylinder fitted with a</a:t>
            </a:r>
          </a:p>
          <a:p>
            <a:pPr>
              <a:buNone/>
            </a:pPr>
            <a:r>
              <a:rPr lang="en-US" dirty="0" smtClean="0"/>
              <a:t> frictionless piston. An ideal gas is </a:t>
            </a:r>
          </a:p>
          <a:p>
            <a:pPr>
              <a:buNone/>
            </a:pPr>
            <a:r>
              <a:rPr lang="en-US" dirty="0" smtClean="0"/>
              <a:t>enclosed in the cylinder. The piston is</a:t>
            </a:r>
          </a:p>
          <a:p>
            <a:pPr>
              <a:buNone/>
            </a:pPr>
            <a:r>
              <a:rPr lang="en-US" dirty="0" smtClean="0"/>
              <a:t> fixed at a particular position so that the</a:t>
            </a:r>
          </a:p>
          <a:p>
            <a:pPr>
              <a:buNone/>
            </a:pPr>
            <a:r>
              <a:rPr lang="en-US" dirty="0" smtClean="0"/>
              <a:t> volume of cylinder remains constant during</a:t>
            </a:r>
          </a:p>
          <a:p>
            <a:pPr>
              <a:buNone/>
            </a:pPr>
            <a:r>
              <a:rPr lang="en-US" dirty="0" smtClean="0"/>
              <a:t> the supply of heat. Let DQ amount of heat is added to the system. Addition of heat causes the following changes in the system: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3829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C404.2-Calculate values of thermodynamic properties by using thermodynamic processes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ownloads\thermoXII_isochoricgrap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2644" y="1965659"/>
            <a:ext cx="2898956" cy="2453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0010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Internal energy increases from U</a:t>
            </a:r>
            <a:r>
              <a:rPr lang="en-US" baseline="-25000" dirty="0" smtClean="0"/>
              <a:t>1</a:t>
            </a:r>
            <a:r>
              <a:rPr lang="en-US" dirty="0" smtClean="0"/>
              <a:t> to U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Volume of the system remains unchanged.</a:t>
            </a:r>
            <a:br>
              <a:rPr lang="en-US" dirty="0" smtClean="0"/>
            </a:br>
            <a:r>
              <a:rPr lang="en-US" dirty="0" smtClean="0"/>
              <a:t>Temperature increases from T</a:t>
            </a:r>
            <a:r>
              <a:rPr lang="en-US" baseline="-25000" dirty="0" smtClean="0"/>
              <a:t>1</a:t>
            </a:r>
            <a:r>
              <a:rPr lang="en-US" dirty="0" smtClean="0"/>
              <a:t> K to T</a:t>
            </a:r>
            <a:r>
              <a:rPr lang="en-US" baseline="-25000" dirty="0" smtClean="0"/>
              <a:t>2</a:t>
            </a:r>
            <a:r>
              <a:rPr lang="en-US" dirty="0" smtClean="0"/>
              <a:t> K.</a:t>
            </a:r>
            <a:br>
              <a:rPr lang="en-US" dirty="0" smtClean="0"/>
            </a:br>
            <a:r>
              <a:rPr lang="en-US" dirty="0" smtClean="0"/>
              <a:t>Pressure increases from P</a:t>
            </a:r>
            <a:r>
              <a:rPr lang="en-US" baseline="-25000" dirty="0" smtClean="0"/>
              <a:t>1</a:t>
            </a:r>
            <a:r>
              <a:rPr lang="en-US" dirty="0" smtClean="0"/>
              <a:t> to P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No work is performed.   </a:t>
            </a:r>
          </a:p>
          <a:p>
            <a:r>
              <a:rPr lang="en-US" dirty="0" smtClean="0"/>
              <a:t>According to the first law of thermodynamics: </a:t>
            </a:r>
          </a:p>
          <a:p>
            <a:r>
              <a:rPr lang="en-US" b="1" dirty="0" smtClean="0"/>
              <a:t>               DQ = DU+ DW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But              </a:t>
            </a:r>
            <a:r>
              <a:rPr lang="en-US" b="1" dirty="0" smtClean="0"/>
              <a:t>DW = PDV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Thus </a:t>
            </a:r>
            <a:br>
              <a:rPr lang="en-US" dirty="0" smtClean="0"/>
            </a:br>
            <a:r>
              <a:rPr lang="en-US" b="1" dirty="0" smtClean="0"/>
              <a:t>                  DQ = DU+ PDV </a:t>
            </a:r>
            <a:br>
              <a:rPr lang="en-US" b="1" dirty="0" smtClean="0"/>
            </a:br>
            <a:r>
              <a:rPr lang="en-US" dirty="0" smtClean="0"/>
              <a:t>As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DV = 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                DQ = DU+ P (0)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/>
              <a:t>               DQ = DU</a:t>
            </a:r>
          </a:p>
          <a:p>
            <a:r>
              <a:rPr lang="en-US" dirty="0" smtClean="0"/>
              <a:t> This expression indicates that the heat supplied under isochoric process is consumed in increasing the internal energy of the system but no work is performed. </a:t>
            </a:r>
          </a:p>
          <a:p>
            <a:r>
              <a:rPr lang="en-US" b="1" dirty="0" smtClean="0"/>
              <a:t>GRAPHICAL REPRESENTATION </a:t>
            </a:r>
            <a:endParaRPr lang="en-US" dirty="0" smtClean="0"/>
          </a:p>
          <a:p>
            <a:r>
              <a:rPr lang="en-US" dirty="0" smtClean="0"/>
              <a:t>Graph between P &amp; V for an isochoric process is a straight line which is parallel to P-axis.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6324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From general gas equation</a:t>
            </a:r>
          </a:p>
          <a:p>
            <a:pPr>
              <a:buNone/>
            </a:pPr>
            <a:r>
              <a:rPr lang="en-US" u="sng" dirty="0" smtClean="0"/>
              <a:t>PV</a:t>
            </a:r>
            <a:r>
              <a:rPr lang="en-US" dirty="0" smtClean="0"/>
              <a:t>=C</a:t>
            </a:r>
          </a:p>
          <a:p>
            <a:pPr>
              <a:buNone/>
            </a:pPr>
            <a:r>
              <a:rPr lang="en-US" dirty="0" smtClean="0"/>
              <a:t> T</a:t>
            </a:r>
          </a:p>
          <a:p>
            <a:pPr>
              <a:buNone/>
            </a:pPr>
            <a:r>
              <a:rPr lang="en-US" dirty="0" smtClean="0"/>
              <a:t>V1= V2</a:t>
            </a:r>
          </a:p>
          <a:p>
            <a:pPr>
              <a:buNone/>
            </a:pPr>
            <a:r>
              <a:rPr lang="en-US" u="sng" dirty="0" smtClean="0"/>
              <a:t>P1</a:t>
            </a:r>
            <a:r>
              <a:rPr lang="en-US" dirty="0" smtClean="0"/>
              <a:t> = </a:t>
            </a:r>
            <a:r>
              <a:rPr lang="en-US" u="sng" dirty="0" smtClean="0"/>
              <a:t>P2</a:t>
            </a:r>
          </a:p>
          <a:p>
            <a:pPr>
              <a:buNone/>
            </a:pPr>
            <a:r>
              <a:rPr lang="en-US" dirty="0" smtClean="0"/>
              <a:t>T1    T2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HEAT SUPPLIED TO SYSTEM</a:t>
            </a:r>
          </a:p>
          <a:p>
            <a:pPr>
              <a:buNone/>
            </a:pPr>
            <a:r>
              <a:rPr lang="en-US" dirty="0" smtClean="0"/>
              <a:t>DQ= </a:t>
            </a:r>
            <a:r>
              <a:rPr lang="en-US" dirty="0" err="1" smtClean="0"/>
              <a:t>mCv</a:t>
            </a:r>
            <a:r>
              <a:rPr lang="en-US" dirty="0" smtClean="0"/>
              <a:t> (T2-T1)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WORK OUTPUT OF SYSTEM</a:t>
            </a:r>
          </a:p>
          <a:p>
            <a:pPr>
              <a:buNone/>
            </a:pPr>
            <a:r>
              <a:rPr lang="en-US" dirty="0" smtClean="0"/>
              <a:t>DW=0</a:t>
            </a:r>
          </a:p>
          <a:p>
            <a:endParaRPr lang="en-US" dirty="0" smtClean="0"/>
          </a:p>
          <a:p>
            <a:r>
              <a:rPr lang="en-US" dirty="0" smtClean="0"/>
              <a:t>CHANGE IN INTERNAL ENERGY</a:t>
            </a:r>
          </a:p>
          <a:p>
            <a:pPr>
              <a:buNone/>
            </a:pPr>
            <a:r>
              <a:rPr lang="en-US" dirty="0" smtClean="0"/>
              <a:t>DU = DQ= </a:t>
            </a:r>
            <a:r>
              <a:rPr lang="en-US" dirty="0" err="1" smtClean="0"/>
              <a:t>mCv</a:t>
            </a:r>
            <a:r>
              <a:rPr lang="en-US" dirty="0" smtClean="0"/>
              <a:t> (T2-T1)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CHANGE IN ENTROPY</a:t>
            </a:r>
          </a:p>
          <a:p>
            <a:pPr>
              <a:buNone/>
            </a:pPr>
            <a:r>
              <a:rPr lang="en-US" dirty="0" smtClean="0"/>
              <a:t>DS = </a:t>
            </a:r>
            <a:r>
              <a:rPr lang="en-US" dirty="0" err="1" smtClean="0"/>
              <a:t>mCv</a:t>
            </a:r>
            <a:r>
              <a:rPr lang="en-US" dirty="0" smtClean="0"/>
              <a:t> loge (T2/T1)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Isothermal process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process in which the temperature of the working substance remains constant during its expansion or compression , is called constant temperature process or isothermal process.</a:t>
            </a:r>
          </a:p>
          <a:p>
            <a:r>
              <a:rPr lang="en-US" dirty="0" smtClean="0"/>
              <a:t>It is obvious that in an isothermal process:</a:t>
            </a:r>
          </a:p>
          <a:p>
            <a:pPr>
              <a:buNone/>
            </a:pPr>
            <a:r>
              <a:rPr lang="en-US" dirty="0" smtClean="0"/>
              <a:t>1) There is no change in temperature.</a:t>
            </a:r>
          </a:p>
          <a:p>
            <a:pPr>
              <a:buNone/>
            </a:pPr>
            <a:r>
              <a:rPr lang="en-US" dirty="0" smtClean="0"/>
              <a:t>2) There is no change in internal energy.</a:t>
            </a:r>
          </a:p>
          <a:p>
            <a:pPr>
              <a:buNone/>
            </a:pPr>
            <a:r>
              <a:rPr lang="en-US" dirty="0" smtClean="0"/>
              <a:t>3) There is no change in enthalpy.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Now consider a m kg of gas being heated or a constant temperature from an initial state 1 to final state 2.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ll\Downloads\thermo_9-isotherma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1694" y="1371600"/>
            <a:ext cx="3091306" cy="243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  P1v1T1= pressure , volume</a:t>
            </a:r>
          </a:p>
          <a:p>
            <a:pPr>
              <a:buNone/>
            </a:pPr>
            <a:r>
              <a:rPr lang="en-US" dirty="0" smtClean="0"/>
              <a:t>And temperature at the initial state</a:t>
            </a:r>
          </a:p>
          <a:p>
            <a:pPr>
              <a:buNone/>
            </a:pPr>
            <a:r>
              <a:rPr lang="en-US" dirty="0" smtClean="0"/>
              <a:t>P2v2 and T2= pressure, volume and </a:t>
            </a:r>
          </a:p>
          <a:p>
            <a:pPr>
              <a:buNone/>
            </a:pPr>
            <a:r>
              <a:rPr lang="en-US" dirty="0" smtClean="0"/>
              <a:t>temperature at the final state 2.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know that general gas equation is </a:t>
            </a:r>
          </a:p>
          <a:p>
            <a:pPr>
              <a:buNone/>
            </a:pPr>
            <a:r>
              <a:rPr lang="en-US" u="sng" dirty="0" smtClean="0"/>
              <a:t>P1v1</a:t>
            </a:r>
            <a:r>
              <a:rPr lang="en-US" dirty="0" smtClean="0"/>
              <a:t> = </a:t>
            </a:r>
            <a:r>
              <a:rPr lang="en-US" u="sng" dirty="0" smtClean="0"/>
              <a:t>P2v2</a:t>
            </a:r>
          </a:p>
          <a:p>
            <a:pPr>
              <a:buNone/>
            </a:pPr>
            <a:r>
              <a:rPr lang="en-US" dirty="0" smtClean="0"/>
              <a:t>  T1        T2</a:t>
            </a:r>
          </a:p>
          <a:p>
            <a:pPr>
              <a:buNone/>
            </a:pPr>
            <a:r>
              <a:rPr lang="en-US" dirty="0" smtClean="0"/>
              <a:t>Since gas is heated at constant temp. T1=T2</a:t>
            </a:r>
          </a:p>
          <a:p>
            <a:pPr>
              <a:buNone/>
            </a:pPr>
            <a:r>
              <a:rPr lang="en-US" dirty="0" smtClean="0"/>
              <a:t>P1v1=P2v2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Heat supplied to system= work transferred by system</a:t>
            </a:r>
          </a:p>
          <a:p>
            <a:endParaRPr lang="en-US" dirty="0" smtClean="0"/>
          </a:p>
          <a:p>
            <a:r>
              <a:rPr lang="en-US" dirty="0" smtClean="0"/>
              <a:t>DQ=DW= P1V1 loge(V2-V1) = P1V1 loge(P1/P2)</a:t>
            </a:r>
          </a:p>
          <a:p>
            <a:endParaRPr lang="en-US" dirty="0" smtClean="0"/>
          </a:p>
          <a:p>
            <a:r>
              <a:rPr lang="en-US" dirty="0" smtClean="0"/>
              <a:t>CHANGE IN INTERNAL ENERGY, DU=O</a:t>
            </a:r>
          </a:p>
          <a:p>
            <a:endParaRPr lang="en-US" dirty="0" smtClean="0"/>
          </a:p>
          <a:p>
            <a:r>
              <a:rPr lang="en-US" dirty="0" smtClean="0"/>
              <a:t>CHANGE IN ENTROPY</a:t>
            </a:r>
          </a:p>
          <a:p>
            <a:pPr>
              <a:buNone/>
            </a:pPr>
            <a:r>
              <a:rPr lang="en-US" dirty="0" smtClean="0"/>
              <a:t>    DS= m R loge (V2/V1)= m R loge (P1/P2)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process or isentropic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process in which the working substance neither  gives out heat to its surroundings, during its expansion or compression, is called an adiabatic process.</a:t>
            </a:r>
          </a:p>
          <a:p>
            <a:endParaRPr lang="en-US" dirty="0" smtClean="0"/>
          </a:p>
          <a:p>
            <a:r>
              <a:rPr lang="en-US" dirty="0" smtClean="0"/>
              <a:t>This will happen when the working substance remains thermally insulated, so that no heat enters or leaves it during the process .</a:t>
            </a:r>
          </a:p>
          <a:p>
            <a:r>
              <a:rPr lang="en-US" dirty="0" smtClean="0"/>
              <a:t>It is thus obvious that in an adiabatic or isentropic process</a:t>
            </a:r>
          </a:p>
          <a:p>
            <a:pPr marL="457200" indent="-457200">
              <a:buNone/>
            </a:pPr>
            <a:r>
              <a:rPr lang="en-US" dirty="0" smtClean="0"/>
              <a:t>1) No heat leaves or enters the gas.</a:t>
            </a:r>
          </a:p>
          <a:p>
            <a:pPr marL="457200" indent="-457200">
              <a:buNone/>
            </a:pPr>
            <a:r>
              <a:rPr lang="en-US" dirty="0" smtClean="0"/>
              <a:t>2) Change in internal energy is equal to the work done.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Let  P1v1T1= pressure , volume</a:t>
            </a:r>
          </a:p>
          <a:p>
            <a:pPr>
              <a:buNone/>
            </a:pPr>
            <a:r>
              <a:rPr lang="en-US" dirty="0" smtClean="0"/>
              <a:t>And temperature at the initial state</a:t>
            </a:r>
          </a:p>
          <a:p>
            <a:pPr>
              <a:buNone/>
            </a:pPr>
            <a:r>
              <a:rPr lang="en-US" dirty="0" smtClean="0"/>
              <a:t>P2v2 and T2= pressure, volume and </a:t>
            </a:r>
          </a:p>
          <a:p>
            <a:pPr>
              <a:buNone/>
            </a:pPr>
            <a:r>
              <a:rPr lang="en-US" dirty="0" smtClean="0"/>
              <a:t>temperature at the final state 2.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81400"/>
            <a:ext cx="911959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5448"/>
            <a:ext cx="7467600" cy="61691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DW= -DU= </a:t>
            </a:r>
            <a:r>
              <a:rPr lang="en-US" dirty="0" err="1" smtClean="0"/>
              <a:t>mCv</a:t>
            </a:r>
            <a:r>
              <a:rPr lang="en-US" dirty="0" smtClean="0"/>
              <a:t> (T2-T1)</a:t>
            </a:r>
          </a:p>
          <a:p>
            <a:pPr>
              <a:buNone/>
            </a:pPr>
            <a:r>
              <a:rPr lang="en-US" dirty="0" smtClean="0"/>
              <a:t>From general </a:t>
            </a:r>
            <a:r>
              <a:rPr lang="en-US" dirty="0" err="1" smtClean="0"/>
              <a:t>eqn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Pv</a:t>
            </a:r>
            <a:r>
              <a:rPr lang="en-US" dirty="0" smtClean="0"/>
              <a:t>)</a:t>
            </a:r>
            <a:r>
              <a:rPr lang="el-GR" dirty="0" smtClean="0"/>
              <a:t>γ</a:t>
            </a:r>
            <a:r>
              <a:rPr lang="en-US" dirty="0" smtClean="0"/>
              <a:t> = c                  </a:t>
            </a:r>
            <a:r>
              <a:rPr lang="el-GR" dirty="0" smtClean="0"/>
              <a:t>γ</a:t>
            </a:r>
            <a:r>
              <a:rPr lang="en-US" dirty="0" smtClean="0"/>
              <a:t>= (Cp/</a:t>
            </a:r>
            <a:r>
              <a:rPr lang="en-US" dirty="0" err="1" smtClean="0"/>
              <a:t>Cv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u="sng" dirty="0" smtClean="0"/>
              <a:t>P1</a:t>
            </a:r>
            <a:r>
              <a:rPr lang="en-US" dirty="0" smtClean="0"/>
              <a:t> = (V2/V1)</a:t>
            </a:r>
            <a:r>
              <a:rPr lang="el-GR" dirty="0" smtClean="0"/>
              <a:t>γ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P2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T1 </a:t>
            </a:r>
            <a:r>
              <a:rPr lang="en-US" dirty="0" smtClean="0"/>
              <a:t> = (V2/V1)(</a:t>
            </a:r>
            <a:r>
              <a:rPr lang="el-GR" dirty="0" smtClean="0"/>
              <a:t>γ</a:t>
            </a:r>
            <a:r>
              <a:rPr lang="en-US" dirty="0" smtClean="0"/>
              <a:t>-1)</a:t>
            </a:r>
          </a:p>
          <a:p>
            <a:pPr>
              <a:buNone/>
            </a:pPr>
            <a:r>
              <a:rPr lang="en-US" dirty="0" smtClean="0"/>
              <a:t>T2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T1 </a:t>
            </a:r>
            <a:r>
              <a:rPr lang="en-US" dirty="0" smtClean="0"/>
              <a:t> = (P2/P1)((</a:t>
            </a:r>
            <a:r>
              <a:rPr lang="el-GR" dirty="0" smtClean="0"/>
              <a:t>γ</a:t>
            </a:r>
            <a:r>
              <a:rPr lang="en-US" dirty="0" smtClean="0"/>
              <a:t>-1)/</a:t>
            </a:r>
            <a:r>
              <a:rPr lang="el-GR" dirty="0" smtClean="0"/>
              <a:t> γ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T2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HEAT TRANSFERRED = DQ= 0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WORK OUTPUT DW= </a:t>
            </a:r>
            <a:r>
              <a:rPr lang="en-US" u="sng" dirty="0" smtClean="0"/>
              <a:t>P1V1-P2V2</a:t>
            </a:r>
          </a:p>
          <a:p>
            <a:pPr>
              <a:buNone/>
            </a:pPr>
            <a:r>
              <a:rPr lang="en-US" dirty="0" smtClean="0"/>
              <a:t>                                              </a:t>
            </a:r>
            <a:r>
              <a:rPr lang="el-GR" dirty="0" smtClean="0"/>
              <a:t>γ</a:t>
            </a:r>
            <a:r>
              <a:rPr lang="en-US" dirty="0" smtClean="0"/>
              <a:t>-1  </a:t>
            </a:r>
          </a:p>
          <a:p>
            <a:pPr>
              <a:buNone/>
            </a:pPr>
            <a:r>
              <a:rPr lang="en-US" dirty="0" smtClean="0"/>
              <a:t>Change in entropy,</a:t>
            </a:r>
          </a:p>
          <a:p>
            <a:pPr>
              <a:buNone/>
            </a:pPr>
            <a:r>
              <a:rPr lang="en-US" dirty="0" smtClean="0"/>
              <a:t>DS= 0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Polytropic process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041" y="1601255"/>
            <a:ext cx="8290959" cy="518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3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197242"/>
            <a:ext cx="9168222" cy="373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172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143000"/>
            <a:ext cx="68580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perfect gas or ideal gas is defined as a state of a substance, whose evaporation from its liquid is complete, and strictly obeys all the gas laws under all condition of temperature and pressure.</a:t>
            </a:r>
          </a:p>
          <a:p>
            <a:r>
              <a:rPr lang="en-US" sz="2400" dirty="0" smtClean="0"/>
              <a:t>In actual practice , there is no real or actual gas which strictly obeys the gas laws over entire range of temperature and pressure.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Laws of perfect gas 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Boyles law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Charles law</a:t>
            </a:r>
          </a:p>
          <a:p>
            <a:pPr marL="457200" indent="-457200">
              <a:buAutoNum type="arabicParenR"/>
            </a:pPr>
            <a:r>
              <a:rPr lang="en-US" sz="2400" dirty="0" smtClean="0">
                <a:solidFill>
                  <a:srgbClr val="FF0000"/>
                </a:solidFill>
              </a:rPr>
              <a:t>Gay-Lussac law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0"/>
            <a:ext cx="8458201" cy="338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9144000" cy="373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172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143000"/>
            <a:ext cx="68580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BOYLE’S LAW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“The absolute pressure of a given mass of a perfect gas varries inversely as its volume, when the temperature remains constant”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Mathematically,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  1/v  or </a:t>
            </a:r>
            <a:r>
              <a:rPr lang="en-US" sz="2400" dirty="0" err="1" smtClean="0">
                <a:solidFill>
                  <a:schemeClr val="tx1"/>
                </a:solidFill>
              </a:rPr>
              <a:t>pv</a:t>
            </a:r>
            <a:r>
              <a:rPr lang="en-US" sz="2400" dirty="0" smtClean="0">
                <a:solidFill>
                  <a:schemeClr val="tx1"/>
                </a:solidFill>
              </a:rPr>
              <a:t> = constant.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P1v1=p2v2=p3v3=……..= constant.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172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143000"/>
            <a:ext cx="68580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Charles law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“The volume of given mass of perfect gas varies directly as its absolute temperature, when absolute pressure remains constant”.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Mathematically,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v  T or  v/T=constant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Or v1/t1 = v2/t2 = v3/t3 =…….constant.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Video </a:t>
            </a:r>
            <a:r>
              <a:rPr lang="en-US" sz="2400" smtClean="0">
                <a:solidFill>
                  <a:srgbClr val="FF0000"/>
                </a:solidFill>
              </a:rPr>
              <a:t>showing example(video 1)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172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143000"/>
            <a:ext cx="68580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Gay –lussac law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“The absolute pressure of a given mass of a perfect gas varies directly as its absolute temperature, when the volume remains constant.”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Mathematically,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  t or p/T = constant.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or p1/T1 = p2/T2 =………= constant.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172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143000"/>
            <a:ext cx="68580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General gas equation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In the previous section  we have discussed the gas laws which gives us the relation between the two variables when the third variables is constant.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But in actual practice, all the three variables i.e. pressure temperature and volume , changes simultaneously.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in order to deal with all practical cases, the Boyles law and Charles law are combined together, which gives us a general gas equation.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172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143000"/>
            <a:ext cx="68580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General gas equation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According to Boyles law,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  1/v or v  1/p …….. (T= constant)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According to Charles law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V  T …………………....(P = constant)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It is thus obvious that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             V  T/p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              </a:t>
            </a:r>
            <a:r>
              <a:rPr lang="en-US" sz="2400" dirty="0" err="1" smtClean="0">
                <a:solidFill>
                  <a:schemeClr val="tx1"/>
                </a:solidFill>
              </a:rPr>
              <a:t>Pv</a:t>
            </a:r>
            <a:r>
              <a:rPr lang="en-US" sz="2400" dirty="0" smtClean="0">
                <a:solidFill>
                  <a:schemeClr val="tx1"/>
                </a:solidFill>
              </a:rPr>
              <a:t>  T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Pv</a:t>
            </a:r>
            <a:r>
              <a:rPr lang="en-US" sz="2400" dirty="0" smtClean="0">
                <a:solidFill>
                  <a:schemeClr val="tx1"/>
                </a:solidFill>
              </a:rPr>
              <a:t>= CT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Where C is a constant , whose value depends upon the mass and properties of the gas concerned.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1722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1143000"/>
            <a:ext cx="6858000" cy="5334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General gas equation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more useful form of the general gas equation is 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p1v1/T1 =p2v2/T2 =p3v3/T3….. = constant.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381</TotalTime>
  <Words>1425</Words>
  <Application>Microsoft Office PowerPoint</Application>
  <PresentationFormat>On-screen Show (4:3)</PresentationFormat>
  <Paragraphs>215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Chapter No- 02 IDEAL GASES Marks-12</vt:lpstr>
      <vt:lpstr>C404.2-Calculate values of thermodynamic properties by using thermodynamic processes.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</vt:lpstr>
      <vt:lpstr> </vt:lpstr>
      <vt:lpstr>Slide 18</vt:lpstr>
      <vt:lpstr>Slide 19</vt:lpstr>
      <vt:lpstr>Slide 20</vt:lpstr>
      <vt:lpstr>Slide 21</vt:lpstr>
      <vt:lpstr>Isothermal process</vt:lpstr>
      <vt:lpstr>Slide 23</vt:lpstr>
      <vt:lpstr>Slide 24</vt:lpstr>
      <vt:lpstr>Adiabatic process or isentropic process</vt:lpstr>
      <vt:lpstr>Slide 26</vt:lpstr>
      <vt:lpstr>Slide 27</vt:lpstr>
      <vt:lpstr>Polytropic process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MECAD</cp:lastModifiedBy>
  <cp:revision>76</cp:revision>
  <dcterms:created xsi:type="dcterms:W3CDTF">2013-12-08T05:36:53Z</dcterms:created>
  <dcterms:modified xsi:type="dcterms:W3CDTF">2017-02-15T07:33:14Z</dcterms:modified>
</cp:coreProperties>
</file>