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4" r:id="rId2"/>
    <p:sldId id="34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1" r:id="rId17"/>
    <p:sldId id="272" r:id="rId18"/>
    <p:sldId id="273" r:id="rId19"/>
    <p:sldId id="274" r:id="rId20"/>
    <p:sldId id="280" r:id="rId21"/>
    <p:sldId id="281" r:id="rId22"/>
    <p:sldId id="282" r:id="rId23"/>
    <p:sldId id="275" r:id="rId24"/>
    <p:sldId id="276" r:id="rId25"/>
    <p:sldId id="277" r:id="rId26"/>
    <p:sldId id="278" r:id="rId27"/>
    <p:sldId id="279"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269" r:id="rId49"/>
    <p:sldId id="270"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4" d="100"/>
          <a:sy n="84" d="100"/>
        </p:scale>
        <p:origin x="-96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B90A1D5-F0FC-41BA-BCA2-6F48E615A81B}" type="datetimeFigureOut">
              <a:rPr lang="en-US" smtClean="0"/>
              <a:pPr/>
              <a:t>2/15/2017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589FFD9-3AA1-4BDA-A7D0-F34927532DA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90A1D5-F0FC-41BA-BCA2-6F48E615A81B}"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9FFD9-3AA1-4BDA-A7D0-F34927532D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90A1D5-F0FC-41BA-BCA2-6F48E615A81B}"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9FFD9-3AA1-4BDA-A7D0-F34927532D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B90A1D5-F0FC-41BA-BCA2-6F48E615A81B}" type="datetimeFigureOut">
              <a:rPr lang="en-US" smtClean="0"/>
              <a:pPr/>
              <a:t>2/15/2017</a:t>
            </a:fld>
            <a:endParaRPr lang="en-US"/>
          </a:p>
        </p:txBody>
      </p:sp>
      <p:sp>
        <p:nvSpPr>
          <p:cNvPr id="9" name="Slide Number Placeholder 8"/>
          <p:cNvSpPr>
            <a:spLocks noGrp="1"/>
          </p:cNvSpPr>
          <p:nvPr>
            <p:ph type="sldNum" sz="quarter" idx="15"/>
          </p:nvPr>
        </p:nvSpPr>
        <p:spPr/>
        <p:txBody>
          <a:bodyPr rtlCol="0"/>
          <a:lstStyle/>
          <a:p>
            <a:fld id="{5589FFD9-3AA1-4BDA-A7D0-F34927532DA2}"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B90A1D5-F0FC-41BA-BCA2-6F48E615A81B}" type="datetimeFigureOut">
              <a:rPr lang="en-US" smtClean="0"/>
              <a:pPr/>
              <a:t>2/15/2017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589FFD9-3AA1-4BDA-A7D0-F34927532DA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B90A1D5-F0FC-41BA-BCA2-6F48E615A81B}"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9FFD9-3AA1-4BDA-A7D0-F34927532DA2}"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B90A1D5-F0FC-41BA-BCA2-6F48E615A81B}" type="datetimeFigureOut">
              <a:rPr lang="en-US" smtClean="0"/>
              <a:pPr/>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9FFD9-3AA1-4BDA-A7D0-F34927532DA2}"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B90A1D5-F0FC-41BA-BCA2-6F48E615A81B}" type="datetimeFigureOut">
              <a:rPr lang="en-US" smtClean="0"/>
              <a:pPr/>
              <a:t>2/15/2017</a:t>
            </a:fld>
            <a:endParaRPr lang="en-US"/>
          </a:p>
        </p:txBody>
      </p:sp>
      <p:sp>
        <p:nvSpPr>
          <p:cNvPr id="7" name="Slide Number Placeholder 6"/>
          <p:cNvSpPr>
            <a:spLocks noGrp="1"/>
          </p:cNvSpPr>
          <p:nvPr>
            <p:ph type="sldNum" sz="quarter" idx="11"/>
          </p:nvPr>
        </p:nvSpPr>
        <p:spPr/>
        <p:txBody>
          <a:bodyPr rtlCol="0"/>
          <a:lstStyle/>
          <a:p>
            <a:fld id="{5589FFD9-3AA1-4BDA-A7D0-F34927532DA2}"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0A1D5-F0FC-41BA-BCA2-6F48E615A81B}" type="datetimeFigureOut">
              <a:rPr lang="en-US" smtClean="0"/>
              <a:pPr/>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9FFD9-3AA1-4BDA-A7D0-F34927532D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B90A1D5-F0FC-41BA-BCA2-6F48E615A81B}" type="datetimeFigureOut">
              <a:rPr lang="en-US" smtClean="0"/>
              <a:pPr/>
              <a:t>2/15/2017</a:t>
            </a:fld>
            <a:endParaRPr lang="en-US"/>
          </a:p>
        </p:txBody>
      </p:sp>
      <p:sp>
        <p:nvSpPr>
          <p:cNvPr id="22" name="Slide Number Placeholder 21"/>
          <p:cNvSpPr>
            <a:spLocks noGrp="1"/>
          </p:cNvSpPr>
          <p:nvPr>
            <p:ph type="sldNum" sz="quarter" idx="15"/>
          </p:nvPr>
        </p:nvSpPr>
        <p:spPr/>
        <p:txBody>
          <a:bodyPr rtlCol="0"/>
          <a:lstStyle/>
          <a:p>
            <a:fld id="{5589FFD9-3AA1-4BDA-A7D0-F34927532DA2}"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B90A1D5-F0FC-41BA-BCA2-6F48E615A81B}" type="datetimeFigureOut">
              <a:rPr lang="en-US" smtClean="0"/>
              <a:pPr/>
              <a:t>2/15/2017</a:t>
            </a:fld>
            <a:endParaRPr lang="en-US"/>
          </a:p>
        </p:txBody>
      </p:sp>
      <p:sp>
        <p:nvSpPr>
          <p:cNvPr id="18" name="Slide Number Placeholder 17"/>
          <p:cNvSpPr>
            <a:spLocks noGrp="1"/>
          </p:cNvSpPr>
          <p:nvPr>
            <p:ph type="sldNum" sz="quarter" idx="11"/>
          </p:nvPr>
        </p:nvSpPr>
        <p:spPr/>
        <p:txBody>
          <a:bodyPr rtlCol="0"/>
          <a:lstStyle/>
          <a:p>
            <a:fld id="{5589FFD9-3AA1-4BDA-A7D0-F34927532DA2}"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B90A1D5-F0FC-41BA-BCA2-6F48E615A81B}" type="datetimeFigureOut">
              <a:rPr lang="en-US" smtClean="0"/>
              <a:pPr/>
              <a:t>2/15/2017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589FFD9-3AA1-4BDA-A7D0-F34927532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Joule" TargetMode="External"/><Relationship Id="rId2" Type="http://schemas.openxmlformats.org/officeDocument/2006/relationships/hyperlink" Target="http://en.wikipedia.org/wiki/International_System_of_Units" TargetMode="External"/><Relationship Id="rId1" Type="http://schemas.openxmlformats.org/officeDocument/2006/relationships/slideLayout" Target="../slideLayouts/slideLayout2.xml"/><Relationship Id="rId5" Type="http://schemas.openxmlformats.org/officeDocument/2006/relationships/hyperlink" Target="http://en.wikipedia.org/wiki/Calorie" TargetMode="External"/><Relationship Id="rId4" Type="http://schemas.openxmlformats.org/officeDocument/2006/relationships/hyperlink" Target="http://en.wikipedia.org/wiki/British_thermal_uni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8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brighthubengineering.com/thermodynamics/3882-the-carnot-cycle-and-the-second-law-of-thermodynamics-part-one/" TargetMode="External"/><Relationship Id="rId2" Type="http://schemas.openxmlformats.org/officeDocument/2006/relationships/hyperlink" Target="http://www.brighthubengineering.com/thermodynamics/3312-the-second-law-of-thermodynamics-you-need-efforts-to-go-against-nature/"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078162"/>
          </a:xfrm>
        </p:spPr>
        <p:txBody>
          <a:bodyPr>
            <a:normAutofit/>
          </a:bodyPr>
          <a:lstStyle/>
          <a:p>
            <a:pPr algn="ctr"/>
            <a:r>
              <a:rPr lang="en-US" dirty="0" smtClean="0"/>
              <a:t>Chapter No1</a:t>
            </a:r>
            <a:br>
              <a:rPr lang="en-US" dirty="0" smtClean="0"/>
            </a:br>
            <a:r>
              <a:rPr lang="en-US" dirty="0" smtClean="0"/>
              <a:t>FUNDAMENTALS OF THERMODYNAMICS</a:t>
            </a:r>
            <a:br>
              <a:rPr lang="en-US" dirty="0" smtClean="0"/>
            </a:br>
            <a:r>
              <a:rPr lang="en-US" dirty="0" smtClean="0"/>
              <a:t>Marks-20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t>A closed system is shown in fig.</a:t>
            </a:r>
          </a:p>
          <a:p>
            <a:pPr marL="457200" indent="-457200"/>
            <a:r>
              <a:rPr lang="en-US" sz="2000" dirty="0" smtClean="0"/>
              <a:t>The gas in the cylinder is considered as system.</a:t>
            </a:r>
          </a:p>
          <a:p>
            <a:pPr marL="457200" indent="-457200"/>
            <a:r>
              <a:rPr lang="en-US" sz="2000" dirty="0" smtClean="0"/>
              <a:t>If heat is supplied to the cylinder from external source, the temperature of the gas will increases and piston will rise.</a:t>
            </a:r>
          </a:p>
          <a:p>
            <a:pPr marL="457200" indent="-457200"/>
            <a:r>
              <a:rPr lang="en-US" sz="2000" dirty="0" smtClean="0"/>
              <a:t>As piston rises , the boundary of the system moves. In other words the heat and work energy crosses the boundary of the system during this process.</a:t>
            </a:r>
          </a:p>
          <a:p>
            <a:pPr marL="457200" indent="-457200"/>
            <a:r>
              <a:rPr lang="en-US" sz="2000" dirty="0" smtClean="0"/>
              <a:t>But there is no addition or loss of original mass of the working substance, which compromise the system ,is fixed.</a:t>
            </a:r>
          </a:p>
          <a:p>
            <a:pPr marL="457200" indent="-457200"/>
            <a:r>
              <a:rPr lang="en-US" sz="2000" dirty="0" smtClean="0"/>
              <a:t>Thus a closed system does not permits any mass transfers across its boundary, but it permits transfer of energy .(heat and work)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solidFill>
                  <a:srgbClr val="FF0000"/>
                </a:solidFill>
              </a:rPr>
              <a:t>Open system :</a:t>
            </a:r>
          </a:p>
          <a:p>
            <a:pPr marL="457200" indent="-457200"/>
            <a:r>
              <a:rPr lang="en-US" sz="2000" dirty="0" smtClean="0"/>
              <a:t>In this system the mass of the working substances crosses boundary of the system.</a:t>
            </a:r>
          </a:p>
          <a:p>
            <a:pPr marL="457200" indent="-457200"/>
            <a:r>
              <a:rPr lang="en-US" sz="2000" dirty="0" smtClean="0"/>
              <a:t>Heat and work also cross boundary.</a:t>
            </a:r>
          </a:p>
        </p:txBody>
      </p:sp>
      <p:pic>
        <p:nvPicPr>
          <p:cNvPr id="4" name="Picture 3" descr="20131201_115821-1.jpg"/>
          <p:cNvPicPr>
            <a:picLocks noChangeAspect="1"/>
          </p:cNvPicPr>
          <p:nvPr/>
        </p:nvPicPr>
        <p:blipFill>
          <a:blip r:embed="rId2" cstate="print"/>
          <a:stretch>
            <a:fillRect/>
          </a:stretch>
        </p:blipFill>
        <p:spPr>
          <a:xfrm rot="5400000">
            <a:off x="3501482" y="2129882"/>
            <a:ext cx="3588835" cy="5105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t>Fig shows dia. Of an air compressor which illustrates an open system.</a:t>
            </a:r>
          </a:p>
          <a:p>
            <a:pPr marL="457200" indent="-457200"/>
            <a:r>
              <a:rPr lang="en-US" sz="2000" dirty="0" smtClean="0"/>
              <a:t>The working substance crosses the boundary of the system as low pressure (L.P.) air enters the compressor and leaves the high pressure (H.P.) air.</a:t>
            </a:r>
          </a:p>
          <a:p>
            <a:pPr marL="457200" indent="-457200"/>
            <a:r>
              <a:rPr lang="en-US" sz="2000" dirty="0" smtClean="0"/>
              <a:t>The work crosses the boundary of the system through the driving shaft .</a:t>
            </a:r>
          </a:p>
          <a:p>
            <a:pPr marL="457200" indent="-457200"/>
            <a:r>
              <a:rPr lang="en-US" sz="2000" dirty="0" smtClean="0"/>
              <a:t>And heat transferred across the boundary from cylinder walls.</a:t>
            </a:r>
          </a:p>
          <a:p>
            <a:pPr marL="457200" indent="-457200"/>
            <a:r>
              <a:rPr lang="en-US" sz="2000" dirty="0" smtClean="0"/>
              <a:t>Thus ,an open system permits both the mass and energy (heat and work) transfer across the boundaries and the mass within system may not be constant.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solidFill>
                  <a:srgbClr val="FF0000"/>
                </a:solidFill>
              </a:rPr>
              <a:t>Isolated system:</a:t>
            </a:r>
          </a:p>
          <a:p>
            <a:pPr marL="457200" indent="-457200"/>
            <a:r>
              <a:rPr lang="en-US" sz="2000" dirty="0" smtClean="0"/>
              <a:t>A system which is completely uninfluenced by the surrounding  is called an isolated system.</a:t>
            </a:r>
          </a:p>
          <a:p>
            <a:pPr marL="457200" indent="-457200"/>
            <a:r>
              <a:rPr lang="en-US" sz="2000" dirty="0" smtClean="0"/>
              <a:t>It is a system of fixed mass and no heat or work energy cross its boundary.</a:t>
            </a:r>
          </a:p>
          <a:p>
            <a:pPr marL="457200" indent="-457200"/>
            <a:r>
              <a:rPr lang="en-US" sz="2000" dirty="0" smtClean="0"/>
              <a:t>In other words, an isolated system does not have transfer of either mass or energy(heat or work) with the surrounding.</a:t>
            </a:r>
          </a:p>
          <a:p>
            <a:pPr marL="457200" indent="-457200"/>
            <a:r>
              <a:rPr lang="en-US" sz="2000" dirty="0" smtClean="0"/>
              <a:t>A open system with its surroundings (known as universe) is an example of an isolated system.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solidFill>
                  <a:srgbClr val="FF0000"/>
                </a:solidFill>
              </a:rPr>
              <a:t>Properties of system:</a:t>
            </a:r>
          </a:p>
          <a:p>
            <a:pPr marL="457200" indent="-457200"/>
            <a:r>
              <a:rPr lang="en-US" sz="2000" dirty="0" smtClean="0">
                <a:solidFill>
                  <a:schemeClr val="tx1"/>
                </a:solidFill>
              </a:rPr>
              <a:t>Every system has certain characteristics by which its physical condition may be described, e.g. volume, temp. pressure etc. such characteristics are called as properties of system.</a:t>
            </a:r>
          </a:p>
          <a:p>
            <a:pPr marL="457200" indent="-457200"/>
            <a:endParaRPr lang="en-US" sz="2000" dirty="0" smtClean="0">
              <a:solidFill>
                <a:schemeClr val="tx1"/>
              </a:solidFill>
            </a:endParaRPr>
          </a:p>
          <a:p>
            <a:pPr marL="457200" indent="-457200"/>
            <a:r>
              <a:rPr lang="en-US" sz="2000" dirty="0" smtClean="0">
                <a:solidFill>
                  <a:schemeClr val="tx1"/>
                </a:solidFill>
              </a:rPr>
              <a:t>Properties may be of two types</a:t>
            </a:r>
          </a:p>
          <a:p>
            <a:pPr marL="457200" indent="-457200"/>
            <a:r>
              <a:rPr lang="en-US" sz="2000" dirty="0" smtClean="0">
                <a:solidFill>
                  <a:srgbClr val="FF0000"/>
                </a:solidFill>
              </a:rPr>
              <a:t>1)Intensive properties</a:t>
            </a:r>
          </a:p>
          <a:p>
            <a:pPr marL="457200" indent="-457200"/>
            <a:r>
              <a:rPr lang="en-US" sz="2000" dirty="0" smtClean="0">
                <a:solidFill>
                  <a:schemeClr val="tx1"/>
                </a:solidFill>
              </a:rPr>
              <a:t>The properties which are independent on mass of the system is called as intensive properties.</a:t>
            </a:r>
          </a:p>
          <a:p>
            <a:pPr marL="457200" indent="-457200"/>
            <a:r>
              <a:rPr lang="en-US" sz="2000" dirty="0" smtClean="0">
                <a:solidFill>
                  <a:schemeClr val="tx1"/>
                </a:solidFill>
              </a:rPr>
              <a:t>e.g. pressure, temperature, density etc</a:t>
            </a:r>
          </a:p>
          <a:p>
            <a:pPr marL="457200" indent="-457200"/>
            <a:r>
              <a:rPr lang="en-US" sz="2000" dirty="0" smtClean="0">
                <a:solidFill>
                  <a:schemeClr val="tx1"/>
                </a:solidFill>
              </a:rPr>
              <a:t>The properties of the system ,whose value for the entire system is not equal to the sum of their values for individual parts of the system.</a:t>
            </a:r>
          </a:p>
          <a:p>
            <a:pPr marL="457200" indent="-457200"/>
            <a:endParaRPr lang="en-US" sz="2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solidFill>
                  <a:srgbClr val="FF0000"/>
                </a:solidFill>
              </a:rPr>
              <a:t>2) Extensive properties:</a:t>
            </a:r>
          </a:p>
          <a:p>
            <a:pPr marL="457200" indent="-457200"/>
            <a:r>
              <a:rPr lang="en-US" sz="2000" dirty="0" smtClean="0">
                <a:solidFill>
                  <a:schemeClr val="tx1"/>
                </a:solidFill>
              </a:rPr>
              <a:t>The properties of system which depend on mass of the system is called as extensive properties.</a:t>
            </a:r>
          </a:p>
          <a:p>
            <a:pPr marL="457200" indent="-457200"/>
            <a:r>
              <a:rPr lang="en-US" sz="2000" dirty="0" smtClean="0">
                <a:solidFill>
                  <a:schemeClr val="tx1"/>
                </a:solidFill>
              </a:rPr>
              <a:t>e.g. total volume, total mass , total energy, enthalpy, entropy, weight etc.</a:t>
            </a:r>
          </a:p>
          <a:p>
            <a:pPr marL="457200" indent="-457200"/>
            <a:r>
              <a:rPr lang="en-US" sz="2000" dirty="0" smtClean="0">
                <a:solidFill>
                  <a:schemeClr val="tx1"/>
                </a:solidFill>
              </a:rPr>
              <a:t>The properties of the system , whose value for the entire system is equal to the sum of their values for the individual parts of the systems are called as </a:t>
            </a:r>
            <a:r>
              <a:rPr lang="en-US" sz="2000" smtClean="0">
                <a:solidFill>
                  <a:schemeClr val="tx1"/>
                </a:solidFill>
              </a:rPr>
              <a:t>extensive properties.</a:t>
            </a:r>
            <a:endParaRPr lang="en-US" sz="2000" dirty="0" smtClean="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2362200" y="1371600"/>
            <a:ext cx="6172200" cy="4267200"/>
          </a:xfrm>
        </p:spPr>
        <p:txBody>
          <a:bodyPr>
            <a:noAutofit/>
          </a:bodyPr>
          <a:lstStyle/>
          <a:p>
            <a:pPr marL="457200" indent="-457200"/>
            <a:r>
              <a:rPr lang="en-US" sz="2000" u="sng" dirty="0" smtClean="0">
                <a:solidFill>
                  <a:srgbClr val="FF0000"/>
                </a:solidFill>
              </a:rPr>
              <a:t>State of system</a:t>
            </a:r>
          </a:p>
          <a:p>
            <a:pPr marL="457200" indent="-457200"/>
            <a:r>
              <a:rPr lang="en-US" sz="2000" dirty="0" smtClean="0"/>
              <a:t>The state of a system is the condition of the system at any particular moment which can be identified by the statement of its properties , such as pressure ,volume, temperature etc.</a:t>
            </a:r>
          </a:p>
          <a:p>
            <a:r>
              <a:rPr lang="en-US" sz="2000" dirty="0" smtClean="0"/>
              <a:t>Consider a system enclosed in a cylinder and piston arrangement as shown in fig.</a:t>
            </a:r>
          </a:p>
          <a:p>
            <a:r>
              <a:rPr lang="en-US" sz="2000" dirty="0" smtClean="0"/>
              <a:t>     Let the system is initially in equilibrium when the piston is at position 1, represented by its properties p1,v1,t1.</a:t>
            </a:r>
          </a:p>
          <a:p>
            <a:r>
              <a:rPr lang="en-US" sz="2000" dirty="0" smtClean="0"/>
              <a:t>     When the system expands , the piston moves towards right and occupies the final position at 2.</a:t>
            </a:r>
          </a:p>
          <a:p>
            <a:pPr marL="457200" indent="-457200"/>
            <a:endParaRPr lang="en-US" sz="2000" dirty="0" smtClean="0"/>
          </a:p>
          <a:p>
            <a:pPr marL="457200" indent="-457200"/>
            <a:endParaRPr lang="en-US" sz="2000" dirty="0" smtClean="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438400" y="1752600"/>
            <a:ext cx="4563486" cy="3048000"/>
          </a:xfrm>
          <a:prstGeom prst="rect">
            <a:avLst/>
          </a:prstGeom>
          <a:noFill/>
          <a:ln w="9525">
            <a:noFill/>
            <a:miter lim="800000"/>
            <a:headEnd/>
            <a:tailEnd/>
          </a:ln>
          <a:effectLst/>
        </p:spPr>
      </p:pic>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t>At this, the system is finally in the equilibrium state represented by the properties p2,v2,t2.</a:t>
            </a:r>
          </a:p>
          <a:p>
            <a:pPr marL="457200" indent="-457200"/>
            <a:endParaRPr lang="en-US" sz="2000" dirty="0" smtClean="0"/>
          </a:p>
          <a:p>
            <a:pPr marL="457200" indent="-457200"/>
            <a:endParaRPr lang="en-US" sz="2000" dirty="0" smtClean="0">
              <a:solidFill>
                <a:schemeClr val="tx1"/>
              </a:solidFill>
            </a:endParaRPr>
          </a:p>
        </p:txBody>
      </p:sp>
      <p:pic>
        <p:nvPicPr>
          <p:cNvPr id="5" name="Picture 2"/>
          <p:cNvPicPr>
            <a:picLocks noChangeAspect="1" noChangeArrowheads="1"/>
          </p:cNvPicPr>
          <p:nvPr/>
        </p:nvPicPr>
        <p:blipFill>
          <a:blip r:embed="rId3"/>
          <a:srcRect/>
          <a:stretch>
            <a:fillRect/>
          </a:stretch>
        </p:blipFill>
        <p:spPr bwMode="auto">
          <a:xfrm>
            <a:off x="5638800" y="4343400"/>
            <a:ext cx="3112742" cy="240694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r>
              <a:rPr lang="en-US" sz="2000" u="sng" dirty="0" smtClean="0">
                <a:solidFill>
                  <a:srgbClr val="FF0000"/>
                </a:solidFill>
              </a:rPr>
              <a:t>Processes</a:t>
            </a:r>
          </a:p>
          <a:p>
            <a:r>
              <a:rPr lang="en-US" sz="2000" dirty="0" smtClean="0"/>
              <a:t>When a system changes its state from 1 equilibrium state to another equilibrium state , then the path of successive states through which a </a:t>
            </a:r>
          </a:p>
          <a:p>
            <a:r>
              <a:rPr lang="en-US" sz="2000" dirty="0" smtClean="0"/>
              <a:t>System has pass is known as thermodynamic processes.</a:t>
            </a:r>
          </a:p>
          <a:p>
            <a:pPr marL="457200" indent="-457200"/>
            <a:endParaRPr lang="en-US" sz="2000" dirty="0" smtClean="0"/>
          </a:p>
          <a:p>
            <a:pPr marL="457200" indent="-457200"/>
            <a:endParaRPr lang="en-US" sz="2000" dirty="0" smtClean="0">
              <a:solidFill>
                <a:schemeClr val="tx1"/>
              </a:solidFill>
            </a:endParaRPr>
          </a:p>
        </p:txBody>
      </p:sp>
      <p:pic>
        <p:nvPicPr>
          <p:cNvPr id="5" name="Picture 2"/>
          <p:cNvPicPr>
            <a:picLocks noChangeAspect="1" noChangeArrowheads="1"/>
          </p:cNvPicPr>
          <p:nvPr/>
        </p:nvPicPr>
        <p:blipFill>
          <a:blip r:embed="rId2"/>
          <a:srcRect/>
          <a:stretch>
            <a:fillRect/>
          </a:stretch>
        </p:blipFill>
        <p:spPr bwMode="auto">
          <a:xfrm>
            <a:off x="3059458" y="3505200"/>
            <a:ext cx="3112742" cy="240694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r>
              <a:rPr lang="en-US" sz="2000" u="sng" dirty="0" smtClean="0">
                <a:solidFill>
                  <a:srgbClr val="FF0000"/>
                </a:solidFill>
              </a:rPr>
              <a:t>Thermodynamic cycle or cyclic processes</a:t>
            </a:r>
          </a:p>
          <a:p>
            <a:r>
              <a:rPr lang="en-US" sz="2000" dirty="0" smtClean="0"/>
              <a:t>When a process or processes are perform on a system in such a way that the final state is identical with the initial state it is then known as thermodynamic cycle or cyclic process.</a:t>
            </a:r>
          </a:p>
          <a:p>
            <a:endParaRPr lang="en-US" sz="2000" dirty="0" smtClean="0"/>
          </a:p>
          <a:p>
            <a:r>
              <a:rPr lang="en-US" sz="2000" dirty="0" smtClean="0"/>
              <a:t>In fig.1-A-2 and 2-B-1 are processes whereas 1-A-2-B-1 is a thermodynamic cycle or cyclic process.</a:t>
            </a:r>
          </a:p>
          <a:p>
            <a:pPr marL="457200" indent="-457200"/>
            <a:endParaRPr lang="en-US" sz="2000" dirty="0" smtClean="0"/>
          </a:p>
          <a:p>
            <a:pPr marL="457200" indent="-457200"/>
            <a:endParaRPr lang="en-US" sz="2000" dirty="0" smtClean="0">
              <a:solidFill>
                <a:schemeClr val="tx1"/>
              </a:solidFill>
            </a:endParaRPr>
          </a:p>
        </p:txBody>
      </p:sp>
      <p:pic>
        <p:nvPicPr>
          <p:cNvPr id="5" name="Picture 2"/>
          <p:cNvPicPr>
            <a:picLocks noChangeAspect="1" noChangeArrowheads="1"/>
          </p:cNvPicPr>
          <p:nvPr/>
        </p:nvPicPr>
        <p:blipFill>
          <a:blip r:embed="rId2"/>
          <a:srcRect/>
          <a:stretch>
            <a:fillRect/>
          </a:stretch>
        </p:blipFill>
        <p:spPr bwMode="auto">
          <a:xfrm>
            <a:off x="4735858" y="4191000"/>
            <a:ext cx="3112742" cy="240694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078162"/>
          </a:xfrm>
        </p:spPr>
        <p:txBody>
          <a:bodyPr>
            <a:normAutofit/>
          </a:bodyPr>
          <a:lstStyle/>
          <a:p>
            <a:r>
              <a:rPr lang="en-US" dirty="0" smtClean="0"/>
              <a:t>C404.1- Describe basic concepts, laws of thermodynamics and apply Steady Flow Energy Equations to thermodynamic devices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Thermodynamic equilibrium</a:t>
            </a:r>
            <a:endParaRPr lang="en-US" dirty="0">
              <a:solidFill>
                <a:srgbClr val="FF0000"/>
              </a:solidFill>
            </a:endParaRPr>
          </a:p>
        </p:txBody>
      </p:sp>
      <p:sp>
        <p:nvSpPr>
          <p:cNvPr id="3" name="Content Placeholder 2"/>
          <p:cNvSpPr>
            <a:spLocks noGrp="1"/>
          </p:cNvSpPr>
          <p:nvPr>
            <p:ph sz="quarter" idx="1"/>
          </p:nvPr>
        </p:nvSpPr>
        <p:spPr/>
        <p:txBody>
          <a:bodyPr>
            <a:normAutofit fontScale="92500"/>
          </a:bodyPr>
          <a:lstStyle/>
          <a:p>
            <a:r>
              <a:rPr lang="en-US" dirty="0" smtClean="0"/>
              <a:t>The two systems are said to be in thermodynamic equilibrium with each other when they are in mechanical, chemical and thermal equilibrium with each other.</a:t>
            </a:r>
          </a:p>
          <a:p>
            <a:r>
              <a:rPr lang="en-US" dirty="0" smtClean="0"/>
              <a:t>1) </a:t>
            </a:r>
            <a:r>
              <a:rPr lang="en-US" b="1" u="sng" dirty="0" smtClean="0">
                <a:solidFill>
                  <a:srgbClr val="FF0000"/>
                </a:solidFill>
              </a:rPr>
              <a:t>Mechanical equilibrium</a:t>
            </a:r>
            <a:r>
              <a:rPr lang="en-US" u="sng" dirty="0" smtClean="0">
                <a:solidFill>
                  <a:srgbClr val="FF0000"/>
                </a:solidFill>
              </a:rPr>
              <a:t>: </a:t>
            </a:r>
            <a:r>
              <a:rPr lang="en-US" dirty="0" smtClean="0"/>
              <a:t>When there are no unbalanced forces within the system and between the system and the surrounding, the system is said to be under mechanical equilibrium. The system is also said to be in mechanical equilibrium when the pressure throughout the system and between the system and surrounding is same.</a:t>
            </a:r>
          </a:p>
          <a:p>
            <a:r>
              <a:rPr lang="en-US" dirty="0" smtClean="0"/>
              <a:t>Two systems are said to be in mechanical equilibrium with each other when their pressures are same.</a:t>
            </a:r>
          </a:p>
          <a:p>
            <a:endParaRPr lang="en-US" dirty="0"/>
          </a:p>
        </p:txBody>
      </p:sp>
      <p:sp>
        <p:nvSpPr>
          <p:cNvPr id="4" name="Title 1"/>
          <p:cNvSpPr txBox="1">
            <a:spLocks/>
          </p:cNvSpPr>
          <p:nvPr/>
        </p:nvSpPr>
        <p:spPr>
          <a:xfrm>
            <a:off x="1219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371600"/>
            <a:ext cx="7467600" cy="4873752"/>
          </a:xfrm>
        </p:spPr>
        <p:txBody>
          <a:bodyPr>
            <a:normAutofit fontScale="92500" lnSpcReduction="20000"/>
          </a:bodyPr>
          <a:lstStyle/>
          <a:p>
            <a:r>
              <a:rPr lang="en-US" b="1" dirty="0" smtClean="0">
                <a:solidFill>
                  <a:srgbClr val="FF0000"/>
                </a:solidFill>
              </a:rPr>
              <a:t>Chemical equilibrium</a:t>
            </a:r>
            <a:r>
              <a:rPr lang="en-US" dirty="0" smtClean="0">
                <a:solidFill>
                  <a:srgbClr val="FF0000"/>
                </a:solidFill>
              </a:rPr>
              <a:t>: </a:t>
            </a:r>
            <a:r>
              <a:rPr lang="en-US" dirty="0" smtClean="0"/>
              <a:t>The system is said to be in chemical equilibrium when there are no chemical reactions going on within the system or there is no transfer of matter from one part of the system to other due to diffusion. Two systems are said to be in chemical equilibrium with each other when their chemical potentials are same. </a:t>
            </a:r>
          </a:p>
          <a:p>
            <a:r>
              <a:rPr lang="en-US" b="1" dirty="0" smtClean="0">
                <a:solidFill>
                  <a:srgbClr val="FF0000"/>
                </a:solidFill>
              </a:rPr>
              <a:t>Thermal equilibrium</a:t>
            </a:r>
            <a:r>
              <a:rPr lang="en-US" dirty="0" smtClean="0">
                <a:solidFill>
                  <a:srgbClr val="FF0000"/>
                </a:solidFill>
              </a:rPr>
              <a:t>: </a:t>
            </a:r>
            <a:r>
              <a:rPr lang="en-US" dirty="0" smtClean="0"/>
              <a:t>When the system is in mechanical and chemical equilibrium and there is no spontaneous change in any of its properties, the system is said to be in thermal equilibrium. When the temperature of the system is uniform and not changing throughout the system and also in the surroundings, the system is said to be thermal equilibrium. Two systems are said to be thermal equilibrium with each other if their temperatures are same.</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3000" y="762000"/>
            <a:ext cx="7467600" cy="4873752"/>
          </a:xfrm>
        </p:spPr>
        <p:txBody>
          <a:bodyPr>
            <a:normAutofit/>
          </a:bodyPr>
          <a:lstStyle/>
          <a:p>
            <a:pPr>
              <a:buNone/>
            </a:pPr>
            <a:r>
              <a:rPr lang="en-US" sz="2200" dirty="0" smtClean="0"/>
              <a:t>E.g. Let us suppose that there are two bodies at different temperatures, one hot and one cold. When these two bodies are brought in physical contact with each other, temperature of both the bodies will change. The hot body will tend to become colder while the cold body will tend to become hotter. Eventually both the bodies will achieve the same temperatures and they are said to be in thermodynamic equilibrium with each other.</a:t>
            </a:r>
          </a:p>
          <a:p>
            <a:endParaRPr lang="en-US" sz="2200"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
        <p:nvSpPr>
          <p:cNvPr id="9" name="Rectangle 5"/>
          <p:cNvSpPr>
            <a:spLocks noChangeArrowheads="1"/>
          </p:cNvSpPr>
          <p:nvPr/>
        </p:nvSpPr>
        <p:spPr bwMode="auto">
          <a:xfrm>
            <a:off x="1828800" y="4267200"/>
            <a:ext cx="2667000" cy="914400"/>
          </a:xfrm>
          <a:prstGeom prst="rect">
            <a:avLst/>
          </a:prstGeom>
          <a:solidFill>
            <a:srgbClr val="FF0000"/>
          </a:solidFill>
          <a:ln w="9525">
            <a:miter lim="800000"/>
            <a:headEnd/>
            <a:tailEnd/>
          </a:ln>
          <a:effectLst/>
          <a:scene3d>
            <a:camera prst="legacyObliqueTopRight"/>
            <a:lightRig rig="legacyFlat3" dir="b"/>
          </a:scene3d>
          <a:sp3d extrusionH="608000" prstMaterial="legacyMatte">
            <a:bevelT w="13500" h="13500" prst="angle"/>
            <a:bevelB w="13500" h="13500" prst="angle"/>
            <a:extrusionClr>
              <a:srgbClr val="FF0000"/>
            </a:extrusionClr>
          </a:sp3d>
        </p:spPr>
        <p:txBody>
          <a:bodyPr wrap="none" anchor="ctr">
            <a:flatTx/>
          </a:bodyPr>
          <a:lstStyle/>
          <a:p>
            <a:pPr algn="ctr">
              <a:spcBef>
                <a:spcPct val="0"/>
              </a:spcBef>
            </a:pPr>
            <a:r>
              <a:rPr lang="en-US" i="1">
                <a:solidFill>
                  <a:schemeClr val="bg1"/>
                </a:solidFill>
              </a:rPr>
              <a:t>hot</a:t>
            </a:r>
            <a:endParaRPr lang="en-US">
              <a:solidFill>
                <a:schemeClr val="tx1"/>
              </a:solidFill>
            </a:endParaRPr>
          </a:p>
        </p:txBody>
      </p:sp>
      <p:sp>
        <p:nvSpPr>
          <p:cNvPr id="10" name="Rectangle 6"/>
          <p:cNvSpPr>
            <a:spLocks noChangeArrowheads="1"/>
          </p:cNvSpPr>
          <p:nvPr/>
        </p:nvSpPr>
        <p:spPr bwMode="auto">
          <a:xfrm>
            <a:off x="4495800" y="4267200"/>
            <a:ext cx="2667000" cy="914400"/>
          </a:xfrm>
          <a:prstGeom prst="rect">
            <a:avLst/>
          </a:prstGeom>
          <a:solidFill>
            <a:srgbClr val="66CCFF"/>
          </a:solidFill>
          <a:ln w="9525">
            <a:miter lim="800000"/>
            <a:headEnd/>
            <a:tailEnd/>
          </a:ln>
          <a:effectLst/>
          <a:scene3d>
            <a:camera prst="legacyObliqueTopRight"/>
            <a:lightRig rig="legacyFlat3" dir="b"/>
          </a:scene3d>
          <a:sp3d extrusionH="608000" prstMaterial="legacyMatte">
            <a:bevelT w="13500" h="13500" prst="angle"/>
            <a:bevelB w="13500" h="13500" prst="angle"/>
            <a:extrusionClr>
              <a:srgbClr val="66CCFF"/>
            </a:extrusionClr>
          </a:sp3d>
        </p:spPr>
        <p:txBody>
          <a:bodyPr wrap="none" anchor="ctr">
            <a:flatTx/>
          </a:bodyPr>
          <a:lstStyle/>
          <a:p>
            <a:pPr algn="ctr">
              <a:spcBef>
                <a:spcPct val="0"/>
              </a:spcBef>
            </a:pPr>
            <a:r>
              <a:rPr lang="en-US" i="1">
                <a:solidFill>
                  <a:schemeClr val="tx1"/>
                </a:solidFill>
              </a:rPr>
              <a:t>cold</a:t>
            </a:r>
            <a:endParaRPr lang="en-US">
              <a:solidFill>
                <a:schemeClr val="tx1"/>
              </a:solidFill>
            </a:endParaRPr>
          </a:p>
        </p:txBody>
      </p:sp>
      <p:sp>
        <p:nvSpPr>
          <p:cNvPr id="11" name="AutoShape 7"/>
          <p:cNvSpPr>
            <a:spLocks noChangeArrowheads="1"/>
          </p:cNvSpPr>
          <p:nvPr/>
        </p:nvSpPr>
        <p:spPr bwMode="auto">
          <a:xfrm>
            <a:off x="3733800" y="4419600"/>
            <a:ext cx="1447800" cy="533400"/>
          </a:xfrm>
          <a:prstGeom prst="rightArrow">
            <a:avLst>
              <a:gd name="adj1" fmla="val 50000"/>
              <a:gd name="adj2" fmla="val 67857"/>
            </a:avLst>
          </a:prstGeom>
          <a:solidFill>
            <a:srgbClr val="FFFF00"/>
          </a:solidFill>
          <a:ln w="9525">
            <a:noFill/>
            <a:miter lim="800000"/>
            <a:headEnd/>
            <a:tailEnd/>
          </a:ln>
          <a:effectLst/>
        </p:spPr>
        <p:txBody>
          <a:bodyPr wrap="none" anchor="ctr"/>
          <a:lstStyle/>
          <a:p>
            <a:pPr algn="ctr">
              <a:spcBef>
                <a:spcPct val="0"/>
              </a:spcBef>
            </a:pPr>
            <a:r>
              <a:rPr lang="en-US" b="1" dirty="0">
                <a:solidFill>
                  <a:srgbClr val="FF0000"/>
                </a:solidFill>
                <a:latin typeface="Courier New" pitchFamily="49" charset="0"/>
              </a:rPr>
              <a:t>heat</a:t>
            </a:r>
            <a:endParaRPr lang="en-US" b="1" dirty="0">
              <a:solidFill>
                <a:schemeClr val="tx1"/>
              </a:solidFill>
            </a:endParaRPr>
          </a:p>
        </p:txBody>
      </p:sp>
      <p:sp>
        <p:nvSpPr>
          <p:cNvPr id="12" name="Rectangle 8"/>
          <p:cNvSpPr>
            <a:spLocks noChangeArrowheads="1"/>
          </p:cNvSpPr>
          <p:nvPr/>
        </p:nvSpPr>
        <p:spPr bwMode="auto">
          <a:xfrm>
            <a:off x="1905000" y="5791200"/>
            <a:ext cx="2667000" cy="914400"/>
          </a:xfrm>
          <a:prstGeom prst="rect">
            <a:avLst/>
          </a:prstGeom>
          <a:solidFill>
            <a:srgbClr val="CC99FF"/>
          </a:solidFill>
          <a:ln w="9525">
            <a:miter lim="800000"/>
            <a:headEnd/>
            <a:tailEnd/>
          </a:ln>
          <a:effectLst/>
          <a:scene3d>
            <a:camera prst="legacyObliqueTopRight"/>
            <a:lightRig rig="legacyFlat3" dir="b"/>
          </a:scene3d>
          <a:sp3d extrusionH="608000" prstMaterial="legacyMatte">
            <a:bevelT w="13500" h="13500" prst="angle"/>
            <a:bevelB w="13500" h="13500" prst="angle"/>
            <a:extrusionClr>
              <a:srgbClr val="CC99FF"/>
            </a:extrusionClr>
          </a:sp3d>
        </p:spPr>
        <p:txBody>
          <a:bodyPr wrap="none" anchor="ctr">
            <a:flatTx/>
          </a:bodyPr>
          <a:lstStyle/>
          <a:p>
            <a:pPr algn="ctr">
              <a:spcBef>
                <a:spcPct val="0"/>
              </a:spcBef>
            </a:pPr>
            <a:r>
              <a:rPr lang="en-US" i="1">
                <a:solidFill>
                  <a:schemeClr val="bg1"/>
                </a:solidFill>
              </a:rPr>
              <a:t>26</a:t>
            </a:r>
            <a:r>
              <a:rPr lang="en-US" sz="1000" i="1">
                <a:solidFill>
                  <a:schemeClr val="bg1"/>
                </a:solidFill>
              </a:rPr>
              <a:t> </a:t>
            </a:r>
            <a:r>
              <a:rPr lang="en-US" i="1">
                <a:solidFill>
                  <a:schemeClr val="bg1"/>
                </a:solidFill>
              </a:rPr>
              <a:t>°C</a:t>
            </a:r>
            <a:endParaRPr lang="en-US"/>
          </a:p>
        </p:txBody>
      </p:sp>
      <p:sp>
        <p:nvSpPr>
          <p:cNvPr id="13" name="Rectangle 9"/>
          <p:cNvSpPr>
            <a:spLocks noChangeArrowheads="1"/>
          </p:cNvSpPr>
          <p:nvPr/>
        </p:nvSpPr>
        <p:spPr bwMode="auto">
          <a:xfrm>
            <a:off x="4572000" y="5791200"/>
            <a:ext cx="2667000" cy="914400"/>
          </a:xfrm>
          <a:prstGeom prst="rect">
            <a:avLst/>
          </a:prstGeom>
          <a:solidFill>
            <a:srgbClr val="CC99FF"/>
          </a:solidFill>
          <a:ln w="9525">
            <a:miter lim="800000"/>
            <a:headEnd/>
            <a:tailEnd/>
          </a:ln>
          <a:effectLst/>
          <a:scene3d>
            <a:camera prst="legacyObliqueTopRight"/>
            <a:lightRig rig="legacyFlat3" dir="b"/>
          </a:scene3d>
          <a:sp3d extrusionH="608000" prstMaterial="legacyMatte">
            <a:bevelT w="13500" h="13500" prst="angle"/>
            <a:bevelB w="13500" h="13500" prst="angle"/>
            <a:extrusionClr>
              <a:srgbClr val="CC99FF"/>
            </a:extrusionClr>
          </a:sp3d>
        </p:spPr>
        <p:txBody>
          <a:bodyPr wrap="none" anchor="ctr">
            <a:flatTx/>
          </a:bodyPr>
          <a:lstStyle/>
          <a:p>
            <a:pPr algn="ctr">
              <a:spcBef>
                <a:spcPct val="0"/>
              </a:spcBef>
            </a:pPr>
            <a:r>
              <a:rPr lang="en-US" i="1" dirty="0">
                <a:solidFill>
                  <a:schemeClr val="bg1"/>
                </a:solidFill>
              </a:rPr>
              <a:t>26</a:t>
            </a:r>
            <a:r>
              <a:rPr lang="en-US" sz="1000" i="1" dirty="0">
                <a:solidFill>
                  <a:schemeClr val="bg1"/>
                </a:solidFill>
              </a:rPr>
              <a:t> </a:t>
            </a:r>
            <a:r>
              <a:rPr lang="en-US" i="1" dirty="0">
                <a:solidFill>
                  <a:schemeClr val="bg1"/>
                </a:solidFill>
              </a:rPr>
              <a:t>°C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858000" cy="4876800"/>
          </a:xfrm>
        </p:spPr>
        <p:txBody>
          <a:bodyPr>
            <a:noAutofit/>
          </a:bodyPr>
          <a:lstStyle/>
          <a:p>
            <a:r>
              <a:rPr lang="en-US" sz="2000" u="sng" dirty="0" smtClean="0">
                <a:solidFill>
                  <a:srgbClr val="FF0000"/>
                </a:solidFill>
              </a:rPr>
              <a:t>Quasi-static process or quasi equilibrium process</a:t>
            </a:r>
          </a:p>
          <a:p>
            <a:r>
              <a:rPr lang="en-US" sz="2000" dirty="0" smtClean="0"/>
              <a:t>When a process is carried out in such a way that ,at every instant, the system deviation form the thermodynamic equilibrium is infinitesimal then the process is known as Quasi-static  process or quasi equilibrium processes. </a:t>
            </a:r>
          </a:p>
          <a:p>
            <a:r>
              <a:rPr lang="en-US" sz="2000" dirty="0" smtClean="0"/>
              <a:t>            Let us consider a system of gas contained in cylinder. The gas held by a moving piston. A weight W is placed over the piston. Due to the weight , the gas in cylinder is compressed. After the gas reaches equilibrium, the properties of gas are denoted by p</a:t>
            </a:r>
            <a:r>
              <a:rPr lang="en-US" sz="2000" baseline="-25000" dirty="0" smtClean="0"/>
              <a:t>1</a:t>
            </a:r>
            <a:r>
              <a:rPr lang="en-US" sz="2000" dirty="0" smtClean="0"/>
              <a:t>, v</a:t>
            </a:r>
            <a:r>
              <a:rPr lang="en-US" sz="2000" baseline="-25000" dirty="0" smtClean="0"/>
              <a:t>1</a:t>
            </a:r>
            <a:r>
              <a:rPr lang="en-US" sz="2000" dirty="0" smtClean="0"/>
              <a:t>, t</a:t>
            </a:r>
            <a:r>
              <a:rPr lang="en-US" sz="2000" baseline="-25000" dirty="0" smtClean="0"/>
              <a:t>1</a:t>
            </a:r>
            <a:r>
              <a:rPr lang="en-US" sz="2000" dirty="0" smtClean="0"/>
              <a:t>.</a:t>
            </a:r>
          </a:p>
          <a:p>
            <a:endParaRPr lang="en-US" sz="2000" dirty="0" smtClean="0"/>
          </a:p>
          <a:p>
            <a:endParaRPr lang="en-US" sz="2000" dirty="0" smtClean="0"/>
          </a:p>
          <a:p>
            <a:endParaRPr lang="en-US" sz="2000" dirty="0" smtClean="0"/>
          </a:p>
          <a:p>
            <a:endParaRPr lang="en-US" sz="2000" u="sng" dirty="0" smtClean="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pic>
        <p:nvPicPr>
          <p:cNvPr id="4" name="Picture 2"/>
          <p:cNvPicPr>
            <a:picLocks noChangeAspect="1" noChangeArrowheads="1"/>
          </p:cNvPicPr>
          <p:nvPr/>
        </p:nvPicPr>
        <p:blipFill>
          <a:blip r:embed="rId2"/>
          <a:srcRect/>
          <a:stretch>
            <a:fillRect/>
          </a:stretch>
        </p:blipFill>
        <p:spPr bwMode="auto">
          <a:xfrm>
            <a:off x="687524" y="1295400"/>
            <a:ext cx="7999276" cy="44196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838200"/>
            <a:ext cx="7467600" cy="4873752"/>
          </a:xfrm>
        </p:spPr>
        <p:txBody>
          <a:bodyPr/>
          <a:lstStyle/>
          <a:p>
            <a:r>
              <a:rPr lang="en-US" dirty="0" smtClean="0"/>
              <a:t>The weight placed over the piston is balanced by upward force exerted by the gas. If the weight is removed, then there will be unbalanced force between the system and the surroundings. The gas under pressure will expand and push the piston upward till it touches the stops. The properties at this state after reaching equilibrium are p</a:t>
            </a:r>
            <a:r>
              <a:rPr lang="en-US" baseline="-25000" dirty="0" smtClean="0"/>
              <a:t>2</a:t>
            </a:r>
            <a:r>
              <a:rPr lang="en-US" dirty="0" smtClean="0"/>
              <a:t>,v</a:t>
            </a:r>
            <a:r>
              <a:rPr lang="en-US" baseline="-25000" dirty="0" smtClean="0"/>
              <a:t>2</a:t>
            </a:r>
            <a:r>
              <a:rPr lang="en-US" dirty="0" smtClean="0"/>
              <a:t>,t</a:t>
            </a:r>
            <a:r>
              <a:rPr lang="en-US" baseline="-25000" dirty="0" smtClean="0"/>
              <a:t>2</a:t>
            </a:r>
            <a:r>
              <a:rPr lang="en-US" dirty="0" smtClean="0"/>
              <a:t>. But the intermediate states passed through by the system are non-equilibrium states which cannot be described by thermodynamic coordinates. In this case we only have initial and final states and do not have a path connecting them.</a:t>
            </a:r>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838200"/>
            <a:ext cx="7467600" cy="4873752"/>
          </a:xfrm>
        </p:spPr>
        <p:txBody>
          <a:bodyPr/>
          <a:lstStyle/>
          <a:p>
            <a:r>
              <a:rPr lang="en-US" dirty="0" smtClean="0"/>
              <a:t>Suppose, the weight is made of large numbers of small weights. And one by one each of these small weights are removed and allowed the system to reach an equilibrium state. Then we have intermediate equilibrium states and the path described by these sates will not deviate much from the thermodynamic equilibrium state. Such a process, which is the locus of all the intermediate points passed by the system is known as Quasi-static process. It means, this process is almost near to the thermodynamically equilibrium process. Infinite slowness is the characteristic feature of quasi-static process.</a:t>
            </a:r>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3124200" y="1628535"/>
            <a:ext cx="3048000" cy="3476865"/>
          </a:xfrm>
          <a:prstGeom prst="rect">
            <a:avLst/>
          </a:prstGeom>
          <a:noFill/>
          <a:ln w="9525">
            <a:noFill/>
            <a:miter lim="800000"/>
            <a:headEnd/>
            <a:tailEnd/>
          </a:ln>
          <a:effectLst/>
        </p:spPr>
      </p:pic>
      <p:sp>
        <p:nvSpPr>
          <p:cNvPr id="6"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Flow and non flow process</a:t>
            </a:r>
            <a:endParaRPr lang="en-US" u="sng" dirty="0">
              <a:solidFill>
                <a:srgbClr val="FF0000"/>
              </a:solidFill>
            </a:endParaRPr>
          </a:p>
        </p:txBody>
      </p:sp>
      <p:sp>
        <p:nvSpPr>
          <p:cNvPr id="3" name="Content Placeholder 2"/>
          <p:cNvSpPr>
            <a:spLocks noGrp="1"/>
          </p:cNvSpPr>
          <p:nvPr>
            <p:ph sz="quarter" idx="1"/>
          </p:nvPr>
        </p:nvSpPr>
        <p:spPr/>
        <p:txBody>
          <a:bodyPr/>
          <a:lstStyle/>
          <a:p>
            <a:r>
              <a:rPr lang="en-US" u="sng" dirty="0" smtClean="0">
                <a:solidFill>
                  <a:srgbClr val="FF0000"/>
                </a:solidFill>
              </a:rPr>
              <a:t>Non Flow process</a:t>
            </a:r>
          </a:p>
          <a:p>
            <a:pPr>
              <a:buNone/>
            </a:pPr>
            <a:r>
              <a:rPr lang="en-US" dirty="0" smtClean="0"/>
              <a:t>The processes occurring in closed system  which do not permit the transfer of mass to and from the system , are known as flow processes.</a:t>
            </a:r>
          </a:p>
          <a:p>
            <a:pPr>
              <a:buNone/>
            </a:pPr>
            <a:r>
              <a:rPr lang="en-US" dirty="0" smtClean="0"/>
              <a:t>It may be noted that in non flow processes , the energy crosses the system boundary in the form of heat and work , but there is no mass flow in to or out of the system. </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3000" y="1066800"/>
            <a:ext cx="7467600" cy="4873752"/>
          </a:xfrm>
        </p:spPr>
        <p:txBody>
          <a:bodyPr>
            <a:normAutofit lnSpcReduction="10000"/>
          </a:bodyPr>
          <a:lstStyle/>
          <a:p>
            <a:r>
              <a:rPr lang="en-US" u="sng" dirty="0" smtClean="0">
                <a:solidFill>
                  <a:srgbClr val="FF0000"/>
                </a:solidFill>
              </a:rPr>
              <a:t>Flow process</a:t>
            </a:r>
          </a:p>
          <a:p>
            <a:r>
              <a:rPr lang="en-US" dirty="0" smtClean="0"/>
              <a:t>The processes occurring in open system which permits the transfer of mass to and from the system. Are known as flow processes.</a:t>
            </a:r>
          </a:p>
          <a:p>
            <a:r>
              <a:rPr lang="en-US" dirty="0" smtClean="0"/>
              <a:t>It may be noted that in a flow process, the mass enters the system and leaves after enhancing energy.</a:t>
            </a:r>
          </a:p>
          <a:p>
            <a:r>
              <a:rPr lang="en-US" dirty="0" smtClean="0"/>
              <a:t>The flow processes may be steady flow or non steady flow processes.</a:t>
            </a:r>
          </a:p>
          <a:p>
            <a:r>
              <a:rPr lang="en-US" dirty="0" smtClean="0"/>
              <a:t>Steady flow processes e.g. flow through nozzles, turbines compressors etc.</a:t>
            </a:r>
          </a:p>
          <a:p>
            <a:r>
              <a:rPr lang="en-US" dirty="0" smtClean="0"/>
              <a:t>Non steady flow processes are filling or evacuation of vessels.</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295400"/>
            <a:ext cx="6172200" cy="1894362"/>
          </a:xfrm>
        </p:spPr>
        <p:txBody>
          <a:bodyPr/>
          <a:lstStyle/>
          <a:p>
            <a:r>
              <a:rPr lang="en-US" dirty="0" smtClean="0">
                <a:solidFill>
                  <a:schemeClr val="accent6">
                    <a:lumMod val="50000"/>
                  </a:schemeClr>
                </a:solidFill>
              </a:rPr>
              <a:t>Thermal engineering</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1371600"/>
          </a:xfrm>
        </p:spPr>
        <p:txBody>
          <a:bodyPr>
            <a:noAutofit/>
          </a:bodyPr>
          <a:lstStyle/>
          <a:p>
            <a:r>
              <a:rPr lang="en-US" sz="2000" dirty="0" smtClean="0"/>
              <a:t>No. of chapter : 06</a:t>
            </a:r>
          </a:p>
          <a:p>
            <a:r>
              <a:rPr lang="en-US" sz="2000" dirty="0" smtClean="0"/>
              <a:t>Total marks :150</a:t>
            </a:r>
          </a:p>
          <a:p>
            <a:r>
              <a:rPr lang="en-US" sz="2000" dirty="0" smtClean="0"/>
              <a:t>Theory paper: 100</a:t>
            </a:r>
          </a:p>
          <a:p>
            <a:r>
              <a:rPr lang="en-US" sz="2000" dirty="0" smtClean="0"/>
              <a:t>External 0ral : 25</a:t>
            </a:r>
          </a:p>
          <a:p>
            <a:r>
              <a:rPr lang="en-US" sz="2000" dirty="0" smtClean="0"/>
              <a:t>Internal marks (submission): 25</a:t>
            </a:r>
          </a:p>
          <a:p>
            <a:r>
              <a:rPr lang="en-US" sz="2000" dirty="0" smtClean="0"/>
              <a:t>No. of practical's : 09</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5300772" y="3810001"/>
            <a:ext cx="3251964" cy="2514600"/>
          </a:xfrm>
          <a:prstGeom prst="rect">
            <a:avLst/>
          </a:prstGeom>
          <a:noFill/>
          <a:ln w="9525">
            <a:noFill/>
            <a:miter lim="800000"/>
            <a:headEnd/>
            <a:tailEnd/>
          </a:ln>
          <a:effectLst/>
        </p:spPr>
      </p:pic>
      <p:sp>
        <p:nvSpPr>
          <p:cNvPr id="3" name="Content Placeholder 2"/>
          <p:cNvSpPr>
            <a:spLocks noGrp="1"/>
          </p:cNvSpPr>
          <p:nvPr>
            <p:ph sz="quarter" idx="1"/>
          </p:nvPr>
        </p:nvSpPr>
        <p:spPr>
          <a:xfrm>
            <a:off x="1143000" y="1066800"/>
            <a:ext cx="7467600" cy="5410200"/>
          </a:xfrm>
        </p:spPr>
        <p:txBody>
          <a:bodyPr>
            <a:normAutofit fontScale="85000" lnSpcReduction="20000"/>
          </a:bodyPr>
          <a:lstStyle/>
          <a:p>
            <a:r>
              <a:rPr lang="en-US" u="sng" dirty="0" smtClean="0">
                <a:solidFill>
                  <a:srgbClr val="FF0000"/>
                </a:solidFill>
              </a:rPr>
              <a:t>Path Function and Point Function</a:t>
            </a:r>
          </a:p>
          <a:p>
            <a:pPr>
              <a:buNone/>
            </a:pPr>
            <a:r>
              <a:rPr lang="en-US" dirty="0" smtClean="0"/>
              <a:t>Path function and Point function are introduced to identify the variables of thermodynamics.</a:t>
            </a:r>
          </a:p>
          <a:p>
            <a:endParaRPr lang="en-US" dirty="0" smtClean="0"/>
          </a:p>
          <a:p>
            <a:r>
              <a:rPr lang="en-US" dirty="0" smtClean="0">
                <a:solidFill>
                  <a:srgbClr val="FF0000"/>
                </a:solidFill>
              </a:rPr>
              <a:t>Path function: </a:t>
            </a:r>
            <a:r>
              <a:rPr lang="en-US" dirty="0" smtClean="0"/>
              <a:t>Their magnitudes depend on the path followed during a process as well as the end states. Work (W), heat (Q) are path functions.</a:t>
            </a:r>
            <a:br>
              <a:rPr lang="en-US" dirty="0" smtClean="0"/>
            </a:br>
            <a:endParaRPr lang="en-US" dirty="0" smtClean="0"/>
          </a:p>
          <a:p>
            <a:r>
              <a:rPr lang="en-US" dirty="0" smtClean="0"/>
              <a:t>Process A: W</a:t>
            </a:r>
            <a:r>
              <a:rPr lang="en-US" baseline="-25000" dirty="0" smtClean="0"/>
              <a:t>A</a:t>
            </a:r>
            <a:r>
              <a:rPr lang="en-US" dirty="0" smtClean="0"/>
              <a:t> = 10 kJ</a:t>
            </a:r>
            <a:br>
              <a:rPr lang="en-US" dirty="0" smtClean="0"/>
            </a:br>
            <a:r>
              <a:rPr lang="en-US" dirty="0" smtClean="0"/>
              <a:t>Process b: W</a:t>
            </a:r>
            <a:r>
              <a:rPr lang="en-US" baseline="-25000" dirty="0" smtClean="0"/>
              <a:t>B</a:t>
            </a:r>
            <a:r>
              <a:rPr lang="en-US" dirty="0" smtClean="0"/>
              <a:t> = 7 kJ</a:t>
            </a:r>
            <a:br>
              <a:rPr lang="en-US" dirty="0" smtClean="0"/>
            </a:br>
            <a:r>
              <a:rPr lang="en-US" dirty="0" smtClean="0"/>
              <a:t/>
            </a:r>
            <a:br>
              <a:rPr lang="en-US" dirty="0" smtClean="0"/>
            </a:br>
            <a:r>
              <a:rPr lang="en-US" dirty="0" smtClean="0">
                <a:solidFill>
                  <a:srgbClr val="FF0000"/>
                </a:solidFill>
              </a:rPr>
              <a:t>Point Function: </a:t>
            </a:r>
            <a:r>
              <a:rPr lang="en-US" dirty="0" smtClean="0"/>
              <a:t>They depend</a:t>
            </a:r>
          </a:p>
          <a:p>
            <a:pPr>
              <a:buNone/>
            </a:pPr>
            <a:r>
              <a:rPr lang="en-US" dirty="0" smtClean="0"/>
              <a:t> on the state only, and not on</a:t>
            </a:r>
          </a:p>
          <a:p>
            <a:pPr>
              <a:buNone/>
            </a:pPr>
            <a:r>
              <a:rPr lang="en-US" dirty="0" smtClean="0"/>
              <a:t> how a system reaches that state.</a:t>
            </a:r>
          </a:p>
          <a:p>
            <a:pPr>
              <a:buNone/>
            </a:pPr>
            <a:r>
              <a:rPr lang="en-US" dirty="0" smtClean="0"/>
              <a:t> All properties are point functions.</a:t>
            </a:r>
            <a:br>
              <a:rPr lang="en-US" dirty="0" smtClean="0"/>
            </a:br>
            <a:endParaRPr lang="en-US" dirty="0" smtClean="0"/>
          </a:p>
          <a:p>
            <a:pPr>
              <a:buNone/>
            </a:pPr>
            <a:r>
              <a:rPr lang="en-US" dirty="0" smtClean="0"/>
              <a:t>Process A: V</a:t>
            </a:r>
            <a:r>
              <a:rPr lang="en-US" baseline="-25000" dirty="0" smtClean="0"/>
              <a:t>2</a:t>
            </a:r>
            <a:r>
              <a:rPr lang="en-US" dirty="0" smtClean="0"/>
              <a:t> - V</a:t>
            </a:r>
            <a:r>
              <a:rPr lang="en-US" baseline="-25000" dirty="0" smtClean="0"/>
              <a:t>1</a:t>
            </a:r>
            <a:r>
              <a:rPr lang="en-US" dirty="0" smtClean="0"/>
              <a:t> = 3 m</a:t>
            </a:r>
            <a:r>
              <a:rPr lang="en-US" baseline="30000" dirty="0" smtClean="0"/>
              <a:t>3</a:t>
            </a:r>
          </a:p>
          <a:p>
            <a:pPr>
              <a:buNone/>
            </a:pPr>
            <a:r>
              <a:rPr lang="en-US" dirty="0" smtClean="0"/>
              <a:t>Process B: V</a:t>
            </a:r>
            <a:r>
              <a:rPr lang="en-US" baseline="-25000" dirty="0" smtClean="0"/>
              <a:t>2</a:t>
            </a:r>
            <a:r>
              <a:rPr lang="en-US" dirty="0" smtClean="0"/>
              <a:t> - V</a:t>
            </a:r>
            <a:r>
              <a:rPr lang="en-US" baseline="-25000" dirty="0" smtClean="0"/>
              <a:t>1</a:t>
            </a:r>
            <a:r>
              <a:rPr lang="en-US" dirty="0" smtClean="0"/>
              <a:t> = 3 m</a:t>
            </a:r>
            <a:r>
              <a:rPr lang="en-US" baseline="30000" dirty="0" smtClean="0"/>
              <a:t>3</a:t>
            </a:r>
            <a:endParaRPr lang="en-US" dirty="0" smtClean="0"/>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1066800"/>
            <a:ext cx="7467600" cy="4873752"/>
          </a:xfrm>
        </p:spPr>
        <p:txBody>
          <a:bodyPr>
            <a:normAutofit fontScale="92500" lnSpcReduction="10000"/>
          </a:bodyPr>
          <a:lstStyle/>
          <a:p>
            <a:r>
              <a:rPr lang="en-US" u="sng" dirty="0" smtClean="0">
                <a:solidFill>
                  <a:srgbClr val="FF0000"/>
                </a:solidFill>
              </a:rPr>
              <a:t>Work</a:t>
            </a:r>
          </a:p>
          <a:p>
            <a:r>
              <a:rPr lang="en-US" dirty="0" smtClean="0"/>
              <a:t>Work is defined as the product of force (F) and distance moved (x) in the direction of force.</a:t>
            </a:r>
          </a:p>
          <a:p>
            <a:r>
              <a:rPr lang="en-US" dirty="0" smtClean="0"/>
              <a:t>Mathematically ,</a:t>
            </a:r>
          </a:p>
          <a:p>
            <a:pPr>
              <a:buNone/>
            </a:pPr>
            <a:r>
              <a:rPr lang="en-US" dirty="0" smtClean="0"/>
              <a:t>W= F . X</a:t>
            </a:r>
          </a:p>
          <a:p>
            <a:pPr>
              <a:buNone/>
            </a:pPr>
            <a:r>
              <a:rPr lang="en-US" dirty="0" smtClean="0"/>
              <a:t>In SI system unit of work is N-m.</a:t>
            </a:r>
          </a:p>
          <a:p>
            <a:pPr>
              <a:buNone/>
            </a:pPr>
            <a:r>
              <a:rPr lang="en-US" dirty="0" smtClean="0"/>
              <a:t>1N-m = 1 Joule (J).</a:t>
            </a:r>
          </a:p>
          <a:p>
            <a:pPr>
              <a:buNone/>
            </a:pPr>
            <a:endParaRPr lang="en-US" dirty="0" smtClean="0"/>
          </a:p>
          <a:p>
            <a:pPr>
              <a:buNone/>
            </a:pPr>
            <a:r>
              <a:rPr lang="en-US" dirty="0" smtClean="0"/>
              <a:t>In thermodynamics ,</a:t>
            </a:r>
          </a:p>
          <a:p>
            <a:pPr>
              <a:buNone/>
            </a:pPr>
            <a:r>
              <a:rPr lang="en-US" dirty="0" smtClean="0"/>
              <a:t>Work is defined as the energy transferred (without transfer of mass) across the boundary of the system because of an intensive property difference other than temp.  That exist between temp. and surrounding.</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5440017" y="2438400"/>
            <a:ext cx="3322983" cy="2743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solidFill>
                  <a:srgbClr val="FF0000"/>
                </a:solidFill>
              </a:rPr>
              <a:t> example of thermodynamic  work </a:t>
            </a:r>
            <a:endParaRPr lang="en-US" dirty="0">
              <a:solidFill>
                <a:srgbClr val="FF0000"/>
              </a:solidFill>
            </a:endParaRPr>
          </a:p>
        </p:txBody>
      </p:sp>
      <p:sp>
        <p:nvSpPr>
          <p:cNvPr id="3" name="Content Placeholder 2"/>
          <p:cNvSpPr>
            <a:spLocks noGrp="1"/>
          </p:cNvSpPr>
          <p:nvPr>
            <p:ph sz="quarter" idx="1"/>
          </p:nvPr>
        </p:nvSpPr>
        <p:spPr/>
        <p:txBody>
          <a:bodyPr/>
          <a:lstStyle/>
          <a:p>
            <a:pPr>
              <a:buNone/>
            </a:pPr>
            <a:r>
              <a:rPr lang="en-US" dirty="0" smtClean="0"/>
              <a:t>So consider a battery which we take as our system.  The battery terminals are connected to a resistor through a switch:</a:t>
            </a:r>
          </a:p>
          <a:p>
            <a:pPr>
              <a:buNone/>
            </a:pPr>
            <a:r>
              <a:rPr lang="en-US" dirty="0" smtClean="0"/>
              <a:t>When the switch is shut for a time,</a:t>
            </a:r>
          </a:p>
          <a:p>
            <a:pPr>
              <a:buNone/>
            </a:pPr>
            <a:r>
              <a:rPr lang="en-US" dirty="0" smtClean="0"/>
              <a:t> current flows through the resistor </a:t>
            </a:r>
          </a:p>
          <a:p>
            <a:pPr>
              <a:buNone/>
            </a:pPr>
            <a:r>
              <a:rPr lang="en-US" dirty="0" smtClean="0"/>
              <a:t>and it becomes "Warmer".  Is this a </a:t>
            </a:r>
          </a:p>
          <a:p>
            <a:pPr>
              <a:buNone/>
            </a:pPr>
            <a:r>
              <a:rPr lang="en-US" dirty="0" smtClean="0"/>
              <a:t>work interaction?  Of course from </a:t>
            </a:r>
          </a:p>
          <a:p>
            <a:pPr>
              <a:buNone/>
            </a:pPr>
            <a:r>
              <a:rPr lang="en-US" dirty="0" smtClean="0"/>
              <a:t>mechanics we would say NO!</a:t>
            </a:r>
          </a:p>
          <a:p>
            <a:pPr>
              <a:buNone/>
            </a:pPr>
            <a:r>
              <a:rPr lang="en-US" dirty="0" smtClean="0"/>
              <a:t> (since no force has moved its point of </a:t>
            </a:r>
          </a:p>
          <a:p>
            <a:pPr>
              <a:buNone/>
            </a:pPr>
            <a:r>
              <a:rPr lang="en-US" dirty="0" smtClean="0"/>
              <a:t>application).  But now let us image that</a:t>
            </a:r>
            <a:endParaRPr lang="en-US" dirty="0"/>
          </a:p>
        </p:txBody>
      </p:sp>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example of thermodynamic  work </a:t>
            </a:r>
            <a:endParaRPr lang="en-US" dirty="0">
              <a:solidFill>
                <a:srgbClr val="FF0000"/>
              </a:solidFill>
            </a:endParaRPr>
          </a:p>
        </p:txBody>
      </p:sp>
      <p:sp>
        <p:nvSpPr>
          <p:cNvPr id="3" name="Content Placeholder 2"/>
          <p:cNvSpPr>
            <a:spLocks noGrp="1"/>
          </p:cNvSpPr>
          <p:nvPr>
            <p:ph sz="quarter" idx="1"/>
          </p:nvPr>
        </p:nvSpPr>
        <p:spPr/>
        <p:txBody>
          <a:bodyPr>
            <a:normAutofit fontScale="92500" lnSpcReduction="20000"/>
          </a:bodyPr>
          <a:lstStyle/>
          <a:p>
            <a:pPr>
              <a:buNone/>
            </a:pPr>
            <a:r>
              <a:rPr lang="en-US" dirty="0" smtClean="0"/>
              <a:t>That is we have </a:t>
            </a:r>
          </a:p>
          <a:p>
            <a:pPr>
              <a:buNone/>
            </a:pPr>
            <a:r>
              <a:rPr lang="en-US" dirty="0" smtClean="0"/>
              <a:t>imagined a practical</a:t>
            </a:r>
          </a:p>
          <a:p>
            <a:pPr>
              <a:buNone/>
            </a:pPr>
            <a:r>
              <a:rPr lang="en-US" dirty="0" smtClean="0"/>
              <a:t> arrangement which</a:t>
            </a:r>
          </a:p>
          <a:p>
            <a:pPr>
              <a:buNone/>
            </a:pPr>
            <a:r>
              <a:rPr lang="en-US" dirty="0" smtClean="0"/>
              <a:t> includes a pulley and</a:t>
            </a:r>
          </a:p>
          <a:p>
            <a:pPr>
              <a:buNone/>
            </a:pPr>
            <a:r>
              <a:rPr lang="en-US" dirty="0" smtClean="0"/>
              <a:t> an electric motor. If we again </a:t>
            </a:r>
          </a:p>
          <a:p>
            <a:pPr>
              <a:buNone/>
            </a:pPr>
            <a:r>
              <a:rPr lang="en-US" dirty="0" smtClean="0"/>
              <a:t>close the</a:t>
            </a:r>
          </a:p>
          <a:p>
            <a:pPr>
              <a:buNone/>
            </a:pPr>
            <a:r>
              <a:rPr lang="en-US" dirty="0" smtClean="0"/>
              <a:t> switch, the electric current </a:t>
            </a:r>
          </a:p>
          <a:p>
            <a:pPr>
              <a:buNone/>
            </a:pPr>
            <a:r>
              <a:rPr lang="en-US" dirty="0" smtClean="0"/>
              <a:t>will drive the electric motor</a:t>
            </a:r>
          </a:p>
          <a:p>
            <a:pPr>
              <a:buNone/>
            </a:pPr>
            <a:r>
              <a:rPr lang="en-US" dirty="0" smtClean="0"/>
              <a:t> which winds up a string </a:t>
            </a:r>
          </a:p>
          <a:p>
            <a:pPr>
              <a:buNone/>
            </a:pPr>
            <a:r>
              <a:rPr lang="en-US" dirty="0" smtClean="0"/>
              <a:t>attached to a weight.  That is</a:t>
            </a:r>
          </a:p>
          <a:p>
            <a:pPr>
              <a:buNone/>
            </a:pPr>
            <a:r>
              <a:rPr lang="en-US" dirty="0" smtClean="0"/>
              <a:t> the sole effect external to the </a:t>
            </a:r>
          </a:p>
          <a:p>
            <a:pPr>
              <a:buNone/>
            </a:pPr>
            <a:r>
              <a:rPr lang="en-US" dirty="0" smtClean="0"/>
              <a:t>system could be the rise of a </a:t>
            </a:r>
          </a:p>
          <a:p>
            <a:pPr>
              <a:buNone/>
            </a:pPr>
            <a:r>
              <a:rPr lang="en-US" dirty="0" smtClean="0"/>
              <a:t>weight.  </a:t>
            </a:r>
          </a:p>
        </p:txBody>
      </p:sp>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pic>
        <p:nvPicPr>
          <p:cNvPr id="6" name="Picture 2"/>
          <p:cNvPicPr>
            <a:picLocks noChangeAspect="1" noChangeArrowheads="1"/>
          </p:cNvPicPr>
          <p:nvPr/>
        </p:nvPicPr>
        <p:blipFill>
          <a:blip r:embed="rId2"/>
          <a:srcRect/>
          <a:stretch>
            <a:fillRect/>
          </a:stretch>
        </p:blipFill>
        <p:spPr bwMode="auto">
          <a:xfrm>
            <a:off x="4597523" y="2133600"/>
            <a:ext cx="3913573" cy="1752600"/>
          </a:xfrm>
          <a:prstGeom prst="rect">
            <a:avLst/>
          </a:prstGeom>
          <a:noFill/>
          <a:ln w="9525">
            <a:solidFill>
              <a:schemeClr val="tx1"/>
            </a:solid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heat</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The heat is defined as the energy transferred , without transfer of mass, across the boundary of  a system because of a temperature difference between a system and surroundings.</a:t>
            </a:r>
          </a:p>
          <a:p>
            <a:r>
              <a:rPr lang="en-US" dirty="0" smtClean="0"/>
              <a:t>It is usually represented by “Q” and is expressed in joule (J) or kilo-joule(kJ) .</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Modes of heat transfer</a:t>
            </a:r>
            <a:endParaRPr lang="en-US" dirty="0">
              <a:solidFill>
                <a:srgbClr val="FF0000"/>
              </a:solidFill>
            </a:endParaRPr>
          </a:p>
        </p:txBody>
      </p:sp>
      <p:sp>
        <p:nvSpPr>
          <p:cNvPr id="3" name="Content Placeholder 2"/>
          <p:cNvSpPr>
            <a:spLocks noGrp="1"/>
          </p:cNvSpPr>
          <p:nvPr>
            <p:ph sz="quarter" idx="1"/>
          </p:nvPr>
        </p:nvSpPr>
        <p:spPr/>
        <p:txBody>
          <a:bodyPr>
            <a:normAutofit fontScale="85000" lnSpcReduction="20000"/>
          </a:bodyPr>
          <a:lstStyle/>
          <a:p>
            <a:pPr>
              <a:buNone/>
            </a:pPr>
            <a:r>
              <a:rPr lang="en-US" dirty="0" smtClean="0"/>
              <a:t>Conduction: Heat transferred between two bodies in direct contact. </a:t>
            </a:r>
          </a:p>
          <a:p>
            <a:pPr>
              <a:buNone/>
            </a:pPr>
            <a:endParaRPr lang="en-US" dirty="0" smtClean="0"/>
          </a:p>
          <a:p>
            <a:pPr>
              <a:buNone/>
            </a:pPr>
            <a:r>
              <a:rPr lang="en-US" dirty="0" smtClean="0"/>
              <a:t>Convection: Heat transfer </a:t>
            </a:r>
          </a:p>
          <a:p>
            <a:pPr>
              <a:buNone/>
            </a:pPr>
            <a:r>
              <a:rPr lang="en-US" dirty="0" smtClean="0"/>
              <a:t>between a solid surface</a:t>
            </a:r>
          </a:p>
          <a:p>
            <a:pPr>
              <a:buNone/>
            </a:pPr>
            <a:r>
              <a:rPr lang="en-US" dirty="0" smtClean="0"/>
              <a:t> and an adjacent gas </a:t>
            </a:r>
          </a:p>
          <a:p>
            <a:pPr>
              <a:buNone/>
            </a:pPr>
            <a:r>
              <a:rPr lang="en-US" dirty="0" smtClean="0"/>
              <a:t>or liquid. </a:t>
            </a:r>
          </a:p>
          <a:p>
            <a:pPr>
              <a:buNone/>
            </a:pPr>
            <a:endParaRPr lang="en-US" dirty="0" smtClean="0"/>
          </a:p>
          <a:p>
            <a:pPr>
              <a:buNone/>
            </a:pPr>
            <a:r>
              <a:rPr lang="en-US" dirty="0" smtClean="0"/>
              <a:t>Radiation: The energy </a:t>
            </a:r>
          </a:p>
          <a:p>
            <a:pPr>
              <a:buNone/>
            </a:pPr>
            <a:r>
              <a:rPr lang="en-US" dirty="0" smtClean="0"/>
              <a:t>emitted by matter in </a:t>
            </a:r>
          </a:p>
          <a:p>
            <a:pPr>
              <a:buNone/>
            </a:pPr>
            <a:r>
              <a:rPr lang="en-US" dirty="0" smtClean="0"/>
              <a:t>the form of electromagnetic </a:t>
            </a:r>
          </a:p>
          <a:p>
            <a:pPr>
              <a:buNone/>
            </a:pPr>
            <a:r>
              <a:rPr lang="en-US" dirty="0" smtClean="0"/>
              <a:t>waves as a result of the </a:t>
            </a:r>
          </a:p>
          <a:p>
            <a:pPr>
              <a:buNone/>
            </a:pPr>
            <a:r>
              <a:rPr lang="en-US" dirty="0" smtClean="0"/>
              <a:t>changes in the electronic </a:t>
            </a:r>
          </a:p>
          <a:p>
            <a:pPr>
              <a:buNone/>
            </a:pPr>
            <a:r>
              <a:rPr lang="en-US" dirty="0" smtClean="0"/>
              <a:t>configurations of the atoms </a:t>
            </a:r>
          </a:p>
          <a:p>
            <a:pPr>
              <a:buNone/>
            </a:pPr>
            <a:r>
              <a:rPr lang="en-US" dirty="0" smtClean="0"/>
              <a:t>or molecules.</a:t>
            </a:r>
          </a:p>
          <a:p>
            <a:endParaRPr lang="en-US" dirty="0"/>
          </a:p>
        </p:txBody>
      </p:sp>
      <p:pic>
        <p:nvPicPr>
          <p:cNvPr id="4" name="Picture 3"/>
          <p:cNvPicPr>
            <a:picLocks noChangeAspect="1" noChangeArrowheads="1"/>
          </p:cNvPicPr>
          <p:nvPr/>
        </p:nvPicPr>
        <p:blipFill>
          <a:blip r:embed="rId2"/>
          <a:srcRect/>
          <a:stretch>
            <a:fillRect/>
          </a:stretch>
        </p:blipFill>
        <p:spPr bwMode="auto">
          <a:xfrm>
            <a:off x="3886200" y="2362200"/>
            <a:ext cx="4629150" cy="2684907"/>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Heat and work</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endParaRPr lang="en-US" dirty="0" smtClean="0"/>
          </a:p>
          <a:p>
            <a:r>
              <a:rPr lang="en-US" b="1" dirty="0" smtClean="0"/>
              <a:t>What is the difference between Heat and Work?</a:t>
            </a:r>
            <a:endParaRPr lang="en-US" dirty="0" smtClean="0"/>
          </a:p>
          <a:p>
            <a:r>
              <a:rPr lang="en-US" dirty="0" smtClean="0"/>
              <a:t>- Heat is the random motion of molecules, while work is the ordered motion in one direction.</a:t>
            </a:r>
          </a:p>
          <a:p>
            <a:r>
              <a:rPr lang="en-US" dirty="0" smtClean="0"/>
              <a:t>- It can be proven that work can be totally converted to heat, but heat cannot be 100% converted to work.</a:t>
            </a:r>
          </a:p>
          <a:p>
            <a:r>
              <a:rPr lang="en-US" dirty="0" smtClean="0"/>
              <a:t>- Heat is a function of state, while work is a function of path.</a:t>
            </a:r>
          </a:p>
          <a:p>
            <a:r>
              <a:rPr lang="en-US" dirty="0" smtClean="0"/>
              <a:t>- Heat is a form of energy, while work is a method of transferring energy</a:t>
            </a:r>
          </a:p>
          <a:p>
            <a:endParaRPr lang="en-US" dirty="0"/>
          </a:p>
        </p:txBody>
      </p:sp>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energy</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The energy is defined as capacity to do work.</a:t>
            </a:r>
          </a:p>
          <a:p>
            <a:pPr>
              <a:buNone/>
            </a:pPr>
            <a:r>
              <a:rPr lang="en-US" dirty="0" smtClean="0"/>
              <a:t>The energy possessed by a system is of following two types:</a:t>
            </a:r>
          </a:p>
          <a:p>
            <a:pPr>
              <a:buNone/>
            </a:pPr>
            <a:r>
              <a:rPr lang="en-US" dirty="0" smtClean="0">
                <a:solidFill>
                  <a:srgbClr val="FF0000"/>
                </a:solidFill>
              </a:rPr>
              <a:t>1)Stored energy: </a:t>
            </a:r>
            <a:r>
              <a:rPr lang="en-US" dirty="0" smtClean="0"/>
              <a:t>the stored energy is the energy possessed by a system within its boundaries.</a:t>
            </a:r>
          </a:p>
          <a:p>
            <a:pPr>
              <a:buNone/>
            </a:pPr>
            <a:r>
              <a:rPr lang="en-US" dirty="0" smtClean="0"/>
              <a:t>e.g. potential energy, kinetic energy and internal energy.</a:t>
            </a:r>
          </a:p>
          <a:p>
            <a:pPr>
              <a:buNone/>
            </a:pPr>
            <a:r>
              <a:rPr lang="en-US" dirty="0" smtClean="0"/>
              <a:t>2) </a:t>
            </a:r>
            <a:r>
              <a:rPr lang="en-US" dirty="0" smtClean="0">
                <a:solidFill>
                  <a:srgbClr val="FF0000"/>
                </a:solidFill>
              </a:rPr>
              <a:t>Transit energy: </a:t>
            </a:r>
            <a:r>
              <a:rPr lang="en-US" dirty="0" smtClean="0"/>
              <a:t>the transit energy is the energy possessed by a system which is capable of crossing its boundaries.</a:t>
            </a:r>
          </a:p>
          <a:p>
            <a:pPr>
              <a:buNone/>
            </a:pPr>
            <a:r>
              <a:rPr lang="en-US" dirty="0" smtClean="0"/>
              <a:t>e.g. heat, work , electrical energy.</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energy</a:t>
            </a:r>
            <a:endParaRPr lang="en-US" dirty="0">
              <a:solidFill>
                <a:srgbClr val="FF0000"/>
              </a:solidFill>
            </a:endParaRPr>
          </a:p>
        </p:txBody>
      </p:sp>
      <p:sp>
        <p:nvSpPr>
          <p:cNvPr id="3" name="Content Placeholder 2"/>
          <p:cNvSpPr>
            <a:spLocks noGrp="1"/>
          </p:cNvSpPr>
          <p:nvPr>
            <p:ph sz="quarter" idx="1"/>
          </p:nvPr>
        </p:nvSpPr>
        <p:spPr/>
        <p:txBody>
          <a:bodyPr>
            <a:normAutofit fontScale="70000" lnSpcReduction="20000"/>
          </a:bodyPr>
          <a:lstStyle/>
          <a:p>
            <a:pPr>
              <a:buNone/>
            </a:pPr>
            <a:r>
              <a:rPr lang="en-US" sz="2600" dirty="0" smtClean="0">
                <a:solidFill>
                  <a:srgbClr val="FF0000"/>
                </a:solidFill>
              </a:rPr>
              <a:t>Potential energy: </a:t>
            </a:r>
            <a:r>
              <a:rPr lang="en-US" sz="2600" dirty="0" smtClean="0"/>
              <a:t>it is the energy possessed by body or a system for doing work, by virtue of its position above the ground level.</a:t>
            </a:r>
          </a:p>
          <a:p>
            <a:pPr>
              <a:buNone/>
            </a:pPr>
            <a:endParaRPr lang="en-US" sz="2600" dirty="0" smtClean="0"/>
          </a:p>
          <a:p>
            <a:pPr>
              <a:buNone/>
            </a:pPr>
            <a:r>
              <a:rPr lang="en-US" sz="2600" dirty="0" smtClean="0"/>
              <a:t>e.g. a body raised to some height above the ground level possesses potential energy because it can do work by falling on earths surface.</a:t>
            </a:r>
          </a:p>
          <a:p>
            <a:pPr>
              <a:buNone/>
            </a:pPr>
            <a:endParaRPr lang="en-US" sz="2600" dirty="0" smtClean="0"/>
          </a:p>
          <a:p>
            <a:pPr>
              <a:buNone/>
            </a:pPr>
            <a:r>
              <a:rPr lang="en-US" sz="2600" dirty="0" smtClean="0"/>
              <a:t>Let  w= weight of the body</a:t>
            </a:r>
          </a:p>
          <a:p>
            <a:pPr>
              <a:buNone/>
            </a:pPr>
            <a:r>
              <a:rPr lang="en-US" sz="2600" dirty="0" smtClean="0"/>
              <a:t>        m= mass of the body</a:t>
            </a:r>
          </a:p>
          <a:p>
            <a:pPr>
              <a:buNone/>
            </a:pPr>
            <a:r>
              <a:rPr lang="en-US" sz="2600" dirty="0" smtClean="0"/>
              <a:t>        z= distance through which body falls</a:t>
            </a:r>
          </a:p>
          <a:p>
            <a:pPr>
              <a:buNone/>
            </a:pPr>
            <a:r>
              <a:rPr lang="en-US" sz="2600" dirty="0" smtClean="0"/>
              <a:t>         g= acceleration due to gravity= 9.81 m/s2.</a:t>
            </a:r>
          </a:p>
          <a:p>
            <a:pPr>
              <a:buNone/>
            </a:pPr>
            <a:endParaRPr lang="en-US" sz="2600" dirty="0" smtClean="0"/>
          </a:p>
          <a:p>
            <a:pPr>
              <a:buNone/>
            </a:pPr>
            <a:r>
              <a:rPr lang="en-US" sz="2600" dirty="0" smtClean="0"/>
              <a:t>Therefore potential energy,</a:t>
            </a:r>
          </a:p>
          <a:p>
            <a:pPr>
              <a:buNone/>
            </a:pPr>
            <a:r>
              <a:rPr lang="en-US" sz="2600" dirty="0" smtClean="0"/>
              <a:t>P.E.= </a:t>
            </a:r>
            <a:r>
              <a:rPr lang="en-US" sz="2600" dirty="0" err="1" smtClean="0"/>
              <a:t>wz</a:t>
            </a:r>
            <a:r>
              <a:rPr lang="en-US" sz="2600" dirty="0" smtClean="0"/>
              <a:t> = </a:t>
            </a:r>
            <a:r>
              <a:rPr lang="en-US" sz="2600" dirty="0" err="1" smtClean="0"/>
              <a:t>mgz</a:t>
            </a:r>
            <a:endParaRPr lang="en-US" sz="2600" dirty="0" smtClean="0"/>
          </a:p>
          <a:p>
            <a:pPr>
              <a:buNone/>
            </a:pPr>
            <a:endParaRPr lang="en-US" sz="2600" dirty="0" smtClean="0"/>
          </a:p>
          <a:p>
            <a:pPr>
              <a:buNone/>
            </a:pPr>
            <a:r>
              <a:rPr lang="en-US" sz="2600" dirty="0" smtClean="0"/>
              <a:t>Unit = N-m</a:t>
            </a:r>
          </a:p>
          <a:p>
            <a:endParaRPr lang="en-US" dirty="0"/>
          </a:p>
        </p:txBody>
      </p:sp>
      <p:pic>
        <p:nvPicPr>
          <p:cNvPr id="4" name="Picture 2"/>
          <p:cNvPicPr>
            <a:picLocks noChangeAspect="1" noChangeArrowheads="1"/>
          </p:cNvPicPr>
          <p:nvPr/>
        </p:nvPicPr>
        <p:blipFill>
          <a:blip r:embed="rId2"/>
          <a:srcRect/>
          <a:stretch>
            <a:fillRect/>
          </a:stretch>
        </p:blipFill>
        <p:spPr bwMode="auto">
          <a:xfrm>
            <a:off x="5867400" y="3103562"/>
            <a:ext cx="2869037" cy="3449638"/>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energy</a:t>
            </a:r>
            <a:endParaRPr lang="en-US" dirty="0">
              <a:solidFill>
                <a:srgbClr val="FF0000"/>
              </a:solidFill>
            </a:endParaRPr>
          </a:p>
        </p:txBody>
      </p:sp>
      <p:sp>
        <p:nvSpPr>
          <p:cNvPr id="3" name="Content Placeholder 2"/>
          <p:cNvSpPr>
            <a:spLocks noGrp="1"/>
          </p:cNvSpPr>
          <p:nvPr>
            <p:ph sz="quarter" idx="1"/>
          </p:nvPr>
        </p:nvSpPr>
        <p:spPr/>
        <p:txBody>
          <a:bodyPr>
            <a:normAutofit fontScale="70000" lnSpcReduction="20000"/>
          </a:bodyPr>
          <a:lstStyle/>
          <a:p>
            <a:pPr>
              <a:buNone/>
            </a:pPr>
            <a:r>
              <a:rPr lang="en-US" sz="2600" dirty="0" smtClean="0">
                <a:solidFill>
                  <a:srgbClr val="FF0000"/>
                </a:solidFill>
              </a:rPr>
              <a:t>Potential energy: </a:t>
            </a:r>
            <a:r>
              <a:rPr lang="en-US" sz="2600" dirty="0" smtClean="0"/>
              <a:t>it is the energy possessed by body or a system for doing work, by virtue of its position above the ground level.</a:t>
            </a:r>
          </a:p>
          <a:p>
            <a:pPr>
              <a:buNone/>
            </a:pPr>
            <a:endParaRPr lang="en-US" sz="2600" dirty="0" smtClean="0"/>
          </a:p>
          <a:p>
            <a:pPr>
              <a:buNone/>
            </a:pPr>
            <a:r>
              <a:rPr lang="en-US" sz="2600" dirty="0" smtClean="0"/>
              <a:t>e.g. a body raised to some height above the ground level possesses potential energy because it can do work by falling on earths surface.</a:t>
            </a:r>
          </a:p>
          <a:p>
            <a:pPr>
              <a:buNone/>
            </a:pPr>
            <a:endParaRPr lang="en-US" sz="2600" dirty="0" smtClean="0"/>
          </a:p>
          <a:p>
            <a:pPr>
              <a:buNone/>
            </a:pPr>
            <a:r>
              <a:rPr lang="en-US" sz="2600" dirty="0" smtClean="0"/>
              <a:t>Let  w= weight of the body</a:t>
            </a:r>
          </a:p>
          <a:p>
            <a:pPr>
              <a:buNone/>
            </a:pPr>
            <a:r>
              <a:rPr lang="en-US" sz="2600" dirty="0" smtClean="0"/>
              <a:t>        m= mass of the body</a:t>
            </a:r>
          </a:p>
          <a:p>
            <a:pPr>
              <a:buNone/>
            </a:pPr>
            <a:r>
              <a:rPr lang="en-US" sz="2600" dirty="0" smtClean="0"/>
              <a:t>        z= distance through which body falls</a:t>
            </a:r>
          </a:p>
          <a:p>
            <a:pPr>
              <a:buNone/>
            </a:pPr>
            <a:r>
              <a:rPr lang="en-US" sz="2600" dirty="0" smtClean="0"/>
              <a:t>         g= acceleration due to gravity= 9.81 m/s2.</a:t>
            </a:r>
          </a:p>
          <a:p>
            <a:pPr>
              <a:buNone/>
            </a:pPr>
            <a:endParaRPr lang="en-US" sz="2600" dirty="0" smtClean="0"/>
          </a:p>
          <a:p>
            <a:pPr>
              <a:buNone/>
            </a:pPr>
            <a:r>
              <a:rPr lang="en-US" sz="2600" dirty="0" smtClean="0"/>
              <a:t>Therefore potential energy,</a:t>
            </a:r>
          </a:p>
          <a:p>
            <a:pPr>
              <a:buNone/>
            </a:pPr>
            <a:r>
              <a:rPr lang="en-US" sz="2600" dirty="0" smtClean="0"/>
              <a:t>P.E.= </a:t>
            </a:r>
            <a:r>
              <a:rPr lang="en-US" sz="2600" dirty="0" err="1" smtClean="0"/>
              <a:t>wz</a:t>
            </a:r>
            <a:r>
              <a:rPr lang="en-US" sz="2600" dirty="0" smtClean="0"/>
              <a:t> = </a:t>
            </a:r>
            <a:r>
              <a:rPr lang="en-US" sz="2600" dirty="0" err="1" smtClean="0"/>
              <a:t>mgz</a:t>
            </a:r>
            <a:endParaRPr lang="en-US" sz="2600" dirty="0" smtClean="0"/>
          </a:p>
          <a:p>
            <a:pPr>
              <a:buNone/>
            </a:pPr>
            <a:endParaRPr lang="en-US" sz="2600" dirty="0" smtClean="0"/>
          </a:p>
          <a:p>
            <a:pPr>
              <a:buNone/>
            </a:pPr>
            <a:r>
              <a:rPr lang="en-US" sz="2600" dirty="0" smtClean="0"/>
              <a:t>Unit = N-m</a:t>
            </a:r>
          </a:p>
          <a:p>
            <a:endParaRPr lang="en-US" dirty="0"/>
          </a:p>
        </p:txBody>
      </p:sp>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295400"/>
            <a:ext cx="6172200" cy="1894362"/>
          </a:xfrm>
        </p:spPr>
        <p:txBody>
          <a:bodyPr/>
          <a:lstStyle/>
          <a:p>
            <a:r>
              <a:rPr lang="en-US" dirty="0" smtClean="0">
                <a:solidFill>
                  <a:schemeClr val="accent6">
                    <a:lumMod val="50000"/>
                  </a:schemeClr>
                </a:solidFill>
              </a:rPr>
              <a:t>Thermal engineering</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1371600"/>
          </a:xfrm>
        </p:spPr>
        <p:txBody>
          <a:bodyPr>
            <a:noAutofit/>
          </a:bodyPr>
          <a:lstStyle/>
          <a:p>
            <a:r>
              <a:rPr lang="en-US" sz="2000" dirty="0" smtClean="0"/>
              <a:t>Reference books:</a:t>
            </a:r>
          </a:p>
          <a:p>
            <a:pPr marL="457200" indent="-457200">
              <a:buAutoNum type="arabicParenR"/>
            </a:pPr>
            <a:r>
              <a:rPr lang="en-US" sz="2000" dirty="0" smtClean="0"/>
              <a:t>A text book of thermal engineering (R.S. Khurmi, J.K. Gupta)</a:t>
            </a:r>
          </a:p>
          <a:p>
            <a:pPr marL="457200" indent="-457200">
              <a:buAutoNum type="arabicParenR"/>
            </a:pPr>
            <a:r>
              <a:rPr lang="en-US" sz="2000" dirty="0" smtClean="0"/>
              <a:t>Engineering thermodynamics (P.K. Nag)</a:t>
            </a:r>
          </a:p>
          <a:p>
            <a:pPr marL="457200" indent="-457200">
              <a:buAutoNum type="arabicParenR"/>
            </a:pPr>
            <a:endParaRPr lang="en-US"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energy</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a:buNone/>
            </a:pPr>
            <a:r>
              <a:rPr lang="en-US" sz="2000" dirty="0" smtClean="0">
                <a:solidFill>
                  <a:srgbClr val="FF0000"/>
                </a:solidFill>
              </a:rPr>
              <a:t>Kinetic energy</a:t>
            </a:r>
            <a:r>
              <a:rPr lang="en-US" sz="2000" dirty="0" smtClean="0"/>
              <a:t>:</a:t>
            </a:r>
          </a:p>
          <a:p>
            <a:pPr>
              <a:buNone/>
            </a:pPr>
            <a:r>
              <a:rPr lang="en-US" sz="2000" dirty="0" smtClean="0"/>
              <a:t>It is energy possessed by body or a system, for doing work, by virtue of its mass and velocity of motion .</a:t>
            </a:r>
          </a:p>
          <a:p>
            <a:pPr>
              <a:buNone/>
            </a:pPr>
            <a:r>
              <a:rPr lang="en-US" sz="2000" dirty="0" smtClean="0"/>
              <a:t>Let m= mass of the body</a:t>
            </a:r>
          </a:p>
          <a:p>
            <a:pPr>
              <a:buNone/>
            </a:pPr>
            <a:r>
              <a:rPr lang="en-US" sz="2000" dirty="0" smtClean="0"/>
              <a:t>V= velocity of body.</a:t>
            </a:r>
          </a:p>
          <a:p>
            <a:pPr>
              <a:buNone/>
            </a:pPr>
            <a:r>
              <a:rPr lang="en-US" sz="2000" dirty="0" smtClean="0"/>
              <a:t>Kinetic energy (K.E.)= ½ x mv2</a:t>
            </a:r>
          </a:p>
          <a:p>
            <a:pPr>
              <a:buNone/>
            </a:pPr>
            <a:r>
              <a:rPr lang="en-US" sz="2000" dirty="0" smtClean="0">
                <a:solidFill>
                  <a:srgbClr val="FF0000"/>
                </a:solidFill>
              </a:rPr>
              <a:t>Unit N-m.</a:t>
            </a:r>
          </a:p>
          <a:p>
            <a:pPr>
              <a:buNone/>
            </a:pPr>
            <a:endParaRPr lang="en-US" sz="2000" u="sng" dirty="0" smtClean="0">
              <a:solidFill>
                <a:srgbClr val="FF0000"/>
              </a:solidFill>
            </a:endParaRPr>
          </a:p>
          <a:p>
            <a:pPr>
              <a:buNone/>
            </a:pPr>
            <a:r>
              <a:rPr lang="en-US" sz="2000" u="sng" dirty="0" smtClean="0">
                <a:solidFill>
                  <a:srgbClr val="FF0000"/>
                </a:solidFill>
              </a:rPr>
              <a:t>Internal energy:</a:t>
            </a:r>
          </a:p>
          <a:p>
            <a:pPr>
              <a:buNone/>
            </a:pPr>
            <a:r>
              <a:rPr lang="en-US" sz="2000" dirty="0" smtClean="0"/>
              <a:t>It is energy possessed by a body or system due to its molecular arrangement and motion of the molecules.</a:t>
            </a:r>
          </a:p>
          <a:p>
            <a:pPr>
              <a:buNone/>
            </a:pPr>
            <a:r>
              <a:rPr lang="en-US" sz="2000" dirty="0" smtClean="0"/>
              <a:t>It is usually represented by “U”</a:t>
            </a:r>
          </a:p>
          <a:p>
            <a:pPr>
              <a:buNone/>
            </a:pPr>
            <a:endParaRPr lang="en-US" sz="2000" dirty="0" smtClean="0">
              <a:solidFill>
                <a:srgbClr val="FF0000"/>
              </a:solidFill>
            </a:endParaRP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Flow Work (or Flow Energy) </a:t>
            </a:r>
            <a:endParaRPr lang="en-US" dirty="0">
              <a:solidFill>
                <a:srgbClr val="FF0000"/>
              </a:solidFill>
            </a:endParaRPr>
          </a:p>
        </p:txBody>
      </p:sp>
      <p:sp>
        <p:nvSpPr>
          <p:cNvPr id="3" name="Content Placeholder 2"/>
          <p:cNvSpPr>
            <a:spLocks noGrp="1"/>
          </p:cNvSpPr>
          <p:nvPr>
            <p:ph sz="quarter" idx="1"/>
          </p:nvPr>
        </p:nvSpPr>
        <p:spPr/>
        <p:txBody>
          <a:bodyPr/>
          <a:lstStyle/>
          <a:p>
            <a:pPr>
              <a:buNone/>
            </a:pPr>
            <a:r>
              <a:rPr lang="en-US" dirty="0" smtClean="0"/>
              <a:t>when substance is flowing through some steady flow system, some work is required to be done to push the mass in to the system against inside and outside of the system against pressure of surrounding.</a:t>
            </a:r>
          </a:p>
          <a:p>
            <a:endParaRPr lang="en-US" dirty="0"/>
          </a:p>
        </p:txBody>
      </p:sp>
      <p:pic>
        <p:nvPicPr>
          <p:cNvPr id="4" name="Picture 5"/>
          <p:cNvPicPr>
            <a:picLocks noChangeAspect="1" noChangeArrowheads="1"/>
          </p:cNvPicPr>
          <p:nvPr/>
        </p:nvPicPr>
        <p:blipFill>
          <a:blip r:embed="rId2"/>
          <a:srcRect/>
          <a:stretch>
            <a:fillRect/>
          </a:stretch>
        </p:blipFill>
        <p:spPr bwMode="auto">
          <a:xfrm>
            <a:off x="1143000" y="3657601"/>
            <a:ext cx="4969058" cy="2819400"/>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7467600" cy="4873752"/>
          </a:xfrm>
        </p:spPr>
        <p:txBody>
          <a:bodyPr/>
          <a:lstStyle/>
          <a:p>
            <a:pPr>
              <a:buNone/>
            </a:pPr>
            <a:r>
              <a:rPr lang="en-US" dirty="0" smtClean="0"/>
              <a:t>Work done required to push the mass through the distance across the boundary of the system against the inside pressure at the inlet is flow work at inlet (p1v1).</a:t>
            </a:r>
          </a:p>
          <a:p>
            <a:pPr>
              <a:buNone/>
            </a:pPr>
            <a:r>
              <a:rPr lang="en-US" dirty="0" smtClean="0"/>
              <a:t>Similarly, work done for forcing out the mass against surrounding pressure through particular distance is flow at outlet(p2v2)</a:t>
            </a:r>
          </a:p>
          <a:p>
            <a:pPr>
              <a:buNone/>
            </a:pPr>
            <a:endParaRPr lang="en-US" dirty="0" smtClean="0"/>
          </a:p>
          <a:p>
            <a:pPr>
              <a:buNone/>
            </a:pPr>
            <a:r>
              <a:rPr lang="en-US" dirty="0" smtClean="0"/>
              <a:t>Therefore, </a:t>
            </a:r>
          </a:p>
          <a:p>
            <a:pPr>
              <a:buNone/>
            </a:pPr>
            <a:r>
              <a:rPr lang="en-US" dirty="0" smtClean="0"/>
              <a:t>Total flow work=flow work at outlet-flow work at inlet.</a:t>
            </a:r>
          </a:p>
          <a:p>
            <a:pPr>
              <a:buNone/>
            </a:pPr>
            <a:r>
              <a:rPr lang="en-US" dirty="0" smtClean="0"/>
              <a:t>=(p2v2)-(p1v1)</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enthalpy</a:t>
            </a:r>
            <a:endParaRPr lang="en-US"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In thermodynamics one of the basic quantities most frequently recurring is the sum of internal energy (U) and product of pressure and volume (pv). This sum is known as enthalpy.</a:t>
            </a:r>
          </a:p>
          <a:p>
            <a:pPr>
              <a:buNone/>
            </a:pPr>
            <a:endParaRPr lang="en-US" dirty="0" smtClean="0"/>
          </a:p>
          <a:p>
            <a:pPr>
              <a:buNone/>
            </a:pPr>
            <a:r>
              <a:rPr lang="en-US" dirty="0" smtClean="0"/>
              <a:t>It is mathematically represented as </a:t>
            </a:r>
          </a:p>
          <a:p>
            <a:pPr>
              <a:buNone/>
            </a:pPr>
            <a:r>
              <a:rPr lang="en-US" dirty="0" smtClean="0"/>
              <a:t>H= U+pv</a:t>
            </a:r>
          </a:p>
          <a:p>
            <a:pPr>
              <a:buNone/>
            </a:pPr>
            <a:r>
              <a:rPr lang="en-US" dirty="0" smtClean="0"/>
              <a:t>For unit mass, specific enthalpy,</a:t>
            </a:r>
          </a:p>
          <a:p>
            <a:pPr>
              <a:buNone/>
            </a:pPr>
            <a:r>
              <a:rPr lang="en-US" dirty="0" smtClean="0"/>
              <a:t>h= U+P Vs</a:t>
            </a:r>
          </a:p>
          <a:p>
            <a:pPr>
              <a:buNone/>
            </a:pPr>
            <a:r>
              <a:rPr lang="en-US" dirty="0" smtClean="0"/>
              <a:t>U= specific internal energy</a:t>
            </a:r>
          </a:p>
          <a:p>
            <a:pPr>
              <a:buNone/>
            </a:pPr>
            <a:r>
              <a:rPr lang="en-US" dirty="0" smtClean="0"/>
              <a:t>Vs=specific volume.</a:t>
            </a:r>
          </a:p>
          <a:p>
            <a:pPr>
              <a:buNone/>
            </a:pPr>
            <a:r>
              <a:rPr lang="en-US" dirty="0" smtClean="0">
                <a:hlinkClick r:id="rId2" tooltip="International System of Units"/>
              </a:rPr>
              <a:t>Units</a:t>
            </a:r>
            <a:r>
              <a:rPr lang="en-US" dirty="0" smtClean="0"/>
              <a:t> (SI) is the </a:t>
            </a:r>
            <a:r>
              <a:rPr lang="en-US" dirty="0" smtClean="0">
                <a:hlinkClick r:id="rId3" tooltip="Joule"/>
              </a:rPr>
              <a:t>joule</a:t>
            </a:r>
            <a:endParaRPr lang="en-US" dirty="0" smtClean="0"/>
          </a:p>
          <a:p>
            <a:pPr>
              <a:buNone/>
            </a:pPr>
            <a:r>
              <a:rPr lang="en-US" dirty="0" smtClean="0">
                <a:hlinkClick r:id="rId4" tooltip="British thermal unit"/>
              </a:rPr>
              <a:t>British thermal unit</a:t>
            </a:r>
            <a:r>
              <a:rPr lang="en-US" dirty="0" smtClean="0"/>
              <a:t> is </a:t>
            </a:r>
            <a:r>
              <a:rPr lang="en-US" dirty="0" smtClean="0">
                <a:hlinkClick r:id="rId5" tooltip="Calorie"/>
              </a:rPr>
              <a:t>calorie</a:t>
            </a:r>
            <a:endParaRPr lang="en-US" dirty="0" smtClean="0"/>
          </a:p>
          <a:p>
            <a:pPr>
              <a:buNone/>
            </a:pPr>
            <a:endParaRPr lang="en-US" dirty="0" smtClean="0"/>
          </a:p>
          <a:p>
            <a:pPr>
              <a:buNone/>
            </a:pPr>
            <a:endParaRPr lang="en-US" dirty="0" smtClean="0"/>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entropy</a:t>
            </a:r>
            <a:endParaRPr lang="en-US" dirty="0">
              <a:solidFill>
                <a:srgbClr val="FF0000"/>
              </a:solidFill>
            </a:endParaRPr>
          </a:p>
        </p:txBody>
      </p:sp>
      <p:sp>
        <p:nvSpPr>
          <p:cNvPr id="3" name="Content Placeholder 2"/>
          <p:cNvSpPr>
            <a:spLocks noGrp="1"/>
          </p:cNvSpPr>
          <p:nvPr>
            <p:ph sz="quarter" idx="1"/>
          </p:nvPr>
        </p:nvSpPr>
        <p:spPr/>
        <p:txBody>
          <a:bodyPr/>
          <a:lstStyle/>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Zeroth law</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 when two system are each in thermal equilibrium with a third system then two systems are also in thermal equilibrium with one another.”</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Zeroth law</a:t>
            </a:r>
            <a:endParaRPr lang="en-US" dirty="0">
              <a:solidFill>
                <a:srgbClr val="FF0000"/>
              </a:solidFill>
            </a:endParaRPr>
          </a:p>
        </p:txBody>
      </p:sp>
      <p:sp>
        <p:nvSpPr>
          <p:cNvPr id="3" name="Content Placeholder 2"/>
          <p:cNvSpPr>
            <a:spLocks noGrp="1"/>
          </p:cNvSpPr>
          <p:nvPr>
            <p:ph sz="quarter" idx="1"/>
          </p:nvPr>
        </p:nvSpPr>
        <p:spPr/>
        <p:txBody>
          <a:bodyPr/>
          <a:lstStyle/>
          <a:p>
            <a:pPr>
              <a:buNone/>
            </a:pPr>
            <a:r>
              <a:rPr lang="en-US" dirty="0" smtClean="0">
                <a:solidFill>
                  <a:srgbClr val="006600"/>
                </a:solidFill>
              </a:rPr>
              <a:t>Suppose some firewood is brought in from the cold and an apple pie(one type of food) is removed from a hot oven.  Both are placed in the same room.  With time the firewood and the room with reach thermal equilibrium, as will the pie and the room.  This means the firewood and the room are at the same temp.  The pie and room are at the same temp too.  Therefore, by the zeroth law, the firewood and pie are at the same temp, meaning they too are in thermal equilibrium.</a:t>
            </a:r>
            <a:endParaRPr lang="en-US" dirty="0" smtClean="0"/>
          </a:p>
          <a:p>
            <a:endParaRPr lang="en-US" dirty="0" smtClean="0"/>
          </a:p>
          <a:p>
            <a:r>
              <a:rPr lang="en-US" dirty="0" smtClean="0"/>
              <a:t>Video 3</a:t>
            </a:r>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law of thermodynamics</a:t>
            </a:r>
            <a:endParaRPr lang="en-US" dirty="0"/>
          </a:p>
        </p:txBody>
      </p:sp>
      <p:sp>
        <p:nvSpPr>
          <p:cNvPr id="3" name="Content Placeholder 2"/>
          <p:cNvSpPr>
            <a:spLocks noGrp="1"/>
          </p:cNvSpPr>
          <p:nvPr>
            <p:ph sz="quarter" idx="1"/>
          </p:nvPr>
        </p:nvSpPr>
        <p:spPr/>
        <p:txBody>
          <a:bodyPr/>
          <a:lstStyle/>
          <a:p>
            <a:r>
              <a:rPr lang="en-US" dirty="0" smtClean="0"/>
              <a:t>“The heat and mechanical work are mutually convertible.”</a:t>
            </a:r>
          </a:p>
          <a:p>
            <a:r>
              <a:rPr lang="en-US" dirty="0" smtClean="0"/>
              <a:t>According to this law ,when a closed system undergoes a thermodynamic cycle, the net heat transfer is equal to the net work transfer.</a:t>
            </a:r>
          </a:p>
          <a:p>
            <a:endParaRPr lang="en-US" dirty="0" smtClean="0"/>
          </a:p>
          <a:p>
            <a:r>
              <a:rPr lang="en-US" dirty="0" smtClean="0"/>
              <a:t>Q=</a:t>
            </a:r>
            <a:r>
              <a:rPr lang="el-GR" dirty="0" smtClean="0"/>
              <a:t>Δ</a:t>
            </a:r>
            <a:r>
              <a:rPr lang="en-US" dirty="0" smtClean="0"/>
              <a:t>U+W</a:t>
            </a:r>
            <a:br>
              <a:rPr lang="en-US" dirty="0" smtClean="0"/>
            </a:br>
            <a:endParaRPr lang="en-US" dirty="0" smtClean="0"/>
          </a:p>
          <a:p>
            <a:r>
              <a:rPr lang="el-GR" dirty="0" smtClean="0"/>
              <a:t>Δ</a:t>
            </a:r>
            <a:r>
              <a:rPr lang="en-US" dirty="0" smtClean="0"/>
              <a:t>U=Q-W</a:t>
            </a:r>
          </a:p>
          <a:p>
            <a:endParaRPr lang="en-US" dirty="0"/>
          </a:p>
        </p:txBody>
      </p:sp>
      <p:pic>
        <p:nvPicPr>
          <p:cNvPr id="4" name="Picture 2"/>
          <p:cNvPicPr>
            <a:picLocks noChangeAspect="1" noChangeArrowheads="1"/>
          </p:cNvPicPr>
          <p:nvPr/>
        </p:nvPicPr>
        <p:blipFill>
          <a:blip r:embed="rId2"/>
          <a:srcRect/>
          <a:stretch>
            <a:fillRect/>
          </a:stretch>
        </p:blipFill>
        <p:spPr bwMode="auto">
          <a:xfrm>
            <a:off x="2743200" y="3657600"/>
            <a:ext cx="4563486" cy="3048000"/>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law of thermodynamics</a:t>
            </a:r>
            <a:endParaRPr lang="en-US" dirty="0"/>
          </a:p>
        </p:txBody>
      </p:sp>
      <p:sp>
        <p:nvSpPr>
          <p:cNvPr id="3" name="Content Placeholder 2"/>
          <p:cNvSpPr>
            <a:spLocks noGrp="1"/>
          </p:cNvSpPr>
          <p:nvPr>
            <p:ph sz="quarter" idx="1"/>
          </p:nvPr>
        </p:nvSpPr>
        <p:spPr/>
        <p:txBody>
          <a:bodyPr/>
          <a:lstStyle/>
          <a:p>
            <a:r>
              <a:rPr lang="en-US" dirty="0" smtClean="0"/>
              <a:t>“The energy can neither be created nor be destroyed , it can be transformed from one form to another.”</a:t>
            </a:r>
          </a:p>
          <a:p>
            <a:r>
              <a:rPr lang="en-US" dirty="0" smtClean="0"/>
              <a:t>According to this law , when a system undergoes a change of state (or a thermodynamic process), then both heat transfer and work transfer takes place.</a:t>
            </a:r>
          </a:p>
          <a:p>
            <a:r>
              <a:rPr lang="en-US" dirty="0" smtClean="0"/>
              <a:t>The net energy transfer is stored within the system and is known as stored energy or total energy of the system.</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First law of thermodynamics</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A simple example can be of water stored in a dam. This water has a potential energy due to its height. now when this water falls down, this potential energy is converted into kinetic energy. This kinetic energy then rotates the turbines and electricity is produced. So the potential energy gets converted to kinetic energy which in turn helps us to produce electricity and thereby the total energy remains constant.</a:t>
            </a:r>
          </a:p>
          <a:p>
            <a:endParaRPr lang="en-US" dirty="0" smtClean="0"/>
          </a:p>
          <a:p>
            <a:r>
              <a:rPr lang="en-US" dirty="0" smtClean="0"/>
              <a:t>Video 1</a:t>
            </a:r>
          </a:p>
          <a:p>
            <a:r>
              <a:rPr lang="en-US" dirty="0" smtClean="0"/>
              <a:t>Video 2</a:t>
            </a:r>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295400"/>
            <a:ext cx="6172200" cy="1894362"/>
          </a:xfrm>
        </p:spPr>
        <p:txBody>
          <a:bodyPr/>
          <a:lstStyle/>
          <a:p>
            <a:r>
              <a:rPr lang="en-US" dirty="0" smtClean="0">
                <a:solidFill>
                  <a:schemeClr val="accent6">
                    <a:lumMod val="50000"/>
                  </a:schemeClr>
                </a:solidFill>
              </a:rPr>
              <a:t>Thermal engineering</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t>What is thermodynamics ?</a:t>
            </a:r>
          </a:p>
          <a:p>
            <a:pPr marL="457200" indent="-457200"/>
            <a:r>
              <a:rPr lang="en-US" sz="2000" dirty="0" smtClean="0"/>
              <a:t>       </a:t>
            </a:r>
          </a:p>
          <a:p>
            <a:pPr marL="457200" indent="-457200"/>
            <a:r>
              <a:rPr lang="en-US" sz="2000" dirty="0" smtClean="0"/>
              <a:t>      The field of science , which deals with the energies possessed by gases and vapours is known as Thermodynamics.</a:t>
            </a:r>
          </a:p>
          <a:p>
            <a:pPr marL="457200" indent="-457200"/>
            <a:endParaRPr lang="en-US" sz="2000" dirty="0" smtClean="0"/>
          </a:p>
          <a:p>
            <a:pPr marL="457200" indent="-457200"/>
            <a:r>
              <a:rPr lang="en-US" sz="2000" dirty="0" smtClean="0"/>
              <a:t>What is Thermal Engineering ?</a:t>
            </a:r>
          </a:p>
          <a:p>
            <a:pPr marL="457200" indent="-457200"/>
            <a:r>
              <a:rPr lang="en-US" sz="2000" dirty="0" smtClean="0"/>
              <a:t>      </a:t>
            </a:r>
          </a:p>
          <a:p>
            <a:pPr marL="457200" indent="-457200"/>
            <a:r>
              <a:rPr lang="en-US" sz="2000" dirty="0" smtClean="0"/>
              <a:t>      The field of engineering science, which deals with the application of thermodynamics and its laws to work producing and work absorbing devices.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Limitation of first law</a:t>
            </a:r>
            <a:endParaRPr lang="en-US" dirty="0">
              <a:solidFill>
                <a:srgbClr val="FF0000"/>
              </a:solidFill>
            </a:endParaRPr>
          </a:p>
        </p:txBody>
      </p:sp>
      <p:sp>
        <p:nvSpPr>
          <p:cNvPr id="3" name="Content Placeholder 2"/>
          <p:cNvSpPr>
            <a:spLocks noGrp="1"/>
          </p:cNvSpPr>
          <p:nvPr>
            <p:ph sz="quarter" idx="1"/>
          </p:nvPr>
        </p:nvSpPr>
        <p:spPr/>
        <p:txBody>
          <a:bodyPr>
            <a:normAutofit fontScale="85000" lnSpcReduction="10000"/>
          </a:bodyPr>
          <a:lstStyle/>
          <a:p>
            <a:pPr>
              <a:buNone/>
            </a:pPr>
            <a:r>
              <a:rPr lang="en-US" dirty="0" smtClean="0"/>
              <a:t>1)When a closed system undergoes a thermodynamic cycle, the net heat transfer is equal to the net work transfer.</a:t>
            </a:r>
          </a:p>
          <a:p>
            <a:r>
              <a:rPr lang="en-US" dirty="0" smtClean="0"/>
              <a:t>This statement does not specify the direction of flow of heat and work(i.e. whether the heat flows from a hot body to cold body or from cold body to hot body). It also does not give any condition under which these transfer takes place.</a:t>
            </a:r>
          </a:p>
          <a:p>
            <a:pPr>
              <a:buNone/>
            </a:pPr>
            <a:r>
              <a:rPr lang="en-US" dirty="0" smtClean="0"/>
              <a:t>2) “the heat energy and mechanical work are mutually convertible”</a:t>
            </a:r>
          </a:p>
          <a:p>
            <a:pPr>
              <a:buNone/>
            </a:pPr>
            <a:r>
              <a:rPr lang="en-US" dirty="0" smtClean="0"/>
              <a:t>Though the mechanical work can be fully converted in to heat energy, but only a part of heat energy can be converted in to mechanical work.</a:t>
            </a:r>
          </a:p>
          <a:p>
            <a:pPr>
              <a:buNone/>
            </a:pPr>
            <a:r>
              <a:rPr lang="en-US" dirty="0" smtClean="0"/>
              <a:t>This means that the heat energy and mechanical work are not fully mutually convertible. It other words, there is a limitation on conversion of one form of energy in to another form.</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Pmm-I (perpetual motion machine)</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A machine which violets the first law of thermodynamics is known as perpetual motion machine of the first kind(PMM-I).</a:t>
            </a:r>
          </a:p>
          <a:p>
            <a:r>
              <a:rPr lang="en-US" dirty="0" smtClean="0"/>
              <a:t>It is defined as a machine which produces work energy without consuming an equivalent of energy from other source. Such a machine ,is impossible to obtain in actual practice, because no machine can produce energy of its own without consuming any other form of energy.</a:t>
            </a:r>
          </a:p>
          <a:p>
            <a:endParaRPr lang="en-US" dirty="0"/>
          </a:p>
        </p:txBody>
      </p:sp>
      <p:sp>
        <p:nvSpPr>
          <p:cNvPr id="4" name="TextBox 3"/>
          <p:cNvSpPr txBox="1"/>
          <p:nvPr/>
        </p:nvSpPr>
        <p:spPr>
          <a:xfrm>
            <a:off x="1371600" y="5334000"/>
            <a:ext cx="2730867" cy="369332"/>
          </a:xfrm>
          <a:prstGeom prst="rect">
            <a:avLst/>
          </a:prstGeom>
          <a:solidFill>
            <a:schemeClr val="accent2">
              <a:lumMod val="60000"/>
              <a:lumOff val="40000"/>
            </a:schemeClr>
          </a:solidFill>
          <a:ln>
            <a:solidFill>
              <a:schemeClr val="tx1"/>
            </a:solidFill>
          </a:ln>
        </p:spPr>
        <p:txBody>
          <a:bodyPr wrap="square" rtlCol="0">
            <a:spAutoFit/>
          </a:bodyPr>
          <a:lstStyle/>
          <a:p>
            <a:r>
              <a:rPr lang="en-US" dirty="0" smtClean="0"/>
              <a:t>PMM-I</a:t>
            </a:r>
            <a:endParaRPr lang="en-US" dirty="0"/>
          </a:p>
        </p:txBody>
      </p:sp>
      <p:cxnSp>
        <p:nvCxnSpPr>
          <p:cNvPr id="5" name="Straight Arrow Connector 4"/>
          <p:cNvCxnSpPr>
            <a:stCxn id="4" idx="3"/>
            <a:endCxn id="6" idx="1"/>
          </p:cNvCxnSpPr>
          <p:nvPr/>
        </p:nvCxnSpPr>
        <p:spPr>
          <a:xfrm>
            <a:off x="4102467" y="5518666"/>
            <a:ext cx="393333"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95800" y="5334000"/>
            <a:ext cx="2438400" cy="369332"/>
          </a:xfrm>
          <a:prstGeom prst="rect">
            <a:avLst/>
          </a:prstGeom>
          <a:solidFill>
            <a:schemeClr val="accent2">
              <a:lumMod val="40000"/>
              <a:lumOff val="60000"/>
            </a:schemeClr>
          </a:solidFill>
          <a:ln>
            <a:solidFill>
              <a:schemeClr val="tx1"/>
            </a:solidFill>
          </a:ln>
        </p:spPr>
        <p:txBody>
          <a:bodyPr wrap="square" rtlCol="0">
            <a:spAutoFit/>
          </a:bodyPr>
          <a:lstStyle/>
          <a:p>
            <a:r>
              <a:rPr lang="en-US" dirty="0" smtClean="0"/>
              <a:t>WORK</a:t>
            </a:r>
            <a:endParaRPr lang="en-US" dirty="0"/>
          </a:p>
        </p:txBody>
      </p:sp>
      <p:sp>
        <p:nvSpPr>
          <p:cNvPr id="9"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Second law of thermodynamics</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solidFill>
                  <a:srgbClr val="002060"/>
                </a:solidFill>
              </a:rPr>
              <a:t>“Kelvin Planck's statement”</a:t>
            </a:r>
          </a:p>
          <a:p>
            <a:r>
              <a:rPr lang="en-US" dirty="0" smtClean="0"/>
              <a:t>1) “ it is impossible to construct an engine working on a cyclic process, whose sole purpose is to convert heat energy from single thermal reservoir in to an equivalent amount of work”. </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en84959_06007"/>
          <p:cNvPicPr>
            <a:picLocks noChangeAspect="1" noChangeArrowheads="1"/>
          </p:cNvPicPr>
          <p:nvPr/>
        </p:nvPicPr>
        <p:blipFill>
          <a:blip r:embed="rId2"/>
          <a:srcRect/>
          <a:stretch>
            <a:fillRect/>
          </a:stretch>
        </p:blipFill>
        <p:spPr>
          <a:xfrm>
            <a:off x="4856163" y="1600200"/>
            <a:ext cx="3621087" cy="4530725"/>
          </a:xfrm>
          <a:prstGeom prst="rect">
            <a:avLst/>
          </a:prstGeom>
          <a:noFill/>
        </p:spPr>
      </p:pic>
      <p:sp>
        <p:nvSpPr>
          <p:cNvPr id="3" name="Content Placeholder 2"/>
          <p:cNvSpPr>
            <a:spLocks noGrp="1"/>
          </p:cNvSpPr>
          <p:nvPr>
            <p:ph sz="quarter" idx="1"/>
          </p:nvPr>
        </p:nvSpPr>
        <p:spPr/>
        <p:txBody>
          <a:bodyPr/>
          <a:lstStyle/>
          <a:p>
            <a:pPr marL="342900" lvl="0" indent="-342900">
              <a:spcBef>
                <a:spcPct val="20000"/>
              </a:spcBef>
              <a:buClrTx/>
              <a:buSzTx/>
              <a:buNone/>
              <a:defRPr/>
            </a:pPr>
            <a:r>
              <a:rPr lang="en-US" dirty="0" smtClean="0"/>
              <a:t>A reservoir that:</a:t>
            </a:r>
          </a:p>
          <a:p>
            <a:pPr marL="342900" lvl="0" indent="-342900">
              <a:spcBef>
                <a:spcPct val="20000"/>
              </a:spcBef>
              <a:buClrTx/>
              <a:buSzTx/>
              <a:buFont typeface="Arial" pitchFamily="34" charset="0"/>
              <a:buChar char="•"/>
              <a:defRPr/>
            </a:pPr>
            <a:r>
              <a:rPr lang="en-US" dirty="0" smtClean="0"/>
              <a:t>Supplies heat is a </a:t>
            </a:r>
            <a:r>
              <a:rPr lang="en-US" i="1" dirty="0" smtClean="0">
                <a:solidFill>
                  <a:srgbClr val="C00000"/>
                </a:solidFill>
              </a:rPr>
              <a:t>source</a:t>
            </a:r>
          </a:p>
          <a:p>
            <a:pPr marL="342900" lvl="0" indent="-342900">
              <a:spcBef>
                <a:spcPct val="20000"/>
              </a:spcBef>
              <a:buClrTx/>
              <a:buSzTx/>
              <a:buFont typeface="Arial" pitchFamily="34" charset="0"/>
              <a:buChar char="•"/>
              <a:defRPr/>
            </a:pPr>
            <a:r>
              <a:rPr lang="en-US" dirty="0" smtClean="0"/>
              <a:t>Absorbs heat is a</a:t>
            </a:r>
            <a:r>
              <a:rPr lang="en-US" dirty="0" smtClean="0">
                <a:solidFill>
                  <a:srgbClr val="C00000"/>
                </a:solidFill>
              </a:rPr>
              <a:t> </a:t>
            </a:r>
            <a:r>
              <a:rPr lang="en-US" i="1" dirty="0" smtClean="0">
                <a:solidFill>
                  <a:srgbClr val="C00000"/>
                </a:solidFill>
              </a:rPr>
              <a:t>sink</a:t>
            </a:r>
          </a:p>
          <a:p>
            <a:pPr>
              <a:defRPr/>
            </a:pPr>
            <a:r>
              <a:rPr lang="en-US" dirty="0" smtClean="0"/>
              <a:t>Converting heat to work </a:t>
            </a:r>
          </a:p>
          <a:p>
            <a:pPr>
              <a:buNone/>
              <a:defRPr/>
            </a:pPr>
            <a:r>
              <a:rPr lang="en-US" dirty="0" smtClean="0"/>
              <a:t>requires the use of a device</a:t>
            </a:r>
          </a:p>
          <a:p>
            <a:pPr>
              <a:buNone/>
              <a:defRPr/>
            </a:pPr>
            <a:r>
              <a:rPr lang="en-US" dirty="0" smtClean="0"/>
              <a:t>called a heat engine</a:t>
            </a:r>
          </a:p>
          <a:p>
            <a:pPr>
              <a:defRPr/>
            </a:pPr>
            <a:r>
              <a:rPr lang="en-US" dirty="0" smtClean="0"/>
              <a:t>Heat engines come in many</a:t>
            </a:r>
          </a:p>
          <a:p>
            <a:pPr>
              <a:buNone/>
              <a:defRPr/>
            </a:pPr>
            <a:r>
              <a:rPr lang="en-US" dirty="0" smtClean="0"/>
              <a:t> forms, pure heat engines</a:t>
            </a:r>
          </a:p>
          <a:p>
            <a:pPr>
              <a:buNone/>
              <a:defRPr/>
            </a:pPr>
            <a:r>
              <a:rPr lang="en-US" dirty="0" smtClean="0"/>
              <a:t>(steam power plants) and</a:t>
            </a:r>
          </a:p>
          <a:p>
            <a:pPr>
              <a:buNone/>
              <a:defRPr/>
            </a:pPr>
            <a:r>
              <a:rPr lang="en-US" dirty="0" smtClean="0"/>
              <a:t>semi heat engines (gas turbines)</a:t>
            </a:r>
          </a:p>
          <a:p>
            <a:pPr>
              <a:defRPr/>
            </a:pPr>
            <a:r>
              <a:rPr lang="en-US" dirty="0" smtClean="0"/>
              <a:t>All have a working fluid</a:t>
            </a:r>
          </a:p>
          <a:p>
            <a:pPr marL="342900" lvl="0" indent="-342900">
              <a:spcBef>
                <a:spcPct val="20000"/>
              </a:spcBef>
              <a:buClrTx/>
              <a:buSzTx/>
              <a:buFont typeface="Arial" pitchFamily="34" charset="0"/>
              <a:buChar char="•"/>
              <a:defRPr/>
            </a:pPr>
            <a:endParaRPr lang="en-US" i="1" dirty="0" smtClean="0">
              <a:solidFill>
                <a:srgbClr val="C00000"/>
              </a:solidFill>
            </a:endParaRPr>
          </a:p>
          <a:p>
            <a:endParaRPr lang="en-US" dirty="0"/>
          </a:p>
        </p:txBody>
      </p:sp>
      <p:sp>
        <p:nvSpPr>
          <p:cNvPr id="8" name="Title 1"/>
          <p:cNvSpPr>
            <a:spLocks noGrp="1"/>
          </p:cNvSpPr>
          <p:nvPr>
            <p:ph type="title"/>
          </p:nvPr>
        </p:nvSpPr>
        <p:spPr>
          <a:xfrm>
            <a:off x="457200" y="274638"/>
            <a:ext cx="7467600" cy="1143000"/>
          </a:xfrm>
        </p:spPr>
        <p:txBody>
          <a:bodyPr/>
          <a:lstStyle/>
          <a:p>
            <a:r>
              <a:rPr lang="en-US" dirty="0" smtClean="0">
                <a:solidFill>
                  <a:srgbClr val="FF0000"/>
                </a:solidFill>
              </a:rPr>
              <a:t>Second law of thermodynamics</a:t>
            </a:r>
            <a:endParaRPr lang="en-US" dirty="0">
              <a:solidFill>
                <a:srgbClr val="FF0000"/>
              </a:solidFill>
            </a:endParaRPr>
          </a:p>
        </p:txBody>
      </p:sp>
      <p:sp>
        <p:nvSpPr>
          <p:cNvPr id="9"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en84959_06009"/>
          <p:cNvPicPr>
            <a:picLocks noChangeAspect="1" noChangeArrowheads="1"/>
          </p:cNvPicPr>
          <p:nvPr/>
        </p:nvPicPr>
        <p:blipFill>
          <a:blip r:embed="rId2"/>
          <a:srcRect/>
          <a:stretch>
            <a:fillRect/>
          </a:stretch>
        </p:blipFill>
        <p:spPr>
          <a:xfrm>
            <a:off x="5795963" y="1600200"/>
            <a:ext cx="2662237" cy="4530725"/>
          </a:xfrm>
          <a:prstGeom prst="rect">
            <a:avLst/>
          </a:prstGeom>
          <a:noFill/>
        </p:spPr>
      </p:pic>
      <p:sp>
        <p:nvSpPr>
          <p:cNvPr id="2" name="Title 1"/>
          <p:cNvSpPr>
            <a:spLocks noGrp="1"/>
          </p:cNvSpPr>
          <p:nvPr>
            <p:ph type="title"/>
          </p:nvPr>
        </p:nvSpPr>
        <p:spPr/>
        <p:txBody>
          <a:bodyPr/>
          <a:lstStyle/>
          <a:p>
            <a:r>
              <a:rPr lang="en-US" dirty="0" smtClean="0">
                <a:solidFill>
                  <a:srgbClr val="FF0000"/>
                </a:solidFill>
              </a:rPr>
              <a:t>Heat engine</a:t>
            </a:r>
            <a:endParaRPr lang="en-US" dirty="0">
              <a:solidFill>
                <a:srgbClr val="FF0000"/>
              </a:solidFill>
            </a:endParaRPr>
          </a:p>
        </p:txBody>
      </p:sp>
      <p:sp>
        <p:nvSpPr>
          <p:cNvPr id="3" name="Content Placeholder 2"/>
          <p:cNvSpPr>
            <a:spLocks noGrp="1"/>
          </p:cNvSpPr>
          <p:nvPr>
            <p:ph sz="quarter" idx="1"/>
          </p:nvPr>
        </p:nvSpPr>
        <p:spPr/>
        <p:txBody>
          <a:bodyPr/>
          <a:lstStyle/>
          <a:p>
            <a:pPr marL="742950" lvl="1" indent="-285750">
              <a:buClrTx/>
              <a:buSzTx/>
              <a:buFont typeface="Arial" pitchFamily="34" charset="0"/>
              <a:buChar char="–"/>
              <a:defRPr/>
            </a:pPr>
            <a:r>
              <a:rPr lang="en-US" sz="2800" dirty="0" smtClean="0"/>
              <a:t>Receive heat from high</a:t>
            </a:r>
          </a:p>
          <a:p>
            <a:pPr marL="742950" lvl="1" indent="-285750">
              <a:buClrTx/>
              <a:buSzTx/>
              <a:buNone/>
              <a:defRPr/>
            </a:pPr>
            <a:r>
              <a:rPr lang="en-US" sz="2800" dirty="0" smtClean="0"/>
              <a:t> temperature source</a:t>
            </a:r>
          </a:p>
          <a:p>
            <a:pPr marL="742950" lvl="1" indent="-285750">
              <a:buClrTx/>
              <a:buSzTx/>
              <a:buFont typeface="Arial" pitchFamily="34" charset="0"/>
              <a:buChar char="–"/>
              <a:defRPr/>
            </a:pPr>
            <a:r>
              <a:rPr lang="en-US" sz="2800" dirty="0" smtClean="0"/>
              <a:t>Convert part of the heat</a:t>
            </a:r>
          </a:p>
          <a:p>
            <a:pPr marL="742950" lvl="1" indent="-285750">
              <a:buClrTx/>
              <a:buSzTx/>
              <a:buNone/>
              <a:defRPr/>
            </a:pPr>
            <a:r>
              <a:rPr lang="en-US" sz="2800" dirty="0" smtClean="0"/>
              <a:t> to work (usually a rotating</a:t>
            </a:r>
          </a:p>
          <a:p>
            <a:pPr marL="742950" lvl="1" indent="-285750">
              <a:buClrTx/>
              <a:buSzTx/>
              <a:buNone/>
              <a:defRPr/>
            </a:pPr>
            <a:r>
              <a:rPr lang="en-US" sz="2800" dirty="0" smtClean="0"/>
              <a:t> shaft)</a:t>
            </a:r>
          </a:p>
          <a:p>
            <a:pPr marL="742950" lvl="1" indent="-285750">
              <a:buClrTx/>
              <a:buSzTx/>
              <a:buFont typeface="Arial" pitchFamily="34" charset="0"/>
              <a:buChar char="–"/>
              <a:defRPr/>
            </a:pPr>
            <a:r>
              <a:rPr lang="en-US" sz="2800" dirty="0" smtClean="0"/>
              <a:t>Reject remaining waste</a:t>
            </a:r>
          </a:p>
          <a:p>
            <a:pPr marL="742950" lvl="1" indent="-285750">
              <a:buClrTx/>
              <a:buSzTx/>
              <a:buNone/>
              <a:defRPr/>
            </a:pPr>
            <a:r>
              <a:rPr lang="en-US" sz="2800" dirty="0" smtClean="0"/>
              <a:t> heat to a low-temperature</a:t>
            </a:r>
          </a:p>
          <a:p>
            <a:pPr marL="742950" lvl="1" indent="-285750">
              <a:buClrTx/>
              <a:buSzTx/>
              <a:buNone/>
              <a:defRPr/>
            </a:pPr>
            <a:r>
              <a:rPr lang="en-US" sz="2800" dirty="0" smtClean="0"/>
              <a:t> sink</a:t>
            </a:r>
          </a:p>
          <a:p>
            <a:pPr marL="742950" lvl="1" indent="-285750">
              <a:buClrTx/>
              <a:buSzTx/>
              <a:buFont typeface="Arial" pitchFamily="34" charset="0"/>
              <a:buChar char="–"/>
              <a:defRPr/>
            </a:pPr>
            <a:r>
              <a:rPr lang="en-US" sz="2800" dirty="0" smtClean="0"/>
              <a:t>Operate on a cycle</a:t>
            </a:r>
          </a:p>
          <a:p>
            <a:endParaRPr lang="en-US" dirty="0"/>
          </a:p>
        </p:txBody>
      </p:sp>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en84959_06010"/>
          <p:cNvPicPr>
            <a:picLocks noChangeAspect="1" noChangeArrowheads="1"/>
          </p:cNvPicPr>
          <p:nvPr/>
        </p:nvPicPr>
        <p:blipFill>
          <a:blip r:embed="rId2"/>
          <a:srcRect/>
          <a:stretch>
            <a:fillRect/>
          </a:stretch>
        </p:blipFill>
        <p:spPr>
          <a:xfrm>
            <a:off x="5029200" y="1447800"/>
            <a:ext cx="4038600" cy="4572000"/>
          </a:xfrm>
          <a:prstGeom prst="rect">
            <a:avLst/>
          </a:prstGeom>
          <a:noFill/>
        </p:spPr>
      </p:pic>
      <p:sp>
        <p:nvSpPr>
          <p:cNvPr id="2" name="Title 1"/>
          <p:cNvSpPr>
            <a:spLocks noGrp="1"/>
          </p:cNvSpPr>
          <p:nvPr>
            <p:ph type="title"/>
          </p:nvPr>
        </p:nvSpPr>
        <p:spPr/>
        <p:txBody>
          <a:bodyPr/>
          <a:lstStyle/>
          <a:p>
            <a:r>
              <a:rPr lang="en-US" dirty="0" smtClean="0">
                <a:solidFill>
                  <a:srgbClr val="FF0000"/>
                </a:solidFill>
              </a:rPr>
              <a:t>e.g. of steam engine</a:t>
            </a:r>
            <a:endParaRPr lang="en-US"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pPr marL="342900" lvl="0" indent="-342900">
              <a:lnSpc>
                <a:spcPct val="90000"/>
              </a:lnSpc>
              <a:spcBef>
                <a:spcPct val="20000"/>
              </a:spcBef>
              <a:buClrTx/>
              <a:buSzTx/>
              <a:buFont typeface="Arial" pitchFamily="34" charset="0"/>
              <a:buChar char="•"/>
              <a:defRPr/>
            </a:pPr>
            <a:r>
              <a:rPr lang="en-US" dirty="0" smtClean="0"/>
              <a:t>Q</a:t>
            </a:r>
            <a:r>
              <a:rPr lang="en-US" baseline="-25000" dirty="0" smtClean="0"/>
              <a:t>in</a:t>
            </a:r>
            <a:r>
              <a:rPr lang="en-US" dirty="0" smtClean="0"/>
              <a:t>=amount of heat </a:t>
            </a:r>
          </a:p>
          <a:p>
            <a:pPr marL="342900" lvl="0" indent="-342900">
              <a:lnSpc>
                <a:spcPct val="90000"/>
              </a:lnSpc>
              <a:spcBef>
                <a:spcPct val="20000"/>
              </a:spcBef>
              <a:buClrTx/>
              <a:buSzTx/>
              <a:buNone/>
              <a:defRPr/>
            </a:pPr>
            <a:r>
              <a:rPr lang="en-US" dirty="0" smtClean="0"/>
              <a:t>supplies to steam in boiler from</a:t>
            </a:r>
          </a:p>
          <a:p>
            <a:pPr marL="342900" lvl="0" indent="-342900">
              <a:lnSpc>
                <a:spcPct val="90000"/>
              </a:lnSpc>
              <a:spcBef>
                <a:spcPct val="20000"/>
              </a:spcBef>
              <a:buClrTx/>
              <a:buSzTx/>
              <a:buNone/>
              <a:defRPr/>
            </a:pPr>
            <a:r>
              <a:rPr lang="en-US" dirty="0" smtClean="0"/>
              <a:t> high temperature source (furnace)</a:t>
            </a:r>
          </a:p>
          <a:p>
            <a:pPr marL="342900" lvl="0" indent="-342900">
              <a:lnSpc>
                <a:spcPct val="90000"/>
              </a:lnSpc>
              <a:spcBef>
                <a:spcPct val="20000"/>
              </a:spcBef>
              <a:buClrTx/>
              <a:buSzTx/>
              <a:buFont typeface="Arial" pitchFamily="34" charset="0"/>
              <a:buChar char="•"/>
              <a:defRPr/>
            </a:pPr>
            <a:r>
              <a:rPr lang="en-US" dirty="0" err="1" smtClean="0"/>
              <a:t>Q</a:t>
            </a:r>
            <a:r>
              <a:rPr lang="en-US" baseline="-25000" dirty="0" err="1" smtClean="0"/>
              <a:t>out</a:t>
            </a:r>
            <a:r>
              <a:rPr lang="en-US" dirty="0" smtClean="0"/>
              <a:t>=amount of heat</a:t>
            </a:r>
          </a:p>
          <a:p>
            <a:pPr marL="342900" lvl="0" indent="-342900">
              <a:lnSpc>
                <a:spcPct val="90000"/>
              </a:lnSpc>
              <a:spcBef>
                <a:spcPct val="20000"/>
              </a:spcBef>
              <a:buClrTx/>
              <a:buSzTx/>
              <a:buNone/>
              <a:defRPr/>
            </a:pPr>
            <a:r>
              <a:rPr lang="en-US" dirty="0" smtClean="0"/>
              <a:t>rejected from steam in</a:t>
            </a:r>
          </a:p>
          <a:p>
            <a:pPr marL="342900" lvl="0" indent="-342900">
              <a:lnSpc>
                <a:spcPct val="90000"/>
              </a:lnSpc>
              <a:spcBef>
                <a:spcPct val="20000"/>
              </a:spcBef>
              <a:buClrTx/>
              <a:buSzTx/>
              <a:buNone/>
              <a:defRPr/>
            </a:pPr>
            <a:r>
              <a:rPr lang="en-US" dirty="0" smtClean="0"/>
              <a:t> condenser to a low-</a:t>
            </a:r>
          </a:p>
          <a:p>
            <a:pPr marL="342900" lvl="0" indent="-342900">
              <a:lnSpc>
                <a:spcPct val="90000"/>
              </a:lnSpc>
              <a:spcBef>
                <a:spcPct val="20000"/>
              </a:spcBef>
              <a:buClrTx/>
              <a:buSzTx/>
              <a:buNone/>
              <a:defRPr/>
            </a:pPr>
            <a:r>
              <a:rPr lang="en-US" dirty="0" smtClean="0"/>
              <a:t>temperature sink</a:t>
            </a:r>
          </a:p>
          <a:p>
            <a:pPr marL="342900" lvl="0" indent="-342900">
              <a:lnSpc>
                <a:spcPct val="90000"/>
              </a:lnSpc>
              <a:spcBef>
                <a:spcPct val="20000"/>
              </a:spcBef>
              <a:buClrTx/>
              <a:buSzTx/>
              <a:buFont typeface="Arial" pitchFamily="34" charset="0"/>
              <a:buChar char="•"/>
              <a:defRPr/>
            </a:pPr>
            <a:r>
              <a:rPr lang="en-US" dirty="0" err="1" smtClean="0"/>
              <a:t>W</a:t>
            </a:r>
            <a:r>
              <a:rPr lang="en-US" baseline="-25000" dirty="0" err="1" smtClean="0"/>
              <a:t>out</a:t>
            </a:r>
            <a:r>
              <a:rPr lang="en-US" dirty="0" smtClean="0"/>
              <a:t>=amount of work </a:t>
            </a:r>
          </a:p>
          <a:p>
            <a:pPr marL="342900" lvl="0" indent="-342900">
              <a:lnSpc>
                <a:spcPct val="90000"/>
              </a:lnSpc>
              <a:spcBef>
                <a:spcPct val="20000"/>
              </a:spcBef>
              <a:buClrTx/>
              <a:buSzTx/>
              <a:buNone/>
              <a:defRPr/>
            </a:pPr>
            <a:r>
              <a:rPr lang="en-US" dirty="0" smtClean="0"/>
              <a:t>delivered by steam as it </a:t>
            </a:r>
          </a:p>
          <a:p>
            <a:pPr marL="342900" lvl="0" indent="-342900">
              <a:lnSpc>
                <a:spcPct val="90000"/>
              </a:lnSpc>
              <a:spcBef>
                <a:spcPct val="20000"/>
              </a:spcBef>
              <a:buClrTx/>
              <a:buSzTx/>
              <a:buNone/>
              <a:defRPr/>
            </a:pPr>
            <a:r>
              <a:rPr lang="en-US" dirty="0" smtClean="0"/>
              <a:t>expands in turbine</a:t>
            </a:r>
          </a:p>
          <a:p>
            <a:pPr marL="342900" lvl="0" indent="-342900">
              <a:lnSpc>
                <a:spcPct val="90000"/>
              </a:lnSpc>
              <a:spcBef>
                <a:spcPct val="20000"/>
              </a:spcBef>
              <a:buClrTx/>
              <a:buSzTx/>
              <a:buFont typeface="Arial" pitchFamily="34" charset="0"/>
              <a:buChar char="•"/>
              <a:defRPr/>
            </a:pPr>
            <a:r>
              <a:rPr lang="en-US" dirty="0" smtClean="0"/>
              <a:t>W</a:t>
            </a:r>
            <a:r>
              <a:rPr lang="en-US" baseline="-25000" dirty="0" smtClean="0"/>
              <a:t>in</a:t>
            </a:r>
            <a:r>
              <a:rPr lang="en-US" dirty="0" smtClean="0"/>
              <a:t> = amount of work required </a:t>
            </a:r>
          </a:p>
          <a:p>
            <a:pPr marL="342900" lvl="0" indent="-342900">
              <a:lnSpc>
                <a:spcPct val="90000"/>
              </a:lnSpc>
              <a:spcBef>
                <a:spcPct val="20000"/>
              </a:spcBef>
              <a:buClrTx/>
              <a:buSzTx/>
              <a:buNone/>
              <a:defRPr/>
            </a:pPr>
            <a:r>
              <a:rPr lang="en-US" dirty="0" smtClean="0"/>
              <a:t>to compress water to boiler pressure</a:t>
            </a:r>
          </a:p>
          <a:p>
            <a:pPr marL="342900" lvl="0" indent="-342900">
              <a:lnSpc>
                <a:spcPct val="90000"/>
              </a:lnSpc>
              <a:spcBef>
                <a:spcPct val="20000"/>
              </a:spcBef>
              <a:buClrTx/>
              <a:buSzTx/>
              <a:buFont typeface="Arial" pitchFamily="34" charset="0"/>
              <a:buChar char="•"/>
              <a:defRPr/>
            </a:pPr>
            <a:r>
              <a:rPr lang="en-US" dirty="0" err="1" smtClean="0"/>
              <a:t>W</a:t>
            </a:r>
            <a:r>
              <a:rPr lang="en-US" baseline="-25000" dirty="0" err="1" smtClean="0"/>
              <a:t>net,out</a:t>
            </a:r>
            <a:r>
              <a:rPr lang="en-US" dirty="0" smtClean="0"/>
              <a:t>= </a:t>
            </a:r>
            <a:r>
              <a:rPr lang="en-US" dirty="0" err="1" smtClean="0"/>
              <a:t>W</a:t>
            </a:r>
            <a:r>
              <a:rPr lang="en-US" baseline="-25000" dirty="0" err="1" smtClean="0"/>
              <a:t>out</a:t>
            </a:r>
            <a:r>
              <a:rPr lang="en-US" dirty="0" smtClean="0"/>
              <a:t>-W</a:t>
            </a:r>
            <a:r>
              <a:rPr lang="en-US" baseline="-25000" dirty="0" smtClean="0"/>
              <a:t>in</a:t>
            </a:r>
            <a:r>
              <a:rPr lang="en-US" dirty="0" smtClean="0"/>
              <a:t>   (kJ)</a:t>
            </a:r>
          </a:p>
          <a:p>
            <a:pPr marL="342900" lvl="0" indent="-342900">
              <a:lnSpc>
                <a:spcPct val="90000"/>
              </a:lnSpc>
              <a:spcBef>
                <a:spcPct val="20000"/>
              </a:spcBef>
              <a:buClrTx/>
              <a:buSzTx/>
              <a:buFont typeface="Arial" pitchFamily="34" charset="0"/>
              <a:buChar char="•"/>
              <a:defRPr/>
            </a:pPr>
            <a:r>
              <a:rPr lang="en-US" dirty="0" err="1" smtClean="0"/>
              <a:t>W</a:t>
            </a:r>
            <a:r>
              <a:rPr lang="en-US" baseline="-25000" dirty="0" err="1" smtClean="0"/>
              <a:t>net,out</a:t>
            </a:r>
            <a:r>
              <a:rPr lang="en-US" dirty="0" smtClean="0"/>
              <a:t>= Q</a:t>
            </a:r>
            <a:r>
              <a:rPr lang="en-US" baseline="-25000" dirty="0" smtClean="0"/>
              <a:t>in</a:t>
            </a:r>
            <a:r>
              <a:rPr lang="en-US" dirty="0" smtClean="0"/>
              <a:t>-</a:t>
            </a:r>
            <a:r>
              <a:rPr lang="en-US" dirty="0" err="1" smtClean="0"/>
              <a:t>Q</a:t>
            </a:r>
            <a:r>
              <a:rPr lang="en-US" baseline="-25000" dirty="0" err="1" smtClean="0"/>
              <a:t>out</a:t>
            </a:r>
            <a:r>
              <a:rPr lang="en-US" dirty="0" smtClean="0"/>
              <a:t>    (kJ)</a:t>
            </a:r>
            <a:endParaRPr lang="en-US" baseline="-25000" dirty="0" smtClean="0"/>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en84959_06012"/>
          <p:cNvPicPr>
            <a:picLocks noChangeAspect="1" noChangeArrowheads="1"/>
          </p:cNvPicPr>
          <p:nvPr/>
        </p:nvPicPr>
        <p:blipFill>
          <a:blip r:embed="rId2"/>
          <a:srcRect/>
          <a:stretch>
            <a:fillRect/>
          </a:stretch>
        </p:blipFill>
        <p:spPr>
          <a:xfrm>
            <a:off x="5534025" y="1447800"/>
            <a:ext cx="3533775" cy="4530725"/>
          </a:xfrm>
          <a:prstGeom prst="rect">
            <a:avLst/>
          </a:prstGeom>
          <a:noFill/>
        </p:spPr>
      </p:pic>
      <p:sp>
        <p:nvSpPr>
          <p:cNvPr id="2" name="Title 1"/>
          <p:cNvSpPr>
            <a:spLocks noGrp="1"/>
          </p:cNvSpPr>
          <p:nvPr>
            <p:ph type="title"/>
          </p:nvPr>
        </p:nvSpPr>
        <p:spPr/>
        <p:txBody>
          <a:bodyPr/>
          <a:lstStyle/>
          <a:p>
            <a:r>
              <a:rPr lang="en-US" dirty="0" smtClean="0">
                <a:solidFill>
                  <a:srgbClr val="FF0000"/>
                </a:solidFill>
              </a:rPr>
              <a:t>e.g. of heat engine</a:t>
            </a:r>
            <a:endParaRPr lang="en-US" dirty="0">
              <a:solidFill>
                <a:srgbClr val="FF0000"/>
              </a:solidFill>
            </a:endParaRPr>
          </a:p>
        </p:txBody>
      </p:sp>
      <p:sp>
        <p:nvSpPr>
          <p:cNvPr id="3" name="Content Placeholder 2"/>
          <p:cNvSpPr>
            <a:spLocks noGrp="1"/>
          </p:cNvSpPr>
          <p:nvPr>
            <p:ph sz="quarter" idx="1"/>
          </p:nvPr>
        </p:nvSpPr>
        <p:spPr/>
        <p:txBody>
          <a:bodyPr/>
          <a:lstStyle/>
          <a:p>
            <a:pPr marL="342900" lvl="0" indent="-342900">
              <a:spcBef>
                <a:spcPct val="20000"/>
              </a:spcBef>
              <a:buClrTx/>
              <a:buSzTx/>
              <a:buFont typeface="Arial" pitchFamily="34" charset="0"/>
              <a:buChar char="•"/>
              <a:defRPr/>
            </a:pPr>
            <a:r>
              <a:rPr lang="en-US" dirty="0" smtClean="0"/>
              <a:t>Thermal efficiency, </a:t>
            </a:r>
            <a:r>
              <a:rPr lang="el-GR" dirty="0" smtClean="0">
                <a:cs typeface="Tahoma" pitchFamily="34" charset="0"/>
              </a:rPr>
              <a:t>η</a:t>
            </a:r>
            <a:r>
              <a:rPr lang="en-US" baseline="-25000" dirty="0" err="1" smtClean="0">
                <a:cs typeface="Tahoma" pitchFamily="34" charset="0"/>
              </a:rPr>
              <a:t>th</a:t>
            </a:r>
            <a:endParaRPr lang="en-US" baseline="-25000" dirty="0" smtClean="0">
              <a:cs typeface="Tahoma" pitchFamily="34" charset="0"/>
            </a:endParaRPr>
          </a:p>
          <a:p>
            <a:pPr marL="342900" lvl="0" indent="-342900">
              <a:spcBef>
                <a:spcPct val="20000"/>
              </a:spcBef>
              <a:buClrTx/>
              <a:buSzTx/>
              <a:buFont typeface="Arial" pitchFamily="34" charset="0"/>
              <a:buChar char="•"/>
              <a:defRPr/>
            </a:pPr>
            <a:r>
              <a:rPr lang="el-GR" dirty="0" smtClean="0">
                <a:cs typeface="Tahoma" pitchFamily="34" charset="0"/>
              </a:rPr>
              <a:t>η</a:t>
            </a:r>
            <a:r>
              <a:rPr lang="en-US" u="sng" baseline="-25000" dirty="0" err="1" smtClean="0">
                <a:cs typeface="Tahoma" pitchFamily="34" charset="0"/>
              </a:rPr>
              <a:t>th</a:t>
            </a:r>
            <a:r>
              <a:rPr lang="en-US" u="sng" dirty="0" smtClean="0">
                <a:cs typeface="Tahoma" pitchFamily="34" charset="0"/>
              </a:rPr>
              <a:t>=   net work output </a:t>
            </a:r>
            <a:endParaRPr lang="en-US" dirty="0" smtClean="0">
              <a:cs typeface="Tahoma" pitchFamily="34" charset="0"/>
            </a:endParaRPr>
          </a:p>
          <a:p>
            <a:pPr marL="342900" lvl="0" indent="-342900">
              <a:spcBef>
                <a:spcPct val="20000"/>
              </a:spcBef>
              <a:buClrTx/>
              <a:buSzTx/>
              <a:buNone/>
              <a:defRPr/>
            </a:pPr>
            <a:r>
              <a:rPr lang="en-US" dirty="0" smtClean="0">
                <a:cs typeface="Tahoma" pitchFamily="34" charset="0"/>
              </a:rPr>
              <a:t>              total heat input</a:t>
            </a:r>
          </a:p>
          <a:p>
            <a:pPr marL="342900" lvl="0" indent="-342900">
              <a:spcBef>
                <a:spcPct val="20000"/>
              </a:spcBef>
              <a:buClrTx/>
              <a:buSzTx/>
              <a:buFont typeface="Arial" pitchFamily="34" charset="0"/>
              <a:buChar char="•"/>
              <a:defRPr/>
            </a:pPr>
            <a:r>
              <a:rPr lang="el-GR" dirty="0" smtClean="0">
                <a:cs typeface="Tahoma" pitchFamily="34" charset="0"/>
              </a:rPr>
              <a:t>η</a:t>
            </a:r>
            <a:r>
              <a:rPr lang="en-US" baseline="-25000" dirty="0" err="1" smtClean="0">
                <a:cs typeface="Tahoma" pitchFamily="34" charset="0"/>
              </a:rPr>
              <a:t>th</a:t>
            </a:r>
            <a:r>
              <a:rPr lang="en-US" dirty="0" smtClean="0">
                <a:cs typeface="Tahoma" pitchFamily="34" charset="0"/>
              </a:rPr>
              <a:t> = 1 – (heat out /total heat in)</a:t>
            </a:r>
          </a:p>
          <a:p>
            <a:pPr marL="342900" lvl="0" indent="-342900">
              <a:spcBef>
                <a:spcPct val="20000"/>
              </a:spcBef>
              <a:buClrTx/>
              <a:buSzTx/>
              <a:buFont typeface="Arial" pitchFamily="34" charset="0"/>
              <a:buChar char="•"/>
              <a:defRPr/>
            </a:pPr>
            <a:endParaRPr lang="en-US" dirty="0" smtClean="0">
              <a:cs typeface="Tahoma" pitchFamily="34" charset="0"/>
            </a:endParaRPr>
          </a:p>
          <a:p>
            <a:pPr marL="342900" lvl="0" indent="-342900">
              <a:spcBef>
                <a:spcPct val="20000"/>
              </a:spcBef>
              <a:buClrTx/>
              <a:buSzTx/>
              <a:buFont typeface="Arial" pitchFamily="34" charset="0"/>
              <a:buChar char="•"/>
              <a:defRPr/>
            </a:pPr>
            <a:endParaRPr lang="en-US" dirty="0" smtClean="0">
              <a:cs typeface="Tahoma" pitchFamily="34" charset="0"/>
            </a:endParaRPr>
          </a:p>
          <a:p>
            <a:pPr marL="342900" lvl="0" indent="-342900">
              <a:spcBef>
                <a:spcPct val="20000"/>
              </a:spcBef>
              <a:buClrTx/>
              <a:buSzTx/>
              <a:buFont typeface="Arial" pitchFamily="34" charset="0"/>
              <a:buChar char="•"/>
              <a:defRPr/>
            </a:pPr>
            <a:r>
              <a:rPr lang="en-US" dirty="0" smtClean="0">
                <a:solidFill>
                  <a:srgbClr val="FF0000"/>
                </a:solidFill>
                <a:cs typeface="Tahoma" pitchFamily="34" charset="0"/>
              </a:rPr>
              <a:t>VIDEO 4B</a:t>
            </a:r>
            <a:endParaRPr lang="el-GR" dirty="0" smtClean="0">
              <a:solidFill>
                <a:srgbClr val="FF0000"/>
              </a:solidFill>
              <a:cs typeface="Tahoma" pitchFamily="34" charset="0"/>
            </a:endParaRPr>
          </a:p>
          <a:p>
            <a:endParaRPr lang="en-US" dirty="0"/>
          </a:p>
        </p:txBody>
      </p:sp>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Second law of thermodynamics</a:t>
            </a:r>
            <a:endParaRPr lang="en-US" dirty="0">
              <a:solidFill>
                <a:srgbClr val="FF0000"/>
              </a:solidFill>
            </a:endParaRPr>
          </a:p>
        </p:txBody>
      </p:sp>
      <p:sp>
        <p:nvSpPr>
          <p:cNvPr id="3" name="Content Placeholder 2"/>
          <p:cNvSpPr>
            <a:spLocks noGrp="1"/>
          </p:cNvSpPr>
          <p:nvPr>
            <p:ph sz="quarter" idx="1"/>
          </p:nvPr>
        </p:nvSpPr>
        <p:spPr/>
        <p:txBody>
          <a:bodyPr/>
          <a:lstStyle/>
          <a:p>
            <a:pPr>
              <a:buNone/>
            </a:pPr>
            <a:r>
              <a:rPr lang="en-US" dirty="0" smtClean="0"/>
              <a:t>“Clausius statement”</a:t>
            </a:r>
          </a:p>
          <a:p>
            <a:r>
              <a:rPr lang="en-US" dirty="0" smtClean="0"/>
              <a:t>“It is impossible for a machine , working in a cyclic process, to transfer heat from a body at a lower temperature to a body at a higher temperature without the aid of an external agency.” </a:t>
            </a:r>
          </a:p>
          <a:p>
            <a:endParaRPr lang="en-US" dirty="0" smtClean="0"/>
          </a:p>
          <a:p>
            <a:r>
              <a:rPr lang="en-US" dirty="0" smtClean="0"/>
              <a:t>In other word heat can not flow itself from a cold body to a hot body without the help of an external agency(without expenditure of mechanical work).</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Second law of thermodynamics</a:t>
            </a:r>
            <a:endParaRPr lang="en-US" dirty="0">
              <a:solidFill>
                <a:srgbClr val="FF0000"/>
              </a:solidFill>
            </a:endParaRPr>
          </a:p>
        </p:txBody>
      </p:sp>
      <p:sp>
        <p:nvSpPr>
          <p:cNvPr id="3" name="Content Placeholder 2"/>
          <p:cNvSpPr>
            <a:spLocks noGrp="1"/>
          </p:cNvSpPr>
          <p:nvPr>
            <p:ph sz="quarter" idx="1"/>
          </p:nvPr>
        </p:nvSpPr>
        <p:spPr/>
        <p:txBody>
          <a:bodyPr/>
          <a:lstStyle/>
          <a:p>
            <a:pPr marL="342900" lvl="0" indent="-342900">
              <a:spcBef>
                <a:spcPct val="20000"/>
              </a:spcBef>
              <a:buClrTx/>
              <a:buSzTx/>
              <a:buFont typeface="Arial" pitchFamily="34" charset="0"/>
              <a:buChar char="•"/>
              <a:defRPr/>
            </a:pPr>
            <a:r>
              <a:rPr lang="en-US" dirty="0" smtClean="0"/>
              <a:t>Heat moves in nature from high temperatures to lower temperatures, no devices required</a:t>
            </a:r>
          </a:p>
          <a:p>
            <a:pPr marL="342900" lvl="0" indent="-342900">
              <a:spcBef>
                <a:spcPct val="20000"/>
              </a:spcBef>
              <a:buClrTx/>
              <a:buSzTx/>
              <a:buFont typeface="Arial" pitchFamily="34" charset="0"/>
              <a:buChar char="•"/>
              <a:defRPr/>
            </a:pPr>
            <a:r>
              <a:rPr lang="en-US" dirty="0" smtClean="0"/>
              <a:t>The reverse process, heat from low temp to high temp, required special devices called refrigerators or heat pumps</a:t>
            </a:r>
          </a:p>
          <a:p>
            <a:pPr marL="342900" lvl="0" indent="-342900">
              <a:spcBef>
                <a:spcPct val="20000"/>
              </a:spcBef>
              <a:buClrTx/>
              <a:buSzTx/>
              <a:buFont typeface="Arial" pitchFamily="34" charset="0"/>
              <a:buChar char="•"/>
              <a:defRPr/>
            </a:pPr>
            <a:endParaRPr lang="en-US" dirty="0" smtClean="0"/>
          </a:p>
          <a:p>
            <a:pPr marL="342900" lvl="0" indent="-342900">
              <a:spcBef>
                <a:spcPct val="20000"/>
              </a:spcBef>
              <a:buClrTx/>
              <a:buSzTx/>
              <a:buFont typeface="Arial" pitchFamily="34" charset="0"/>
              <a:buChar char="•"/>
              <a:defRPr/>
            </a:pPr>
            <a:r>
              <a:rPr lang="en-US" dirty="0" smtClean="0">
                <a:solidFill>
                  <a:srgbClr val="FF0000"/>
                </a:solidFill>
              </a:rPr>
              <a:t>VIDEO 4A</a:t>
            </a:r>
          </a:p>
          <a:p>
            <a:pPr>
              <a:buNone/>
            </a:pPr>
            <a:endParaRPr lang="en-US" dirty="0" smtClean="0"/>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refrigerator</a:t>
            </a:r>
            <a:endParaRPr lang="en-US" dirty="0"/>
          </a:p>
        </p:txBody>
      </p:sp>
      <p:sp>
        <p:nvSpPr>
          <p:cNvPr id="3" name="Content Placeholder 2"/>
          <p:cNvSpPr>
            <a:spLocks noGrp="1"/>
          </p:cNvSpPr>
          <p:nvPr>
            <p:ph sz="quarter" idx="1"/>
          </p:nvPr>
        </p:nvSpPr>
        <p:spPr/>
        <p:txBody>
          <a:bodyPr/>
          <a:lstStyle/>
          <a:p>
            <a:pPr marL="342900" lvl="0" indent="-342900">
              <a:spcBef>
                <a:spcPct val="20000"/>
              </a:spcBef>
              <a:buClrTx/>
              <a:buSzTx/>
              <a:buFont typeface="Arial" pitchFamily="34" charset="0"/>
              <a:buChar char="•"/>
              <a:defRPr/>
            </a:pPr>
            <a:r>
              <a:rPr lang="en-US" dirty="0" smtClean="0"/>
              <a:t>Vapor-compression refrigeration cycle</a:t>
            </a:r>
          </a:p>
          <a:p>
            <a:pPr marL="342900" lvl="0" indent="-342900">
              <a:spcBef>
                <a:spcPct val="20000"/>
              </a:spcBef>
              <a:buClrTx/>
              <a:buSzTx/>
              <a:buFont typeface="Arial" pitchFamily="34" charset="0"/>
              <a:buChar char="•"/>
              <a:defRPr/>
            </a:pPr>
            <a:r>
              <a:rPr lang="en-US" dirty="0" smtClean="0"/>
              <a:t>Compressor</a:t>
            </a:r>
          </a:p>
          <a:p>
            <a:pPr marL="342900" lvl="0" indent="-342900">
              <a:spcBef>
                <a:spcPct val="20000"/>
              </a:spcBef>
              <a:buClrTx/>
              <a:buSzTx/>
              <a:buFont typeface="Arial" pitchFamily="34" charset="0"/>
              <a:buChar char="•"/>
              <a:defRPr/>
            </a:pPr>
            <a:r>
              <a:rPr lang="en-US" dirty="0" smtClean="0"/>
              <a:t>Condenser</a:t>
            </a:r>
          </a:p>
          <a:p>
            <a:pPr marL="342900" lvl="0" indent="-342900">
              <a:spcBef>
                <a:spcPct val="20000"/>
              </a:spcBef>
              <a:buClrTx/>
              <a:buSzTx/>
              <a:buFont typeface="Arial" pitchFamily="34" charset="0"/>
              <a:buChar char="•"/>
              <a:defRPr/>
            </a:pPr>
            <a:r>
              <a:rPr lang="en-US" dirty="0" smtClean="0"/>
              <a:t>Expansion valve</a:t>
            </a:r>
          </a:p>
          <a:p>
            <a:pPr marL="342900" lvl="0" indent="-342900">
              <a:spcBef>
                <a:spcPct val="20000"/>
              </a:spcBef>
              <a:buClrTx/>
              <a:buSzTx/>
              <a:buFont typeface="Arial" pitchFamily="34" charset="0"/>
              <a:buChar char="•"/>
              <a:defRPr/>
            </a:pPr>
            <a:r>
              <a:rPr lang="en-US" dirty="0" smtClean="0"/>
              <a:t>Evaporator</a:t>
            </a:r>
          </a:p>
          <a:p>
            <a:endParaRPr lang="en-US" dirty="0"/>
          </a:p>
        </p:txBody>
      </p:sp>
      <p:pic>
        <p:nvPicPr>
          <p:cNvPr id="4" name="Picture 6" descr="cen84959_06019"/>
          <p:cNvPicPr>
            <a:picLocks noChangeAspect="1" noChangeArrowheads="1"/>
          </p:cNvPicPr>
          <p:nvPr/>
        </p:nvPicPr>
        <p:blipFill>
          <a:blip r:embed="rId2"/>
          <a:srcRect/>
          <a:stretch>
            <a:fillRect/>
          </a:stretch>
        </p:blipFill>
        <p:spPr>
          <a:xfrm>
            <a:off x="3886200" y="2239962"/>
            <a:ext cx="4038600" cy="4237038"/>
          </a:xfrm>
          <a:prstGeom prst="rect">
            <a:avLst/>
          </a:prstGeom>
          <a:noFill/>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295400"/>
            <a:ext cx="6172200" cy="1894362"/>
          </a:xfrm>
        </p:spPr>
        <p:txBody>
          <a:bodyPr/>
          <a:lstStyle/>
          <a:p>
            <a:r>
              <a:rPr lang="en-US" dirty="0" smtClean="0">
                <a:solidFill>
                  <a:schemeClr val="accent6">
                    <a:lumMod val="50000"/>
                  </a:schemeClr>
                </a:solidFill>
              </a:rPr>
              <a:t>Thermal engineering</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dirty="0" smtClean="0"/>
              <a:t>What is thermodynamics ?</a:t>
            </a:r>
          </a:p>
          <a:p>
            <a:pPr marL="457200" indent="-457200"/>
            <a:r>
              <a:rPr lang="en-US" sz="2000" dirty="0" smtClean="0"/>
              <a:t>       </a:t>
            </a:r>
          </a:p>
          <a:p>
            <a:pPr marL="457200" indent="-457200"/>
            <a:r>
              <a:rPr lang="en-US" sz="2000" dirty="0" smtClean="0"/>
              <a:t>      The field of science , which deals with the energies possessed by gases and vapours is known as Thermodynamics.</a:t>
            </a:r>
          </a:p>
          <a:p>
            <a:pPr marL="457200" indent="-457200"/>
            <a:endParaRPr lang="en-US" sz="2000" dirty="0" smtClean="0"/>
          </a:p>
          <a:p>
            <a:pPr marL="457200" indent="-457200"/>
            <a:r>
              <a:rPr lang="en-US" sz="2000" dirty="0" smtClean="0"/>
              <a:t>What is Thermal Engineering ?</a:t>
            </a:r>
          </a:p>
          <a:p>
            <a:pPr marL="457200" indent="-457200"/>
            <a:r>
              <a:rPr lang="en-US" sz="2000" dirty="0" smtClean="0"/>
              <a:t>      </a:t>
            </a:r>
          </a:p>
          <a:p>
            <a:pPr marL="457200" indent="-457200"/>
            <a:r>
              <a:rPr lang="en-US" sz="2000" dirty="0" smtClean="0"/>
              <a:t>      The field of engineering science, which deals with the application of thermodynamics and its laws to work producing and work absorbing devices.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en84959_06020"/>
          <p:cNvPicPr>
            <a:picLocks noChangeAspect="1" noChangeArrowheads="1"/>
          </p:cNvPicPr>
          <p:nvPr/>
        </p:nvPicPr>
        <p:blipFill>
          <a:blip r:embed="rId2"/>
          <a:srcRect/>
          <a:stretch>
            <a:fillRect/>
          </a:stretch>
        </p:blipFill>
        <p:spPr>
          <a:xfrm>
            <a:off x="6165850" y="1600200"/>
            <a:ext cx="2749550" cy="4530725"/>
          </a:xfrm>
          <a:prstGeom prst="rect">
            <a:avLst/>
          </a:prstGeom>
          <a:noFill/>
        </p:spPr>
      </p:pic>
      <p:sp>
        <p:nvSpPr>
          <p:cNvPr id="2" name="Title 1"/>
          <p:cNvSpPr>
            <a:spLocks noGrp="1"/>
          </p:cNvSpPr>
          <p:nvPr>
            <p:ph type="title"/>
          </p:nvPr>
        </p:nvSpPr>
        <p:spPr/>
        <p:txBody>
          <a:bodyPr/>
          <a:lstStyle/>
          <a:p>
            <a:r>
              <a:rPr lang="en-US" dirty="0" smtClean="0"/>
              <a:t>refrigerator</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performance of refrigerator is</a:t>
            </a:r>
          </a:p>
          <a:p>
            <a:pPr>
              <a:buNone/>
            </a:pPr>
            <a:r>
              <a:rPr lang="en-US" dirty="0" smtClean="0"/>
              <a:t> measured in terms of coefficient of </a:t>
            </a:r>
          </a:p>
          <a:p>
            <a:pPr>
              <a:buNone/>
            </a:pPr>
            <a:r>
              <a:rPr lang="en-US" dirty="0" smtClean="0"/>
              <a:t>performance which is defined as ratio </a:t>
            </a:r>
          </a:p>
          <a:p>
            <a:pPr>
              <a:buNone/>
            </a:pPr>
            <a:r>
              <a:rPr lang="en-US" dirty="0" smtClean="0"/>
              <a:t>of the maximum heat transferred</a:t>
            </a:r>
          </a:p>
          <a:p>
            <a:pPr>
              <a:buNone/>
            </a:pPr>
            <a:r>
              <a:rPr lang="en-US" dirty="0" smtClean="0"/>
              <a:t>(i.e. heat taken from the cold body) </a:t>
            </a:r>
          </a:p>
          <a:p>
            <a:pPr>
              <a:buNone/>
            </a:pPr>
            <a:r>
              <a:rPr lang="en-US" dirty="0" smtClean="0"/>
              <a:t>to the amount of work required to</a:t>
            </a:r>
          </a:p>
          <a:p>
            <a:pPr>
              <a:buNone/>
            </a:pPr>
            <a:r>
              <a:rPr lang="en-US" dirty="0" smtClean="0"/>
              <a:t> produce the desired effect.</a:t>
            </a:r>
          </a:p>
          <a:p>
            <a:r>
              <a:rPr lang="en-US" dirty="0" smtClean="0"/>
              <a:t>COP = Desired output/Required input</a:t>
            </a:r>
          </a:p>
          <a:p>
            <a:endParaRPr lang="en-US" dirty="0" smtClean="0"/>
          </a:p>
          <a:p>
            <a:r>
              <a:rPr lang="en-US" dirty="0" err="1" smtClean="0"/>
              <a:t>C.o.p</a:t>
            </a:r>
            <a:r>
              <a:rPr lang="en-US" dirty="0" smtClean="0"/>
              <a:t>.= QL/w net = QL/(QH-QL)</a:t>
            </a:r>
          </a:p>
          <a:p>
            <a:pPr>
              <a:buNone/>
            </a:pPr>
            <a:r>
              <a:rPr lang="en-US" dirty="0" smtClean="0"/>
              <a:t>                                = TL/(TH-TL)</a:t>
            </a:r>
            <a:endParaRPr lang="en-US" dirty="0"/>
          </a:p>
        </p:txBody>
      </p:sp>
      <p:sp>
        <p:nvSpPr>
          <p:cNvPr id="7"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en84959_06020"/>
          <p:cNvPicPr>
            <a:picLocks noChangeAspect="1" noChangeArrowheads="1"/>
          </p:cNvPicPr>
          <p:nvPr/>
        </p:nvPicPr>
        <p:blipFill>
          <a:blip r:embed="rId2"/>
          <a:srcRect/>
          <a:stretch>
            <a:fillRect/>
          </a:stretch>
        </p:blipFill>
        <p:spPr>
          <a:xfrm>
            <a:off x="6165850" y="1600200"/>
            <a:ext cx="2749550" cy="4530725"/>
          </a:xfrm>
          <a:prstGeom prst="rect">
            <a:avLst/>
          </a:prstGeom>
          <a:noFill/>
        </p:spPr>
      </p:pic>
      <p:sp>
        <p:nvSpPr>
          <p:cNvPr id="2" name="Title 1"/>
          <p:cNvSpPr>
            <a:spLocks noGrp="1"/>
          </p:cNvSpPr>
          <p:nvPr>
            <p:ph type="title"/>
          </p:nvPr>
        </p:nvSpPr>
        <p:spPr/>
        <p:txBody>
          <a:bodyPr/>
          <a:lstStyle/>
          <a:p>
            <a:r>
              <a:rPr lang="en-US" dirty="0" smtClean="0"/>
              <a:t>refrigerator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performance of refrigerator is</a:t>
            </a:r>
          </a:p>
          <a:p>
            <a:pPr>
              <a:buNone/>
            </a:pPr>
            <a:r>
              <a:rPr lang="en-US" dirty="0" smtClean="0"/>
              <a:t> measured in terms of coefficient of </a:t>
            </a:r>
          </a:p>
          <a:p>
            <a:pPr>
              <a:buNone/>
            </a:pPr>
            <a:r>
              <a:rPr lang="en-US" dirty="0" smtClean="0"/>
              <a:t>performance which is defined as ratio </a:t>
            </a:r>
          </a:p>
          <a:p>
            <a:pPr>
              <a:buNone/>
            </a:pPr>
            <a:r>
              <a:rPr lang="en-US" dirty="0" smtClean="0"/>
              <a:t>of the maximum heat transferred</a:t>
            </a:r>
          </a:p>
          <a:p>
            <a:pPr>
              <a:buNone/>
            </a:pPr>
            <a:r>
              <a:rPr lang="en-US" dirty="0" smtClean="0"/>
              <a:t>(i.e. heat taken from the cold body) </a:t>
            </a:r>
          </a:p>
          <a:p>
            <a:pPr>
              <a:buNone/>
            </a:pPr>
            <a:r>
              <a:rPr lang="en-US" dirty="0" smtClean="0"/>
              <a:t>to the amount of work required to</a:t>
            </a:r>
          </a:p>
          <a:p>
            <a:pPr>
              <a:buNone/>
            </a:pPr>
            <a:r>
              <a:rPr lang="en-US" dirty="0" smtClean="0"/>
              <a:t> produce the desired effect.</a:t>
            </a:r>
          </a:p>
          <a:p>
            <a:r>
              <a:rPr lang="en-US" dirty="0" smtClean="0"/>
              <a:t>COP = Desired output/Required input</a:t>
            </a:r>
          </a:p>
          <a:p>
            <a:endParaRPr lang="en-US" dirty="0" smtClean="0"/>
          </a:p>
          <a:p>
            <a:r>
              <a:rPr lang="en-US" dirty="0" err="1" smtClean="0"/>
              <a:t>C.o.p</a:t>
            </a:r>
            <a:r>
              <a:rPr lang="en-US" dirty="0" smtClean="0"/>
              <a:t>.= QL/w net = QL/(QH-QL)</a:t>
            </a:r>
          </a:p>
          <a:p>
            <a:pPr>
              <a:buNone/>
            </a:pPr>
            <a:r>
              <a:rPr lang="en-US" dirty="0" smtClean="0"/>
              <a:t>                                = TL/(TH-TL)</a:t>
            </a:r>
          </a:p>
          <a:p>
            <a:pPr>
              <a:buNone/>
            </a:pPr>
            <a:r>
              <a:rPr lang="en-US" dirty="0" smtClean="0">
                <a:solidFill>
                  <a:srgbClr val="FF0000"/>
                </a:solidFill>
              </a:rPr>
              <a:t>VIDEO -4D</a:t>
            </a:r>
            <a:endParaRPr lang="en-US" dirty="0">
              <a:solidFill>
                <a:srgbClr val="FF0000"/>
              </a:solidFill>
            </a:endParaRPr>
          </a:p>
        </p:txBody>
      </p:sp>
      <p:sp>
        <p:nvSpPr>
          <p:cNvPr id="7"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en84959_06021"/>
          <p:cNvPicPr>
            <a:picLocks noChangeAspect="1" noChangeArrowheads="1"/>
          </p:cNvPicPr>
          <p:nvPr/>
        </p:nvPicPr>
        <p:blipFill>
          <a:blip r:embed="rId2"/>
          <a:srcRect/>
          <a:stretch>
            <a:fillRect/>
          </a:stretch>
        </p:blipFill>
        <p:spPr>
          <a:xfrm>
            <a:off x="5791200" y="2057400"/>
            <a:ext cx="2827337" cy="4530725"/>
          </a:xfrm>
          <a:prstGeom prst="rect">
            <a:avLst/>
          </a:prstGeom>
          <a:noFill/>
        </p:spPr>
      </p:pic>
      <p:sp>
        <p:nvSpPr>
          <p:cNvPr id="2" name="Title 1"/>
          <p:cNvSpPr>
            <a:spLocks noGrp="1"/>
          </p:cNvSpPr>
          <p:nvPr>
            <p:ph type="title"/>
          </p:nvPr>
        </p:nvSpPr>
        <p:spPr/>
        <p:txBody>
          <a:bodyPr/>
          <a:lstStyle/>
          <a:p>
            <a:r>
              <a:rPr lang="en-US" dirty="0" smtClean="0"/>
              <a:t>Heat pump</a:t>
            </a:r>
            <a:endParaRPr lang="en-US" dirty="0"/>
          </a:p>
        </p:txBody>
      </p:sp>
      <p:sp>
        <p:nvSpPr>
          <p:cNvPr id="3" name="Content Placeholder 2"/>
          <p:cNvSpPr>
            <a:spLocks noGrp="1"/>
          </p:cNvSpPr>
          <p:nvPr>
            <p:ph sz="quarter" idx="1"/>
          </p:nvPr>
        </p:nvSpPr>
        <p:spPr/>
        <p:txBody>
          <a:bodyPr/>
          <a:lstStyle/>
          <a:p>
            <a:pPr marL="342900" lvl="0" indent="-342900">
              <a:lnSpc>
                <a:spcPct val="90000"/>
              </a:lnSpc>
              <a:spcBef>
                <a:spcPct val="20000"/>
              </a:spcBef>
              <a:buClrTx/>
              <a:buSzTx/>
              <a:buFont typeface="Arial" pitchFamily="34" charset="0"/>
              <a:buChar char="•"/>
              <a:defRPr/>
            </a:pPr>
            <a:r>
              <a:rPr lang="en-US" dirty="0" smtClean="0"/>
              <a:t>Transfers heat from low temperature</a:t>
            </a:r>
          </a:p>
          <a:p>
            <a:pPr marL="342900" lvl="0" indent="-342900">
              <a:lnSpc>
                <a:spcPct val="90000"/>
              </a:lnSpc>
              <a:spcBef>
                <a:spcPct val="20000"/>
              </a:spcBef>
              <a:buClrTx/>
              <a:buSzTx/>
              <a:buNone/>
              <a:defRPr/>
            </a:pPr>
            <a:r>
              <a:rPr lang="en-US" dirty="0" smtClean="0"/>
              <a:t> area to higher temperature area</a:t>
            </a:r>
          </a:p>
          <a:p>
            <a:pPr marL="342900" lvl="0" indent="-342900">
              <a:lnSpc>
                <a:spcPct val="90000"/>
              </a:lnSpc>
              <a:spcBef>
                <a:spcPct val="20000"/>
              </a:spcBef>
              <a:buClrTx/>
              <a:buSzTx/>
              <a:buFont typeface="Arial" pitchFamily="34" charset="0"/>
              <a:buChar char="•"/>
              <a:defRPr/>
            </a:pPr>
            <a:r>
              <a:rPr lang="en-US" dirty="0" smtClean="0"/>
              <a:t>COP</a:t>
            </a:r>
            <a:r>
              <a:rPr lang="en-US" baseline="-25000" dirty="0" smtClean="0"/>
              <a:t>HP</a:t>
            </a:r>
            <a:r>
              <a:rPr lang="en-US" dirty="0" smtClean="0"/>
              <a:t> = Desired op /Required </a:t>
            </a:r>
            <a:r>
              <a:rPr lang="en-US" dirty="0" err="1" smtClean="0"/>
              <a:t>ip</a:t>
            </a:r>
            <a:r>
              <a:rPr lang="en-US" dirty="0" smtClean="0"/>
              <a:t> 	</a:t>
            </a:r>
          </a:p>
          <a:p>
            <a:pPr marL="342900" lvl="0" indent="-342900">
              <a:lnSpc>
                <a:spcPct val="90000"/>
              </a:lnSpc>
              <a:spcBef>
                <a:spcPct val="20000"/>
              </a:spcBef>
              <a:buClrTx/>
              <a:buSzTx/>
              <a:buFont typeface="Arial" pitchFamily="34" charset="0"/>
              <a:buChar char="•"/>
              <a:defRPr/>
            </a:pPr>
            <a:r>
              <a:rPr lang="en-US" dirty="0" smtClean="0"/>
              <a:t>= Q</a:t>
            </a:r>
            <a:r>
              <a:rPr lang="en-US" baseline="-25000" dirty="0" smtClean="0"/>
              <a:t>H</a:t>
            </a:r>
            <a:r>
              <a:rPr lang="en-US" dirty="0" smtClean="0"/>
              <a:t>/</a:t>
            </a:r>
            <a:r>
              <a:rPr lang="en-US" dirty="0" err="1" smtClean="0"/>
              <a:t>W</a:t>
            </a:r>
            <a:r>
              <a:rPr lang="en-US" baseline="-25000" dirty="0" err="1" smtClean="0"/>
              <a:t>net,in</a:t>
            </a:r>
            <a:endParaRPr lang="en-US" baseline="-25000" dirty="0" smtClean="0"/>
          </a:p>
          <a:p>
            <a:pPr marL="342900" lvl="0" indent="-342900">
              <a:lnSpc>
                <a:spcPct val="90000"/>
              </a:lnSpc>
              <a:spcBef>
                <a:spcPct val="20000"/>
              </a:spcBef>
              <a:buClrTx/>
              <a:buSzTx/>
              <a:buFont typeface="Arial" pitchFamily="34" charset="0"/>
              <a:buChar char="•"/>
              <a:defRPr/>
            </a:pPr>
            <a:r>
              <a:rPr lang="en-US" dirty="0" smtClean="0"/>
              <a:t>COP</a:t>
            </a:r>
            <a:r>
              <a:rPr lang="en-US" baseline="-25000" dirty="0" smtClean="0"/>
              <a:t>HP</a:t>
            </a:r>
            <a:r>
              <a:rPr lang="en-US" dirty="0" smtClean="0"/>
              <a:t> = Q</a:t>
            </a:r>
            <a:r>
              <a:rPr lang="en-US" baseline="-25000" dirty="0" smtClean="0"/>
              <a:t>H</a:t>
            </a:r>
            <a:r>
              <a:rPr lang="en-US" dirty="0" smtClean="0"/>
              <a:t>/(Q</a:t>
            </a:r>
            <a:r>
              <a:rPr lang="en-US" baseline="-25000" dirty="0" smtClean="0"/>
              <a:t>H</a:t>
            </a:r>
            <a:r>
              <a:rPr lang="en-US" dirty="0" smtClean="0"/>
              <a:t>–Q</a:t>
            </a:r>
            <a:r>
              <a:rPr lang="en-US" baseline="-25000" dirty="0" smtClean="0"/>
              <a:t>L</a:t>
            </a:r>
            <a:r>
              <a:rPr lang="en-US" dirty="0" smtClean="0"/>
              <a:t>) </a:t>
            </a:r>
          </a:p>
          <a:p>
            <a:pPr marL="342900" lvl="0" indent="-342900">
              <a:lnSpc>
                <a:spcPct val="90000"/>
              </a:lnSpc>
              <a:spcBef>
                <a:spcPct val="20000"/>
              </a:spcBef>
              <a:buClrTx/>
              <a:buSzTx/>
              <a:buNone/>
              <a:defRPr/>
            </a:pPr>
            <a:r>
              <a:rPr lang="en-US" dirty="0" smtClean="0"/>
              <a:t>                = 1/(1-(Q</a:t>
            </a:r>
            <a:r>
              <a:rPr lang="en-US" baseline="-25000" dirty="0" smtClean="0"/>
              <a:t>L</a:t>
            </a:r>
            <a:r>
              <a:rPr lang="en-US" dirty="0" smtClean="0"/>
              <a:t>/Q</a:t>
            </a:r>
            <a:r>
              <a:rPr lang="en-US" baseline="-25000" dirty="0" smtClean="0"/>
              <a:t>H</a:t>
            </a:r>
            <a:r>
              <a:rPr lang="en-US" dirty="0" smtClean="0"/>
              <a:t>))</a:t>
            </a:r>
          </a:p>
          <a:p>
            <a:pPr marL="342900" lvl="0" indent="-342900">
              <a:lnSpc>
                <a:spcPct val="90000"/>
              </a:lnSpc>
              <a:spcBef>
                <a:spcPct val="20000"/>
              </a:spcBef>
              <a:buClrTx/>
              <a:buSzTx/>
              <a:buNone/>
              <a:defRPr/>
            </a:pPr>
            <a:endParaRPr lang="en-US" dirty="0" smtClean="0"/>
          </a:p>
          <a:p>
            <a:pPr marL="342900" lvl="0" indent="-342900">
              <a:lnSpc>
                <a:spcPct val="90000"/>
              </a:lnSpc>
              <a:spcBef>
                <a:spcPct val="20000"/>
              </a:spcBef>
              <a:buClrTx/>
              <a:buSzTx/>
              <a:buNone/>
              <a:defRPr/>
            </a:pPr>
            <a:r>
              <a:rPr lang="en-US" dirty="0" smtClean="0">
                <a:solidFill>
                  <a:srgbClr val="FF0000"/>
                </a:solidFill>
              </a:rPr>
              <a:t>VIDEO-4C</a:t>
            </a:r>
          </a:p>
          <a:p>
            <a:endParaRPr lang="en-US" dirty="0"/>
          </a:p>
        </p:txBody>
      </p:sp>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467600" cy="1143000"/>
          </a:xfrm>
        </p:spPr>
        <p:txBody>
          <a:bodyPr/>
          <a:lstStyle/>
          <a:p>
            <a:r>
              <a:rPr lang="en-US" dirty="0" smtClean="0">
                <a:solidFill>
                  <a:srgbClr val="FF0000"/>
                </a:solidFill>
              </a:rPr>
              <a:t>Equivalence of </a:t>
            </a:r>
            <a:r>
              <a:rPr lang="en-US" dirty="0" err="1" smtClean="0">
                <a:solidFill>
                  <a:srgbClr val="FF0000"/>
                </a:solidFill>
              </a:rPr>
              <a:t>kelvin-Plancks</a:t>
            </a:r>
            <a:r>
              <a:rPr lang="en-US" dirty="0" smtClean="0">
                <a:solidFill>
                  <a:srgbClr val="FF0000"/>
                </a:solidFill>
              </a:rPr>
              <a:t> and Clausius statements</a:t>
            </a:r>
            <a:endParaRPr lang="en-US" dirty="0">
              <a:solidFill>
                <a:srgbClr val="FF0000"/>
              </a:solidFill>
            </a:endParaRPr>
          </a:p>
        </p:txBody>
      </p:sp>
      <p:pic>
        <p:nvPicPr>
          <p:cNvPr id="4" name="Picture 2"/>
          <p:cNvPicPr>
            <a:picLocks noChangeAspect="1" noChangeArrowheads="1"/>
          </p:cNvPicPr>
          <p:nvPr/>
        </p:nvPicPr>
        <p:blipFill>
          <a:blip r:embed="rId2"/>
          <a:srcRect/>
          <a:stretch>
            <a:fillRect/>
          </a:stretch>
        </p:blipFill>
        <p:spPr bwMode="auto">
          <a:xfrm>
            <a:off x="1676400" y="2057400"/>
            <a:ext cx="5744497" cy="4035794"/>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lstStyle/>
          <a:p>
            <a:r>
              <a:rPr lang="en-US" dirty="0" smtClean="0">
                <a:solidFill>
                  <a:srgbClr val="FF0000"/>
                </a:solidFill>
              </a:rPr>
              <a:t>Violation of </a:t>
            </a:r>
            <a:r>
              <a:rPr lang="en-US" dirty="0" err="1" smtClean="0">
                <a:solidFill>
                  <a:srgbClr val="FF0000"/>
                </a:solidFill>
              </a:rPr>
              <a:t>kelvin</a:t>
            </a:r>
            <a:r>
              <a:rPr lang="en-US" dirty="0" smtClean="0">
                <a:solidFill>
                  <a:srgbClr val="FF0000"/>
                </a:solidFill>
              </a:rPr>
              <a:t> </a:t>
            </a:r>
            <a:r>
              <a:rPr lang="en-US" dirty="0" err="1" smtClean="0">
                <a:solidFill>
                  <a:srgbClr val="FF0000"/>
                </a:solidFill>
              </a:rPr>
              <a:t>plancks</a:t>
            </a:r>
            <a:r>
              <a:rPr lang="en-US" dirty="0" smtClean="0">
                <a:solidFill>
                  <a:srgbClr val="FF0000"/>
                </a:solidFill>
              </a:rPr>
              <a:t> statement</a:t>
            </a:r>
            <a:endParaRPr lang="en-US" dirty="0">
              <a:solidFill>
                <a:srgbClr val="FF0000"/>
              </a:solidFill>
            </a:endParaRPr>
          </a:p>
        </p:txBody>
      </p:sp>
      <p:sp>
        <p:nvSpPr>
          <p:cNvPr id="3" name="Content Placeholder 2"/>
          <p:cNvSpPr>
            <a:spLocks noGrp="1"/>
          </p:cNvSpPr>
          <p:nvPr>
            <p:ph sz="quarter" idx="1"/>
          </p:nvPr>
        </p:nvSpPr>
        <p:spPr/>
        <p:txBody>
          <a:bodyPr>
            <a:normAutofit fontScale="70000" lnSpcReduction="20000"/>
          </a:bodyPr>
          <a:lstStyle/>
          <a:p>
            <a:r>
              <a:rPr lang="en-US" sz="2900" dirty="0" smtClean="0"/>
              <a:t>Refer to Figure 17.3 that is, it is possible to construct a device I which, working cyclically, absorbs energy a heat(Q1) from a source at temperature(</a:t>
            </a:r>
            <a:r>
              <a:rPr lang="en-US" sz="2900" dirty="0" err="1" smtClean="0"/>
              <a:t>Th</a:t>
            </a:r>
            <a:r>
              <a:rPr lang="en-US" sz="2900" dirty="0" smtClean="0"/>
              <a:t>) and performs an equivalent amount of work (w=Q1). </a:t>
            </a:r>
          </a:p>
          <a:p>
            <a:r>
              <a:rPr lang="en-US" sz="2900" dirty="0" smtClean="0"/>
              <a:t>Next consider a device II which absorbs(</a:t>
            </a:r>
            <a:r>
              <a:rPr lang="en-US" sz="2900" dirty="0" err="1" smtClean="0"/>
              <a:t>Ql</a:t>
            </a:r>
            <a:r>
              <a:rPr lang="en-US" sz="2900" dirty="0" smtClean="0"/>
              <a:t>) amount of energy from a low temperature (</a:t>
            </a:r>
            <a:r>
              <a:rPr lang="en-US" sz="2900" dirty="0" err="1" smtClean="0"/>
              <a:t>Tl</a:t>
            </a:r>
            <a:r>
              <a:rPr lang="en-US" sz="2900" dirty="0" smtClean="0"/>
              <a:t>)body at and delivers energy as heat (QH)to a high temperature reservoir at(</a:t>
            </a:r>
            <a:r>
              <a:rPr lang="en-US" sz="2900" dirty="0" err="1" smtClean="0"/>
              <a:t>Th</a:t>
            </a:r>
            <a:r>
              <a:rPr lang="en-US" sz="2900" dirty="0" smtClean="0"/>
              <a:t>) . To accomplish this, work(W) is done on the device.</a:t>
            </a:r>
          </a:p>
          <a:p>
            <a:r>
              <a:rPr lang="en-US" sz="2900" dirty="0" smtClean="0"/>
              <a:t> The device II does not violate the Clausius statement. For device II, we can write(</a:t>
            </a:r>
            <a:r>
              <a:rPr lang="en-US" sz="2900" dirty="0" err="1" smtClean="0"/>
              <a:t>Qh</a:t>
            </a:r>
            <a:r>
              <a:rPr lang="en-US" sz="2900" dirty="0" smtClean="0"/>
              <a:t>=</a:t>
            </a:r>
            <a:r>
              <a:rPr lang="en-US" sz="2900" dirty="0" err="1" smtClean="0"/>
              <a:t>Ql+w</a:t>
            </a:r>
            <a:r>
              <a:rPr lang="en-US" sz="2900" dirty="0" smtClean="0"/>
              <a:t>) . Now combine I and II. The work delivered by device I is used by device, II. </a:t>
            </a:r>
          </a:p>
          <a:p>
            <a:pPr>
              <a:buNone/>
            </a:pPr>
            <a:r>
              <a:rPr lang="en-US" sz="2900" dirty="0" smtClean="0"/>
              <a:t>Then </a:t>
            </a:r>
          </a:p>
          <a:p>
            <a:r>
              <a:rPr lang="en-US" sz="2900" dirty="0" smtClean="0"/>
              <a:t>W=Q1</a:t>
            </a:r>
          </a:p>
          <a:p>
            <a:r>
              <a:rPr lang="en-US" sz="2900" dirty="0" err="1" smtClean="0"/>
              <a:t>Qh</a:t>
            </a:r>
            <a:r>
              <a:rPr lang="en-US" sz="2900" dirty="0" smtClean="0"/>
              <a:t>=</a:t>
            </a:r>
            <a:r>
              <a:rPr lang="en-US" sz="2900" dirty="0" err="1" smtClean="0"/>
              <a:t>Ql+W</a:t>
            </a:r>
            <a:endParaRPr lang="en-US" sz="2900" dirty="0" smtClean="0"/>
          </a:p>
          <a:p>
            <a:r>
              <a:rPr lang="en-US" sz="2900" dirty="0" smtClean="0"/>
              <a:t>     =Ql+Q1</a:t>
            </a:r>
            <a:br>
              <a:rPr lang="en-US" sz="2900" dirty="0" smtClean="0"/>
            </a:br>
            <a:r>
              <a:rPr lang="en-US" sz="2900" dirty="0" smtClean="0"/>
              <a:t/>
            </a:r>
            <a:br>
              <a:rPr lang="en-US" sz="2900" dirty="0" smtClean="0"/>
            </a:br>
            <a:r>
              <a:rPr lang="en-US" sz="2900" dirty="0" smtClean="0"/>
              <a:t>  </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1143000"/>
          </a:xfrm>
        </p:spPr>
        <p:txBody>
          <a:bodyPr/>
          <a:lstStyle/>
          <a:p>
            <a:r>
              <a:rPr lang="en-US" dirty="0" smtClean="0"/>
              <a:t>Violation of </a:t>
            </a:r>
            <a:r>
              <a:rPr lang="en-US" dirty="0" err="1" smtClean="0"/>
              <a:t>kelvin</a:t>
            </a:r>
            <a:r>
              <a:rPr lang="en-US" dirty="0" smtClean="0"/>
              <a:t> </a:t>
            </a:r>
            <a:r>
              <a:rPr lang="en-US" dirty="0" err="1" smtClean="0"/>
              <a:t>plancks</a:t>
            </a:r>
            <a:r>
              <a:rPr lang="en-US" dirty="0" smtClean="0"/>
              <a:t> statement</a:t>
            </a:r>
            <a:endParaRPr lang="en-US" dirty="0"/>
          </a:p>
        </p:txBody>
      </p:sp>
      <p:sp>
        <p:nvSpPr>
          <p:cNvPr id="3" name="Content Placeholder 2"/>
          <p:cNvSpPr>
            <a:spLocks noGrp="1"/>
          </p:cNvSpPr>
          <p:nvPr>
            <p:ph sz="quarter" idx="1"/>
          </p:nvPr>
        </p:nvSpPr>
        <p:spPr>
          <a:xfrm>
            <a:off x="457200" y="2060448"/>
            <a:ext cx="7467600" cy="4873752"/>
          </a:xfrm>
        </p:spPr>
        <p:txBody>
          <a:bodyPr/>
          <a:lstStyle/>
          <a:p>
            <a:pPr>
              <a:buNone/>
            </a:pPr>
            <a:r>
              <a:rPr lang="en-US" dirty="0" smtClean="0"/>
              <a:t>(17.1) (17.2) </a:t>
            </a:r>
          </a:p>
          <a:p>
            <a:r>
              <a:rPr lang="en-US" dirty="0" smtClean="0"/>
              <a:t>This combined device (which is no more aided by any external agency) working cyclically, is not producing any effect other than the transfer of energy as heat (QL)from the low temperature reservoir to the high temperature reservoir. This is in violation of the Clausius statement. </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1143000"/>
          </a:xfrm>
        </p:spPr>
        <p:txBody>
          <a:bodyPr/>
          <a:lstStyle/>
          <a:p>
            <a:r>
              <a:rPr lang="en-US" dirty="0" smtClean="0">
                <a:solidFill>
                  <a:srgbClr val="FF0000"/>
                </a:solidFill>
              </a:rPr>
              <a:t>Violation of </a:t>
            </a:r>
            <a:r>
              <a:rPr lang="en-US" dirty="0" err="1" smtClean="0">
                <a:solidFill>
                  <a:srgbClr val="FF0000"/>
                </a:solidFill>
              </a:rPr>
              <a:t>kelvin</a:t>
            </a:r>
            <a:r>
              <a:rPr lang="en-US" dirty="0" smtClean="0">
                <a:solidFill>
                  <a:srgbClr val="FF0000"/>
                </a:solidFill>
              </a:rPr>
              <a:t> </a:t>
            </a:r>
            <a:r>
              <a:rPr lang="en-US" dirty="0" err="1" smtClean="0">
                <a:solidFill>
                  <a:srgbClr val="FF0000"/>
                </a:solidFill>
              </a:rPr>
              <a:t>plancks</a:t>
            </a:r>
            <a:r>
              <a:rPr lang="en-US" dirty="0" smtClean="0">
                <a:solidFill>
                  <a:srgbClr val="FF0000"/>
                </a:solidFill>
              </a:rPr>
              <a:t> statement</a:t>
            </a:r>
            <a:endParaRPr lang="en-US" dirty="0">
              <a:solidFill>
                <a:srgbClr val="FF0000"/>
              </a:solidFill>
            </a:endParaRPr>
          </a:p>
        </p:txBody>
      </p:sp>
      <p:pic>
        <p:nvPicPr>
          <p:cNvPr id="4" name="Picture 2"/>
          <p:cNvPicPr>
            <a:picLocks noChangeAspect="1" noChangeArrowheads="1"/>
          </p:cNvPicPr>
          <p:nvPr/>
        </p:nvPicPr>
        <p:blipFill>
          <a:blip r:embed="rId2"/>
          <a:srcRect/>
          <a:stretch>
            <a:fillRect/>
          </a:stretch>
        </p:blipFill>
        <p:spPr bwMode="auto">
          <a:xfrm>
            <a:off x="1600200" y="2209800"/>
            <a:ext cx="6096000" cy="3499556"/>
          </a:xfrm>
          <a:prstGeom prst="rect">
            <a:avLst/>
          </a:prstGeom>
          <a:noFill/>
          <a:ln w="9525">
            <a:noFill/>
            <a:miter lim="800000"/>
            <a:headEnd/>
            <a:tailEnd/>
          </a:ln>
          <a:effectLst/>
        </p:spPr>
      </p:pic>
      <p:sp>
        <p:nvSpPr>
          <p:cNvPr id="6"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Violation of clausis statement</a:t>
            </a:r>
            <a:endParaRPr lang="en-US" dirty="0">
              <a:solidFill>
                <a:srgbClr val="FF0000"/>
              </a:solidFill>
            </a:endParaRPr>
          </a:p>
        </p:txBody>
      </p:sp>
      <p:sp>
        <p:nvSpPr>
          <p:cNvPr id="3" name="Content Placeholder 2"/>
          <p:cNvSpPr>
            <a:spLocks noGrp="1"/>
          </p:cNvSpPr>
          <p:nvPr>
            <p:ph sz="quarter" idx="1"/>
          </p:nvPr>
        </p:nvSpPr>
        <p:spPr/>
        <p:txBody>
          <a:bodyPr>
            <a:normAutofit fontScale="92500"/>
          </a:bodyPr>
          <a:lstStyle/>
          <a:p>
            <a:r>
              <a:rPr lang="en-US" dirty="0" smtClean="0"/>
              <a:t>To prove that violation of the Clausius' statement leads to violation of Kelvin Planck statement, let us assume that the Clausius' statement is incorrect. That is, it is possible to constructs a device I (refer to Figure 17.4) such that it transfers </a:t>
            </a:r>
            <a:r>
              <a:rPr lang="en-US" dirty="0" err="1" smtClean="0"/>
              <a:t>energyas</a:t>
            </a:r>
            <a:r>
              <a:rPr lang="en-US" dirty="0" smtClean="0"/>
              <a:t> heat(Q)  from a body at lower temperature to a body at higher temperature unaided by any external agency. Consider another device II which receives energy as heat(QH) from a body at higher temperature, delivers work(W) and rejects energy as heat (Q)to the body at a low temperature. Device II does not violent Kelvin Planck statement. Application of the first law of thermodynamics to device II gives, </a:t>
            </a:r>
          </a:p>
          <a:p>
            <a:r>
              <a:rPr lang="en-US" dirty="0" smtClean="0"/>
              <a:t>QH=</a:t>
            </a:r>
            <a:r>
              <a:rPr lang="en-US" dirty="0" err="1" smtClean="0"/>
              <a:t>QL+w</a:t>
            </a:r>
            <a:r>
              <a:rPr lang="en-US" dirty="0" smtClean="0"/>
              <a:t>       (17.3)   </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Violation of clausis statement</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Now consider the combination of devices I and II as a single device. This combined device, working cyclically, absorbs(QH-Q) amount of energy as heat from the thermal reservoir at temperature (TH)and delivers work (W=QH-Q), leaving the thermal (TL)reservoir at temperature unaffected. That is, the resulting device is a PMM-II(perpetual motion machine-II), which is in violation of the Kelvin Planck statement. Thus the Kelvin Planck statement and the Clausius' statement are equivalent. </a:t>
            </a:r>
          </a:p>
          <a:p>
            <a:pPr>
              <a:buNone/>
            </a:pPr>
            <a:r>
              <a:rPr lang="en-US" dirty="0" smtClean="0"/>
              <a:t>  </a:t>
            </a:r>
          </a:p>
          <a:p>
            <a:endParaRPr lang="en-US" dirty="0"/>
          </a:p>
        </p:txBody>
      </p:sp>
      <p:sp>
        <p:nvSpPr>
          <p:cNvPr id="4"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sz="quarter" idx="1"/>
          </p:nvPr>
        </p:nvPicPr>
        <p:blipFill>
          <a:blip r:embed="rId2"/>
          <a:srcRect/>
          <a:stretch>
            <a:fillRect/>
          </a:stretch>
        </p:blipFill>
        <p:spPr bwMode="auto">
          <a:xfrm>
            <a:off x="44508" y="990600"/>
            <a:ext cx="8718492" cy="1438638"/>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1066800" y="2819400"/>
            <a:ext cx="6629400" cy="3761464"/>
          </a:xfrm>
          <a:prstGeom prst="rect">
            <a:avLst/>
          </a:prstGeom>
          <a:noFill/>
          <a:ln w="9525">
            <a:noFill/>
            <a:miter lim="800000"/>
            <a:headEnd/>
            <a:tailEnd/>
          </a:ln>
          <a:effectLst/>
        </p:spPr>
      </p:pic>
      <p:sp>
        <p:nvSpPr>
          <p:cNvPr id="6"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15438"/>
            <a:ext cx="7543800" cy="598962"/>
          </a:xfrm>
        </p:spPr>
        <p:txBody>
          <a:bodyPr>
            <a:normAutofit fontScale="90000"/>
          </a:bodyPr>
          <a:lstStyle/>
          <a:p>
            <a:r>
              <a:rPr lang="en-US" dirty="0" smtClean="0">
                <a:solidFill>
                  <a:schemeClr val="accent6">
                    <a:lumMod val="50000"/>
                  </a:schemeClr>
                </a:solidFill>
              </a:rPr>
              <a:t>UNIT 1 : (20 MARKS)</a:t>
            </a:r>
            <a:br>
              <a:rPr lang="en-US" dirty="0" smtClean="0">
                <a:solidFill>
                  <a:schemeClr val="accent6">
                    <a:lumMod val="50000"/>
                  </a:schemeClr>
                </a:solidFill>
              </a:rPr>
            </a:br>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u="sng" dirty="0" smtClean="0">
                <a:solidFill>
                  <a:srgbClr val="FF0000"/>
                </a:solidFill>
              </a:rPr>
              <a:t>Concept of pure substance</a:t>
            </a:r>
          </a:p>
          <a:p>
            <a:pPr marL="457200" indent="-457200"/>
            <a:r>
              <a:rPr lang="en-US" sz="2000" dirty="0" smtClean="0"/>
              <a:t>“ a pure substance is defined as one that is homogeneous and invariable in chemical composition throughout its mass.”</a:t>
            </a:r>
          </a:p>
          <a:p>
            <a:pPr marL="457200" indent="-457200"/>
            <a:endParaRPr lang="en-US" sz="2000" dirty="0" smtClean="0"/>
          </a:p>
          <a:p>
            <a:pPr marL="457200" indent="-457200"/>
            <a:r>
              <a:rPr lang="en-US" sz="2000" dirty="0" smtClean="0"/>
              <a:t>Atmospheric air, steam –water mixture and combustion products of fuel are regarded as pure substance</a:t>
            </a:r>
          </a:p>
          <a:p>
            <a:pPr marL="457200" indent="-457200"/>
            <a:endParaRPr lang="en-US" sz="2000" dirty="0" smtClean="0"/>
          </a:p>
          <a:p>
            <a:pPr marL="457200" indent="-457200"/>
            <a:r>
              <a:rPr lang="en-US" sz="2000" dirty="0" smtClean="0"/>
              <a:t>But the mixture of air and liquid air is not a pure substance, since the relative proportion of oxygen and nitrogen differ in the gas and liquid phases in equilibrium.</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381000" y="914400"/>
            <a:ext cx="7833782" cy="1702311"/>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57200" y="2819400"/>
            <a:ext cx="7696188" cy="650382"/>
          </a:xfrm>
          <a:prstGeom prst="rect">
            <a:avLst/>
          </a:prstGeom>
          <a:noFill/>
          <a:ln w="9525">
            <a:noFill/>
            <a:miter lim="800000"/>
            <a:headEnd/>
            <a:tailEnd/>
          </a:ln>
          <a:effectLst/>
        </p:spPr>
      </p:pic>
      <p:sp>
        <p:nvSpPr>
          <p:cNvPr id="6"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152400" y="152400"/>
            <a:ext cx="8305800" cy="6600297"/>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82444" y="1143000"/>
            <a:ext cx="8861556" cy="4495800"/>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
        <p:nvSpPr>
          <p:cNvPr id="6" name="TextBox 5"/>
          <p:cNvSpPr txBox="1"/>
          <p:nvPr/>
        </p:nvSpPr>
        <p:spPr>
          <a:xfrm>
            <a:off x="1752600" y="5943600"/>
            <a:ext cx="1382110" cy="430887"/>
          </a:xfrm>
          <a:prstGeom prst="rect">
            <a:avLst/>
          </a:prstGeom>
          <a:noFill/>
        </p:spPr>
        <p:txBody>
          <a:bodyPr wrap="none" rtlCol="0">
            <a:spAutoFit/>
          </a:bodyPr>
          <a:lstStyle/>
          <a:p>
            <a:r>
              <a:rPr lang="en-US" sz="2200" dirty="0" smtClean="0">
                <a:solidFill>
                  <a:srgbClr val="FF0000"/>
                </a:solidFill>
              </a:rPr>
              <a:t>VIDEO 5</a:t>
            </a:r>
            <a:endParaRPr lang="en-US" sz="2200" dirty="0">
              <a:solidFill>
                <a:srgbClr val="FF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304800" y="1066800"/>
            <a:ext cx="8675948" cy="5766114"/>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52399" y="152400"/>
            <a:ext cx="8940229" cy="640080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533400" y="332711"/>
            <a:ext cx="7696200" cy="6070486"/>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219200" y="152400"/>
            <a:ext cx="7086600" cy="6503924"/>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52399" y="152400"/>
            <a:ext cx="8578193" cy="6324600"/>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52400" y="1306813"/>
            <a:ext cx="8763000" cy="2045987"/>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52399" y="152400"/>
            <a:ext cx="8059615" cy="5867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38600" y="4114800"/>
            <a:ext cx="4038600" cy="1981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u="sng" dirty="0" smtClean="0">
                <a:solidFill>
                  <a:srgbClr val="FF0000"/>
                </a:solidFill>
              </a:rPr>
              <a:t>Thermodynamic system (system</a:t>
            </a:r>
            <a:r>
              <a:rPr lang="en-US" sz="2000" dirty="0" smtClean="0">
                <a:solidFill>
                  <a:srgbClr val="FF0000"/>
                </a:solidFill>
              </a:rPr>
              <a:t>)</a:t>
            </a:r>
          </a:p>
          <a:p>
            <a:pPr marL="457200" indent="-457200"/>
            <a:r>
              <a:rPr lang="en-US" sz="2000" dirty="0" smtClean="0"/>
              <a:t>A definite area or a space where some thermodynamic processes is taking place.</a:t>
            </a:r>
          </a:p>
          <a:p>
            <a:pPr marL="457200" indent="-457200"/>
            <a:r>
              <a:rPr lang="en-US" sz="2000" dirty="0" smtClean="0"/>
              <a:t>It is a region where our attention is focused for studying thermodynamic processes.</a:t>
            </a:r>
          </a:p>
          <a:p>
            <a:pPr marL="457200" indent="-457200"/>
            <a:r>
              <a:rPr lang="en-US" sz="2000" dirty="0" smtClean="0"/>
              <a:t>A little observation will show that a thermodynamic system has its boundaries and any thing outside the boundaries is called as surrounding.</a:t>
            </a:r>
          </a:p>
        </p:txBody>
      </p:sp>
      <p:sp>
        <p:nvSpPr>
          <p:cNvPr id="4" name="Oval 3"/>
          <p:cNvSpPr/>
          <p:nvPr/>
        </p:nvSpPr>
        <p:spPr>
          <a:xfrm>
            <a:off x="4419600" y="4419600"/>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system</a:t>
            </a:r>
            <a:endParaRPr lang="en-US" dirty="0">
              <a:solidFill>
                <a:srgbClr val="FF0000"/>
              </a:solidFill>
            </a:endParaRPr>
          </a:p>
        </p:txBody>
      </p:sp>
      <p:cxnSp>
        <p:nvCxnSpPr>
          <p:cNvPr id="6" name="Straight Arrow Connector 5"/>
          <p:cNvCxnSpPr>
            <a:stCxn id="10" idx="1"/>
            <a:endCxn id="4" idx="7"/>
          </p:cNvCxnSpPr>
          <p:nvPr/>
        </p:nvCxnSpPr>
        <p:spPr>
          <a:xfrm rot="10800000" flipV="1">
            <a:off x="5590334" y="4451866"/>
            <a:ext cx="581866" cy="16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72200" y="4267200"/>
            <a:ext cx="1197764" cy="369332"/>
          </a:xfrm>
          <a:prstGeom prst="rect">
            <a:avLst/>
          </a:prstGeom>
          <a:noFill/>
        </p:spPr>
        <p:txBody>
          <a:bodyPr wrap="none" rtlCol="0">
            <a:spAutoFit/>
          </a:bodyPr>
          <a:lstStyle/>
          <a:p>
            <a:r>
              <a:rPr lang="en-US" dirty="0" smtClean="0"/>
              <a:t>boundary</a:t>
            </a:r>
            <a:endParaRPr lang="en-US" dirty="0"/>
          </a:p>
        </p:txBody>
      </p:sp>
      <p:sp>
        <p:nvSpPr>
          <p:cNvPr id="13" name="TextBox 12"/>
          <p:cNvSpPr txBox="1"/>
          <p:nvPr/>
        </p:nvSpPr>
        <p:spPr>
          <a:xfrm>
            <a:off x="6477000" y="5029200"/>
            <a:ext cx="1505540" cy="369332"/>
          </a:xfrm>
          <a:prstGeom prst="rect">
            <a:avLst/>
          </a:prstGeom>
          <a:noFill/>
        </p:spPr>
        <p:txBody>
          <a:bodyPr wrap="none" rtlCol="0">
            <a:spAutoFit/>
          </a:bodyPr>
          <a:lstStyle/>
          <a:p>
            <a:r>
              <a:rPr lang="en-US" dirty="0" smtClean="0"/>
              <a:t>surrounding</a:t>
            </a:r>
            <a:endParaRPr lang="en-US" dirty="0"/>
          </a:p>
        </p:txBody>
      </p:sp>
      <p:sp>
        <p:nvSpPr>
          <p:cNvPr id="16" name="Title 1"/>
          <p:cNvSpPr txBox="1">
            <a:spLocks/>
          </p:cNvSpPr>
          <p:nvPr/>
        </p:nvSpPr>
        <p:spPr>
          <a:xfrm>
            <a:off x="1752600" y="0"/>
            <a:ext cx="7543800" cy="5989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1"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52400" y="1361419"/>
            <a:ext cx="8305800" cy="4505981"/>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304800"/>
            <a:ext cx="8868355" cy="42672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5029200" y="3055183"/>
            <a:ext cx="4114800" cy="3802817"/>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152400" y="152400"/>
            <a:ext cx="7696200" cy="6451904"/>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463550" y="381000"/>
            <a:ext cx="1746250" cy="381000"/>
          </a:xfrm>
          <a:prstGeom prst="rect">
            <a:avLst/>
          </a:prstGeom>
          <a:noFill/>
          <a:ln w="9525">
            <a:noFill/>
            <a:miter lim="800000"/>
            <a:headEnd/>
            <a:tailEnd/>
          </a:ln>
          <a:effectLst/>
        </p:spPr>
      </p:pic>
      <p:pic>
        <p:nvPicPr>
          <p:cNvPr id="4" name="Picture 4"/>
          <p:cNvPicPr>
            <a:picLocks noChangeAspect="1" noChangeArrowheads="1"/>
          </p:cNvPicPr>
          <p:nvPr/>
        </p:nvPicPr>
        <p:blipFill>
          <a:blip r:embed="rId3"/>
          <a:srcRect/>
          <a:stretch>
            <a:fillRect/>
          </a:stretch>
        </p:blipFill>
        <p:spPr bwMode="auto">
          <a:xfrm>
            <a:off x="457200" y="990600"/>
            <a:ext cx="5603631" cy="304800"/>
          </a:xfrm>
          <a:prstGeom prst="rect">
            <a:avLst/>
          </a:prstGeom>
          <a:noFill/>
          <a:ln w="9525">
            <a:noFill/>
            <a:miter lim="800000"/>
            <a:headEnd/>
            <a:tailEnd/>
          </a:ln>
          <a:effectLst/>
        </p:spPr>
      </p:pic>
      <p:pic>
        <p:nvPicPr>
          <p:cNvPr id="5" name="Picture 6"/>
          <p:cNvPicPr>
            <a:picLocks noChangeAspect="1" noChangeArrowheads="1"/>
          </p:cNvPicPr>
          <p:nvPr/>
        </p:nvPicPr>
        <p:blipFill>
          <a:blip r:embed="rId4"/>
          <a:srcRect/>
          <a:stretch>
            <a:fillRect/>
          </a:stretch>
        </p:blipFill>
        <p:spPr bwMode="auto">
          <a:xfrm>
            <a:off x="304800" y="1676400"/>
            <a:ext cx="8449235" cy="762000"/>
          </a:xfrm>
          <a:prstGeom prst="rect">
            <a:avLst/>
          </a:prstGeom>
          <a:noFill/>
          <a:ln w="9525">
            <a:noFill/>
            <a:miter lim="800000"/>
            <a:headEnd/>
            <a:tailEnd/>
          </a:ln>
          <a:effectLst/>
        </p:spPr>
      </p:pic>
      <p:pic>
        <p:nvPicPr>
          <p:cNvPr id="7" name="Picture 7"/>
          <p:cNvPicPr>
            <a:picLocks noChangeAspect="1" noChangeArrowheads="1"/>
          </p:cNvPicPr>
          <p:nvPr/>
        </p:nvPicPr>
        <p:blipFill>
          <a:blip r:embed="rId5"/>
          <a:srcRect/>
          <a:stretch>
            <a:fillRect/>
          </a:stretch>
        </p:blipFill>
        <p:spPr bwMode="auto">
          <a:xfrm>
            <a:off x="730470" y="2819399"/>
            <a:ext cx="4984530" cy="889547"/>
          </a:xfrm>
          <a:prstGeom prst="rect">
            <a:avLst/>
          </a:prstGeom>
          <a:noFill/>
          <a:ln w="9525">
            <a:noFill/>
            <a:miter lim="800000"/>
            <a:headEnd/>
            <a:tailEnd/>
          </a:ln>
          <a:effectLst/>
        </p:spPr>
      </p:pic>
      <p:sp>
        <p:nvSpPr>
          <p:cNvPr id="8" name="TextBox 7"/>
          <p:cNvSpPr txBox="1"/>
          <p:nvPr/>
        </p:nvSpPr>
        <p:spPr>
          <a:xfrm>
            <a:off x="1295401" y="3886200"/>
            <a:ext cx="5334000" cy="1938992"/>
          </a:xfrm>
          <a:prstGeom prst="rect">
            <a:avLst/>
          </a:prstGeom>
          <a:noFill/>
        </p:spPr>
        <p:txBody>
          <a:bodyPr wrap="square" rtlCol="0">
            <a:spAutoFit/>
          </a:bodyPr>
          <a:lstStyle/>
          <a:p>
            <a:r>
              <a:rPr lang="en-US" sz="2400" dirty="0" smtClean="0"/>
              <a:t>- Q= m(h2-h1)    or    Q=m(h1-h2)</a:t>
            </a:r>
          </a:p>
          <a:p>
            <a:endParaRPr lang="en-US" sz="2400" dirty="0" smtClean="0"/>
          </a:p>
          <a:p>
            <a:r>
              <a:rPr lang="en-US" sz="2400" dirty="0" smtClean="0"/>
              <a:t>The –</a:t>
            </a:r>
            <a:r>
              <a:rPr lang="en-US" sz="2400" dirty="0" err="1" smtClean="0"/>
              <a:t>ve</a:t>
            </a:r>
            <a:r>
              <a:rPr lang="en-US" sz="2400" dirty="0" smtClean="0"/>
              <a:t> sign with Q is taken because the heat is lost by  the coolant while passing through the condenser.</a:t>
            </a:r>
            <a:endParaRPr lang="en-US" sz="24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compressor</a:t>
            </a:r>
            <a:endParaRPr lang="en-US" dirty="0"/>
          </a:p>
        </p:txBody>
      </p:sp>
      <p:sp>
        <p:nvSpPr>
          <p:cNvPr id="3" name="Content Placeholder 2"/>
          <p:cNvSpPr>
            <a:spLocks noGrp="1"/>
          </p:cNvSpPr>
          <p:nvPr>
            <p:ph sz="quarter" idx="1"/>
          </p:nvPr>
        </p:nvSpPr>
        <p:spPr/>
        <p:txBody>
          <a:bodyPr/>
          <a:lstStyle/>
          <a:p>
            <a:r>
              <a:rPr lang="en-US" dirty="0" smtClean="0"/>
              <a:t>Compressor is a device which compresses air and supplies the same at moderate pressure and in large quantities.</a:t>
            </a:r>
          </a:p>
          <a:p>
            <a:r>
              <a:rPr lang="en-US" dirty="0" smtClean="0"/>
              <a:t>Heat (q)=0</a:t>
            </a:r>
          </a:p>
          <a:p>
            <a:r>
              <a:rPr lang="en-US" dirty="0" smtClean="0"/>
              <a:t>Change in kinetic and potential energy =o</a:t>
            </a:r>
          </a:p>
          <a:p>
            <a:r>
              <a:rPr lang="en-US" dirty="0" smtClean="0"/>
              <a:t>Applying first law of thermodynamics…</a:t>
            </a:r>
          </a:p>
          <a:p>
            <a:endParaRPr lang="en-US" dirty="0"/>
          </a:p>
        </p:txBody>
      </p:sp>
      <p:pic>
        <p:nvPicPr>
          <p:cNvPr id="4" name="Picture 7"/>
          <p:cNvPicPr>
            <a:picLocks noChangeAspect="1" noChangeArrowheads="1"/>
          </p:cNvPicPr>
          <p:nvPr/>
        </p:nvPicPr>
        <p:blipFill>
          <a:blip r:embed="rId2"/>
          <a:srcRect/>
          <a:stretch>
            <a:fillRect/>
          </a:stretch>
        </p:blipFill>
        <p:spPr bwMode="auto">
          <a:xfrm>
            <a:off x="513694" y="4572000"/>
            <a:ext cx="7258706" cy="1295400"/>
          </a:xfrm>
          <a:prstGeom prst="rect">
            <a:avLst/>
          </a:prstGeom>
          <a:noFill/>
          <a:ln w="9525">
            <a:noFill/>
            <a:miter lim="800000"/>
            <a:headEnd/>
            <a:tailEnd/>
          </a:ln>
          <a:effectLst/>
        </p:spPr>
      </p:pic>
      <p:sp>
        <p:nvSpPr>
          <p:cNvPr id="5"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compressor</a:t>
            </a:r>
            <a:endParaRPr lang="en-US" dirty="0"/>
          </a:p>
        </p:txBody>
      </p:sp>
      <p:sp>
        <p:nvSpPr>
          <p:cNvPr id="3" name="Content Placeholder 2"/>
          <p:cNvSpPr>
            <a:spLocks noGrp="1"/>
          </p:cNvSpPr>
          <p:nvPr>
            <p:ph sz="quarter" idx="1"/>
          </p:nvPr>
        </p:nvSpPr>
        <p:spPr/>
        <p:txBody>
          <a:bodyPr/>
          <a:lstStyle/>
          <a:p>
            <a:r>
              <a:rPr lang="en-US" dirty="0" smtClean="0"/>
              <a:t>-(-w)=h2-h1</a:t>
            </a:r>
          </a:p>
          <a:p>
            <a:r>
              <a:rPr lang="en-US" dirty="0" smtClean="0"/>
              <a:t>-</a:t>
            </a:r>
            <a:r>
              <a:rPr lang="en-US" dirty="0" err="1" smtClean="0"/>
              <a:t>ve</a:t>
            </a:r>
            <a:r>
              <a:rPr lang="en-US" dirty="0" smtClean="0"/>
              <a:t> sign indicates that work is done on system.</a:t>
            </a:r>
          </a:p>
          <a:p>
            <a:r>
              <a:rPr lang="en-US" dirty="0" smtClean="0"/>
              <a:t>W=(h2-h1)</a:t>
            </a:r>
          </a:p>
          <a:p>
            <a:endParaRPr lang="en-US" dirty="0"/>
          </a:p>
        </p:txBody>
      </p:sp>
      <p:pic>
        <p:nvPicPr>
          <p:cNvPr id="5" name="Picture 2"/>
          <p:cNvPicPr>
            <a:picLocks noChangeAspect="1" noChangeArrowheads="1"/>
          </p:cNvPicPr>
          <p:nvPr/>
        </p:nvPicPr>
        <p:blipFill>
          <a:blip r:embed="rId2"/>
          <a:srcRect/>
          <a:stretch>
            <a:fillRect/>
          </a:stretch>
        </p:blipFill>
        <p:spPr bwMode="auto">
          <a:xfrm>
            <a:off x="3270826" y="3352800"/>
            <a:ext cx="2400000" cy="2438400"/>
          </a:xfrm>
          <a:prstGeom prst="rect">
            <a:avLst/>
          </a:prstGeom>
          <a:noFill/>
          <a:ln w="9525">
            <a:noFill/>
            <a:miter lim="800000"/>
            <a:headEnd/>
            <a:tailEnd/>
          </a:ln>
          <a:effectLst/>
        </p:spPr>
      </p:pic>
      <p:sp>
        <p:nvSpPr>
          <p:cNvPr id="6" name="Title 1"/>
          <p:cNvSpPr txBox="1">
            <a:spLocks/>
          </p:cNvSpPr>
          <p:nvPr/>
        </p:nvSpPr>
        <p:spPr>
          <a:xfrm>
            <a:off x="1600200" y="152400"/>
            <a:ext cx="7086600" cy="6751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accent6">
                    <a:lumMod val="50000"/>
                  </a:schemeClr>
                </a:solidFill>
                <a:effectLst/>
                <a:uLnTx/>
                <a:uFillTx/>
                <a:latin typeface="+mj-lt"/>
                <a:ea typeface="+mj-ea"/>
                <a:cs typeface="+mj-cs"/>
              </a:rPr>
              <a:t>Fundamental of thermodynamics</a:t>
            </a:r>
            <a:endParaRPr kumimoji="0" lang="en-US" sz="3000" b="0" i="0" u="none" strike="noStrike" kern="1200" cap="small" spc="0" normalizeH="0" baseline="0" noProof="0" dirty="0">
              <a:ln>
                <a:noFill/>
              </a:ln>
              <a:solidFill>
                <a:schemeClr val="accent6">
                  <a:lumMod val="50000"/>
                </a:schemeClr>
              </a:solidFill>
              <a:effectLst/>
              <a:uLnTx/>
              <a:uFillTx/>
              <a:latin typeface="+mj-lt"/>
              <a:ea typeface="+mj-ea"/>
              <a:cs typeface="+mj-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Application of second law of thermodynamic for refrigerator, heat pump, heat engine</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Another important application of </a:t>
            </a:r>
            <a:r>
              <a:rPr lang="en-US" dirty="0" smtClean="0">
                <a:hlinkClick r:id="rId2"/>
              </a:rPr>
              <a:t>second law of thermodynamics</a:t>
            </a:r>
            <a:r>
              <a:rPr lang="en-US" dirty="0" smtClean="0"/>
              <a:t> is found in refrigerators and heat pumps, which are based on the principle of reversed Carnot cycle or reversed Carnot theorem. The second law of thermodynamics says that heat can flow from high temperature reservoir to low temperature reservoir only, however, if you want to move the heat from low temperature to high temperature reservoir, then the external work has be supplied. </a:t>
            </a:r>
          </a:p>
          <a:p>
            <a:r>
              <a:rPr lang="en-US" dirty="0" smtClean="0"/>
              <a:t>The original </a:t>
            </a:r>
            <a:r>
              <a:rPr lang="en-US" dirty="0" smtClean="0">
                <a:hlinkClick r:id="rId3"/>
              </a:rPr>
              <a:t>Carnot cycle</a:t>
            </a:r>
            <a:r>
              <a:rPr lang="en-US" dirty="0" smtClean="0"/>
              <a:t> corresponds to the heat engines in which work is produced. In this cycle heat is absorbed from the high temperature reservoir and released to the low temperature reservoir and the work is produced. In the reversed Carnot cycle, the work is supplied to the cycle, and the heat is transferred from low temperature reservoir to the high temperature reservoir. This is what exactly the second law of thermodynamics says. </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Application of second law of thermodynamic for refrigerator, heat pump, heat engine</a:t>
            </a:r>
            <a:endParaRPr lang="en-US" dirty="0"/>
          </a:p>
        </p:txBody>
      </p:sp>
      <p:sp>
        <p:nvSpPr>
          <p:cNvPr id="3" name="Content Placeholder 2"/>
          <p:cNvSpPr>
            <a:spLocks noGrp="1"/>
          </p:cNvSpPr>
          <p:nvPr>
            <p:ph sz="quarter" idx="1"/>
          </p:nvPr>
        </p:nvSpPr>
        <p:spPr/>
        <p:txBody>
          <a:bodyPr>
            <a:normAutofit fontScale="92500"/>
          </a:bodyPr>
          <a:lstStyle/>
          <a:p>
            <a:r>
              <a:rPr lang="en-US" dirty="0" smtClean="0"/>
              <a:t>In our refrigerator, the freezer is maintained at low temperature by removing the heat from it and throwing it to the atmosphere which is at higher temperature. This does not happen automatically, we have to supply electricity which is used to run the compressor of the refrigerator. </a:t>
            </a:r>
          </a:p>
          <a:p>
            <a:r>
              <a:rPr lang="en-US" dirty="0" smtClean="0"/>
              <a:t>The same principle is applied to the air-conditioner and heat pump also. The air-conditioner helps to keep the room cool when outside temperature is very high by removing heat from the room maintained at low temperature. The heat pump is used to keep the room hot when outside temperature is very low by absorbing the heat from atmosphere and supplying to the room</a:t>
            </a:r>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Application of second law of thermodynamic for refrigerator, heat pump, heat engine</a:t>
            </a:r>
            <a:endParaRPr lang="en-US" dirty="0"/>
          </a:p>
        </p:txBody>
      </p:sp>
      <p:pic>
        <p:nvPicPr>
          <p:cNvPr id="4" name="Picture 2"/>
          <p:cNvPicPr>
            <a:picLocks noChangeAspect="1" noChangeArrowheads="1"/>
          </p:cNvPicPr>
          <p:nvPr/>
        </p:nvPicPr>
        <p:blipFill>
          <a:blip r:embed="rId2"/>
          <a:srcRect/>
          <a:stretch>
            <a:fillRect/>
          </a:stretch>
        </p:blipFill>
        <p:spPr bwMode="auto">
          <a:xfrm>
            <a:off x="1143000" y="1524000"/>
            <a:ext cx="6802244" cy="4572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7086600" cy="675162"/>
          </a:xfrm>
        </p:spPr>
        <p:txBody>
          <a:bodyPr/>
          <a:lstStyle/>
          <a:p>
            <a:r>
              <a:rPr lang="en-US" dirty="0" smtClean="0">
                <a:solidFill>
                  <a:schemeClr val="accent6">
                    <a:lumMod val="50000"/>
                  </a:schemeClr>
                </a:solidFill>
              </a:rPr>
              <a:t>Fundamental of thermodynamics</a:t>
            </a:r>
            <a:endParaRPr lang="en-US" dirty="0">
              <a:solidFill>
                <a:schemeClr val="accent6">
                  <a:lumMod val="50000"/>
                </a:schemeClr>
              </a:solidFill>
            </a:endParaRPr>
          </a:p>
        </p:txBody>
      </p:sp>
      <p:sp>
        <p:nvSpPr>
          <p:cNvPr id="3" name="Subtitle 2"/>
          <p:cNvSpPr>
            <a:spLocks noGrp="1"/>
          </p:cNvSpPr>
          <p:nvPr>
            <p:ph type="subTitle" idx="1"/>
          </p:nvPr>
        </p:nvSpPr>
        <p:spPr>
          <a:xfrm>
            <a:off x="1752600" y="914400"/>
            <a:ext cx="6172200" cy="4267200"/>
          </a:xfrm>
        </p:spPr>
        <p:txBody>
          <a:bodyPr>
            <a:noAutofit/>
          </a:bodyPr>
          <a:lstStyle/>
          <a:p>
            <a:pPr marL="457200" indent="-457200"/>
            <a:r>
              <a:rPr lang="en-US" sz="2000" u="sng" dirty="0" smtClean="0">
                <a:solidFill>
                  <a:srgbClr val="FF0000"/>
                </a:solidFill>
              </a:rPr>
              <a:t>Types of systems:</a:t>
            </a:r>
          </a:p>
          <a:p>
            <a:pPr marL="457200" indent="-457200"/>
            <a:r>
              <a:rPr lang="en-US" sz="2000" dirty="0" smtClean="0"/>
              <a:t>1)Closed system </a:t>
            </a:r>
          </a:p>
          <a:p>
            <a:pPr marL="457200" indent="-457200"/>
            <a:r>
              <a:rPr lang="en-US" sz="2000" dirty="0" smtClean="0"/>
              <a:t>2)Open system</a:t>
            </a:r>
          </a:p>
          <a:p>
            <a:pPr marL="457200" indent="-457200"/>
            <a:r>
              <a:rPr lang="en-US" sz="2000" dirty="0" smtClean="0"/>
              <a:t>3)Isolated system</a:t>
            </a:r>
          </a:p>
          <a:p>
            <a:pPr marL="457200" indent="-457200"/>
            <a:r>
              <a:rPr lang="en-US" sz="2000" dirty="0" smtClean="0">
                <a:solidFill>
                  <a:srgbClr val="FF0000"/>
                </a:solidFill>
              </a:rPr>
              <a:t>1)Closed system:</a:t>
            </a:r>
          </a:p>
          <a:p>
            <a:pPr marL="457200" indent="-457200"/>
            <a:r>
              <a:rPr lang="en-US" sz="2000" dirty="0" smtClean="0"/>
              <a:t>Closed system is a system</a:t>
            </a:r>
          </a:p>
          <a:p>
            <a:pPr marL="457200" indent="-457200"/>
            <a:r>
              <a:rPr lang="en-US" sz="2000" dirty="0" smtClean="0"/>
              <a:t> of fixed mass.</a:t>
            </a:r>
          </a:p>
          <a:p>
            <a:pPr marL="457200" indent="-457200"/>
            <a:r>
              <a:rPr lang="en-US" sz="2000" dirty="0" smtClean="0"/>
              <a:t>  There is no mass transfer </a:t>
            </a:r>
          </a:p>
          <a:p>
            <a:pPr marL="457200" indent="-457200"/>
            <a:r>
              <a:rPr lang="en-US" sz="2000" dirty="0" smtClean="0"/>
              <a:t>  across the system boundary.</a:t>
            </a:r>
          </a:p>
          <a:p>
            <a:pPr marL="457200" indent="-457200"/>
            <a:r>
              <a:rPr lang="en-US" sz="2000" dirty="0" smtClean="0"/>
              <a:t>        There may be energy </a:t>
            </a:r>
          </a:p>
          <a:p>
            <a:pPr marL="457200" indent="-457200"/>
            <a:r>
              <a:rPr lang="en-US" sz="2000" dirty="0" smtClean="0"/>
              <a:t>  transfer in to or out of the</a:t>
            </a:r>
          </a:p>
          <a:p>
            <a:pPr marL="457200" indent="-457200"/>
            <a:r>
              <a:rPr lang="en-US" sz="2000" dirty="0" smtClean="0"/>
              <a:t>   system.</a:t>
            </a:r>
          </a:p>
          <a:p>
            <a:pPr marL="457200" indent="-457200"/>
            <a:endParaRPr lang="en-US" sz="2000" dirty="0" smtClean="0"/>
          </a:p>
        </p:txBody>
      </p:sp>
      <p:pic>
        <p:nvPicPr>
          <p:cNvPr id="11" name="Picture 10" descr="20131201_113904[1].jpg"/>
          <p:cNvPicPr>
            <a:picLocks noChangeAspect="1"/>
          </p:cNvPicPr>
          <p:nvPr/>
        </p:nvPicPr>
        <p:blipFill>
          <a:blip r:embed="rId2" cstate="print"/>
          <a:stretch>
            <a:fillRect/>
          </a:stretch>
        </p:blipFill>
        <p:spPr>
          <a:xfrm rot="-5400000">
            <a:off x="5421453" y="1512746"/>
            <a:ext cx="4081333" cy="303703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509</TotalTime>
  <Words>4934</Words>
  <Application>Microsoft Office PowerPoint</Application>
  <PresentationFormat>On-screen Show (4:3)</PresentationFormat>
  <Paragraphs>500</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Oriel</vt:lpstr>
      <vt:lpstr>Chapter No1 FUNDAMENTALS OF THERMODYNAMICS Marks-20</vt:lpstr>
      <vt:lpstr>C404.1- Describe basic concepts, laws of thermodynamics and apply Steady Flow Energy Equations to thermodynamic devices</vt:lpstr>
      <vt:lpstr>Thermal engineering</vt:lpstr>
      <vt:lpstr>Thermal engineering</vt:lpstr>
      <vt:lpstr>Thermal engineering</vt:lpstr>
      <vt:lpstr>Thermal engineering</vt:lpstr>
      <vt:lpstr>UNIT 1 : (20 MARKS) Fundamental of thermodynamics</vt:lpstr>
      <vt:lpstr>Slide 8</vt:lpstr>
      <vt:lpstr>Fundamental of thermodynamics</vt:lpstr>
      <vt:lpstr>Fundamental of thermodynamics</vt:lpstr>
      <vt:lpstr>Fundamental of thermodynamics</vt:lpstr>
      <vt:lpstr>Fundamental of thermodynamics</vt:lpstr>
      <vt:lpstr>Fundamental of thermodynamics</vt:lpstr>
      <vt:lpstr>Fundamental of thermodynamics</vt:lpstr>
      <vt:lpstr>Fundamental of thermodynamics</vt:lpstr>
      <vt:lpstr>Fundamental of thermodynamics</vt:lpstr>
      <vt:lpstr>Fundamental of thermodynamics</vt:lpstr>
      <vt:lpstr>Fundamental of thermodynamics</vt:lpstr>
      <vt:lpstr>Fundamental of thermodynamics</vt:lpstr>
      <vt:lpstr>Thermodynamic equilibrium</vt:lpstr>
      <vt:lpstr>Slide 21</vt:lpstr>
      <vt:lpstr>Slide 22</vt:lpstr>
      <vt:lpstr>Fundamental of thermodynamics</vt:lpstr>
      <vt:lpstr>Fundamental of thermodynamics</vt:lpstr>
      <vt:lpstr>Slide 25</vt:lpstr>
      <vt:lpstr>Slide 26</vt:lpstr>
      <vt:lpstr>Slide 27</vt:lpstr>
      <vt:lpstr>Flow and non flow process</vt:lpstr>
      <vt:lpstr>Slide 29</vt:lpstr>
      <vt:lpstr>Slide 30</vt:lpstr>
      <vt:lpstr>Slide 31</vt:lpstr>
      <vt:lpstr> example of thermodynamic  work </vt:lpstr>
      <vt:lpstr> example of thermodynamic  work </vt:lpstr>
      <vt:lpstr>heat</vt:lpstr>
      <vt:lpstr>Modes of heat transfer</vt:lpstr>
      <vt:lpstr>Heat and work</vt:lpstr>
      <vt:lpstr>energy</vt:lpstr>
      <vt:lpstr>energy</vt:lpstr>
      <vt:lpstr>energy</vt:lpstr>
      <vt:lpstr>energy</vt:lpstr>
      <vt:lpstr>Flow Work (or Flow Energy) </vt:lpstr>
      <vt:lpstr>Slide 42</vt:lpstr>
      <vt:lpstr>enthalpy</vt:lpstr>
      <vt:lpstr>entropy</vt:lpstr>
      <vt:lpstr>Zeroth law</vt:lpstr>
      <vt:lpstr>Zeroth law</vt:lpstr>
      <vt:lpstr>First law of thermodynamics</vt:lpstr>
      <vt:lpstr>First law of thermodynamics</vt:lpstr>
      <vt:lpstr>First law of thermodynamics</vt:lpstr>
      <vt:lpstr>Limitation of first law</vt:lpstr>
      <vt:lpstr>Pmm-I (perpetual motion machine)</vt:lpstr>
      <vt:lpstr>Second law of thermodynamics</vt:lpstr>
      <vt:lpstr>Second law of thermodynamics</vt:lpstr>
      <vt:lpstr>Heat engine</vt:lpstr>
      <vt:lpstr>e.g. of steam engine</vt:lpstr>
      <vt:lpstr>e.g. of heat engine</vt:lpstr>
      <vt:lpstr>Second law of thermodynamics</vt:lpstr>
      <vt:lpstr>Second law of thermodynamics</vt:lpstr>
      <vt:lpstr>refrigerator</vt:lpstr>
      <vt:lpstr>refrigerator</vt:lpstr>
      <vt:lpstr>refrigerator</vt:lpstr>
      <vt:lpstr>Heat pump</vt:lpstr>
      <vt:lpstr>Equivalence of kelvin-Plancks and Clausius statements</vt:lpstr>
      <vt:lpstr>Violation of kelvin plancks statement</vt:lpstr>
      <vt:lpstr>Violation of kelvin plancks statement</vt:lpstr>
      <vt:lpstr>Violation of kelvin plancks statement</vt:lpstr>
      <vt:lpstr>Violation of clausis statement</vt:lpstr>
      <vt:lpstr>Violation of clausis statement</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compressor</vt:lpstr>
      <vt:lpstr>compressor</vt:lpstr>
      <vt:lpstr>Application of second law of thermodynamic for refrigerator, heat pump, heat engine</vt:lpstr>
      <vt:lpstr>Application of second law of thermodynamic for refrigerator, heat pump, heat engine</vt:lpstr>
      <vt:lpstr>Application of second law of thermodynamic for refrigerator, heat pump, heat engine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engineering</dc:title>
  <dc:creator>Dell</dc:creator>
  <cp:lastModifiedBy>MECAD</cp:lastModifiedBy>
  <cp:revision>190</cp:revision>
  <dcterms:created xsi:type="dcterms:W3CDTF">2013-12-01T17:02:36Z</dcterms:created>
  <dcterms:modified xsi:type="dcterms:W3CDTF">2017-02-15T07:32:40Z</dcterms:modified>
</cp:coreProperties>
</file>