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76C591F8-9040-4AD9-B806-AC28AB74E79D}" type="datetimeFigureOut">
              <a:rPr lang="en-US" smtClean="0"/>
              <a:t>06/07/2017</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9B60BB0-28A8-4D6C-913A-F3C42CEE548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C591F8-9040-4AD9-B806-AC28AB74E79D}" type="datetimeFigureOut">
              <a:rPr lang="en-US" smtClean="0"/>
              <a:t>06/07/2017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0BB0-28A8-4D6C-913A-F3C42CEE548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C591F8-9040-4AD9-B806-AC28AB74E79D}" type="datetimeFigureOut">
              <a:rPr lang="en-US" smtClean="0"/>
              <a:t>06/07/2017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0BB0-28A8-4D6C-913A-F3C42CEE548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76C591F8-9040-4AD9-B806-AC28AB74E79D}" type="datetimeFigureOut">
              <a:rPr lang="en-US" smtClean="0"/>
              <a:t>06/07/2017</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9B60BB0-28A8-4D6C-913A-F3C42CEE548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76C591F8-9040-4AD9-B806-AC28AB74E79D}" type="datetimeFigureOut">
              <a:rPr lang="en-US" smtClean="0"/>
              <a:t>06/07/2017</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9B60BB0-28A8-4D6C-913A-F3C42CEE5484}"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76C591F8-9040-4AD9-B806-AC28AB74E79D}" type="datetimeFigureOut">
              <a:rPr lang="en-US" smtClean="0"/>
              <a:t>06/07/2017</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9B60BB0-28A8-4D6C-913A-F3C42CEE548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76C591F8-9040-4AD9-B806-AC28AB74E79D}" type="datetimeFigureOut">
              <a:rPr lang="en-US" smtClean="0"/>
              <a:t>06/07/2017</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9B60BB0-28A8-4D6C-913A-F3C42CEE548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6C591F8-9040-4AD9-B806-AC28AB74E79D}" type="datetimeFigureOut">
              <a:rPr lang="en-US" smtClean="0"/>
              <a:t>06/07/2017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60BB0-28A8-4D6C-913A-F3C42CEE548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76C591F8-9040-4AD9-B806-AC28AB74E79D}" type="datetimeFigureOut">
              <a:rPr lang="en-US" smtClean="0"/>
              <a:t>06/07/2017</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9B60BB0-28A8-4D6C-913A-F3C42CEE548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76C591F8-9040-4AD9-B806-AC28AB74E79D}" type="datetimeFigureOut">
              <a:rPr lang="en-US" smtClean="0"/>
              <a:t>06/07/2017</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9B60BB0-28A8-4D6C-913A-F3C42CEE548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76C591F8-9040-4AD9-B806-AC28AB74E79D}" type="datetimeFigureOut">
              <a:rPr lang="en-US" smtClean="0"/>
              <a:t>06/07/2017</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9B60BB0-28A8-4D6C-913A-F3C42CEE548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6C591F8-9040-4AD9-B806-AC28AB74E79D}" type="datetimeFigureOut">
              <a:rPr lang="en-US" smtClean="0"/>
              <a:t>06/07/2017</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9B60BB0-28A8-4D6C-913A-F3C42CEE548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kalyan-city.blogspot.com/2010/11/what-is-labour-and-labourer-meaning-and.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PRODUCTION SYSTEM</a:t>
            </a:r>
            <a:endParaRPr lang="en-US" dirty="0"/>
          </a:p>
        </p:txBody>
      </p:sp>
      <p:sp>
        <p:nvSpPr>
          <p:cNvPr id="3" name="Subtitle 2"/>
          <p:cNvSpPr>
            <a:spLocks noGrp="1"/>
          </p:cNvSpPr>
          <p:nvPr>
            <p:ph type="subTitle" idx="1"/>
          </p:nvPr>
        </p:nvSpPr>
        <p:spPr/>
        <p:txBody>
          <a:bodyPr>
            <a:normAutofit fontScale="92500" lnSpcReduction="10000"/>
          </a:bodyPr>
          <a:lstStyle/>
          <a:p>
            <a:endParaRPr lang="en-US" dirty="0" smtClean="0"/>
          </a:p>
          <a:p>
            <a:endParaRPr lang="en-US" dirty="0" smtClean="0"/>
          </a:p>
          <a:p>
            <a:endParaRPr lang="en-US" dirty="0" smtClean="0"/>
          </a:p>
          <a:p>
            <a:r>
              <a:rPr lang="en-US" dirty="0" err="1" smtClean="0"/>
              <a:t>Rashmi</a:t>
            </a:r>
            <a:r>
              <a:rPr lang="en-US" dirty="0" smtClean="0"/>
              <a:t> P. </a:t>
            </a:r>
            <a:r>
              <a:rPr lang="en-US" dirty="0" err="1" smtClean="0"/>
              <a:t>Khobragade</a:t>
            </a:r>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Productivity</a:t>
            </a:r>
          </a:p>
        </p:txBody>
      </p:sp>
      <p:sp>
        <p:nvSpPr>
          <p:cNvPr id="3" name="Content Placeholder 2"/>
          <p:cNvSpPr>
            <a:spLocks noGrp="1"/>
          </p:cNvSpPr>
          <p:nvPr>
            <p:ph idx="1"/>
          </p:nvPr>
        </p:nvSpPr>
        <p:spPr>
          <a:xfrm>
            <a:off x="457200" y="1600200"/>
            <a:ext cx="8229600" cy="4854608"/>
          </a:xfrm>
        </p:spPr>
        <p:txBody>
          <a:bodyPr>
            <a:normAutofit/>
          </a:bodyPr>
          <a:lstStyle/>
          <a:p>
            <a:r>
              <a:rPr lang="en-US" sz="2600" dirty="0" smtClean="0">
                <a:latin typeface="Times New Roman" pitchFamily="18" charset="0"/>
                <a:cs typeface="Times New Roman" pitchFamily="18" charset="0"/>
              </a:rPr>
              <a:t>Productivity describes various measures of the efficiency of </a:t>
            </a:r>
            <a:r>
              <a:rPr lang="en-US" sz="2600" dirty="0" smtClean="0">
                <a:latin typeface="Times New Roman" pitchFamily="18" charset="0"/>
                <a:cs typeface="Times New Roman" pitchFamily="18" charset="0"/>
              </a:rPr>
              <a:t>production. </a:t>
            </a:r>
          </a:p>
          <a:p>
            <a:pPr>
              <a:buNone/>
            </a:pPr>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A productivity measure is expressed as the ratio of output to inputs used in a production process, i.e. output per unit of input.</a:t>
            </a:r>
          </a:p>
          <a:p>
            <a:pPr>
              <a:buNone/>
            </a:pPr>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Productivity is an index that measures output (goods and services) relative to the input (capital, labor, materials, energy, and other resources) used to produce them.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371600" y="304800"/>
          <a:ext cx="5638800" cy="1371600"/>
        </p:xfrm>
        <a:graphic>
          <a:graphicData uri="http://schemas.openxmlformats.org/drawingml/2006/table">
            <a:tbl>
              <a:tblPr firstRow="1" bandRow="1">
                <a:tableStyleId>{5C22544A-7EE6-4342-B048-85BDC9FD1C3A}</a:tableStyleId>
              </a:tblPr>
              <a:tblGrid>
                <a:gridCol w="5638800"/>
              </a:tblGrid>
              <a:tr h="1371599">
                <a:tc>
                  <a:txBody>
                    <a:bodyPr/>
                    <a:lstStyle/>
                    <a:p>
                      <a:pPr algn="ctr"/>
                      <a:r>
                        <a:rPr lang="en-US" sz="2800" dirty="0" smtClean="0">
                          <a:latin typeface="Times New Roman" pitchFamily="18" charset="0"/>
                          <a:cs typeface="Times New Roman" pitchFamily="18" charset="0"/>
                        </a:rPr>
                        <a:t>PRODUCTIVITY</a:t>
                      </a:r>
                    </a:p>
                    <a:p>
                      <a:pPr algn="l"/>
                      <a:r>
                        <a:rPr lang="en-US" sz="2800" dirty="0" smtClean="0">
                          <a:latin typeface="Times New Roman" pitchFamily="18" charset="0"/>
                          <a:cs typeface="Times New Roman" pitchFamily="18" charset="0"/>
                        </a:rPr>
                        <a:t>                                  =</a:t>
                      </a:r>
                    </a:p>
                    <a:p>
                      <a:pPr algn="ctr"/>
                      <a:r>
                        <a:rPr lang="en-US" sz="2800" dirty="0" smtClean="0">
                          <a:latin typeface="Times New Roman" pitchFamily="18" charset="0"/>
                          <a:cs typeface="Times New Roman" pitchFamily="18" charset="0"/>
                        </a:rPr>
                        <a:t>    OUTPUTS  /  INPUTS</a:t>
                      </a:r>
                      <a:endParaRPr lang="en-US" sz="2800" dirty="0">
                        <a:latin typeface="Times New Roman" pitchFamily="18" charset="0"/>
                        <a:cs typeface="Times New Roman" pitchFamily="18" charset="0"/>
                      </a:endParaRPr>
                    </a:p>
                  </a:txBody>
                  <a:tcPr/>
                </a:tc>
              </a:tr>
            </a:tbl>
          </a:graphicData>
        </a:graphic>
      </p:graphicFrame>
      <p:pic>
        <p:nvPicPr>
          <p:cNvPr id="4098" name="Picture 2"/>
          <p:cNvPicPr>
            <a:picLocks noChangeAspect="1" noChangeArrowheads="1"/>
          </p:cNvPicPr>
          <p:nvPr/>
        </p:nvPicPr>
        <p:blipFill>
          <a:blip r:embed="rId2" cstate="print"/>
          <a:srcRect/>
          <a:stretch>
            <a:fillRect/>
          </a:stretch>
        </p:blipFill>
        <p:spPr bwMode="auto">
          <a:xfrm>
            <a:off x="533400" y="2209800"/>
            <a:ext cx="7620000" cy="426720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Productivity</a:t>
            </a:r>
          </a:p>
        </p:txBody>
      </p:sp>
      <p:sp>
        <p:nvSpPr>
          <p:cNvPr id="3" name="Content Placeholder 2"/>
          <p:cNvSpPr>
            <a:spLocks noGrp="1"/>
          </p:cNvSpPr>
          <p:nvPr>
            <p:ph idx="1"/>
          </p:nvPr>
        </p:nvSpPr>
        <p:spPr>
          <a:xfrm>
            <a:off x="457200" y="1600200"/>
            <a:ext cx="8229600" cy="4854608"/>
          </a:xfrm>
        </p:spPr>
        <p:txBody>
          <a:bodyPr>
            <a:noAutofit/>
          </a:bodyPr>
          <a:lstStyle/>
          <a:p>
            <a:pPr algn="just"/>
            <a:r>
              <a:rPr lang="en-US" sz="2400" dirty="0" smtClean="0">
                <a:latin typeface="Times New Roman" pitchFamily="18" charset="0"/>
                <a:cs typeface="Times New Roman" pitchFamily="18" charset="0"/>
              </a:rPr>
              <a:t>Productivity is simply a measure of the ratio between the output of a process and the input of resources needed for it. It is usually expressed as output divided by input.</a:t>
            </a:r>
          </a:p>
          <a:p>
            <a:pPr algn="just"/>
            <a:r>
              <a:rPr lang="en-US" sz="2400" dirty="0" smtClean="0">
                <a:latin typeface="Times New Roman" pitchFamily="18" charset="0"/>
                <a:cs typeface="Times New Roman" pitchFamily="18" charset="0"/>
              </a:rPr>
              <a:t>Output can be expressed in terms of units or volume (e.g. </a:t>
            </a:r>
            <a:r>
              <a:rPr lang="en-US" sz="2400" dirty="0" smtClean="0">
                <a:latin typeface="Times New Roman" pitchFamily="18" charset="0"/>
                <a:cs typeface="Times New Roman" pitchFamily="18" charset="0"/>
              </a:rPr>
              <a:t>tones, </a:t>
            </a:r>
            <a:r>
              <a:rPr lang="en-US" sz="2400" dirty="0" smtClean="0">
                <a:latin typeface="Times New Roman" pitchFamily="18" charset="0"/>
                <a:cs typeface="Times New Roman" pitchFamily="18" charset="0"/>
              </a:rPr>
              <a:t>liters, </a:t>
            </a:r>
            <a:r>
              <a:rPr lang="en-US" sz="2400" dirty="0" smtClean="0">
                <a:latin typeface="Times New Roman" pitchFamily="18" charset="0"/>
                <a:cs typeface="Times New Roman" pitchFamily="18" charset="0"/>
              </a:rPr>
              <a:t>boxes, etc) and these units have usually been already determined for production planning purposes. </a:t>
            </a:r>
            <a:r>
              <a:rPr lang="en-US" sz="2400" dirty="0" smtClean="0">
                <a:latin typeface="Times New Roman" pitchFamily="18" charset="0"/>
                <a:cs typeface="Times New Roman" pitchFamily="18" charset="0"/>
              </a:rPr>
              <a:t>In cases where outputs cannot be individually defined a monetary total can be used (e.g. </a:t>
            </a:r>
            <a:r>
              <a:rPr lang="en-US" sz="2400" dirty="0" smtClean="0">
                <a:latin typeface="Times New Roman" pitchFamily="18" charset="0"/>
                <a:cs typeface="Times New Roman" pitchFamily="18" charset="0"/>
              </a:rPr>
              <a:t>$s of production, $s of sales, etc</a:t>
            </a:r>
            <a:r>
              <a:rPr lang="en-US" sz="2400" dirty="0" smtClean="0">
                <a:latin typeface="Times New Roman" pitchFamily="18" charset="0"/>
                <a:cs typeface="Times New Roman" pitchFamily="18" charset="0"/>
              </a:rPr>
              <a:t>).</a:t>
            </a:r>
          </a:p>
          <a:p>
            <a:pPr algn="just"/>
            <a:r>
              <a:rPr lang="en-US" sz="2400" dirty="0" smtClean="0">
                <a:latin typeface="Times New Roman" pitchFamily="18" charset="0"/>
                <a:cs typeface="Times New Roman" pitchFamily="18" charset="0"/>
              </a:rPr>
              <a:t>Inputs are usually separated into Manpower, Machinery and Materials. In cases where inputs cannot be segregated a monetary value can be substituted (e.g. £s of material).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838200" y="762000"/>
            <a:ext cx="7543800" cy="569277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Why Productivity Matters</a:t>
            </a:r>
          </a:p>
        </p:txBody>
      </p:sp>
      <p:sp>
        <p:nvSpPr>
          <p:cNvPr id="3" name="Content Placeholder 2"/>
          <p:cNvSpPr>
            <a:spLocks noGrp="1"/>
          </p:cNvSpPr>
          <p:nvPr>
            <p:ph idx="1"/>
          </p:nvPr>
        </p:nvSpPr>
        <p:spPr>
          <a:xfrm>
            <a:off x="457200" y="1524000"/>
            <a:ext cx="8229600" cy="4930808"/>
          </a:xfrm>
        </p:spPr>
        <p:txBody>
          <a:bodyPr>
            <a:normAutofit fontScale="92500" lnSpcReduction="10000"/>
          </a:bodyPr>
          <a:lstStyle/>
          <a:p>
            <a:pPr algn="just"/>
            <a:r>
              <a:rPr lang="en-US" sz="3200" dirty="0" smtClean="0">
                <a:solidFill>
                  <a:srgbClr val="FFFF00"/>
                </a:solidFill>
                <a:latin typeface="Times New Roman" pitchFamily="18" charset="0"/>
                <a:cs typeface="Times New Roman" pitchFamily="18" charset="0"/>
              </a:rPr>
              <a:t>High productivity is linked to higher standards of living</a:t>
            </a:r>
          </a:p>
          <a:p>
            <a:pPr algn="just">
              <a:buFont typeface="Wingdings" pitchFamily="2" charset="2"/>
              <a:buChar char="Ø"/>
            </a:pPr>
            <a:r>
              <a:rPr lang="en-US" sz="2600" dirty="0" smtClean="0">
                <a:solidFill>
                  <a:srgbClr val="00B0F0"/>
                </a:solidFill>
                <a:latin typeface="Times New Roman" pitchFamily="18" charset="0"/>
                <a:cs typeface="Times New Roman" pitchFamily="18" charset="0"/>
              </a:rPr>
              <a:t>As an economy replaces manufacturing jobs with lower productivity service jobs, it is more difficult to maintain high standards of </a:t>
            </a:r>
            <a:r>
              <a:rPr lang="en-US" sz="2600" dirty="0" smtClean="0">
                <a:solidFill>
                  <a:srgbClr val="00B0F0"/>
                </a:solidFill>
                <a:latin typeface="Times New Roman" pitchFamily="18" charset="0"/>
                <a:cs typeface="Times New Roman" pitchFamily="18" charset="0"/>
              </a:rPr>
              <a:t>living.</a:t>
            </a:r>
          </a:p>
          <a:p>
            <a:pPr algn="just">
              <a:buNone/>
            </a:pPr>
            <a:endParaRPr lang="en-US" sz="2600" dirty="0" smtClean="0">
              <a:latin typeface="Times New Roman" pitchFamily="18" charset="0"/>
              <a:cs typeface="Times New Roman" pitchFamily="18" charset="0"/>
            </a:endParaRPr>
          </a:p>
          <a:p>
            <a:pPr algn="just"/>
            <a:r>
              <a:rPr lang="en-US" sz="3200" dirty="0" smtClean="0">
                <a:solidFill>
                  <a:srgbClr val="FFFF00"/>
                </a:solidFill>
                <a:latin typeface="Times New Roman" pitchFamily="18" charset="0"/>
                <a:cs typeface="Times New Roman" pitchFamily="18" charset="0"/>
              </a:rPr>
              <a:t>Higher productivity relative to the competition leads to competitive advantage in the marketplace </a:t>
            </a:r>
          </a:p>
          <a:p>
            <a:pPr algn="just">
              <a:buFont typeface="Wingdings" pitchFamily="2" charset="2"/>
              <a:buChar char="Ø"/>
            </a:pPr>
            <a:r>
              <a:rPr lang="en-US" sz="2600" dirty="0" smtClean="0">
                <a:solidFill>
                  <a:srgbClr val="00B0F0"/>
                </a:solidFill>
                <a:latin typeface="Times New Roman" pitchFamily="18" charset="0"/>
                <a:cs typeface="Times New Roman" pitchFamily="18" charset="0"/>
              </a:rPr>
              <a:t>Pricing and profit effects </a:t>
            </a:r>
            <a:endParaRPr lang="en-US" sz="2600" dirty="0" smtClean="0">
              <a:solidFill>
                <a:srgbClr val="00B0F0"/>
              </a:solidFill>
              <a:latin typeface="Times New Roman" pitchFamily="18" charset="0"/>
              <a:cs typeface="Times New Roman" pitchFamily="18" charset="0"/>
            </a:endParaRPr>
          </a:p>
          <a:p>
            <a:pPr algn="just">
              <a:buFont typeface="Wingdings" pitchFamily="2" charset="2"/>
              <a:buChar char="Ø"/>
            </a:pPr>
            <a:r>
              <a:rPr lang="en-US" sz="2600" dirty="0" smtClean="0">
                <a:solidFill>
                  <a:srgbClr val="00B0F0"/>
                </a:solidFill>
                <a:latin typeface="Times New Roman" pitchFamily="18" charset="0"/>
                <a:cs typeface="Times New Roman" pitchFamily="18" charset="0"/>
              </a:rPr>
              <a:t>For an industry, high relative productivity makes it less likely it will be supplanted by foreign industry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Measures of Productivity</a:t>
            </a:r>
          </a:p>
        </p:txBody>
      </p:sp>
      <p:pic>
        <p:nvPicPr>
          <p:cNvPr id="5122" name="Picture 2"/>
          <p:cNvPicPr>
            <a:picLocks noGrp="1" noChangeAspect="1" noChangeArrowheads="1"/>
          </p:cNvPicPr>
          <p:nvPr>
            <p:ph idx="1"/>
          </p:nvPr>
        </p:nvPicPr>
        <p:blipFill>
          <a:blip r:embed="rId2" cstate="print"/>
          <a:srcRect/>
          <a:stretch>
            <a:fillRect/>
          </a:stretch>
        </p:blipFill>
        <p:spPr bwMode="auto">
          <a:xfrm>
            <a:off x="381000" y="1447801"/>
            <a:ext cx="8534400" cy="47371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srcRect/>
          <a:stretch>
            <a:fillRect/>
          </a:stretch>
        </p:blipFill>
        <p:spPr bwMode="auto">
          <a:xfrm>
            <a:off x="685800" y="609601"/>
            <a:ext cx="7848600" cy="5840412"/>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Examples of Partial Productivity Measures</a:t>
            </a:r>
          </a:p>
        </p:txBody>
      </p:sp>
      <p:graphicFrame>
        <p:nvGraphicFramePr>
          <p:cNvPr id="4" name="Content Placeholder 3"/>
          <p:cNvGraphicFramePr>
            <a:graphicFrameLocks noGrp="1"/>
          </p:cNvGraphicFramePr>
          <p:nvPr>
            <p:ph idx="1"/>
          </p:nvPr>
        </p:nvGraphicFramePr>
        <p:xfrm>
          <a:off x="457200" y="1882775"/>
          <a:ext cx="8229600" cy="4518024"/>
        </p:xfrm>
        <a:graphic>
          <a:graphicData uri="http://schemas.openxmlformats.org/drawingml/2006/table">
            <a:tbl>
              <a:tblPr firstRow="1" bandRow="1">
                <a:tableStyleId>{5C22544A-7EE6-4342-B048-85BDC9FD1C3A}</a:tableStyleId>
              </a:tblPr>
              <a:tblGrid>
                <a:gridCol w="4114800"/>
                <a:gridCol w="4114800"/>
              </a:tblGrid>
              <a:tr h="1129506">
                <a:tc>
                  <a:txBody>
                    <a:bodyPr/>
                    <a:lstStyle/>
                    <a:p>
                      <a:pPr marL="0" algn="ctr" rtl="0" eaLnBrk="1" latinLnBrk="0" hangingPunct="1"/>
                      <a:endParaRPr kumimoji="0" lang="en-US" sz="2000" b="1" kern="1200" dirty="0" smtClean="0">
                        <a:solidFill>
                          <a:schemeClr val="bg1"/>
                        </a:solidFill>
                        <a:latin typeface="Times New Roman" pitchFamily="18" charset="0"/>
                        <a:ea typeface="+mn-ea"/>
                        <a:cs typeface="Times New Roman" pitchFamily="18" charset="0"/>
                      </a:endParaRPr>
                    </a:p>
                    <a:p>
                      <a:pPr marL="0" algn="ctr" rtl="0" eaLnBrk="1" latinLnBrk="0" hangingPunct="1"/>
                      <a:r>
                        <a:rPr kumimoji="0" lang="en-US" sz="2000" b="1" kern="1200" dirty="0" smtClean="0">
                          <a:solidFill>
                            <a:schemeClr val="bg1"/>
                          </a:solidFill>
                          <a:latin typeface="Times New Roman" pitchFamily="18" charset="0"/>
                          <a:ea typeface="+mn-ea"/>
                          <a:cs typeface="Times New Roman" pitchFamily="18" charset="0"/>
                        </a:rPr>
                        <a:t>Labor Productivity </a:t>
                      </a:r>
                    </a:p>
                  </a:txBody>
                  <a:tcPr/>
                </a:tc>
                <a:tc>
                  <a:txBody>
                    <a:bodyPr/>
                    <a:lstStyle/>
                    <a:p>
                      <a:r>
                        <a:rPr kumimoji="0" lang="en-US" sz="2000" kern="1200" dirty="0" smtClean="0">
                          <a:solidFill>
                            <a:schemeClr val="bg1"/>
                          </a:solidFill>
                          <a:latin typeface="Times New Roman" pitchFamily="18" charset="0"/>
                          <a:ea typeface="+mn-ea"/>
                          <a:cs typeface="Times New Roman" pitchFamily="18" charset="0"/>
                        </a:rPr>
                        <a:t>Units of output per labor hour </a:t>
                      </a:r>
                    </a:p>
                    <a:p>
                      <a:r>
                        <a:rPr kumimoji="0" lang="en-US" sz="2000" kern="1200" dirty="0" smtClean="0">
                          <a:solidFill>
                            <a:schemeClr val="bg1"/>
                          </a:solidFill>
                          <a:latin typeface="Times New Roman" pitchFamily="18" charset="0"/>
                          <a:ea typeface="+mn-ea"/>
                          <a:cs typeface="Times New Roman" pitchFamily="18" charset="0"/>
                        </a:rPr>
                        <a:t>Units of output per shift </a:t>
                      </a:r>
                    </a:p>
                    <a:p>
                      <a:r>
                        <a:rPr kumimoji="0" lang="en-US" sz="2000" kern="1200" dirty="0" smtClean="0">
                          <a:solidFill>
                            <a:schemeClr val="bg1"/>
                          </a:solidFill>
                          <a:latin typeface="Times New Roman" pitchFamily="18" charset="0"/>
                          <a:ea typeface="+mn-ea"/>
                          <a:cs typeface="Times New Roman" pitchFamily="18" charset="0"/>
                        </a:rPr>
                        <a:t>Value-added per labor hour </a:t>
                      </a:r>
                      <a:endParaRPr kumimoji="0" lang="en-US" sz="2000" kern="1200" dirty="0" smtClean="0">
                        <a:solidFill>
                          <a:schemeClr val="bg1"/>
                        </a:solidFill>
                        <a:latin typeface="Times New Roman" pitchFamily="18" charset="0"/>
                        <a:ea typeface="+mn-ea"/>
                        <a:cs typeface="Times New Roman" pitchFamily="18" charset="0"/>
                      </a:endParaRPr>
                    </a:p>
                  </a:txBody>
                  <a:tcPr/>
                </a:tc>
              </a:tr>
              <a:tr h="1129506">
                <a:tc>
                  <a:txBody>
                    <a:bodyPr/>
                    <a:lstStyle/>
                    <a:p>
                      <a:pPr marL="0" algn="ctr" rtl="0" eaLnBrk="1" latinLnBrk="0" hangingPunct="1"/>
                      <a:endParaRPr kumimoji="0" lang="en-US" sz="2000" b="1" kern="1200" dirty="0" smtClean="0">
                        <a:solidFill>
                          <a:schemeClr val="bg1"/>
                        </a:solidFill>
                        <a:latin typeface="Times New Roman" pitchFamily="18" charset="0"/>
                        <a:ea typeface="+mn-ea"/>
                        <a:cs typeface="Times New Roman" pitchFamily="18" charset="0"/>
                      </a:endParaRPr>
                    </a:p>
                    <a:p>
                      <a:pPr marL="0" algn="ctr" rtl="0" eaLnBrk="1" latinLnBrk="0" hangingPunct="1"/>
                      <a:r>
                        <a:rPr kumimoji="0" lang="en-US" sz="2000" b="1" kern="1200" dirty="0" smtClean="0">
                          <a:solidFill>
                            <a:schemeClr val="bg1"/>
                          </a:solidFill>
                          <a:latin typeface="Times New Roman" pitchFamily="18" charset="0"/>
                          <a:ea typeface="+mn-ea"/>
                          <a:cs typeface="Times New Roman" pitchFamily="18" charset="0"/>
                        </a:rPr>
                        <a:t>Machine Productivity</a:t>
                      </a:r>
                    </a:p>
                  </a:txBody>
                  <a:tcPr/>
                </a:tc>
                <a:tc>
                  <a:txBody>
                    <a:bodyPr/>
                    <a:lstStyle/>
                    <a:p>
                      <a:pPr marL="0" algn="l" rtl="0" eaLnBrk="1" latinLnBrk="0" hangingPunct="1"/>
                      <a:endParaRPr kumimoji="0" lang="en-US" sz="2000" b="1" kern="1200" dirty="0" smtClean="0">
                        <a:solidFill>
                          <a:schemeClr val="bg1"/>
                        </a:solidFill>
                        <a:latin typeface="Times New Roman" pitchFamily="18" charset="0"/>
                        <a:ea typeface="+mn-ea"/>
                        <a:cs typeface="Times New Roman" pitchFamily="18" charset="0"/>
                      </a:endParaRPr>
                    </a:p>
                    <a:p>
                      <a:pPr marL="0" algn="l" rtl="0" eaLnBrk="1" latinLnBrk="0" hangingPunct="1"/>
                      <a:r>
                        <a:rPr kumimoji="0" lang="en-US" sz="2000" b="1" kern="1200" dirty="0" smtClean="0">
                          <a:solidFill>
                            <a:schemeClr val="bg1"/>
                          </a:solidFill>
                          <a:latin typeface="Times New Roman" pitchFamily="18" charset="0"/>
                          <a:ea typeface="+mn-ea"/>
                          <a:cs typeface="Times New Roman" pitchFamily="18" charset="0"/>
                        </a:rPr>
                        <a:t>Units of output per machine hour machine hour</a:t>
                      </a:r>
                    </a:p>
                  </a:txBody>
                  <a:tcPr/>
                </a:tc>
              </a:tr>
              <a:tr h="1129506">
                <a:tc>
                  <a:txBody>
                    <a:bodyPr/>
                    <a:lstStyle/>
                    <a:p>
                      <a:pPr marL="0" algn="ctr" rtl="0" eaLnBrk="1" latinLnBrk="0" hangingPunct="1"/>
                      <a:r>
                        <a:rPr kumimoji="0" lang="en-US" sz="2000" b="1" kern="1200" dirty="0" smtClean="0">
                          <a:solidFill>
                            <a:schemeClr val="bg1"/>
                          </a:solidFill>
                          <a:latin typeface="Times New Roman" pitchFamily="18" charset="0"/>
                          <a:ea typeface="+mn-ea"/>
                          <a:cs typeface="Times New Roman" pitchFamily="18" charset="0"/>
                        </a:rPr>
                        <a:t>Capital Productivity</a:t>
                      </a:r>
                    </a:p>
                  </a:txBody>
                  <a:tcPr/>
                </a:tc>
                <a:tc>
                  <a:txBody>
                    <a:bodyPr/>
                    <a:lstStyle/>
                    <a:p>
                      <a:pPr marL="0" algn="l" rtl="0" eaLnBrk="1" latinLnBrk="0" hangingPunct="1"/>
                      <a:r>
                        <a:rPr kumimoji="0" lang="en-US" sz="2000" b="1" kern="1200" dirty="0" smtClean="0">
                          <a:solidFill>
                            <a:schemeClr val="bg1"/>
                          </a:solidFill>
                          <a:latin typeface="Times New Roman" pitchFamily="18" charset="0"/>
                          <a:ea typeface="+mn-ea"/>
                          <a:cs typeface="Times New Roman" pitchFamily="18" charset="0"/>
                        </a:rPr>
                        <a:t>Units of output per dollar input </a:t>
                      </a:r>
                    </a:p>
                    <a:p>
                      <a:pPr marL="0" algn="l" rtl="0" eaLnBrk="1" latinLnBrk="0" hangingPunct="1"/>
                      <a:r>
                        <a:rPr kumimoji="0" lang="en-US" sz="2000" b="1" kern="1200" dirty="0" smtClean="0">
                          <a:solidFill>
                            <a:schemeClr val="bg1"/>
                          </a:solidFill>
                          <a:latin typeface="Times New Roman" pitchFamily="18" charset="0"/>
                          <a:ea typeface="+mn-ea"/>
                          <a:cs typeface="Times New Roman" pitchFamily="18" charset="0"/>
                        </a:rPr>
                        <a:t>Dollar value of output per dollar input </a:t>
                      </a:r>
                    </a:p>
                  </a:txBody>
                  <a:tcPr/>
                </a:tc>
              </a:tr>
              <a:tr h="1129506">
                <a:tc>
                  <a:txBody>
                    <a:bodyPr/>
                    <a:lstStyle/>
                    <a:p>
                      <a:pPr marL="0" algn="ctr" rtl="0" eaLnBrk="1" latinLnBrk="0" hangingPunct="1"/>
                      <a:r>
                        <a:rPr kumimoji="0" lang="en-US" sz="2000" b="1" kern="1200" dirty="0" smtClean="0">
                          <a:solidFill>
                            <a:schemeClr val="bg1"/>
                          </a:solidFill>
                          <a:latin typeface="Times New Roman" pitchFamily="18" charset="0"/>
                          <a:ea typeface="+mn-ea"/>
                          <a:cs typeface="Times New Roman" pitchFamily="18" charset="0"/>
                        </a:rPr>
                        <a:t>Energy Productivity</a:t>
                      </a:r>
                    </a:p>
                  </a:txBody>
                  <a:tcPr/>
                </a:tc>
                <a:tc>
                  <a:txBody>
                    <a:bodyPr/>
                    <a:lstStyle/>
                    <a:p>
                      <a:pPr marL="0" algn="l" rtl="0" eaLnBrk="1" latinLnBrk="0" hangingPunct="1"/>
                      <a:r>
                        <a:rPr kumimoji="0" lang="en-US" sz="2000" b="1" kern="1200" dirty="0" smtClean="0">
                          <a:solidFill>
                            <a:schemeClr val="bg1"/>
                          </a:solidFill>
                          <a:latin typeface="Times New Roman" pitchFamily="18" charset="0"/>
                          <a:ea typeface="+mn-ea"/>
                          <a:cs typeface="Times New Roman" pitchFamily="18" charset="0"/>
                        </a:rPr>
                        <a:t>Units of output per kilowatt-hour Dollar value of output per kilowatt-hour</a:t>
                      </a: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Productivity Growth</a:t>
            </a:r>
          </a:p>
        </p:txBody>
      </p:sp>
      <p:sp>
        <p:nvSpPr>
          <p:cNvPr id="3" name="Content Placeholder 2"/>
          <p:cNvSpPr>
            <a:spLocks noGrp="1"/>
          </p:cNvSpPr>
          <p:nvPr>
            <p:ph idx="1"/>
          </p:nvPr>
        </p:nvSpPr>
        <p:spPr/>
        <p:txBody>
          <a:bodyPr>
            <a:normAutofit/>
          </a:bodyPr>
          <a:lstStyle/>
          <a:p>
            <a:r>
              <a:rPr lang="en-US" sz="4000" dirty="0" smtClean="0">
                <a:latin typeface="Times New Roman" pitchFamily="18" charset="0"/>
                <a:cs typeface="Times New Roman" pitchFamily="18" charset="0"/>
              </a:rPr>
              <a:t>Productivity Growth is a key factor in a </a:t>
            </a:r>
            <a:r>
              <a:rPr lang="en-US" sz="4000" dirty="0" smtClean="0">
                <a:latin typeface="Times New Roman" pitchFamily="18" charset="0"/>
                <a:cs typeface="Times New Roman" pitchFamily="18" charset="0"/>
              </a:rPr>
              <a:t>country’s </a:t>
            </a:r>
            <a:r>
              <a:rPr lang="en-US" sz="4000" dirty="0" smtClean="0">
                <a:latin typeface="Times New Roman" pitchFamily="18" charset="0"/>
                <a:cs typeface="Times New Roman" pitchFamily="18" charset="0"/>
              </a:rPr>
              <a:t>rate of inflation and the standard of living of its people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Productivity improves when firms:</a:t>
            </a:r>
          </a:p>
        </p:txBody>
      </p:sp>
      <p:sp>
        <p:nvSpPr>
          <p:cNvPr id="3" name="Content Placeholder 2"/>
          <p:cNvSpPr>
            <a:spLocks noGrp="1"/>
          </p:cNvSpPr>
          <p:nvPr>
            <p:ph idx="1"/>
          </p:nvPr>
        </p:nvSpPr>
        <p:spPr/>
        <p:txBody>
          <a:bodyPr>
            <a:normAutofit/>
          </a:bodyPr>
          <a:lstStyle/>
          <a:p>
            <a:r>
              <a:rPr lang="en-US" sz="2600" dirty="0" smtClean="0">
                <a:latin typeface="Times New Roman" pitchFamily="18" charset="0"/>
                <a:cs typeface="Times New Roman" pitchFamily="18" charset="0"/>
              </a:rPr>
              <a:t>Become more efficient</a:t>
            </a:r>
          </a:p>
          <a:p>
            <a:r>
              <a:rPr lang="en-US" sz="2600" dirty="0" smtClean="0">
                <a:latin typeface="Times New Roman" pitchFamily="18" charset="0"/>
                <a:cs typeface="Times New Roman" pitchFamily="18" charset="0"/>
              </a:rPr>
              <a:t>Downsize </a:t>
            </a:r>
          </a:p>
          <a:p>
            <a:r>
              <a:rPr lang="en-US" sz="2600" dirty="0" smtClean="0">
                <a:latin typeface="Times New Roman" pitchFamily="18" charset="0"/>
                <a:cs typeface="Times New Roman" pitchFamily="18" charset="0"/>
              </a:rPr>
              <a:t> Expand </a:t>
            </a:r>
          </a:p>
          <a:p>
            <a:r>
              <a:rPr lang="en-US" sz="2600" dirty="0" smtClean="0">
                <a:latin typeface="Times New Roman" pitchFamily="18" charset="0"/>
                <a:cs typeface="Times New Roman" pitchFamily="18" charset="0"/>
              </a:rPr>
              <a:t>Retrench </a:t>
            </a:r>
          </a:p>
          <a:p>
            <a:r>
              <a:rPr lang="en-US" sz="2600" dirty="0" smtClean="0">
                <a:latin typeface="Times New Roman" pitchFamily="18" charset="0"/>
                <a:cs typeface="Times New Roman" pitchFamily="18" charset="0"/>
              </a:rPr>
              <a:t> Achieve breakthroughs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Introduction</a:t>
            </a:r>
          </a:p>
        </p:txBody>
      </p:sp>
      <p:sp>
        <p:nvSpPr>
          <p:cNvPr id="3" name="Content Placeholder 2"/>
          <p:cNvSpPr>
            <a:spLocks noGrp="1"/>
          </p:cNvSpPr>
          <p:nvPr>
            <p:ph idx="1"/>
          </p:nvPr>
        </p:nvSpPr>
        <p:spPr>
          <a:xfrm>
            <a:off x="457200" y="1295400"/>
            <a:ext cx="8229600" cy="5159408"/>
          </a:xfrm>
        </p:spPr>
        <p:txBody>
          <a:bodyPr>
            <a:normAutofit/>
          </a:bodyPr>
          <a:lstStyle/>
          <a:p>
            <a:r>
              <a:rPr lang="en-US" sz="2800" dirty="0" smtClean="0">
                <a:latin typeface="Times New Roman" pitchFamily="18" charset="0"/>
                <a:cs typeface="Times New Roman" pitchFamily="18" charset="0"/>
              </a:rPr>
              <a:t>Production is the process of converting resources into products or services.</a:t>
            </a:r>
          </a:p>
          <a:p>
            <a:r>
              <a:rPr lang="en-US" sz="2800" dirty="0" smtClean="0">
                <a:latin typeface="Times New Roman" pitchFamily="18" charset="0"/>
                <a:cs typeface="Times New Roman" pitchFamily="18" charset="0"/>
              </a:rPr>
              <a:t>It is usually measured in terms of output per time period (e.g. boxes per hour, tones per day, bookings per month) or cost per unit of output (e.g. $10 per box, $20 per ton, etc).</a:t>
            </a:r>
          </a:p>
          <a:p>
            <a:r>
              <a:rPr lang="en-US" sz="2800" dirty="0" smtClean="0">
                <a:latin typeface="Times New Roman" pitchFamily="18" charset="0"/>
                <a:cs typeface="Times New Roman" pitchFamily="18" charset="0"/>
              </a:rPr>
              <a:t>The objective of production operations is to meet the forecasted needs of the market in which they perform at the lowest possible cost.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80306"/>
          </a:xfrm>
        </p:spPr>
        <p:txBody>
          <a:bodyPr>
            <a:normAutofit fontScale="90000"/>
          </a:bodyPr>
          <a:lstStyle/>
          <a:p>
            <a:pPr algn="ctr"/>
            <a:r>
              <a:rPr lang="en-US" b="1" dirty="0" smtClean="0"/>
              <a:t>Ways to Increase Productivity</a:t>
            </a:r>
          </a:p>
        </p:txBody>
      </p:sp>
      <p:sp>
        <p:nvSpPr>
          <p:cNvPr id="3" name="Content Placeholder 2"/>
          <p:cNvSpPr>
            <a:spLocks noGrp="1"/>
          </p:cNvSpPr>
          <p:nvPr>
            <p:ph idx="1"/>
          </p:nvPr>
        </p:nvSpPr>
        <p:spPr>
          <a:xfrm>
            <a:off x="457200" y="1295400"/>
            <a:ext cx="8229600" cy="5159408"/>
          </a:xfrm>
        </p:spPr>
        <p:txBody>
          <a:bodyPr>
            <a:noAutofit/>
          </a:bodyPr>
          <a:lstStyle/>
          <a:p>
            <a:pPr algn="just"/>
            <a:r>
              <a:rPr lang="en-US" sz="2400" dirty="0" smtClean="0">
                <a:latin typeface="Times New Roman" pitchFamily="18" charset="0"/>
                <a:cs typeface="Times New Roman" pitchFamily="18" charset="0"/>
              </a:rPr>
              <a:t>Increase output by using the same or a lesser amount of (input) resource. </a:t>
            </a:r>
          </a:p>
          <a:p>
            <a:pPr algn="just"/>
            <a:r>
              <a:rPr lang="en-US" sz="2400" dirty="0" smtClean="0">
                <a:latin typeface="Times New Roman" pitchFamily="18" charset="0"/>
                <a:cs typeface="Times New Roman" pitchFamily="18" charset="0"/>
              </a:rPr>
              <a:t>Reduce amount of (input) resource used while keeping output constant or increasing it.</a:t>
            </a:r>
          </a:p>
          <a:p>
            <a:pPr algn="just"/>
            <a:r>
              <a:rPr lang="en-US" sz="2400" dirty="0" smtClean="0">
                <a:latin typeface="Times New Roman" pitchFamily="18" charset="0"/>
                <a:cs typeface="Times New Roman" pitchFamily="18" charset="0"/>
              </a:rPr>
              <a:t>Use more resource as long as output increases at a greater rate.</a:t>
            </a:r>
          </a:p>
          <a:p>
            <a:pPr algn="just"/>
            <a:r>
              <a:rPr lang="en-US" sz="2400" dirty="0" smtClean="0">
                <a:latin typeface="Times New Roman" pitchFamily="18" charset="0"/>
                <a:cs typeface="Times New Roman" pitchFamily="18" charset="0"/>
              </a:rPr>
              <a:t>Decrease output as long as resource use decreases at a greater rate.</a:t>
            </a:r>
          </a:p>
          <a:p>
            <a:pPr algn="just"/>
            <a:r>
              <a:rPr lang="en-US" sz="2400" dirty="0" smtClean="0">
                <a:latin typeface="Times New Roman" pitchFamily="18" charset="0"/>
                <a:cs typeface="Times New Roman" pitchFamily="18" charset="0"/>
              </a:rPr>
              <a:t>Production is concerned with the activity of producing goods and services. </a:t>
            </a:r>
          </a:p>
          <a:p>
            <a:pPr algn="just"/>
            <a:r>
              <a:rPr lang="en-US" sz="2400" dirty="0" smtClean="0">
                <a:latin typeface="Times New Roman" pitchFamily="18" charset="0"/>
                <a:cs typeface="Times New Roman" pitchFamily="18" charset="0"/>
              </a:rPr>
              <a:t>Productivity is concerned with the efficiency and effectiveness with which these goods and services are produced.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21408"/>
          </a:xfrm>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sz="8800" dirty="0" smtClean="0">
                <a:solidFill>
                  <a:schemeClr val="accent1"/>
                </a:solidFill>
                <a:latin typeface="Brush Script MT" pitchFamily="66" charset="0"/>
              </a:rPr>
              <a:t>THANK YOU</a:t>
            </a:r>
            <a:endParaRPr lang="en-US" sz="8800" dirty="0">
              <a:solidFill>
                <a:schemeClr val="accent1"/>
              </a:solidFill>
              <a:latin typeface="Brush Script MT"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Meaning of production</a:t>
            </a:r>
            <a:br>
              <a:rPr lang="en-US" b="1" dirty="0" smtClean="0"/>
            </a:br>
            <a:endParaRPr lang="en-US" dirty="0"/>
          </a:p>
        </p:txBody>
      </p:sp>
      <p:sp>
        <p:nvSpPr>
          <p:cNvPr id="3" name="Content Placeholder 2"/>
          <p:cNvSpPr>
            <a:spLocks noGrp="1"/>
          </p:cNvSpPr>
          <p:nvPr>
            <p:ph idx="1"/>
          </p:nvPr>
        </p:nvSpPr>
        <p:spPr>
          <a:xfrm>
            <a:off x="457200" y="1219200"/>
            <a:ext cx="8229600" cy="5235608"/>
          </a:xfrm>
        </p:spPr>
        <p:txBody>
          <a:bodyPr>
            <a:normAutofit lnSpcReduction="10000"/>
          </a:bodyPr>
          <a:lstStyle/>
          <a:p>
            <a:r>
              <a:rPr lang="en-US" sz="2800" dirty="0" smtClean="0">
                <a:latin typeface="Times New Roman" pitchFamily="18" charset="0"/>
                <a:cs typeface="Times New Roman" pitchFamily="18" charset="0"/>
              </a:rPr>
              <a:t>Production can be explained as an act of either manufacturing or mining or growing of goods (commodities) generally in bulk for </a:t>
            </a:r>
            <a:r>
              <a:rPr lang="en-US" sz="2800" dirty="0" smtClean="0">
                <a:latin typeface="Times New Roman" pitchFamily="18" charset="0"/>
                <a:cs typeface="Times New Roman" pitchFamily="18" charset="0"/>
              </a:rPr>
              <a:t>trade.</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Production is a method employed for making or providing essential goods and services for consumers. It is a process that puts intangible inputs like ideas, creativity, research, knowledge, wisdom, etc. in use or action. </a:t>
            </a:r>
            <a:r>
              <a:rPr lang="en-US" sz="2800" dirty="0" smtClean="0">
                <a:latin typeface="Times New Roman" pitchFamily="18" charset="0"/>
                <a:cs typeface="Times New Roman" pitchFamily="18" charset="0"/>
              </a:rPr>
              <a:t>It is a way that transforms (convert) tangible inputs like raw-materials, semi-finished goods and unassembled goods into finished goods or commodities</a:t>
            </a:r>
            <a:r>
              <a:rPr lang="en-US"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Meaning of system</a:t>
            </a:r>
            <a:br>
              <a:rPr lang="en-US" b="1" dirty="0" smtClean="0"/>
            </a:br>
            <a:endParaRPr lang="en-US" b="1" dirty="0" smtClean="0"/>
          </a:p>
        </p:txBody>
      </p:sp>
      <p:sp>
        <p:nvSpPr>
          <p:cNvPr id="3" name="Content Placeholder 2"/>
          <p:cNvSpPr>
            <a:spLocks noGrp="1"/>
          </p:cNvSpPr>
          <p:nvPr>
            <p:ph idx="1"/>
          </p:nvPr>
        </p:nvSpPr>
        <p:spPr>
          <a:xfrm>
            <a:off x="457200" y="1143000"/>
            <a:ext cx="8229600" cy="5311808"/>
          </a:xfrm>
        </p:spPr>
        <p:txBody>
          <a:bodyPr>
            <a:normAutofit/>
          </a:bodyPr>
          <a:lstStyle/>
          <a:p>
            <a:r>
              <a:rPr lang="en-US" sz="2800" dirty="0" smtClean="0">
                <a:latin typeface="Times New Roman" pitchFamily="18" charset="0"/>
                <a:cs typeface="Times New Roman" pitchFamily="18" charset="0"/>
              </a:rPr>
              <a:t>System is an arrangement or assembly of inter-dependent processes (activities) that are based on some logic and function. It operates as a whole and is designed (build) with an intension to achieve (fulfill) some objective or do some work. Huge systems are often a collection (assembly) of smaller sub-systems.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smtClean="0"/>
              <a:t/>
            </a:r>
            <a:br>
              <a:rPr lang="en-US" b="1" dirty="0" smtClean="0"/>
            </a:br>
            <a:r>
              <a:rPr lang="en-US" b="1" dirty="0" smtClean="0"/>
              <a:t>Definition </a:t>
            </a:r>
            <a:r>
              <a:rPr lang="en-US" b="1" dirty="0" smtClean="0"/>
              <a:t>of production system</a:t>
            </a:r>
            <a:br>
              <a:rPr lang="en-US" b="1" dirty="0" smtClean="0"/>
            </a:br>
            <a:endParaRPr lang="en-US" b="1" dirty="0" smtClean="0"/>
          </a:p>
        </p:txBody>
      </p:sp>
      <p:sp>
        <p:nvSpPr>
          <p:cNvPr id="3" name="Content Placeholder 2"/>
          <p:cNvSpPr>
            <a:spLocks noGrp="1"/>
          </p:cNvSpPr>
          <p:nvPr>
            <p:ph idx="1"/>
          </p:nvPr>
        </p:nvSpPr>
        <p:spPr/>
        <p:txBody>
          <a:bodyPr>
            <a:normAutofit lnSpcReduction="10000"/>
          </a:bodyPr>
          <a:lstStyle/>
          <a:p>
            <a:r>
              <a:rPr lang="en-US" sz="2800" dirty="0" smtClean="0">
                <a:latin typeface="Times New Roman" pitchFamily="18" charset="0"/>
                <a:cs typeface="Times New Roman" pitchFamily="18" charset="0"/>
              </a:rPr>
              <a:t>Production system </a:t>
            </a:r>
            <a:r>
              <a:rPr lang="en-US" sz="2800" dirty="0" smtClean="0">
                <a:latin typeface="Times New Roman" pitchFamily="18" charset="0"/>
                <a:cs typeface="Times New Roman" pitchFamily="18" charset="0"/>
              </a:rPr>
              <a:t>may </a:t>
            </a:r>
            <a:r>
              <a:rPr lang="en-US" sz="2800" dirty="0" smtClean="0">
                <a:latin typeface="Times New Roman" pitchFamily="18" charset="0"/>
                <a:cs typeface="Times New Roman" pitchFamily="18" charset="0"/>
              </a:rPr>
              <a:t>be defined as</a:t>
            </a:r>
            <a:r>
              <a:rPr lang="en-US" sz="2800" dirty="0" smtClean="0">
                <a:latin typeface="Times New Roman" pitchFamily="18" charset="0"/>
                <a:cs typeface="Times New Roman" pitchFamily="18" charset="0"/>
              </a:rPr>
              <a:t>,</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Production system </a:t>
            </a:r>
            <a:r>
              <a:rPr lang="en-US" sz="2800" dirty="0" smtClean="0">
                <a:solidFill>
                  <a:schemeClr val="accent5">
                    <a:lumMod val="40000"/>
                    <a:lumOff val="60000"/>
                  </a:schemeClr>
                </a:solidFill>
                <a:latin typeface="Times New Roman" pitchFamily="18" charset="0"/>
                <a:cs typeface="Times New Roman" pitchFamily="18" charset="0"/>
              </a:rPr>
              <a:t>utilizes materials, funds, infrastructure, and </a:t>
            </a:r>
            <a:r>
              <a:rPr lang="en-US" sz="2800" dirty="0" err="1" smtClean="0">
                <a:solidFill>
                  <a:schemeClr val="accent5">
                    <a:lumMod val="40000"/>
                    <a:lumOff val="60000"/>
                  </a:schemeClr>
                </a:solidFill>
                <a:latin typeface="Times New Roman" pitchFamily="18" charset="0"/>
                <a:cs typeface="Times New Roman" pitchFamily="18" charset="0"/>
                <a:hlinkClick r:id="rId2"/>
              </a:rPr>
              <a:t>labour</a:t>
            </a:r>
            <a:r>
              <a:rPr lang="en-US" sz="2800" dirty="0" smtClean="0">
                <a:solidFill>
                  <a:schemeClr val="bg1"/>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to </a:t>
            </a:r>
            <a:r>
              <a:rPr lang="en-US" sz="2800" dirty="0" smtClean="0">
                <a:latin typeface="Times New Roman" pitchFamily="18" charset="0"/>
                <a:cs typeface="Times New Roman" pitchFamily="18" charset="0"/>
              </a:rPr>
              <a:t>produce the required output in form of goods.</a:t>
            </a:r>
            <a:endParaRPr lang="en-US" sz="28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914400" y="2514600"/>
          <a:ext cx="7239000" cy="2286000"/>
        </p:xfrm>
        <a:graphic>
          <a:graphicData uri="http://schemas.openxmlformats.org/drawingml/2006/table">
            <a:tbl>
              <a:tblPr firstRow="1" bandRow="1">
                <a:tableStyleId>{5C22544A-7EE6-4342-B048-85BDC9FD1C3A}</a:tableStyleId>
              </a:tblPr>
              <a:tblGrid>
                <a:gridCol w="7239000"/>
              </a:tblGrid>
              <a:tr h="2286000">
                <a:tc>
                  <a:txBody>
                    <a:bodyPr/>
                    <a:lstStyle/>
                    <a:p>
                      <a:pPr algn="just"/>
                      <a:r>
                        <a:rPr kumimoji="0" lang="en-US" b="0" i="0" kern="1200" dirty="0" smtClean="0">
                          <a:solidFill>
                            <a:schemeClr val="lt1"/>
                          </a:solidFill>
                          <a:latin typeface="+mn-lt"/>
                          <a:ea typeface="+mn-ea"/>
                          <a:cs typeface="+mn-cs"/>
                        </a:rPr>
                        <a:t>"</a:t>
                      </a:r>
                      <a:r>
                        <a:rPr kumimoji="0" lang="en-US" sz="2800" kern="1200" dirty="0" smtClean="0">
                          <a:solidFill>
                            <a:schemeClr val="tx1"/>
                          </a:solidFill>
                          <a:latin typeface="Times New Roman" pitchFamily="18" charset="0"/>
                          <a:ea typeface="+mn-ea"/>
                          <a:cs typeface="Times New Roman" pitchFamily="18" charset="0"/>
                        </a:rPr>
                        <a:t>The methods, procedure or arrangement which includes all functions required to accumulate (gather) the inputs, process or reprocess the inputs, and deliver the marketable output (goods)."</a:t>
                      </a:r>
                      <a:endParaRPr kumimoji="0" lang="en-US" sz="2800" kern="1200" dirty="0" smtClean="0">
                        <a:solidFill>
                          <a:schemeClr val="tx1"/>
                        </a:solidFill>
                        <a:latin typeface="Times New Roman" pitchFamily="18" charset="0"/>
                        <a:ea typeface="+mn-ea"/>
                        <a:cs typeface="Times New Roman" pitchFamily="18" charset="0"/>
                      </a:endParaRP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smtClean="0"/>
              <a:t/>
            </a:r>
            <a:br>
              <a:rPr lang="en-US" b="1" dirty="0" smtClean="0"/>
            </a:br>
            <a:r>
              <a:rPr lang="en-US" b="1" dirty="0" smtClean="0"/>
              <a:t>Meaning </a:t>
            </a:r>
            <a:r>
              <a:rPr lang="en-US" b="1" dirty="0" smtClean="0"/>
              <a:t>of production system</a:t>
            </a:r>
            <a:br>
              <a:rPr lang="en-US" b="1" dirty="0" smtClean="0"/>
            </a:br>
            <a:endParaRPr lang="en-US" b="1" dirty="0" smtClean="0"/>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Production system consists of three main components viz., Inputs, Conversion Process and Output</a:t>
            </a:r>
            <a:r>
              <a:rPr lang="en-US" sz="2800" dirty="0" smtClean="0">
                <a:latin typeface="Times New Roman" pitchFamily="18" charset="0"/>
                <a:cs typeface="Times New Roman" pitchFamily="18" charset="0"/>
              </a:rPr>
              <a:t>.</a:t>
            </a:r>
          </a:p>
          <a:p>
            <a:pPr>
              <a:buNone/>
            </a:pPr>
            <a:endParaRPr lang="en-US" sz="2800" dirty="0" smtClean="0">
              <a:latin typeface="Times New Roman" pitchFamily="18" charset="0"/>
              <a:cs typeface="Times New Roman" pitchFamily="18" charset="0"/>
            </a:endParaRPr>
          </a:p>
          <a:p>
            <a:r>
              <a:rPr lang="en-US" sz="2800" dirty="0" smtClean="0">
                <a:solidFill>
                  <a:schemeClr val="accent5">
                    <a:lumMod val="40000"/>
                    <a:lumOff val="60000"/>
                  </a:schemeClr>
                </a:solidFill>
                <a:latin typeface="Times New Roman" pitchFamily="18" charset="0"/>
                <a:cs typeface="Times New Roman" pitchFamily="18" charset="0"/>
              </a:rPr>
              <a:t>Inputs</a:t>
            </a:r>
            <a:r>
              <a:rPr lang="en-US" sz="2800" dirty="0" smtClean="0">
                <a:latin typeface="Times New Roman" pitchFamily="18" charset="0"/>
                <a:cs typeface="Times New Roman" pitchFamily="18" charset="0"/>
              </a:rPr>
              <a:t> include raw-materials, machines, man-hours, components or parts, drawing, instructions and other paper works.</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97608"/>
          </a:xfrm>
        </p:spPr>
        <p:txBody>
          <a:bodyPr>
            <a:normAutofit/>
          </a:bodyPr>
          <a:lstStyle/>
          <a:p>
            <a:pPr algn="just"/>
            <a:r>
              <a:rPr lang="en-US" sz="2800" dirty="0" smtClean="0">
                <a:solidFill>
                  <a:schemeClr val="accent5">
                    <a:lumMod val="40000"/>
                    <a:lumOff val="60000"/>
                  </a:schemeClr>
                </a:solidFill>
                <a:latin typeface="Times New Roman" pitchFamily="18" charset="0"/>
                <a:cs typeface="Times New Roman" pitchFamily="18" charset="0"/>
              </a:rPr>
              <a:t>Conversion process</a:t>
            </a:r>
            <a:r>
              <a:rPr lang="en-US" sz="2800" dirty="0" smtClean="0">
                <a:latin typeface="Times New Roman" pitchFamily="18" charset="0"/>
                <a:cs typeface="Times New Roman" pitchFamily="18" charset="0"/>
              </a:rPr>
              <a:t> includes operations (actual production process). Operations may be either manual or mechanical or chemical. Operations convert inputs into output. Conversion process also includes supporting activities, which help the process of conversion. </a:t>
            </a:r>
            <a:r>
              <a:rPr lang="en-US" sz="2800" dirty="0" smtClean="0">
                <a:latin typeface="Times New Roman" pitchFamily="18" charset="0"/>
                <a:cs typeface="Times New Roman" pitchFamily="18" charset="0"/>
              </a:rPr>
              <a:t>The supporting activities include; </a:t>
            </a:r>
            <a:r>
              <a:rPr lang="en-US" sz="2800" dirty="0" smtClean="0">
                <a:latin typeface="Times New Roman" pitchFamily="18" charset="0"/>
                <a:cs typeface="Times New Roman" pitchFamily="18" charset="0"/>
              </a:rPr>
              <a:t>Production planning</a:t>
            </a:r>
            <a:r>
              <a:rPr lang="en-US" sz="2800" dirty="0" smtClean="0">
                <a:latin typeface="Times New Roman" pitchFamily="18" charset="0"/>
                <a:cs typeface="Times New Roman" pitchFamily="18" charset="0"/>
              </a:rPr>
              <a:t> and control, purchase of raw-materials, receipt, storage and issue of materials, inspection of parts and work-in-progress, testing of products, quality control, warehousing of finished products, etc</a:t>
            </a:r>
            <a:r>
              <a:rPr lang="en-US" sz="2800" dirty="0" smtClean="0">
                <a:latin typeface="Times New Roman" pitchFamily="18" charset="0"/>
                <a:cs typeface="Times New Roman" pitchFamily="18" charset="0"/>
              </a:rPr>
              <a:t>.</a:t>
            </a:r>
          </a:p>
          <a:p>
            <a:pPr algn="just"/>
            <a:r>
              <a:rPr lang="en-US" sz="2800" dirty="0" smtClean="0">
                <a:latin typeface="Times New Roman" pitchFamily="18" charset="0"/>
                <a:cs typeface="Times New Roman" pitchFamily="18" charset="0"/>
              </a:rPr>
              <a:t>Output includes finished products, finished goods (parts), and services.</a:t>
            </a:r>
          </a:p>
          <a:p>
            <a:pPr algn="just"/>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966787" y="1828800"/>
            <a:ext cx="7210425" cy="2590800"/>
          </a:xfrm>
          <a:prstGeom prst="rect">
            <a:avLst/>
          </a:prstGeom>
          <a:noFill/>
          <a:ln w="9525">
            <a:noFill/>
            <a:miter lim="800000"/>
            <a:headEnd/>
            <a:tailEnd/>
          </a:ln>
          <a:effectLst/>
        </p:spPr>
      </p:pic>
      <p:sp>
        <p:nvSpPr>
          <p:cNvPr id="5" name="Rectangle 4"/>
          <p:cNvSpPr/>
          <p:nvPr/>
        </p:nvSpPr>
        <p:spPr>
          <a:xfrm>
            <a:off x="1143000" y="685801"/>
            <a:ext cx="7010400" cy="954107"/>
          </a:xfrm>
          <a:prstGeom prst="rect">
            <a:avLst/>
          </a:prstGeom>
        </p:spPr>
        <p:txBody>
          <a:bodyPr wrap="square">
            <a:spAutoFit/>
          </a:bodyPr>
          <a:lstStyle/>
          <a:p>
            <a:r>
              <a:rPr lang="en-US" sz="2800" dirty="0" smtClean="0">
                <a:latin typeface="Times New Roman" pitchFamily="18" charset="0"/>
                <a:cs typeface="Times New Roman" pitchFamily="18" charset="0"/>
              </a:rPr>
              <a:t>The three components of a production system are depicted in this diagram.</a:t>
            </a:r>
            <a:endParaRPr lang="en-US" sz="2800"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Examples</a:t>
            </a:r>
            <a:br>
              <a:rPr lang="en-US" b="1" dirty="0" smtClean="0"/>
            </a:br>
            <a:endParaRPr lang="en-US" b="1" dirty="0" smtClean="0"/>
          </a:p>
        </p:txBody>
      </p:sp>
      <p:sp>
        <p:nvSpPr>
          <p:cNvPr id="3" name="Content Placeholder 2"/>
          <p:cNvSpPr>
            <a:spLocks noGrp="1"/>
          </p:cNvSpPr>
          <p:nvPr>
            <p:ph idx="1"/>
          </p:nvPr>
        </p:nvSpPr>
        <p:spPr>
          <a:xfrm>
            <a:off x="457200" y="1295400"/>
            <a:ext cx="8229600" cy="5159408"/>
          </a:xfrm>
        </p:spPr>
        <p:txBody>
          <a:bodyPr>
            <a:normAutofit fontScale="92500" lnSpcReduction="10000"/>
          </a:bodyPr>
          <a:lstStyle/>
          <a:p>
            <a:r>
              <a:rPr lang="en-US" sz="2800" dirty="0" smtClean="0">
                <a:solidFill>
                  <a:schemeClr val="accent5">
                    <a:lumMod val="40000"/>
                    <a:lumOff val="60000"/>
                  </a:schemeClr>
                </a:solidFill>
                <a:latin typeface="Times New Roman" pitchFamily="18" charset="0"/>
                <a:cs typeface="Times New Roman" pitchFamily="18" charset="0"/>
              </a:rPr>
              <a:t>Tangible goods</a:t>
            </a:r>
            <a:r>
              <a:rPr lang="en-US" sz="2800" dirty="0" smtClean="0">
                <a:latin typeface="Times New Roman" pitchFamily="18" charset="0"/>
                <a:cs typeface="Times New Roman" pitchFamily="18" charset="0"/>
              </a:rPr>
              <a:t> : Consider an example of a manufacturing </a:t>
            </a:r>
            <a:r>
              <a:rPr lang="en-US" sz="2800" dirty="0" smtClean="0">
                <a:latin typeface="Times New Roman" pitchFamily="18" charset="0"/>
                <a:cs typeface="Times New Roman" pitchFamily="18" charset="0"/>
              </a:rPr>
              <a:t>industry</a:t>
            </a:r>
            <a:r>
              <a:rPr lang="en-US" sz="2800" dirty="0" smtClean="0">
                <a:latin typeface="Times New Roman" pitchFamily="18" charset="0"/>
                <a:cs typeface="Times New Roman" pitchFamily="18" charset="0"/>
              </a:rPr>
              <a:t> like a Sugar Industry. Here, sugarcane is first used as an input, then the juice of sugarcane is processed through a conversion process, finally to get an output known as a refined sugar (used for mass consumption</a:t>
            </a:r>
            <a:r>
              <a:rPr lang="en-US" sz="2800" dirty="0" smtClean="0">
                <a:latin typeface="Times New Roman" pitchFamily="18" charset="0"/>
                <a:cs typeface="Times New Roman" pitchFamily="18" charset="0"/>
              </a:rPr>
              <a:t>).</a:t>
            </a:r>
          </a:p>
          <a:p>
            <a:r>
              <a:rPr lang="en-US" sz="2800" dirty="0" smtClean="0">
                <a:solidFill>
                  <a:schemeClr val="accent5">
                    <a:lumMod val="40000"/>
                    <a:lumOff val="60000"/>
                  </a:schemeClr>
                </a:solidFill>
                <a:latin typeface="Times New Roman" pitchFamily="18" charset="0"/>
                <a:cs typeface="Times New Roman" pitchFamily="18" charset="0"/>
              </a:rPr>
              <a:t>I</a:t>
            </a:r>
            <a:r>
              <a:rPr lang="en-US" sz="2800" dirty="0" smtClean="0">
                <a:solidFill>
                  <a:schemeClr val="accent5">
                    <a:lumMod val="40000"/>
                    <a:lumOff val="60000"/>
                  </a:schemeClr>
                </a:solidFill>
                <a:latin typeface="Times New Roman" pitchFamily="18" charset="0"/>
                <a:cs typeface="Times New Roman" pitchFamily="18" charset="0"/>
              </a:rPr>
              <a:t>ntangible </a:t>
            </a:r>
            <a:r>
              <a:rPr lang="en-US" sz="2800" dirty="0" smtClean="0">
                <a:solidFill>
                  <a:schemeClr val="accent5">
                    <a:lumMod val="40000"/>
                    <a:lumOff val="60000"/>
                  </a:schemeClr>
                </a:solidFill>
                <a:latin typeface="Times New Roman" pitchFamily="18" charset="0"/>
                <a:cs typeface="Times New Roman" pitchFamily="18" charset="0"/>
              </a:rPr>
              <a:t>goods</a:t>
            </a:r>
            <a:r>
              <a:rPr lang="en-US" sz="2800" dirty="0" smtClean="0">
                <a:latin typeface="Times New Roman" pitchFamily="18" charset="0"/>
                <a:cs typeface="Times New Roman" pitchFamily="18" charset="0"/>
              </a:rPr>
              <a:t> : Consider an example from a service industry that of a software-development firm or company. </a:t>
            </a:r>
            <a:r>
              <a:rPr lang="en-US" sz="2800" dirty="0" smtClean="0">
                <a:latin typeface="Times New Roman" pitchFamily="18" charset="0"/>
                <a:cs typeface="Times New Roman" pitchFamily="18" charset="0"/>
              </a:rPr>
              <a:t>Here, initially, written program codes are used as an inputs. These codes are then integrated in some database and are provided with a user-friendly interface through a conversion process. Finally, an output is made available in form of an executable application program.</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58</TotalTime>
  <Words>735</Words>
  <Application>Microsoft Office PowerPoint</Application>
  <PresentationFormat>On-screen Show (4:3)</PresentationFormat>
  <Paragraphs>90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Verve</vt:lpstr>
      <vt:lpstr>PRODUCTION SYSTEM</vt:lpstr>
      <vt:lpstr>Introduction</vt:lpstr>
      <vt:lpstr>Meaning of production </vt:lpstr>
      <vt:lpstr>Meaning of system </vt:lpstr>
      <vt:lpstr> Definition of production system </vt:lpstr>
      <vt:lpstr> Meaning of production system </vt:lpstr>
      <vt:lpstr>Slide 7</vt:lpstr>
      <vt:lpstr>Slide 8</vt:lpstr>
      <vt:lpstr>Examples </vt:lpstr>
      <vt:lpstr>Productivity</vt:lpstr>
      <vt:lpstr>Slide 11</vt:lpstr>
      <vt:lpstr>Productivity</vt:lpstr>
      <vt:lpstr>Slide 13</vt:lpstr>
      <vt:lpstr>Why Productivity Matters</vt:lpstr>
      <vt:lpstr>Measures of Productivity</vt:lpstr>
      <vt:lpstr>Slide 16</vt:lpstr>
      <vt:lpstr>Examples of Partial Productivity Measures</vt:lpstr>
      <vt:lpstr>Productivity Growth</vt:lpstr>
      <vt:lpstr>Productivity improves when firms:</vt:lpstr>
      <vt:lpstr>Ways to Increase Productivity</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SYSTEM</dc:title>
  <dc:creator>MECAD</dc:creator>
  <cp:lastModifiedBy>MECAD</cp:lastModifiedBy>
  <cp:revision>34</cp:revision>
  <dcterms:created xsi:type="dcterms:W3CDTF">2017-07-06T04:43:19Z</dcterms:created>
  <dcterms:modified xsi:type="dcterms:W3CDTF">2017-07-06T05:41:32Z</dcterms:modified>
</cp:coreProperties>
</file>