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6" r:id="rId4"/>
    <p:sldId id="258" r:id="rId5"/>
    <p:sldId id="259" r:id="rId6"/>
    <p:sldId id="260" r:id="rId7"/>
    <p:sldId id="263" r:id="rId8"/>
    <p:sldId id="261" r:id="rId9"/>
    <p:sldId id="262" r:id="rId10"/>
    <p:sldId id="264" r:id="rId11"/>
    <p:sldId id="265" r:id="rId12"/>
    <p:sldId id="267" r:id="rId13"/>
    <p:sldId id="268" r:id="rId14"/>
    <p:sldId id="269" r:id="rId15"/>
    <p:sldId id="270" r:id="rId16"/>
    <p:sldId id="276" r:id="rId17"/>
    <p:sldId id="277" r:id="rId18"/>
    <p:sldId id="271" r:id="rId19"/>
    <p:sldId id="272" r:id="rId20"/>
    <p:sldId id="274" r:id="rId21"/>
    <p:sldId id="273" r:id="rId22"/>
    <p:sldId id="275" r:id="rId23"/>
    <p:sldId id="278" r:id="rId24"/>
    <p:sldId id="279" r:id="rId25"/>
    <p:sldId id="280" r:id="rId26"/>
    <p:sldId id="281" r:id="rId27"/>
    <p:sldId id="282" r:id="rId28"/>
    <p:sldId id="283" r:id="rId29"/>
    <p:sldId id="284" r:id="rId30"/>
    <p:sldId id="285" r:id="rId31"/>
    <p:sldId id="286" r:id="rId32"/>
    <p:sldId id="287" r:id="rId33"/>
    <p:sldId id="289" r:id="rId34"/>
    <p:sldId id="288"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15-Sep-14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15-Sep-14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15-Sep-14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15-Sep-14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15-Sep-14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15-Sep-14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15-Sep-14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15-Sep-14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15-Sep-14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15-Sep-14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15-Sep-14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15-Sep-14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en.wikipedia.org/wiki/Water_vapor"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en.wikipedia.org/wiki/Air" TargetMode="External"/></Relationships>
</file>

<file path=ppt/slides/_rels/slide10.xml.rels><?xml version="1.0" encoding="UTF-8" standalone="yes"?>
<Relationships xmlns="http://schemas.openxmlformats.org/package/2006/relationships"><Relationship Id="rId2" Type="http://schemas.openxmlformats.org/officeDocument/2006/relationships/hyperlink" Target="http://www.usatoday.com/weather/whumdef.ht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hyperlink" Target="http://www.usatoday.com/weather/wsling.ht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en.wikipedia.org/wiki/Pressure" TargetMode="External"/><Relationship Id="rId2" Type="http://schemas.openxmlformats.org/officeDocument/2006/relationships/hyperlink" Target="http://en.wikipedia.org/wiki/Temperature"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efxkits.co.uk/wp-content/uploads/2014/07/5.jp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efxkits.co.uk/wp-content/uploads/2014/07/5.jp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hyperlink" Target="http://www.answers.com/topic/condensation" TargetMode="External"/><Relationship Id="rId2" Type="http://schemas.openxmlformats.org/officeDocument/2006/relationships/hyperlink" Target="http://www.answers.com/topic/relative-humidity"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ki/Vapor_pressure" TargetMode="External"/><Relationship Id="rId7" Type="http://schemas.openxmlformats.org/officeDocument/2006/relationships/image" Target="../media/image8.png"/><Relationship Id="rId2" Type="http://schemas.openxmlformats.org/officeDocument/2006/relationships/hyperlink" Target="http://en.wikipedia.org/wiki/Partial_pressure"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hyperlink" Target="https://ecourses.ou.edu/cgi-bin/eBook.cgi?doc=&amp;topic=me&amp;chap_sec=08.1&amp;page=theory"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1995" y="0"/>
            <a:ext cx="9197788" cy="6858000"/>
          </a:xfrm>
          <a:prstGeom prst="rect">
            <a:avLst/>
          </a:prstGeom>
          <a:noFill/>
          <a:ln w="9525">
            <a:noFill/>
            <a:miter lim="800000"/>
            <a:headEnd/>
            <a:tailEnd/>
          </a:ln>
          <a:effectLst/>
        </p:spPr>
      </p:pic>
      <p:sp>
        <p:nvSpPr>
          <p:cNvPr id="2" name="Title 1"/>
          <p:cNvSpPr>
            <a:spLocks noGrp="1"/>
          </p:cNvSpPr>
          <p:nvPr>
            <p:ph type="ctrTitle"/>
          </p:nvPr>
        </p:nvSpPr>
        <p:spPr>
          <a:xfrm>
            <a:off x="685800" y="-76200"/>
            <a:ext cx="7772400" cy="1470025"/>
          </a:xfrm>
        </p:spPr>
        <p:txBody>
          <a:bodyPr/>
          <a:lstStyle/>
          <a:p>
            <a:r>
              <a:rPr lang="en-US" dirty="0" smtClean="0"/>
              <a:t>HUMIDITY</a:t>
            </a:r>
            <a:endParaRPr lang="en-US" dirty="0"/>
          </a:p>
        </p:txBody>
      </p:sp>
      <p:sp>
        <p:nvSpPr>
          <p:cNvPr id="3" name="Subtitle 2"/>
          <p:cNvSpPr>
            <a:spLocks noGrp="1"/>
          </p:cNvSpPr>
          <p:nvPr>
            <p:ph type="subTitle" idx="1"/>
          </p:nvPr>
        </p:nvSpPr>
        <p:spPr>
          <a:xfrm>
            <a:off x="1524000" y="2667000"/>
            <a:ext cx="6400800" cy="1752600"/>
          </a:xfrm>
        </p:spPr>
        <p:txBody>
          <a:bodyPr/>
          <a:lstStyle/>
          <a:p>
            <a:r>
              <a:rPr lang="en-US" b="1" dirty="0" smtClean="0">
                <a:solidFill>
                  <a:srgbClr val="FF0000"/>
                </a:solidFill>
              </a:rPr>
              <a:t>Humidity</a:t>
            </a:r>
            <a:r>
              <a:rPr lang="en-US" dirty="0" smtClean="0">
                <a:solidFill>
                  <a:srgbClr val="FF0000"/>
                </a:solidFill>
              </a:rPr>
              <a:t> is the amount of </a:t>
            </a:r>
            <a:r>
              <a:rPr lang="en-US" u="sng" dirty="0" smtClean="0">
                <a:solidFill>
                  <a:srgbClr val="FF0000"/>
                </a:solidFill>
                <a:hlinkClick r:id="rId3" tooltip="Water vapor"/>
              </a:rPr>
              <a:t>water vapor</a:t>
            </a:r>
            <a:r>
              <a:rPr lang="en-US" dirty="0" smtClean="0">
                <a:solidFill>
                  <a:srgbClr val="FF0000"/>
                </a:solidFill>
              </a:rPr>
              <a:t> in the </a:t>
            </a:r>
            <a:r>
              <a:rPr lang="en-US" u="sng" dirty="0" smtClean="0">
                <a:solidFill>
                  <a:srgbClr val="FF0000"/>
                </a:solidFill>
                <a:hlinkClick r:id="rId4" tooltip="Air"/>
              </a:rPr>
              <a:t>air</a:t>
            </a:r>
            <a:r>
              <a:rPr lang="en-US" dirty="0" smtClean="0">
                <a:solidFill>
                  <a:srgbClr val="FF0000"/>
                </a:solidFill>
              </a:rPr>
              <a:t>. </a:t>
            </a:r>
            <a:endParaRPr lang="en-US"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dirty="0" smtClean="0">
                <a:solidFill>
                  <a:srgbClr val="FF0000"/>
                </a:solidFill>
              </a:rPr>
              <a:t>The length of a strand of human hair changes with different </a:t>
            </a:r>
            <a:r>
              <a:rPr lang="en-US" u="sng" dirty="0" smtClean="0">
                <a:solidFill>
                  <a:srgbClr val="FF0000"/>
                </a:solidFill>
                <a:hlinkClick r:id="rId2"/>
              </a:rPr>
              <a:t>relative humidities</a:t>
            </a:r>
            <a:r>
              <a:rPr lang="en-US" dirty="0" smtClean="0">
                <a:solidFill>
                  <a:srgbClr val="FF0000"/>
                </a:solidFill>
              </a:rPr>
              <a:t>.</a:t>
            </a:r>
          </a:p>
          <a:p>
            <a:r>
              <a:rPr lang="en-US" dirty="0" smtClean="0">
                <a:solidFill>
                  <a:srgbClr val="7030A0"/>
                </a:solidFill>
              </a:rPr>
              <a:t>As the relative humidity increases, hair becomes longer, and as the humidity drops it becomes shorter. On very humid days, your hair actually becomes longer and this extra length causes the frizziness that gives us bad hair days.</a:t>
            </a:r>
          </a:p>
          <a:p>
            <a:r>
              <a:rPr lang="en-US" dirty="0" smtClean="0"/>
              <a:t>An instrument that uses hair to measure humidity is known as a hair hygrometer. </a:t>
            </a:r>
          </a:p>
          <a:p>
            <a:r>
              <a:rPr lang="en-US" dirty="0" smtClean="0">
                <a:solidFill>
                  <a:srgbClr val="00B050"/>
                </a:solidFill>
              </a:rPr>
              <a:t>This instrument uses strands of human or horse hair with the oils removed attached to levers that magnify a small change in hair length.</a:t>
            </a:r>
          </a:p>
          <a:p>
            <a:r>
              <a:rPr lang="en-US" dirty="0" smtClean="0">
                <a:solidFill>
                  <a:srgbClr val="002060"/>
                </a:solidFill>
              </a:rPr>
              <a:t>An ink pen and rotating cylinder, known as a hygrograph, can provide a record of how relative humidity varies throughout the day.</a:t>
            </a: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smtClean="0"/>
              <a:t>The disadvantages of the hair hygrometer and hygrograph are that they are not as accurate as other kinds of hygrometers such as the </a:t>
            </a:r>
            <a:r>
              <a:rPr lang="en-US" u="sng" dirty="0" smtClean="0">
                <a:hlinkClick r:id="rId2"/>
              </a:rPr>
              <a:t>sling psychrometer</a:t>
            </a:r>
            <a:r>
              <a:rPr lang="en-US" dirty="0" smtClean="0"/>
              <a:t>.</a:t>
            </a:r>
          </a:p>
          <a:p>
            <a:r>
              <a:rPr lang="en-US" dirty="0" smtClean="0"/>
              <a:t> </a:t>
            </a:r>
            <a:r>
              <a:rPr lang="en-US" dirty="0" smtClean="0">
                <a:solidFill>
                  <a:srgbClr val="00B050"/>
                </a:solidFill>
              </a:rPr>
              <a:t>Also, a hair hygrometer needs frequent adjustment and calibration.</a:t>
            </a:r>
          </a:p>
          <a:p>
            <a:r>
              <a:rPr lang="en-US" dirty="0" smtClean="0">
                <a:solidFill>
                  <a:schemeClr val="accent2"/>
                </a:solidFill>
              </a:rPr>
              <a:t>A hair hygrometer also tends to have large errors at very high and very low relative humilities.</a:t>
            </a:r>
          </a:p>
          <a:p>
            <a:endParaRPr lang="en-US" dirty="0"/>
          </a:p>
        </p:txBody>
      </p:sp>
      <p:pic>
        <p:nvPicPr>
          <p:cNvPr id="4" name="Picture 3" descr="Hygrometer which uses hair as the sensing element. (&lt;i&gt;After D. M. Considine and S. D. Ross, Process Instruments and Controls Handbook, 2d ed., McGraw-Hill, 1974&lt;/i&gt;)"/>
          <p:cNvPicPr/>
          <p:nvPr/>
        </p:nvPicPr>
        <p:blipFill>
          <a:blip r:embed="rId3"/>
          <a:srcRect/>
          <a:stretch>
            <a:fillRect/>
          </a:stretch>
        </p:blipFill>
        <p:spPr bwMode="auto">
          <a:xfrm>
            <a:off x="3401694" y="4136390"/>
            <a:ext cx="3989706" cy="249301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Sling psychrometer</a:t>
            </a:r>
            <a:endParaRPr lang="en-US" dirty="0"/>
          </a:p>
        </p:txBody>
      </p:sp>
      <p:sp>
        <p:nvSpPr>
          <p:cNvPr id="3" name="Content Placeholder 2"/>
          <p:cNvSpPr>
            <a:spLocks noGrp="1"/>
          </p:cNvSpPr>
          <p:nvPr>
            <p:ph idx="1"/>
          </p:nvPr>
        </p:nvSpPr>
        <p:spPr>
          <a:xfrm>
            <a:off x="457200" y="1219200"/>
            <a:ext cx="8229600" cy="4906963"/>
          </a:xfrm>
        </p:spPr>
        <p:txBody>
          <a:bodyPr>
            <a:normAutofit fontScale="85000" lnSpcReduction="20000"/>
          </a:bodyPr>
          <a:lstStyle/>
          <a:p>
            <a:pPr>
              <a:buNone/>
            </a:pPr>
            <a:endParaRPr lang="en-US" dirty="0" smtClean="0"/>
          </a:p>
          <a:p>
            <a:r>
              <a:rPr lang="en-US" dirty="0" smtClean="0"/>
              <a:t>It consists of two glass thermometers containing a liquid, usually mercury. </a:t>
            </a:r>
          </a:p>
          <a:p>
            <a:r>
              <a:rPr lang="en-US" dirty="0" smtClean="0">
                <a:solidFill>
                  <a:srgbClr val="FF0000"/>
                </a:solidFill>
              </a:rPr>
              <a:t>One is left dry to record the true temperature, while the other is covered in water. </a:t>
            </a:r>
          </a:p>
          <a:p>
            <a:r>
              <a:rPr lang="en-US" dirty="0" smtClean="0">
                <a:solidFill>
                  <a:srgbClr val="00B050"/>
                </a:solidFill>
              </a:rPr>
              <a:t>The wet thermometer is then swung around, causing some of the water to evaporate</a:t>
            </a:r>
            <a:r>
              <a:rPr lang="en-US" dirty="0" smtClean="0"/>
              <a:t>. </a:t>
            </a:r>
          </a:p>
          <a:p>
            <a:r>
              <a:rPr lang="en-US" dirty="0" smtClean="0">
                <a:solidFill>
                  <a:srgbClr val="0070C0"/>
                </a:solidFill>
              </a:rPr>
              <a:t>The lower the relative humidity, the more water will evaporate and the more the wet thermometer will cool down. </a:t>
            </a:r>
          </a:p>
          <a:p>
            <a:r>
              <a:rPr lang="en-US" dirty="0" smtClean="0">
                <a:solidFill>
                  <a:srgbClr val="002060"/>
                </a:solidFill>
              </a:rPr>
              <a:t>By comparing the temperatures of the wet and dry thermometers to a chart called a psychometric chart, a scientist can determine how humid the air is.</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http://images.usatoday.com/weather/photos/sling2.gif"/>
          <p:cNvPicPr>
            <a:picLocks noGrp="1"/>
          </p:cNvPicPr>
          <p:nvPr>
            <p:ph idx="1"/>
          </p:nvPr>
        </p:nvPicPr>
        <p:blipFill>
          <a:blip r:embed="rId2"/>
          <a:srcRect/>
          <a:stretch>
            <a:fillRect/>
          </a:stretch>
        </p:blipFill>
        <p:spPr bwMode="auto">
          <a:xfrm>
            <a:off x="685800" y="1828800"/>
            <a:ext cx="7620000" cy="4495799"/>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Liquid level Measurement</a:t>
            </a:r>
            <a:endParaRPr lang="en-US" dirty="0"/>
          </a:p>
        </p:txBody>
      </p:sp>
      <p:sp>
        <p:nvSpPr>
          <p:cNvPr id="3" name="Content Placeholder 2"/>
          <p:cNvSpPr>
            <a:spLocks noGrp="1"/>
          </p:cNvSpPr>
          <p:nvPr>
            <p:ph idx="1"/>
          </p:nvPr>
        </p:nvSpPr>
        <p:spPr/>
        <p:txBody>
          <a:bodyPr/>
          <a:lstStyle/>
          <a:p>
            <a:r>
              <a:rPr lang="en-US" b="1" dirty="0" smtClean="0"/>
              <a:t>Float Devices</a:t>
            </a:r>
            <a:endParaRPr lang="en-US" dirty="0" smtClean="0"/>
          </a:p>
          <a:p>
            <a:endParaRPr lang="en-US" dirty="0"/>
          </a:p>
        </p:txBody>
      </p:sp>
      <p:pic>
        <p:nvPicPr>
          <p:cNvPr id="4" name="Picture 3" descr="float"/>
          <p:cNvPicPr/>
          <p:nvPr/>
        </p:nvPicPr>
        <p:blipFill>
          <a:blip r:embed="rId2"/>
          <a:srcRect/>
          <a:stretch>
            <a:fillRect/>
          </a:stretch>
        </p:blipFill>
        <p:spPr bwMode="auto">
          <a:xfrm>
            <a:off x="2509202" y="2242185"/>
            <a:ext cx="4125595" cy="453961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Float Devices</a:t>
            </a:r>
            <a:r>
              <a:rPr lang="en-US" dirty="0" smtClean="0"/>
              <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Float devices use the buoyancy of a float to indicate the liquid level in the tank. </a:t>
            </a:r>
          </a:p>
          <a:p>
            <a:r>
              <a:rPr lang="en-US" dirty="0" smtClean="0"/>
              <a:t> </a:t>
            </a:r>
            <a:r>
              <a:rPr lang="en-US" dirty="0" smtClean="0">
                <a:solidFill>
                  <a:srgbClr val="00B050"/>
                </a:solidFill>
              </a:rPr>
              <a:t>One common approach is to attach the float to a chain.</a:t>
            </a:r>
            <a:r>
              <a:rPr lang="en-US" dirty="0" smtClean="0"/>
              <a:t>  </a:t>
            </a:r>
          </a:p>
          <a:p>
            <a:r>
              <a:rPr lang="en-US" dirty="0" smtClean="0">
                <a:solidFill>
                  <a:srgbClr val="0070C0"/>
                </a:solidFill>
              </a:rPr>
              <a:t>The chain is attached to a counterweight which indicates the level as the float moves up and down.</a:t>
            </a:r>
            <a:r>
              <a:rPr lang="en-US" dirty="0" smtClean="0"/>
              <a:t> </a:t>
            </a:r>
          </a:p>
          <a:p>
            <a:r>
              <a:rPr lang="en-US" dirty="0" smtClean="0">
                <a:solidFill>
                  <a:srgbClr val="FF0000"/>
                </a:solidFill>
              </a:rPr>
              <a:t> These types of device are often found on large atmospheric storage tanks.</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Benefits</a:t>
            </a:r>
          </a:p>
          <a:p>
            <a:r>
              <a:rPr lang="en-US" dirty="0" smtClean="0"/>
              <a:t>Float Type level sensors do not require external energy sources to operate. </a:t>
            </a:r>
          </a:p>
          <a:p>
            <a:r>
              <a:rPr lang="en-US" dirty="0" smtClean="0"/>
              <a:t>Since they are simple robust machines it is easy to repair. </a:t>
            </a:r>
          </a:p>
          <a:p>
            <a:r>
              <a:rPr lang="en-US" dirty="0" smtClean="0"/>
              <a:t>The cost of these units makes them on the economical side, Prices would increase with higher quality materials and valve size. </a:t>
            </a:r>
          </a:p>
          <a:p>
            <a:r>
              <a:rPr lang="en-US" dirty="0" smtClean="0"/>
              <a:t>Floats could be made out of plastics or metals (steel, stainless steel, etc.). Material selection will depend on the application; more chemically resistant materials would be used for corrosive mediums.</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lnSpcReduction="20000"/>
          </a:bodyPr>
          <a:lstStyle/>
          <a:p>
            <a:r>
              <a:rPr lang="en-US" b="1" dirty="0" smtClean="0"/>
              <a:t>Restrictions</a:t>
            </a:r>
          </a:p>
          <a:p>
            <a:r>
              <a:rPr lang="en-US" dirty="0" smtClean="0"/>
              <a:t>Float type level sensors should only be used in clean fluids. </a:t>
            </a:r>
          </a:p>
          <a:p>
            <a:r>
              <a:rPr lang="en-US" dirty="0" smtClean="0"/>
              <a:t>Fluids that are a suspension of solids or slurries could foul the operation of the machine. </a:t>
            </a:r>
          </a:p>
          <a:p>
            <a:r>
              <a:rPr lang="en-US" dirty="0" smtClean="0"/>
              <a:t>Anything that could increase friction on the mechanical linkages could increase the dead band, which is the delay the sensor experiences due to the excess of force required to overcome the static friction of a non-moving system.</a:t>
            </a:r>
          </a:p>
          <a:p>
            <a:r>
              <a:rPr lang="en-US" dirty="0" smtClean="0"/>
              <a:t> An excess of force is required to be built up, so a float type level sensor will not respond immediately to changes in level</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Bubblers</a:t>
            </a:r>
            <a:endParaRPr lang="en-US" dirty="0"/>
          </a:p>
        </p:txBody>
      </p:sp>
      <p:sp>
        <p:nvSpPr>
          <p:cNvPr id="3" name="Content Placeholder 2"/>
          <p:cNvSpPr>
            <a:spLocks noGrp="1"/>
          </p:cNvSpPr>
          <p:nvPr>
            <p:ph idx="1"/>
          </p:nvPr>
        </p:nvSpPr>
        <p:spPr>
          <a:xfrm>
            <a:off x="457200" y="1219200"/>
            <a:ext cx="4114800" cy="5410200"/>
          </a:xfrm>
        </p:spPr>
        <p:txBody>
          <a:bodyPr>
            <a:normAutofit fontScale="92500" lnSpcReduction="20000"/>
          </a:bodyPr>
          <a:lstStyle/>
          <a:p>
            <a:r>
              <a:rPr lang="en-US" dirty="0" smtClean="0">
                <a:solidFill>
                  <a:srgbClr val="00B0F0"/>
                </a:solidFill>
              </a:rPr>
              <a:t>Bubblers measure the depth of a liquid by forcing air down a tube mounted in a tank or wet well</a:t>
            </a:r>
            <a:r>
              <a:rPr lang="en-US" dirty="0" smtClean="0"/>
              <a:t>. </a:t>
            </a:r>
          </a:p>
          <a:p>
            <a:r>
              <a:rPr lang="en-US" dirty="0" smtClean="0">
                <a:solidFill>
                  <a:srgbClr val="00B050"/>
                </a:solidFill>
              </a:rPr>
              <a:t>The air discharges or bubbles out of the tube at its opening near the bottom of the vessel.</a:t>
            </a:r>
          </a:p>
          <a:p>
            <a:r>
              <a:rPr lang="en-US" dirty="0" smtClean="0"/>
              <a:t> </a:t>
            </a:r>
            <a:r>
              <a:rPr lang="en-US" dirty="0" smtClean="0">
                <a:solidFill>
                  <a:srgbClr val="C00000"/>
                </a:solidFill>
              </a:rPr>
              <a:t>The pressure required to force air down the tube is proportional to the liquid level.</a:t>
            </a:r>
            <a:endParaRPr lang="en-US" dirty="0">
              <a:solidFill>
                <a:srgbClr val="C00000"/>
              </a:solidFill>
            </a:endParaRPr>
          </a:p>
        </p:txBody>
      </p:sp>
      <p:pic>
        <p:nvPicPr>
          <p:cNvPr id="4" name="Picture 3" descr="Bubbler Level Instruments"/>
          <p:cNvPicPr/>
          <p:nvPr/>
        </p:nvPicPr>
        <p:blipFill>
          <a:blip r:embed="rId2"/>
          <a:srcRect/>
          <a:stretch>
            <a:fillRect/>
          </a:stretch>
        </p:blipFill>
        <p:spPr bwMode="auto">
          <a:xfrm>
            <a:off x="4561205" y="1295400"/>
            <a:ext cx="4277995" cy="4953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Bubblers</a:t>
            </a:r>
            <a:endParaRPr lang="en-US" dirty="0"/>
          </a:p>
        </p:txBody>
      </p:sp>
      <p:sp>
        <p:nvSpPr>
          <p:cNvPr id="3" name="Content Placeholder 2"/>
          <p:cNvSpPr>
            <a:spLocks noGrp="1"/>
          </p:cNvSpPr>
          <p:nvPr>
            <p:ph idx="1"/>
          </p:nvPr>
        </p:nvSpPr>
        <p:spPr/>
        <p:txBody>
          <a:bodyPr>
            <a:normAutofit fontScale="92500"/>
          </a:bodyPr>
          <a:lstStyle/>
          <a:p>
            <a:r>
              <a:rPr lang="en-US" dirty="0" smtClean="0">
                <a:solidFill>
                  <a:srgbClr val="00B0F0"/>
                </a:solidFill>
              </a:rPr>
              <a:t>A typical Bubbler system consists of an air compressor or pressure source, a pressure sensor and control and calibration electronics, and a bubble tube made of rubber, plastic or stainless steel.</a:t>
            </a:r>
          </a:p>
          <a:p>
            <a:r>
              <a:rPr lang="en-US" dirty="0" smtClean="0"/>
              <a:t> A source of clean, dry gas is required. Accuracy is generally 0.5 to 1% of full scale.</a:t>
            </a:r>
          </a:p>
          <a:p>
            <a:r>
              <a:rPr lang="en-US" dirty="0" smtClean="0">
                <a:solidFill>
                  <a:srgbClr val="00B050"/>
                </a:solidFill>
              </a:rPr>
              <a:t>Bubblers are often used in wastewater treatment for basin and wet well level applications</a:t>
            </a:r>
            <a:r>
              <a:rPr lang="en-US" dirty="0" smtClean="0"/>
              <a:t>.</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Humidity</a:t>
            </a:r>
            <a:endParaRPr lang="en-US" dirty="0"/>
          </a:p>
        </p:txBody>
      </p:sp>
      <p:sp>
        <p:nvSpPr>
          <p:cNvPr id="3" name="Content Placeholder 2"/>
          <p:cNvSpPr>
            <a:spLocks noGrp="1"/>
          </p:cNvSpPr>
          <p:nvPr>
            <p:ph idx="1"/>
          </p:nvPr>
        </p:nvSpPr>
        <p:spPr>
          <a:xfrm>
            <a:off x="228600" y="762000"/>
            <a:ext cx="8229600" cy="5867400"/>
          </a:xfrm>
        </p:spPr>
        <p:txBody>
          <a:bodyPr>
            <a:normAutofit/>
          </a:bodyPr>
          <a:lstStyle/>
          <a:p>
            <a:r>
              <a:rPr lang="en-US" dirty="0" smtClean="0"/>
              <a:t>There are three main measurements of humidity: absolute, relative and specific.</a:t>
            </a:r>
          </a:p>
          <a:p>
            <a:r>
              <a:rPr lang="en-US" dirty="0" smtClean="0">
                <a:solidFill>
                  <a:srgbClr val="FF0000"/>
                </a:solidFill>
              </a:rPr>
              <a:t>Absolute humidity is the total amount of water vapour present in a given volume of air.</a:t>
            </a:r>
          </a:p>
          <a:p>
            <a:r>
              <a:rPr lang="en-US" dirty="0" smtClean="0">
                <a:solidFill>
                  <a:srgbClr val="00B050"/>
                </a:solidFill>
              </a:rPr>
              <a:t>Absolute humidity is the mass of the water vapor (      ), divided by the volume of the air and water vapor mixture (      ), which can be expressed as:</a:t>
            </a:r>
          </a:p>
          <a:p>
            <a:endParaRPr lang="en-US" dirty="0" smtClean="0"/>
          </a:p>
          <a:p>
            <a:r>
              <a:rPr lang="en-US" dirty="0" smtClean="0">
                <a:solidFill>
                  <a:srgbClr val="00B0F0"/>
                </a:solidFill>
              </a:rPr>
              <a:t>The absolute humidity changes as air </a:t>
            </a:r>
            <a:r>
              <a:rPr lang="en-US" u="sng" dirty="0" smtClean="0">
                <a:solidFill>
                  <a:srgbClr val="00B0F0"/>
                </a:solidFill>
                <a:hlinkClick r:id="rId2" tooltip="Temperature"/>
              </a:rPr>
              <a:t>temperature</a:t>
            </a:r>
            <a:r>
              <a:rPr lang="en-US" dirty="0" smtClean="0">
                <a:solidFill>
                  <a:srgbClr val="00B0F0"/>
                </a:solidFill>
              </a:rPr>
              <a:t> or </a:t>
            </a:r>
            <a:r>
              <a:rPr lang="en-US" u="sng" dirty="0" smtClean="0">
                <a:solidFill>
                  <a:srgbClr val="00B0F0"/>
                </a:solidFill>
                <a:hlinkClick r:id="rId3" tooltip="Pressure"/>
              </a:rPr>
              <a:t>pressure</a:t>
            </a:r>
            <a:r>
              <a:rPr lang="en-US" dirty="0" smtClean="0">
                <a:solidFill>
                  <a:srgbClr val="00B0F0"/>
                </a:solidFill>
              </a:rPr>
              <a:t> changes</a:t>
            </a:r>
            <a:r>
              <a:rPr lang="en-US" dirty="0" smtClean="0"/>
              <a:t>. </a:t>
            </a:r>
            <a:endParaRPr lang="en-US" dirty="0">
              <a:solidFill>
                <a:srgbClr val="FF0000"/>
              </a:solidFill>
            </a:endParaRPr>
          </a:p>
        </p:txBody>
      </p:sp>
      <p:pic>
        <p:nvPicPr>
          <p:cNvPr id="4" name="Picture 3" descr=" m_w "/>
          <p:cNvPicPr/>
          <p:nvPr/>
        </p:nvPicPr>
        <p:blipFill>
          <a:blip r:embed="rId4"/>
          <a:srcRect/>
          <a:stretch>
            <a:fillRect/>
          </a:stretch>
        </p:blipFill>
        <p:spPr bwMode="auto">
          <a:xfrm>
            <a:off x="1828800" y="3581400"/>
            <a:ext cx="457200" cy="272415"/>
          </a:xfrm>
          <a:prstGeom prst="rect">
            <a:avLst/>
          </a:prstGeom>
          <a:noFill/>
          <a:ln w="9525">
            <a:noFill/>
            <a:miter lim="800000"/>
            <a:headEnd/>
            <a:tailEnd/>
          </a:ln>
        </p:spPr>
      </p:pic>
      <p:pic>
        <p:nvPicPr>
          <p:cNvPr id="5" name="Picture 4" descr=" p_{net} "/>
          <p:cNvPicPr/>
          <p:nvPr/>
        </p:nvPicPr>
        <p:blipFill>
          <a:blip r:embed="rId5"/>
          <a:srcRect/>
          <a:stretch>
            <a:fillRect/>
          </a:stretch>
        </p:blipFill>
        <p:spPr bwMode="auto">
          <a:xfrm>
            <a:off x="4953000" y="4038600"/>
            <a:ext cx="457200" cy="272415"/>
          </a:xfrm>
          <a:prstGeom prst="rect">
            <a:avLst/>
          </a:prstGeom>
          <a:noFill/>
          <a:ln w="9525">
            <a:noFill/>
            <a:miter lim="800000"/>
            <a:headEnd/>
            <a:tailEnd/>
          </a:ln>
        </p:spPr>
      </p:pic>
      <p:pic>
        <p:nvPicPr>
          <p:cNvPr id="6" name="Picture 5" descr=" AH = {m_w \over p_{net}}. "/>
          <p:cNvPicPr/>
          <p:nvPr/>
        </p:nvPicPr>
        <p:blipFill>
          <a:blip r:embed="rId6"/>
          <a:srcRect/>
          <a:stretch>
            <a:fillRect/>
          </a:stretch>
        </p:blipFill>
        <p:spPr bwMode="auto">
          <a:xfrm>
            <a:off x="3276600" y="4572000"/>
            <a:ext cx="1600200" cy="9144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Sight-type Instruments</a:t>
            </a:r>
            <a:endParaRPr lang="en-US" dirty="0"/>
          </a:p>
        </p:txBody>
      </p:sp>
      <p:sp>
        <p:nvSpPr>
          <p:cNvPr id="3" name="Content Placeholder 2"/>
          <p:cNvSpPr>
            <a:spLocks noGrp="1"/>
          </p:cNvSpPr>
          <p:nvPr>
            <p:ph idx="1"/>
          </p:nvPr>
        </p:nvSpPr>
        <p:spPr>
          <a:xfrm>
            <a:off x="457200" y="1143000"/>
            <a:ext cx="8229600" cy="5410200"/>
          </a:xfrm>
        </p:spPr>
        <p:txBody>
          <a:bodyPr>
            <a:normAutofit fontScale="92500" lnSpcReduction="20000"/>
          </a:bodyPr>
          <a:lstStyle/>
          <a:p>
            <a:r>
              <a:rPr lang="en-US" dirty="0" smtClean="0">
                <a:solidFill>
                  <a:srgbClr val="00B050"/>
                </a:solidFill>
              </a:rPr>
              <a:t>There are three common sight-type level sensors: glass gauges, displacers, and tape floats. </a:t>
            </a:r>
          </a:p>
          <a:p>
            <a:r>
              <a:rPr lang="en-US" dirty="0" smtClean="0">
                <a:solidFill>
                  <a:srgbClr val="FF0000"/>
                </a:solidFill>
              </a:rPr>
              <a:t>Glass gauges are the most widely used instruments for measuring the level in a process tank.</a:t>
            </a:r>
          </a:p>
          <a:p>
            <a:r>
              <a:rPr lang="en-US" dirty="0" smtClean="0">
                <a:solidFill>
                  <a:srgbClr val="00B0F0"/>
                </a:solidFill>
              </a:rPr>
              <a:t>Two types of level glass gauges are used to measure liquid level: tubular and flat. </a:t>
            </a:r>
          </a:p>
          <a:p>
            <a:r>
              <a:rPr lang="en-US" dirty="0" smtClean="0">
                <a:solidFill>
                  <a:srgbClr val="7030A0"/>
                </a:solidFill>
              </a:rPr>
              <a:t>The tubular type works in the same way as a manometer, that is, as the liquid level in a vessel rises or falls the liquid in the glass tube will also rise or fall</a:t>
            </a:r>
            <a:r>
              <a:rPr lang="en-US" dirty="0" smtClean="0"/>
              <a:t>. </a:t>
            </a:r>
          </a:p>
          <a:p>
            <a:r>
              <a:rPr lang="en-US" dirty="0" smtClean="0"/>
              <a:t>The gauges are made of glass, plastic, or a combination of the two materials..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
            <a:ext cx="8686800" cy="6629400"/>
          </a:xfrm>
        </p:spPr>
        <p:txBody>
          <a:bodyPr/>
          <a:lstStyle/>
          <a:p>
            <a:pPr fontAlgn="base"/>
            <a:r>
              <a:rPr lang="en-US" dirty="0" smtClean="0">
                <a:solidFill>
                  <a:srgbClr val="FF0000"/>
                </a:solidFill>
              </a:rPr>
              <a:t>Figure 6-1 shows two common applications</a:t>
            </a:r>
            <a:br>
              <a:rPr lang="en-US" dirty="0" smtClean="0">
                <a:solidFill>
                  <a:srgbClr val="FF0000"/>
                </a:solidFill>
              </a:rPr>
            </a:br>
            <a:r>
              <a:rPr lang="en-US" dirty="0" smtClean="0">
                <a:solidFill>
                  <a:srgbClr val="FF0000"/>
                </a:solidFill>
              </a:rPr>
              <a:t>of tubular sight glasses: an open or vented process vessel and a pressurized vessel. </a:t>
            </a:r>
          </a:p>
          <a:p>
            <a:pPr fontAlgn="base"/>
            <a:r>
              <a:rPr lang="en-US" dirty="0" smtClean="0">
                <a:solidFill>
                  <a:srgbClr val="0070C0"/>
                </a:solidFill>
              </a:rPr>
              <a:t>For the pressurized tank, the upper end of the tube is connected to the tank. </a:t>
            </a:r>
            <a:endParaRPr lang="en-US" dirty="0">
              <a:solidFill>
                <a:srgbClr val="0070C0"/>
              </a:solidFill>
            </a:endParaRPr>
          </a:p>
        </p:txBody>
      </p:sp>
      <p:pic>
        <p:nvPicPr>
          <p:cNvPr id="4" name="Picture 3" descr="Figure 6-1. Tubular sight glass gauges"/>
          <p:cNvPicPr/>
          <p:nvPr/>
        </p:nvPicPr>
        <p:blipFill>
          <a:blip r:embed="rId2"/>
          <a:srcRect/>
          <a:stretch>
            <a:fillRect/>
          </a:stretch>
        </p:blipFill>
        <p:spPr bwMode="auto">
          <a:xfrm>
            <a:off x="762000" y="2743200"/>
            <a:ext cx="7924800" cy="3886199"/>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solidFill>
                  <a:srgbClr val="7030A0"/>
                </a:solidFill>
              </a:rPr>
              <a:t>. This creates an equilibrium pressure in both ends of the tube, and the liquid in the tube rises to the same level as the liquid in</a:t>
            </a:r>
            <a:br>
              <a:rPr lang="en-US" dirty="0" smtClean="0">
                <a:solidFill>
                  <a:srgbClr val="7030A0"/>
                </a:solidFill>
              </a:rPr>
            </a:br>
            <a:r>
              <a:rPr lang="en-US" dirty="0" smtClean="0">
                <a:solidFill>
                  <a:srgbClr val="7030A0"/>
                </a:solidFill>
              </a:rPr>
              <a:t>the vessel. </a:t>
            </a:r>
          </a:p>
          <a:p>
            <a:r>
              <a:rPr lang="en-US" dirty="0" smtClean="0">
                <a:solidFill>
                  <a:srgbClr val="00B050"/>
                </a:solidFill>
              </a:rPr>
              <a:t>A calibrated scale is normally mounted next to the sight gauge to indicate the level in the tank.</a:t>
            </a: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Capacitance</a:t>
            </a:r>
            <a:endParaRPr lang="en-US" dirty="0"/>
          </a:p>
        </p:txBody>
      </p:sp>
      <p:sp>
        <p:nvSpPr>
          <p:cNvPr id="3" name="Content Placeholder 2"/>
          <p:cNvSpPr>
            <a:spLocks noGrp="1"/>
          </p:cNvSpPr>
          <p:nvPr>
            <p:ph idx="1"/>
          </p:nvPr>
        </p:nvSpPr>
        <p:spPr>
          <a:xfrm>
            <a:off x="457200" y="1219200"/>
            <a:ext cx="4114800" cy="5410200"/>
          </a:xfrm>
        </p:spPr>
        <p:txBody>
          <a:bodyPr>
            <a:normAutofit fontScale="77500" lnSpcReduction="20000"/>
          </a:bodyPr>
          <a:lstStyle/>
          <a:p>
            <a:r>
              <a:rPr lang="en-US" dirty="0" smtClean="0">
                <a:solidFill>
                  <a:srgbClr val="FF0000"/>
                </a:solidFill>
              </a:rPr>
              <a:t>The principle of capacitive level measurement is based on the change of capacitance. </a:t>
            </a:r>
          </a:p>
          <a:p>
            <a:r>
              <a:rPr lang="en-US" dirty="0" smtClean="0">
                <a:solidFill>
                  <a:srgbClr val="00B050"/>
                </a:solidFill>
              </a:rPr>
              <a:t>There are two plates in capacitive sensor: one plate acts as an insulated electrode and the other plate acts as a tank wall</a:t>
            </a:r>
            <a:r>
              <a:rPr lang="en-US" dirty="0" smtClean="0"/>
              <a:t>. </a:t>
            </a:r>
          </a:p>
          <a:p>
            <a:r>
              <a:rPr lang="en-US" dirty="0" smtClean="0"/>
              <a:t>The capacitance depends on the liquid level. </a:t>
            </a:r>
          </a:p>
          <a:p>
            <a:r>
              <a:rPr lang="en-US" dirty="0" smtClean="0">
                <a:solidFill>
                  <a:srgbClr val="0070C0"/>
                </a:solidFill>
              </a:rPr>
              <a:t>An empty tank has low capacitance while a filled tank has higher capacitance. </a:t>
            </a:r>
            <a:endParaRPr lang="en-US" dirty="0">
              <a:solidFill>
                <a:srgbClr val="0070C0"/>
              </a:solidFill>
            </a:endParaRPr>
          </a:p>
        </p:txBody>
      </p:sp>
      <p:pic>
        <p:nvPicPr>
          <p:cNvPr id="4" name="Picture 3" descr="Level Detection Using Capacitance Sensor ">
            <a:hlinkClick r:id="rId2"/>
          </p:cNvPr>
          <p:cNvPicPr/>
          <p:nvPr/>
        </p:nvPicPr>
        <p:blipFill>
          <a:blip r:embed="rId3"/>
          <a:srcRect/>
          <a:stretch>
            <a:fillRect/>
          </a:stretch>
        </p:blipFill>
        <p:spPr bwMode="auto">
          <a:xfrm>
            <a:off x="4800600" y="1600200"/>
            <a:ext cx="4114799" cy="44958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Capacitance</a:t>
            </a:r>
            <a:endParaRPr lang="en-US" dirty="0"/>
          </a:p>
        </p:txBody>
      </p:sp>
      <p:sp>
        <p:nvSpPr>
          <p:cNvPr id="3" name="Content Placeholder 2"/>
          <p:cNvSpPr>
            <a:spLocks noGrp="1"/>
          </p:cNvSpPr>
          <p:nvPr>
            <p:ph idx="1"/>
          </p:nvPr>
        </p:nvSpPr>
        <p:spPr>
          <a:xfrm>
            <a:off x="457200" y="1219200"/>
            <a:ext cx="4114800" cy="5410200"/>
          </a:xfrm>
        </p:spPr>
        <p:txBody>
          <a:bodyPr>
            <a:normAutofit fontScale="92500" lnSpcReduction="20000"/>
          </a:bodyPr>
          <a:lstStyle/>
          <a:p>
            <a:r>
              <a:rPr lang="en-US" dirty="0" smtClean="0"/>
              <a:t> A simple capacitor consists of two electrode plates separated by a small thickness of an insulator such as solid, fluid, gas, or vacuum.</a:t>
            </a:r>
          </a:p>
          <a:p>
            <a:r>
              <a:rPr lang="en-US" dirty="0" smtClean="0">
                <a:solidFill>
                  <a:srgbClr val="0070C0"/>
                </a:solidFill>
              </a:rPr>
              <a:t>The Value of C depends on dielectric constant used, area of the plate and also on the distance between the plates.</a:t>
            </a:r>
          </a:p>
          <a:p>
            <a:endParaRPr lang="en-US" dirty="0"/>
          </a:p>
        </p:txBody>
      </p:sp>
      <p:pic>
        <p:nvPicPr>
          <p:cNvPr id="4" name="Picture 3" descr="Level Detection Using Capacitance Sensor ">
            <a:hlinkClick r:id="rId2"/>
          </p:cNvPr>
          <p:cNvPicPr/>
          <p:nvPr/>
        </p:nvPicPr>
        <p:blipFill>
          <a:blip r:embed="rId3"/>
          <a:srcRect/>
          <a:stretch>
            <a:fillRect/>
          </a:stretch>
        </p:blipFill>
        <p:spPr bwMode="auto">
          <a:xfrm>
            <a:off x="4800600" y="1600200"/>
            <a:ext cx="4114799" cy="44958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smtClean="0"/>
              <a:t>C=E(KA/d) </a:t>
            </a:r>
          </a:p>
          <a:p>
            <a:r>
              <a:rPr lang="en-US" dirty="0" smtClean="0"/>
              <a:t>Where: C = Capacitance in Pico farads (pF) </a:t>
            </a:r>
          </a:p>
          <a:p>
            <a:r>
              <a:rPr lang="en-US" dirty="0" smtClean="0">
                <a:solidFill>
                  <a:srgbClr val="FF0000"/>
                </a:solidFill>
              </a:rPr>
              <a:t>E = a constant known as the absolute permittivity of free space </a:t>
            </a:r>
          </a:p>
          <a:p>
            <a:r>
              <a:rPr lang="en-US" dirty="0" smtClean="0"/>
              <a:t>K = Relative dielectric constant of the insulating material </a:t>
            </a:r>
          </a:p>
          <a:p>
            <a:r>
              <a:rPr lang="en-US" dirty="0" smtClean="0">
                <a:solidFill>
                  <a:srgbClr val="00B050"/>
                </a:solidFill>
              </a:rPr>
              <a:t>A = Effective area of the conductors </a:t>
            </a:r>
          </a:p>
          <a:p>
            <a:r>
              <a:rPr lang="en-US" dirty="0" smtClean="0"/>
              <a:t>d = Distance between the conductors</a:t>
            </a:r>
          </a:p>
          <a:p>
            <a:r>
              <a:rPr lang="en-US" dirty="0" smtClean="0">
                <a:solidFill>
                  <a:srgbClr val="00B0F0"/>
                </a:solidFill>
              </a:rPr>
              <a:t>This change in capacitance can be measured by using an AC Bridge.</a:t>
            </a: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85000" lnSpcReduction="20000"/>
          </a:bodyPr>
          <a:lstStyle/>
          <a:p>
            <a:r>
              <a:rPr lang="en-US" b="1" dirty="0" smtClean="0"/>
              <a:t>Construction and Working</a:t>
            </a:r>
            <a:endParaRPr lang="en-US" dirty="0" smtClean="0"/>
          </a:p>
          <a:p>
            <a:r>
              <a:rPr lang="en-US" dirty="0" smtClean="0">
                <a:solidFill>
                  <a:srgbClr val="0070C0"/>
                </a:solidFill>
              </a:rPr>
              <a:t>The measurement of liquid level is done by applying a Radio Frequency signal between the conductive probe and the vessel wall.</a:t>
            </a:r>
            <a:r>
              <a:rPr lang="en-US" dirty="0" smtClean="0"/>
              <a:t> </a:t>
            </a:r>
          </a:p>
          <a:p>
            <a:r>
              <a:rPr lang="en-US" dirty="0" smtClean="0">
                <a:solidFill>
                  <a:srgbClr val="00B050"/>
                </a:solidFill>
              </a:rPr>
              <a:t>The Radio Frequency signal results in a very-low current which flows through the dielectric process material in the tank from the probe to the vessel wall.</a:t>
            </a:r>
          </a:p>
          <a:p>
            <a:r>
              <a:rPr lang="en-US" dirty="0" smtClean="0"/>
              <a:t> </a:t>
            </a:r>
            <a:r>
              <a:rPr lang="en-US" dirty="0" smtClean="0">
                <a:solidFill>
                  <a:srgbClr val="FF0000"/>
                </a:solidFill>
              </a:rPr>
              <a:t>If the liquid level in the tank drops, then the dielectric constant decreases, which leads to the drop in capacitance reading as well as minute drop in current flow.</a:t>
            </a:r>
          </a:p>
          <a:p>
            <a:r>
              <a:rPr lang="en-US" dirty="0" smtClean="0"/>
              <a:t>This change can be detected by the liquid-level switch’s internal circuitry and translated into relay state changes of the level switch in case of a point level detection.</a:t>
            </a: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and disadvantages</a:t>
            </a:r>
            <a:endParaRPr lang="en-US" dirty="0"/>
          </a:p>
        </p:txBody>
      </p:sp>
      <p:sp>
        <p:nvSpPr>
          <p:cNvPr id="3" name="Content Placeholder 2"/>
          <p:cNvSpPr>
            <a:spLocks noGrp="1"/>
          </p:cNvSpPr>
          <p:nvPr>
            <p:ph idx="1"/>
          </p:nvPr>
        </p:nvSpPr>
        <p:spPr/>
        <p:txBody>
          <a:bodyPr>
            <a:normAutofit fontScale="92500"/>
          </a:bodyPr>
          <a:lstStyle/>
          <a:p>
            <a:r>
              <a:rPr lang="en-US" dirty="0" smtClean="0"/>
              <a:t>The main advantages of these capacitance systems include easy installation, broad application range, good accuracy suitable for variety of applications and highly recognized and well -proven technology.</a:t>
            </a:r>
          </a:p>
          <a:p>
            <a:r>
              <a:rPr lang="en-US" dirty="0" smtClean="0"/>
              <a:t>The disadvantages include sensitivity to changes in the measurable properties such as dielectric constant and conductivity which creates an issue; furthermore, it is an intrusive system.</a:t>
            </a: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Radiation method</a:t>
            </a:r>
            <a:endParaRPr lang="en-US" dirty="0"/>
          </a:p>
        </p:txBody>
      </p:sp>
      <p:sp>
        <p:nvSpPr>
          <p:cNvPr id="3" name="Content Placeholder 2"/>
          <p:cNvSpPr>
            <a:spLocks noGrp="1"/>
          </p:cNvSpPr>
          <p:nvPr>
            <p:ph idx="1"/>
          </p:nvPr>
        </p:nvSpPr>
        <p:spPr>
          <a:xfrm>
            <a:off x="457200" y="1295400"/>
            <a:ext cx="4114800" cy="4830763"/>
          </a:xfrm>
        </p:spPr>
        <p:txBody>
          <a:bodyPr>
            <a:normAutofit fontScale="85000" lnSpcReduction="20000"/>
          </a:bodyPr>
          <a:lstStyle/>
          <a:p>
            <a:r>
              <a:rPr lang="en-US" dirty="0" smtClean="0">
                <a:solidFill>
                  <a:srgbClr val="FF0000"/>
                </a:solidFill>
              </a:rPr>
              <a:t>The radiation method is an expensive technique, which uses a radiation source and detector system located outside a liquid-ﬁlled tank in the manner shown in Figure</a:t>
            </a:r>
            <a:r>
              <a:rPr lang="en-US" dirty="0" smtClean="0"/>
              <a:t>.</a:t>
            </a:r>
          </a:p>
          <a:p>
            <a:r>
              <a:rPr lang="en-US" dirty="0" smtClean="0">
                <a:solidFill>
                  <a:srgbClr val="00B050"/>
                </a:solidFill>
              </a:rPr>
              <a:t>The absorption of both beta rays and gamma rays varies with the amount of liquid between the source and detector, and hence is a function of liquid level. </a:t>
            </a:r>
            <a:endParaRPr lang="en-US" dirty="0">
              <a:solidFill>
                <a:srgbClr val="00B050"/>
              </a:solidFill>
            </a:endParaRPr>
          </a:p>
        </p:txBody>
      </p:sp>
      <p:pic>
        <p:nvPicPr>
          <p:cNvPr id="5" name="Picture 4" descr="http://www.debashish.info/e-learning/ids/images/gamma%20ray%20level%20sensor%20use.jpg"/>
          <p:cNvPicPr/>
          <p:nvPr/>
        </p:nvPicPr>
        <p:blipFill>
          <a:blip r:embed="rId2"/>
          <a:srcRect/>
          <a:stretch>
            <a:fillRect/>
          </a:stretch>
        </p:blipFill>
        <p:spPr bwMode="auto">
          <a:xfrm>
            <a:off x="4800600" y="1610995"/>
            <a:ext cx="4038600" cy="494220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lnSpcReduction="10000"/>
          </a:bodyPr>
          <a:lstStyle/>
          <a:p>
            <a:r>
              <a:rPr lang="en-US" dirty="0" smtClean="0">
                <a:solidFill>
                  <a:srgbClr val="00B050"/>
                </a:solidFill>
              </a:rPr>
              <a:t>Caesium-137 is a commonly used gamma-ray source. </a:t>
            </a:r>
          </a:p>
          <a:p>
            <a:r>
              <a:rPr lang="en-US" dirty="0" smtClean="0">
                <a:solidFill>
                  <a:srgbClr val="00B0F0"/>
                </a:solidFill>
              </a:rPr>
              <a:t>The radiation level measured by the detector I is related to the length of liquid in the path x according to</a:t>
            </a:r>
            <a:r>
              <a:rPr lang="en-US" dirty="0" smtClean="0"/>
              <a:t>:</a:t>
            </a:r>
          </a:p>
          <a:p>
            <a:endParaRPr lang="en-US" dirty="0" smtClean="0"/>
          </a:p>
          <a:p>
            <a:r>
              <a:rPr lang="en-US" dirty="0" smtClean="0">
                <a:solidFill>
                  <a:srgbClr val="C00000"/>
                </a:solidFill>
              </a:rPr>
              <a:t>where I0 is the intensity of radiation that would be received by the detector in the absence of any liquid,     is the mass absorption coefficient for the liquid and     is the mass density of the liquid.</a:t>
            </a:r>
          </a:p>
          <a:p>
            <a:endParaRPr lang="en-US" dirty="0"/>
          </a:p>
        </p:txBody>
      </p:sp>
      <p:pic>
        <p:nvPicPr>
          <p:cNvPr id="4" name="Picture 3" descr="http://www.debashish.info/e-learning/ids/images/gamma%20ray%20level%20sensor.jpg"/>
          <p:cNvPicPr/>
          <p:nvPr/>
        </p:nvPicPr>
        <p:blipFill>
          <a:blip r:embed="rId2"/>
          <a:srcRect/>
          <a:stretch>
            <a:fillRect/>
          </a:stretch>
        </p:blipFill>
        <p:spPr bwMode="auto">
          <a:xfrm>
            <a:off x="3494405" y="2808605"/>
            <a:ext cx="2155190" cy="391795"/>
          </a:xfrm>
          <a:prstGeom prst="rect">
            <a:avLst/>
          </a:prstGeom>
          <a:noFill/>
          <a:ln w="9525">
            <a:noFill/>
            <a:miter lim="800000"/>
            <a:headEnd/>
            <a:tailEnd/>
          </a:ln>
        </p:spPr>
      </p:pic>
      <p:pic>
        <p:nvPicPr>
          <p:cNvPr id="5" name="Picture 4" descr="http://www.debashish.info/e-learning/ids/images/mu.jpg"/>
          <p:cNvPicPr/>
          <p:nvPr/>
        </p:nvPicPr>
        <p:blipFill>
          <a:blip r:embed="rId3"/>
          <a:srcRect/>
          <a:stretch>
            <a:fillRect/>
          </a:stretch>
        </p:blipFill>
        <p:spPr bwMode="auto">
          <a:xfrm>
            <a:off x="4582795" y="4408805"/>
            <a:ext cx="217805" cy="239395"/>
          </a:xfrm>
          <a:prstGeom prst="rect">
            <a:avLst/>
          </a:prstGeom>
          <a:noFill/>
          <a:ln w="9525">
            <a:noFill/>
            <a:miter lim="800000"/>
            <a:headEnd/>
            <a:tailEnd/>
          </a:ln>
        </p:spPr>
      </p:pic>
      <p:pic>
        <p:nvPicPr>
          <p:cNvPr id="6" name="Picture 5" descr="http://www.debashish.info/e-learning/ids/images/row.jpg"/>
          <p:cNvPicPr/>
          <p:nvPr/>
        </p:nvPicPr>
        <p:blipFill>
          <a:blip r:embed="rId4"/>
          <a:srcRect/>
          <a:stretch>
            <a:fillRect/>
          </a:stretch>
        </p:blipFill>
        <p:spPr bwMode="auto">
          <a:xfrm>
            <a:off x="7511415" y="4811395"/>
            <a:ext cx="260985" cy="29400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Relative humidity</a:t>
            </a:r>
            <a:endParaRPr lang="en-US" dirty="0"/>
          </a:p>
        </p:txBody>
      </p:sp>
      <p:sp>
        <p:nvSpPr>
          <p:cNvPr id="3" name="Content Placeholder 2"/>
          <p:cNvSpPr>
            <a:spLocks noGrp="1"/>
          </p:cNvSpPr>
          <p:nvPr>
            <p:ph idx="1"/>
          </p:nvPr>
        </p:nvSpPr>
        <p:spPr/>
        <p:txBody>
          <a:bodyPr/>
          <a:lstStyle/>
          <a:p>
            <a:r>
              <a:rPr lang="en-US" dirty="0" smtClean="0">
                <a:hlinkClick r:id="rId2"/>
              </a:rPr>
              <a:t>Relative humidity</a:t>
            </a:r>
            <a:r>
              <a:rPr lang="en-US" dirty="0" smtClean="0"/>
              <a:t> as a percentage that the moisture present bears to the maximum amount of moisture that could be present at the location temperature without </a:t>
            </a:r>
            <a:r>
              <a:rPr lang="en-US" dirty="0" smtClean="0">
                <a:hlinkClick r:id="rId3"/>
              </a:rPr>
              <a:t>condensation</a:t>
            </a:r>
            <a:r>
              <a:rPr lang="en-US" dirty="0" smtClean="0"/>
              <a:t> taking place.</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lnSpcReduction="10000"/>
          </a:bodyPr>
          <a:lstStyle/>
          <a:p>
            <a:r>
              <a:rPr lang="en-US" dirty="0" smtClean="0">
                <a:solidFill>
                  <a:srgbClr val="C00000"/>
                </a:solidFill>
              </a:rPr>
              <a:t>In some applications, the radiation source can be located in the centre of the bottom of the tank, with the detector vertically above it.</a:t>
            </a:r>
          </a:p>
          <a:p>
            <a:r>
              <a:rPr lang="en-US" dirty="0" smtClean="0">
                <a:solidFill>
                  <a:srgbClr val="00B050"/>
                </a:solidFill>
              </a:rPr>
              <a:t>Apart from use with liquids at normal temperatures, this method is commonly used for measuring the level of hot, liquid metals.</a:t>
            </a:r>
          </a:p>
          <a:p>
            <a:r>
              <a:rPr lang="en-US" dirty="0" smtClean="0">
                <a:solidFill>
                  <a:srgbClr val="0070C0"/>
                </a:solidFill>
              </a:rPr>
              <a:t>However, because of the obvious dangers associated with using radiation sources, very strict safety regulations have to be satisﬁed when applying this technique.</a:t>
            </a:r>
          </a:p>
          <a:p>
            <a:r>
              <a:rPr lang="en-US" dirty="0" smtClean="0"/>
              <a:t> Because of the many difficulties in using this technique, it is only used in special applications.</a:t>
            </a:r>
          </a:p>
          <a:p>
            <a:endParaRPr lang="en-US" dirty="0" smtClean="0"/>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PCP\MAC\UNIT 5\COLLECTED DATA\liquid level sensor ultrasonic.jpg"/>
          <p:cNvPicPr>
            <a:picLocks noChangeAspect="1" noChangeArrowheads="1"/>
          </p:cNvPicPr>
          <p:nvPr/>
        </p:nvPicPr>
        <p:blipFill>
          <a:blip r:embed="rId2"/>
          <a:srcRect/>
          <a:stretch>
            <a:fillRect/>
          </a:stretch>
        </p:blipFill>
        <p:spPr bwMode="auto">
          <a:xfrm>
            <a:off x="4114800" y="1257300"/>
            <a:ext cx="4953000" cy="4953000"/>
          </a:xfrm>
          <a:prstGeom prst="rect">
            <a:avLst/>
          </a:prstGeom>
          <a:noFill/>
        </p:spPr>
      </p:pic>
      <p:sp>
        <p:nvSpPr>
          <p:cNvPr id="2" name="Title 1"/>
          <p:cNvSpPr>
            <a:spLocks noGrp="1"/>
          </p:cNvSpPr>
          <p:nvPr>
            <p:ph type="title"/>
          </p:nvPr>
        </p:nvSpPr>
        <p:spPr>
          <a:xfrm>
            <a:off x="457200" y="76200"/>
            <a:ext cx="8229600" cy="715962"/>
          </a:xfrm>
        </p:spPr>
        <p:txBody>
          <a:bodyPr>
            <a:normAutofit fontScale="90000"/>
          </a:bodyPr>
          <a:lstStyle/>
          <a:p>
            <a:r>
              <a:rPr lang="en-US" dirty="0" smtClean="0"/>
              <a:t>Ultrasonic level sensor</a:t>
            </a:r>
            <a:endParaRPr lang="en-US" dirty="0"/>
          </a:p>
        </p:txBody>
      </p:sp>
      <p:sp>
        <p:nvSpPr>
          <p:cNvPr id="3" name="Content Placeholder 2"/>
          <p:cNvSpPr>
            <a:spLocks noGrp="1"/>
          </p:cNvSpPr>
          <p:nvPr>
            <p:ph idx="1"/>
          </p:nvPr>
        </p:nvSpPr>
        <p:spPr>
          <a:xfrm>
            <a:off x="457200" y="914400"/>
            <a:ext cx="3962400" cy="5562600"/>
          </a:xfrm>
        </p:spPr>
        <p:txBody>
          <a:bodyPr>
            <a:normAutofit fontScale="62500" lnSpcReduction="20000"/>
          </a:bodyPr>
          <a:lstStyle/>
          <a:p>
            <a:pPr lvl="0"/>
            <a:r>
              <a:rPr lang="en-US" dirty="0" smtClean="0">
                <a:solidFill>
                  <a:srgbClr val="0070C0"/>
                </a:solidFill>
              </a:rPr>
              <a:t>The transducer of an ultrasonic level sensor emits high frequency (20 - 200 kHz) acoustic waves.</a:t>
            </a:r>
          </a:p>
          <a:p>
            <a:pPr lvl="0"/>
            <a:r>
              <a:rPr lang="en-US" dirty="0" smtClean="0">
                <a:solidFill>
                  <a:srgbClr val="FF0000"/>
                </a:solidFill>
              </a:rPr>
              <a:t>The emitted waves hit the liquid, sludge, or solid to be measured, and part of the emitting waves are reflected back to the transducer</a:t>
            </a:r>
            <a:r>
              <a:rPr lang="en-US" dirty="0" smtClean="0"/>
              <a:t>.</a:t>
            </a:r>
          </a:p>
          <a:p>
            <a:pPr lvl="0"/>
            <a:r>
              <a:rPr lang="en-US" dirty="0" smtClean="0">
                <a:solidFill>
                  <a:srgbClr val="00B050"/>
                </a:solidFill>
              </a:rPr>
              <a:t>From the time lag between the emission and the reflection of the acoustic waves, the level is measured.</a:t>
            </a:r>
          </a:p>
          <a:p>
            <a:pPr lvl="0"/>
            <a:r>
              <a:rPr lang="en-US" dirty="0" smtClean="0">
                <a:solidFill>
                  <a:srgbClr val="002060"/>
                </a:solidFill>
              </a:rPr>
              <a:t>Results vary with varying levels of temperature, pressure, and humidity at the surrounding atmosphere. In other words, temperature, pressure, and humidity are the sources of error for these types of sensor</a:t>
            </a:r>
            <a:r>
              <a:rPr lang="en-US" dirty="0" smtClean="0"/>
              <a:t>.</a:t>
            </a: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Force measurement</a:t>
            </a:r>
            <a:endParaRPr lang="en-US" dirty="0"/>
          </a:p>
        </p:txBody>
      </p:sp>
      <p:graphicFrame>
        <p:nvGraphicFramePr>
          <p:cNvPr id="4" name="Content Placeholder 3"/>
          <p:cNvGraphicFramePr>
            <a:graphicFrameLocks noGrp="1"/>
          </p:cNvGraphicFramePr>
          <p:nvPr>
            <p:ph idx="1"/>
          </p:nvPr>
        </p:nvGraphicFramePr>
        <p:xfrm>
          <a:off x="457200" y="990600"/>
          <a:ext cx="8229600" cy="5440680"/>
        </p:xfrm>
        <a:graphic>
          <a:graphicData uri="http://schemas.openxmlformats.org/drawingml/2006/table">
            <a:tbl>
              <a:tblPr firstRow="1" bandRow="1">
                <a:tableStyleId>{5C22544A-7EE6-4342-B048-85BDC9FD1C3A}</a:tableStyleId>
              </a:tblPr>
              <a:tblGrid>
                <a:gridCol w="4114800"/>
                <a:gridCol w="4114800"/>
              </a:tblGrid>
              <a:tr h="1082040">
                <a:tc>
                  <a:txBody>
                    <a:bodyPr/>
                    <a:lstStyle/>
                    <a:p>
                      <a:r>
                        <a:rPr lang="en-US" sz="2400" dirty="0" smtClean="0">
                          <a:solidFill>
                            <a:schemeClr val="bg1"/>
                          </a:solidFill>
                        </a:rPr>
                        <a:t>Orthogonal</a:t>
                      </a:r>
                      <a:r>
                        <a:rPr lang="en-US" sz="2400" baseline="0" dirty="0" smtClean="0">
                          <a:solidFill>
                            <a:schemeClr val="bg1"/>
                          </a:solidFill>
                        </a:rPr>
                        <a:t>  cutting</a:t>
                      </a:r>
                      <a:endParaRPr lang="en-US" sz="2400" dirty="0">
                        <a:solidFill>
                          <a:schemeClr val="bg1"/>
                        </a:solidFill>
                      </a:endParaRPr>
                    </a:p>
                  </a:txBody>
                  <a:tcPr/>
                </a:tc>
                <a:tc>
                  <a:txBody>
                    <a:bodyPr/>
                    <a:lstStyle/>
                    <a:p>
                      <a:r>
                        <a:rPr lang="en-US" sz="2400" dirty="0" smtClean="0"/>
                        <a:t>Oblique cutting</a:t>
                      </a:r>
                      <a:endParaRPr lang="en-US" sz="2400" dirty="0"/>
                    </a:p>
                  </a:txBody>
                  <a:tcPr/>
                </a:tc>
              </a:tr>
              <a:tr h="1082040">
                <a:tc>
                  <a:txBody>
                    <a:bodyPr/>
                    <a:lstStyle/>
                    <a:p>
                      <a:r>
                        <a:rPr lang="en-US" sz="2200" dirty="0" smtClean="0">
                          <a:solidFill>
                            <a:srgbClr val="FF0000"/>
                          </a:solidFill>
                        </a:rPr>
                        <a:t>Cutting force of the tool is perpendicular to the direction of feed.</a:t>
                      </a:r>
                      <a:endParaRPr lang="en-US" sz="2200" dirty="0">
                        <a:solidFill>
                          <a:srgbClr val="FF0000"/>
                        </a:solidFill>
                      </a:endParaRPr>
                    </a:p>
                  </a:txBody>
                  <a:tcPr/>
                </a:tc>
                <a:tc>
                  <a:txBody>
                    <a:bodyPr/>
                    <a:lstStyle/>
                    <a:p>
                      <a:r>
                        <a:rPr lang="en-US" sz="2200" dirty="0" smtClean="0"/>
                        <a:t>Cutting face</a:t>
                      </a:r>
                      <a:r>
                        <a:rPr lang="en-US" sz="2200" baseline="0" dirty="0" smtClean="0"/>
                        <a:t> of the tool is inclined at angle less than 90.</a:t>
                      </a:r>
                      <a:r>
                        <a:rPr lang="en-US" sz="2200" dirty="0" smtClean="0"/>
                        <a:t> </a:t>
                      </a:r>
                      <a:endParaRPr lang="en-US" sz="2200" dirty="0"/>
                    </a:p>
                  </a:txBody>
                  <a:tcPr/>
                </a:tc>
              </a:tr>
              <a:tr h="1082040">
                <a:tc>
                  <a:txBody>
                    <a:bodyPr/>
                    <a:lstStyle/>
                    <a:p>
                      <a:r>
                        <a:rPr lang="en-US" sz="2200" dirty="0" smtClean="0"/>
                        <a:t>It is known as two dimensional cutting</a:t>
                      </a:r>
                      <a:endParaRPr lang="en-US" sz="2200" dirty="0"/>
                    </a:p>
                  </a:txBody>
                  <a:tcPr/>
                </a:tc>
                <a:tc>
                  <a:txBody>
                    <a:bodyPr/>
                    <a:lstStyle/>
                    <a:p>
                      <a:r>
                        <a:rPr lang="en-US" sz="2200" dirty="0" smtClean="0">
                          <a:solidFill>
                            <a:srgbClr val="FF0000"/>
                          </a:solidFill>
                        </a:rPr>
                        <a:t>It is known as three dimensional cutting</a:t>
                      </a:r>
                      <a:endParaRPr lang="en-US" sz="2200" dirty="0">
                        <a:solidFill>
                          <a:srgbClr val="FF0000"/>
                        </a:solidFill>
                      </a:endParaRPr>
                    </a:p>
                  </a:txBody>
                  <a:tcPr/>
                </a:tc>
              </a:tr>
              <a:tr h="1082040">
                <a:tc>
                  <a:txBody>
                    <a:bodyPr/>
                    <a:lstStyle/>
                    <a:p>
                      <a:r>
                        <a:rPr lang="en-US" sz="2200" dirty="0" smtClean="0">
                          <a:solidFill>
                            <a:srgbClr val="FF0000"/>
                          </a:solidFill>
                        </a:rPr>
                        <a:t>Tool  life is less</a:t>
                      </a:r>
                      <a:endParaRPr lang="en-US" sz="2200" dirty="0">
                        <a:solidFill>
                          <a:srgbClr val="FF0000"/>
                        </a:solidFill>
                      </a:endParaRPr>
                    </a:p>
                  </a:txBody>
                  <a:tcPr/>
                </a:tc>
                <a:tc>
                  <a:txBody>
                    <a:bodyPr/>
                    <a:lstStyle/>
                    <a:p>
                      <a:r>
                        <a:rPr lang="en-US" sz="2200" dirty="0" smtClean="0"/>
                        <a:t>Tool life is more</a:t>
                      </a:r>
                      <a:endParaRPr lang="en-US" sz="2200" dirty="0"/>
                    </a:p>
                  </a:txBody>
                  <a:tcPr/>
                </a:tc>
              </a:tr>
              <a:tr h="1082040">
                <a:tc>
                  <a:txBody>
                    <a:bodyPr/>
                    <a:lstStyle/>
                    <a:p>
                      <a:r>
                        <a:rPr lang="en-US" sz="2200" dirty="0" smtClean="0"/>
                        <a:t>Generally parting off on lathe , broaching</a:t>
                      </a:r>
                      <a:r>
                        <a:rPr lang="en-US" sz="2200" baseline="0" dirty="0" smtClean="0"/>
                        <a:t> and slotting operations are done in this method.</a:t>
                      </a:r>
                      <a:endParaRPr lang="en-US" sz="2200" dirty="0"/>
                    </a:p>
                  </a:txBody>
                  <a:tcPr/>
                </a:tc>
                <a:tc>
                  <a:txBody>
                    <a:bodyPr/>
                    <a:lstStyle/>
                    <a:p>
                      <a:r>
                        <a:rPr lang="en-US" sz="2200" dirty="0" smtClean="0">
                          <a:solidFill>
                            <a:srgbClr val="FF0000"/>
                          </a:solidFill>
                        </a:rPr>
                        <a:t>This method of cutting is used in almost all machining operation</a:t>
                      </a:r>
                      <a:endParaRPr lang="en-US" sz="2200" dirty="0">
                        <a:solidFill>
                          <a:srgbClr val="FF0000"/>
                        </a:solidFill>
                      </a:endParaRPr>
                    </a:p>
                  </a:txBody>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228600" y="70604"/>
            <a:ext cx="8610600" cy="6520572"/>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1143000"/>
          </a:xfrm>
        </p:spPr>
        <p:txBody>
          <a:bodyPr>
            <a:normAutofit fontScale="90000"/>
          </a:bodyPr>
          <a:lstStyle/>
          <a:p>
            <a:pPr algn="l"/>
            <a:r>
              <a:rPr lang="en-US" dirty="0" smtClean="0"/>
              <a:t>Mechanical method (tool dynamometer)</a:t>
            </a:r>
            <a:endParaRPr lang="en-US" dirty="0"/>
          </a:p>
        </p:txBody>
      </p:sp>
      <p:sp>
        <p:nvSpPr>
          <p:cNvPr id="3" name="Content Placeholder 2"/>
          <p:cNvSpPr>
            <a:spLocks noGrp="1"/>
          </p:cNvSpPr>
          <p:nvPr>
            <p:ph idx="1"/>
          </p:nvPr>
        </p:nvSpPr>
        <p:spPr>
          <a:xfrm>
            <a:off x="228600" y="914400"/>
            <a:ext cx="4191000" cy="5943600"/>
          </a:xfrm>
        </p:spPr>
        <p:txBody>
          <a:bodyPr>
            <a:noAutofit/>
          </a:bodyPr>
          <a:lstStyle/>
          <a:p>
            <a:r>
              <a:rPr lang="en-US" sz="2200" dirty="0" smtClean="0">
                <a:solidFill>
                  <a:srgbClr val="FF0000"/>
                </a:solidFill>
              </a:rPr>
              <a:t>This is simplest type of tool dynamometer as shown in fig.</a:t>
            </a:r>
          </a:p>
          <a:p>
            <a:r>
              <a:rPr lang="en-US" sz="2200" dirty="0" smtClean="0"/>
              <a:t>It consist of dial indicator for the measurement of forces.</a:t>
            </a:r>
          </a:p>
          <a:p>
            <a:r>
              <a:rPr lang="en-US" sz="2200" dirty="0" smtClean="0">
                <a:solidFill>
                  <a:srgbClr val="00B050"/>
                </a:solidFill>
              </a:rPr>
              <a:t>The dial indicator is calibrated to read the cutting forces.</a:t>
            </a:r>
          </a:p>
          <a:p>
            <a:r>
              <a:rPr lang="en-US" sz="2200" dirty="0" smtClean="0">
                <a:solidFill>
                  <a:srgbClr val="C00000"/>
                </a:solidFill>
              </a:rPr>
              <a:t>The calibration is done by considering the deflection .</a:t>
            </a:r>
          </a:p>
          <a:p>
            <a:r>
              <a:rPr lang="en-US" sz="2200" dirty="0" smtClean="0">
                <a:solidFill>
                  <a:srgbClr val="0070C0"/>
                </a:solidFill>
              </a:rPr>
              <a:t>The deflection produced is directly proportional to the cutting forces.</a:t>
            </a:r>
          </a:p>
          <a:p>
            <a:r>
              <a:rPr lang="en-US" sz="2200" dirty="0" smtClean="0">
                <a:solidFill>
                  <a:srgbClr val="7030A0"/>
                </a:solidFill>
              </a:rPr>
              <a:t>The dial indicator is always placed in the direction of cutting forces.</a:t>
            </a:r>
          </a:p>
          <a:p>
            <a:r>
              <a:rPr lang="en-US" sz="2200" dirty="0" smtClean="0"/>
              <a:t>Fig shows the set up of mechanical tool dynamometer.</a:t>
            </a:r>
            <a:endParaRPr lang="en-US" sz="2200" dirty="0"/>
          </a:p>
        </p:txBody>
      </p:sp>
      <p:pic>
        <p:nvPicPr>
          <p:cNvPr id="2050" name="Picture 2"/>
          <p:cNvPicPr>
            <a:picLocks noChangeAspect="1" noChangeArrowheads="1"/>
          </p:cNvPicPr>
          <p:nvPr/>
        </p:nvPicPr>
        <p:blipFill>
          <a:blip r:embed="rId2" cstate="print"/>
          <a:srcRect/>
          <a:stretch>
            <a:fillRect/>
          </a:stretch>
        </p:blipFill>
        <p:spPr bwMode="auto">
          <a:xfrm>
            <a:off x="4431429" y="1447801"/>
            <a:ext cx="4331571" cy="4648199"/>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Eddy current dynamometer</a:t>
            </a:r>
            <a:endParaRPr lang="en-US" dirty="0"/>
          </a:p>
        </p:txBody>
      </p:sp>
      <p:pic>
        <p:nvPicPr>
          <p:cNvPr id="1026" name="Picture 2"/>
          <p:cNvPicPr>
            <a:picLocks noChangeAspect="1" noChangeArrowheads="1"/>
          </p:cNvPicPr>
          <p:nvPr/>
        </p:nvPicPr>
        <p:blipFill>
          <a:blip r:embed="rId2"/>
          <a:srcRect/>
          <a:stretch>
            <a:fillRect/>
          </a:stretch>
        </p:blipFill>
        <p:spPr bwMode="auto">
          <a:xfrm>
            <a:off x="2012576" y="1981200"/>
            <a:ext cx="4997824" cy="4800600"/>
          </a:xfrm>
          <a:prstGeom prst="rect">
            <a:avLst/>
          </a:prstGeom>
          <a:noFill/>
          <a:ln w="9525">
            <a:noFill/>
            <a:miter lim="800000"/>
            <a:headEnd/>
            <a:tailEnd/>
          </a:ln>
          <a:effectLst/>
        </p:spPr>
      </p:pic>
      <p:pic>
        <p:nvPicPr>
          <p:cNvPr id="1027" name="Picture 3"/>
          <p:cNvPicPr>
            <a:picLocks noGrp="1" noChangeAspect="1" noChangeArrowheads="1"/>
          </p:cNvPicPr>
          <p:nvPr>
            <p:ph idx="1"/>
          </p:nvPr>
        </p:nvPicPr>
        <p:blipFill>
          <a:blip r:embed="rId3"/>
          <a:srcRect/>
          <a:stretch>
            <a:fillRect/>
          </a:stretch>
        </p:blipFill>
        <p:spPr bwMode="auto">
          <a:xfrm>
            <a:off x="152400" y="662165"/>
            <a:ext cx="8839200" cy="1319035"/>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srcRect/>
          <a:stretch>
            <a:fillRect/>
          </a:stretch>
        </p:blipFill>
        <p:spPr bwMode="auto">
          <a:xfrm>
            <a:off x="1" y="1"/>
            <a:ext cx="9144000" cy="31242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0" y="3276600"/>
            <a:ext cx="9220200" cy="3124200"/>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p:cNvPicPr>
            <a:picLocks noGrp="1" noChangeAspect="1" noChangeArrowheads="1"/>
          </p:cNvPicPr>
          <p:nvPr>
            <p:ph idx="1"/>
          </p:nvPr>
        </p:nvPicPr>
        <p:blipFill>
          <a:blip r:embed="rId2"/>
          <a:srcRect/>
          <a:stretch>
            <a:fillRect/>
          </a:stretch>
        </p:blipFill>
        <p:spPr bwMode="auto">
          <a:xfrm>
            <a:off x="265863" y="76200"/>
            <a:ext cx="8744349" cy="30480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152400" y="3505200"/>
            <a:ext cx="8763000" cy="152400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Strain gauge transmission Dynamometer</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srcRect/>
          <a:stretch>
            <a:fillRect/>
          </a:stretch>
        </p:blipFill>
        <p:spPr bwMode="auto">
          <a:xfrm>
            <a:off x="0" y="1790700"/>
            <a:ext cx="9144000" cy="3009900"/>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srcRect/>
          <a:stretch>
            <a:fillRect/>
          </a:stretch>
        </p:blipFill>
        <p:spPr bwMode="auto">
          <a:xfrm>
            <a:off x="1" y="-76200"/>
            <a:ext cx="9144000" cy="3571112"/>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0" y="3581400"/>
            <a:ext cx="9144000" cy="2743200"/>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0000"/>
                </a:solidFill>
              </a:rPr>
              <a:t>Relative Humidity</a:t>
            </a:r>
            <a:endParaRPr lang="en-US" dirty="0">
              <a:solidFill>
                <a:srgbClr val="FF0000"/>
              </a:solidFill>
            </a:endParaRPr>
          </a:p>
        </p:txBody>
      </p:sp>
      <p:sp>
        <p:nvSpPr>
          <p:cNvPr id="3" name="Content Placeholder 2"/>
          <p:cNvSpPr>
            <a:spLocks noGrp="1"/>
          </p:cNvSpPr>
          <p:nvPr>
            <p:ph idx="1"/>
          </p:nvPr>
        </p:nvSpPr>
        <p:spPr>
          <a:xfrm>
            <a:off x="457200" y="762000"/>
            <a:ext cx="8229600" cy="5364163"/>
          </a:xfrm>
        </p:spPr>
        <p:txBody>
          <a:bodyPr>
            <a:normAutofit/>
          </a:bodyPr>
          <a:lstStyle/>
          <a:p>
            <a:r>
              <a:rPr lang="en-US" dirty="0" smtClean="0">
                <a:solidFill>
                  <a:srgbClr val="00B050"/>
                </a:solidFill>
              </a:rPr>
              <a:t>The relative humidity        of an air-water mixture is defined as the ratio of the </a:t>
            </a:r>
            <a:r>
              <a:rPr lang="en-US" u="sng" dirty="0" smtClean="0">
                <a:solidFill>
                  <a:srgbClr val="00B050"/>
                </a:solidFill>
                <a:hlinkClick r:id="rId2" tooltip="Partial pressure"/>
              </a:rPr>
              <a:t>partial pressure</a:t>
            </a:r>
            <a:r>
              <a:rPr lang="en-US" dirty="0" smtClean="0">
                <a:solidFill>
                  <a:srgbClr val="00B050"/>
                </a:solidFill>
              </a:rPr>
              <a:t> of water vapor (H</a:t>
            </a:r>
            <a:r>
              <a:rPr lang="en-US" baseline="-25000" dirty="0" smtClean="0">
                <a:solidFill>
                  <a:srgbClr val="00B050"/>
                </a:solidFill>
              </a:rPr>
              <a:t>2</a:t>
            </a:r>
            <a:r>
              <a:rPr lang="en-US" dirty="0" smtClean="0">
                <a:solidFill>
                  <a:srgbClr val="00B050"/>
                </a:solidFill>
              </a:rPr>
              <a:t>O)       in the mixture to the saturated </a:t>
            </a:r>
            <a:r>
              <a:rPr lang="en-US" u="sng" dirty="0" smtClean="0">
                <a:solidFill>
                  <a:srgbClr val="00B050"/>
                </a:solidFill>
                <a:hlinkClick r:id="rId3" tooltip="Vapor pressure"/>
              </a:rPr>
              <a:t>vapor pressure</a:t>
            </a:r>
            <a:r>
              <a:rPr lang="en-US" dirty="0" smtClean="0">
                <a:solidFill>
                  <a:srgbClr val="00B050"/>
                </a:solidFill>
              </a:rPr>
              <a:t> of water         at a given temperature.</a:t>
            </a:r>
          </a:p>
          <a:p>
            <a:r>
              <a:rPr lang="en-US" dirty="0" smtClean="0">
                <a:solidFill>
                  <a:srgbClr val="FF0000"/>
                </a:solidFill>
              </a:rPr>
              <a:t> Thus the relative humidity of air is a function of both water content and temperature.</a:t>
            </a:r>
          </a:p>
          <a:p>
            <a:r>
              <a:rPr lang="en-US" dirty="0" smtClean="0"/>
              <a:t>Relative humidity is normally expressed as a percentage and is calculated by using the following equation:</a:t>
            </a:r>
          </a:p>
          <a:p>
            <a:endParaRPr lang="en-US" dirty="0"/>
          </a:p>
        </p:txBody>
      </p:sp>
      <p:pic>
        <p:nvPicPr>
          <p:cNvPr id="4" name="Picture 3" descr=" \left(\phi\right) "/>
          <p:cNvPicPr/>
          <p:nvPr/>
        </p:nvPicPr>
        <p:blipFill>
          <a:blip r:embed="rId4"/>
          <a:srcRect/>
          <a:stretch>
            <a:fillRect/>
          </a:stretch>
        </p:blipFill>
        <p:spPr bwMode="auto">
          <a:xfrm>
            <a:off x="4495800" y="914400"/>
            <a:ext cx="533400" cy="304800"/>
          </a:xfrm>
          <a:prstGeom prst="rect">
            <a:avLst/>
          </a:prstGeom>
          <a:noFill/>
          <a:ln w="9525">
            <a:noFill/>
            <a:miter lim="800000"/>
            <a:headEnd/>
            <a:tailEnd/>
          </a:ln>
        </p:spPr>
      </p:pic>
      <p:pic>
        <p:nvPicPr>
          <p:cNvPr id="5" name="Picture 4" descr=" \left({e_w}\right) "/>
          <p:cNvPicPr/>
          <p:nvPr/>
        </p:nvPicPr>
        <p:blipFill>
          <a:blip r:embed="rId5"/>
          <a:srcRect/>
          <a:stretch>
            <a:fillRect/>
          </a:stretch>
        </p:blipFill>
        <p:spPr bwMode="auto">
          <a:xfrm>
            <a:off x="5856605" y="1905000"/>
            <a:ext cx="467995" cy="304800"/>
          </a:xfrm>
          <a:prstGeom prst="rect">
            <a:avLst/>
          </a:prstGeom>
          <a:noFill/>
          <a:ln w="9525">
            <a:noFill/>
            <a:miter lim="800000"/>
            <a:headEnd/>
            <a:tailEnd/>
          </a:ln>
        </p:spPr>
      </p:pic>
      <p:pic>
        <p:nvPicPr>
          <p:cNvPr id="6" name="Picture 5" descr=" \left({{e^*}_w}\right) "/>
          <p:cNvPicPr/>
          <p:nvPr/>
        </p:nvPicPr>
        <p:blipFill>
          <a:blip r:embed="rId6"/>
          <a:srcRect/>
          <a:stretch>
            <a:fillRect/>
          </a:stretch>
        </p:blipFill>
        <p:spPr bwMode="auto">
          <a:xfrm>
            <a:off x="1981200" y="2895600"/>
            <a:ext cx="609600" cy="304800"/>
          </a:xfrm>
          <a:prstGeom prst="rect">
            <a:avLst/>
          </a:prstGeom>
          <a:noFill/>
          <a:ln w="9525">
            <a:noFill/>
            <a:miter lim="800000"/>
            <a:headEnd/>
            <a:tailEnd/>
          </a:ln>
        </p:spPr>
      </p:pic>
      <p:pic>
        <p:nvPicPr>
          <p:cNvPr id="7" name="Picture 6" descr=" \phi  =  {{e_w} \over {{e^*}_w}} \times 100\% "/>
          <p:cNvPicPr/>
          <p:nvPr/>
        </p:nvPicPr>
        <p:blipFill>
          <a:blip r:embed="rId7"/>
          <a:srcRect/>
          <a:stretch>
            <a:fillRect/>
          </a:stretch>
        </p:blipFill>
        <p:spPr bwMode="auto">
          <a:xfrm>
            <a:off x="4724400" y="5562600"/>
            <a:ext cx="1959293" cy="7620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srcRect/>
          <a:stretch>
            <a:fillRect/>
          </a:stretch>
        </p:blipFill>
        <p:spPr bwMode="auto">
          <a:xfrm>
            <a:off x="335491" y="228600"/>
            <a:ext cx="8579909" cy="6434932"/>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srcRect/>
          <a:stretch>
            <a:fillRect/>
          </a:stretch>
        </p:blipFill>
        <p:spPr bwMode="auto">
          <a:xfrm>
            <a:off x="310091" y="228600"/>
            <a:ext cx="8452909" cy="6053932"/>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srcRect/>
          <a:stretch>
            <a:fillRect/>
          </a:stretch>
        </p:blipFill>
        <p:spPr bwMode="auto">
          <a:xfrm>
            <a:off x="188383" y="152400"/>
            <a:ext cx="8650817" cy="6488113"/>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srcRect/>
          <a:stretch>
            <a:fillRect/>
          </a:stretch>
        </p:blipFill>
        <p:spPr bwMode="auto">
          <a:xfrm>
            <a:off x="335491" y="228600"/>
            <a:ext cx="8427509" cy="6320632"/>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srcRect/>
          <a:stretch>
            <a:fillRect/>
          </a:stretch>
        </p:blipFill>
        <p:spPr bwMode="auto">
          <a:xfrm>
            <a:off x="213783" y="228600"/>
            <a:ext cx="8549217" cy="6411913"/>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a:srcRect/>
          <a:stretch>
            <a:fillRect/>
          </a:stretch>
        </p:blipFill>
        <p:spPr bwMode="auto">
          <a:xfrm>
            <a:off x="233891" y="228600"/>
            <a:ext cx="8452909" cy="6339682"/>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340232" y="-152400"/>
            <a:ext cx="8498968" cy="6380887"/>
          </a:xfrm>
          <a:prstGeom prst="rect">
            <a:avLst/>
          </a:prstGeom>
          <a:noFill/>
          <a:ln w="9525">
            <a:noFill/>
            <a:miter lim="800000"/>
            <a:headEnd/>
            <a:tailEnd/>
          </a:ln>
          <a:effectLst/>
        </p:spPr>
      </p:pic>
      <p:sp>
        <p:nvSpPr>
          <p:cNvPr id="2" name="Title 1"/>
          <p:cNvSpPr>
            <a:spLocks noGrp="1"/>
          </p:cNvSpPr>
          <p:nvPr>
            <p:ph type="title"/>
          </p:nvPr>
        </p:nvSpPr>
        <p:spPr>
          <a:xfrm>
            <a:off x="-2286000" y="2590800"/>
            <a:ext cx="8229600" cy="1143000"/>
          </a:xfrm>
        </p:spPr>
        <p:txBody>
          <a:bodyPr>
            <a:normAutofit/>
          </a:bodyPr>
          <a:lstStyle/>
          <a:p>
            <a:pPr>
              <a:buFont typeface="Arial" pitchFamily="34" charset="0"/>
              <a:buChar char="•"/>
            </a:pPr>
            <a:r>
              <a:rPr lang="en-US" sz="2400" dirty="0" smtClean="0"/>
              <a:t>   optical</a:t>
            </a:r>
            <a:endParaRPr lang="en-US" sz="2400" dirty="0"/>
          </a:p>
        </p:txBody>
      </p:sp>
      <p:pic>
        <p:nvPicPr>
          <p:cNvPr id="1027" name="Picture 3"/>
          <p:cNvPicPr>
            <a:picLocks noChangeAspect="1" noChangeArrowheads="1"/>
          </p:cNvPicPr>
          <p:nvPr/>
        </p:nvPicPr>
        <p:blipFill>
          <a:blip r:embed="rId3"/>
          <a:srcRect/>
          <a:stretch>
            <a:fillRect/>
          </a:stretch>
        </p:blipFill>
        <p:spPr bwMode="auto">
          <a:xfrm>
            <a:off x="381000" y="5029200"/>
            <a:ext cx="7762155" cy="1447800"/>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228600" y="1905000"/>
            <a:ext cx="8915400" cy="3276600"/>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bwMode="auto">
          <a:xfrm>
            <a:off x="228601" y="762000"/>
            <a:ext cx="8686800" cy="533400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a:stretch>
            <a:fillRect/>
          </a:stretch>
        </p:blipFill>
        <p:spPr bwMode="auto">
          <a:xfrm>
            <a:off x="286083" y="2590800"/>
            <a:ext cx="8726906" cy="259080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Specific humidity</a:t>
            </a:r>
            <a:endParaRPr lang="en-US" dirty="0"/>
          </a:p>
        </p:txBody>
      </p:sp>
      <p:sp>
        <p:nvSpPr>
          <p:cNvPr id="3" name="Content Placeholder 2"/>
          <p:cNvSpPr>
            <a:spLocks noGrp="1"/>
          </p:cNvSpPr>
          <p:nvPr>
            <p:ph idx="1"/>
          </p:nvPr>
        </p:nvSpPr>
        <p:spPr>
          <a:xfrm>
            <a:off x="457200" y="1066800"/>
            <a:ext cx="8229600" cy="4525963"/>
          </a:xfrm>
        </p:spPr>
        <p:txBody>
          <a:bodyPr>
            <a:normAutofit fontScale="92500"/>
          </a:bodyPr>
          <a:lstStyle/>
          <a:p>
            <a:r>
              <a:rPr lang="en-US" i="1" dirty="0" smtClean="0">
                <a:solidFill>
                  <a:srgbClr val="FF0000"/>
                </a:solidFill>
              </a:rPr>
              <a:t>Specific humidity</a:t>
            </a:r>
            <a:r>
              <a:rPr lang="en-US" dirty="0" smtClean="0">
                <a:solidFill>
                  <a:srgbClr val="FF0000"/>
                </a:solidFill>
              </a:rPr>
              <a:t> (or moisture content) is the ratio of water vapor mass (     ) to the air parcel's </a:t>
            </a:r>
            <a:r>
              <a:rPr lang="en-US" i="1" dirty="0" smtClean="0">
                <a:solidFill>
                  <a:srgbClr val="FF0000"/>
                </a:solidFill>
              </a:rPr>
              <a:t>total</a:t>
            </a:r>
            <a:r>
              <a:rPr lang="en-US" dirty="0" smtClean="0">
                <a:solidFill>
                  <a:srgbClr val="FF0000"/>
                </a:solidFill>
              </a:rPr>
              <a:t> (i.e., including dry) mass (    ) and is sometimes referred to as the humidity ratio.</a:t>
            </a:r>
            <a:endParaRPr lang="en-US" u="sng" baseline="30000" dirty="0" smtClean="0">
              <a:solidFill>
                <a:srgbClr val="FF0000"/>
              </a:solidFill>
            </a:endParaRPr>
          </a:p>
          <a:p>
            <a:r>
              <a:rPr lang="en-US" dirty="0" smtClean="0">
                <a:solidFill>
                  <a:srgbClr val="00B050"/>
                </a:solidFill>
              </a:rPr>
              <a:t>Specific humidity is approximately equal to the "mixing ratio", which is defined as the ratio of the mass of water vapor in an air parcel to the mass of </a:t>
            </a:r>
            <a:r>
              <a:rPr lang="en-US" i="1" dirty="0" smtClean="0">
                <a:solidFill>
                  <a:srgbClr val="00B050"/>
                </a:solidFill>
              </a:rPr>
              <a:t>dry</a:t>
            </a:r>
            <a:r>
              <a:rPr lang="en-US" dirty="0" smtClean="0">
                <a:solidFill>
                  <a:srgbClr val="00B050"/>
                </a:solidFill>
              </a:rPr>
              <a:t> air for the same parcel.</a:t>
            </a:r>
          </a:p>
          <a:p>
            <a:r>
              <a:rPr lang="en-US" dirty="0" smtClean="0"/>
              <a:t>Specific Humidity is defined as:</a:t>
            </a:r>
          </a:p>
          <a:p>
            <a:endParaRPr lang="en-US" dirty="0" smtClean="0"/>
          </a:p>
          <a:p>
            <a:endParaRPr lang="en-US" dirty="0"/>
          </a:p>
        </p:txBody>
      </p:sp>
      <p:pic>
        <p:nvPicPr>
          <p:cNvPr id="4" name="Picture 3" descr=" m_v "/>
          <p:cNvPicPr/>
          <p:nvPr/>
        </p:nvPicPr>
        <p:blipFill>
          <a:blip r:embed="rId2"/>
          <a:srcRect/>
          <a:stretch>
            <a:fillRect/>
          </a:stretch>
        </p:blipFill>
        <p:spPr bwMode="auto">
          <a:xfrm>
            <a:off x="5029200" y="1676400"/>
            <a:ext cx="381000" cy="304800"/>
          </a:xfrm>
          <a:prstGeom prst="rect">
            <a:avLst/>
          </a:prstGeom>
          <a:noFill/>
          <a:ln w="9525">
            <a:noFill/>
            <a:miter lim="800000"/>
            <a:headEnd/>
            <a:tailEnd/>
          </a:ln>
        </p:spPr>
      </p:pic>
      <p:pic>
        <p:nvPicPr>
          <p:cNvPr id="5" name="Picture 4" descr=" m_a "/>
          <p:cNvPicPr/>
          <p:nvPr/>
        </p:nvPicPr>
        <p:blipFill>
          <a:blip r:embed="rId3"/>
          <a:srcRect/>
          <a:stretch>
            <a:fillRect/>
          </a:stretch>
        </p:blipFill>
        <p:spPr bwMode="auto">
          <a:xfrm>
            <a:off x="6923405" y="2133600"/>
            <a:ext cx="391795" cy="228600"/>
          </a:xfrm>
          <a:prstGeom prst="rect">
            <a:avLst/>
          </a:prstGeom>
          <a:noFill/>
          <a:ln w="9525">
            <a:noFill/>
            <a:miter lim="800000"/>
            <a:headEnd/>
            <a:tailEnd/>
          </a:ln>
        </p:spPr>
      </p:pic>
      <p:pic>
        <p:nvPicPr>
          <p:cNvPr id="6" name="Picture 5" descr=" SH = {m_v \over m_a}. "/>
          <p:cNvPicPr/>
          <p:nvPr/>
        </p:nvPicPr>
        <p:blipFill>
          <a:blip r:embed="rId4"/>
          <a:srcRect/>
          <a:stretch>
            <a:fillRect/>
          </a:stretch>
        </p:blipFill>
        <p:spPr bwMode="auto">
          <a:xfrm>
            <a:off x="4147502" y="5486400"/>
            <a:ext cx="1415098" cy="8382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srcRect/>
          <a:stretch>
            <a:fillRect/>
          </a:stretch>
        </p:blipFill>
        <p:spPr bwMode="auto">
          <a:xfrm>
            <a:off x="228600" y="152400"/>
            <a:ext cx="8506838" cy="33528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314325" y="3724275"/>
            <a:ext cx="4159227" cy="2752725"/>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4343400" y="3581400"/>
            <a:ext cx="4257524" cy="3048000"/>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Unbonded</a:t>
            </a:r>
            <a:r>
              <a:rPr lang="en-US" dirty="0" smtClean="0"/>
              <a:t> resistance strain </a:t>
            </a:r>
            <a:r>
              <a:rPr lang="en-US" dirty="0" err="1" smtClean="0"/>
              <a:t>guage</a:t>
            </a:r>
            <a:endParaRPr lang="en-US" dirty="0"/>
          </a:p>
        </p:txBody>
      </p:sp>
      <p:pic>
        <p:nvPicPr>
          <p:cNvPr id="6146" name="Picture 2"/>
          <p:cNvPicPr>
            <a:picLocks noGrp="1" noChangeAspect="1" noChangeArrowheads="1"/>
          </p:cNvPicPr>
          <p:nvPr>
            <p:ph idx="1"/>
          </p:nvPr>
        </p:nvPicPr>
        <p:blipFill>
          <a:blip r:embed="rId2"/>
          <a:srcRect/>
          <a:stretch>
            <a:fillRect/>
          </a:stretch>
        </p:blipFill>
        <p:spPr bwMode="auto">
          <a:xfrm>
            <a:off x="2286000" y="1726594"/>
            <a:ext cx="4190999" cy="3917077"/>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srcRect/>
          <a:stretch>
            <a:fillRect/>
          </a:stretch>
        </p:blipFill>
        <p:spPr bwMode="auto">
          <a:xfrm>
            <a:off x="152400" y="152400"/>
            <a:ext cx="8953500" cy="1752600"/>
          </a:xfrm>
          <a:prstGeom prst="rect">
            <a:avLst/>
          </a:prstGeom>
          <a:noFill/>
          <a:ln w="9525">
            <a:noFill/>
            <a:miter lim="800000"/>
            <a:headEnd/>
            <a:tailEnd/>
          </a:ln>
          <a:effectLst/>
        </p:spPr>
      </p:pic>
      <p:pic>
        <p:nvPicPr>
          <p:cNvPr id="7171" name="Picture 3"/>
          <p:cNvPicPr>
            <a:picLocks noGrp="1" noChangeAspect="1" noChangeArrowheads="1"/>
          </p:cNvPicPr>
          <p:nvPr>
            <p:ph idx="1"/>
          </p:nvPr>
        </p:nvPicPr>
        <p:blipFill>
          <a:blip r:embed="rId3"/>
          <a:srcRect/>
          <a:stretch>
            <a:fillRect/>
          </a:stretch>
        </p:blipFill>
        <p:spPr bwMode="auto">
          <a:xfrm>
            <a:off x="152400" y="1809750"/>
            <a:ext cx="8991600" cy="4849586"/>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srcRect/>
          <a:stretch>
            <a:fillRect/>
          </a:stretch>
        </p:blipFill>
        <p:spPr bwMode="auto">
          <a:xfrm>
            <a:off x="124348" y="142875"/>
            <a:ext cx="8943452" cy="6257925"/>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srcRect/>
          <a:stretch>
            <a:fillRect/>
          </a:stretch>
        </p:blipFill>
        <p:spPr bwMode="auto">
          <a:xfrm>
            <a:off x="294844" y="208514"/>
            <a:ext cx="8539308" cy="5735086"/>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10242" name="Picture 2"/>
          <p:cNvPicPr>
            <a:picLocks noGrp="1" noChangeAspect="1" noChangeArrowheads="1"/>
          </p:cNvPicPr>
          <p:nvPr>
            <p:ph idx="1"/>
          </p:nvPr>
        </p:nvPicPr>
        <p:blipFill>
          <a:blip r:embed="rId2"/>
          <a:srcRect/>
          <a:stretch>
            <a:fillRect/>
          </a:stretch>
        </p:blipFill>
        <p:spPr bwMode="auto">
          <a:xfrm>
            <a:off x="152400" y="228600"/>
            <a:ext cx="8737170" cy="6248400"/>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srcRect/>
          <a:stretch>
            <a:fillRect/>
          </a:stretch>
        </p:blipFill>
        <p:spPr bwMode="auto">
          <a:xfrm>
            <a:off x="233589" y="1676400"/>
            <a:ext cx="8726715" cy="3048000"/>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a:srcRect/>
          <a:stretch>
            <a:fillRect/>
          </a:stretch>
        </p:blipFill>
        <p:spPr bwMode="auto">
          <a:xfrm>
            <a:off x="138112" y="228600"/>
            <a:ext cx="8777288" cy="1447800"/>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a:srcRect/>
          <a:stretch>
            <a:fillRect/>
          </a:stretch>
        </p:blipFill>
        <p:spPr bwMode="auto">
          <a:xfrm>
            <a:off x="389603" y="990600"/>
            <a:ext cx="8449597" cy="4191000"/>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srcRect/>
          <a:stretch>
            <a:fillRect/>
          </a:stretch>
        </p:blipFill>
        <p:spPr bwMode="auto">
          <a:xfrm>
            <a:off x="457200" y="1905000"/>
            <a:ext cx="8362336" cy="2667000"/>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4525963"/>
          </a:xfrm>
        </p:spPr>
        <p:txBody>
          <a:bodyPr/>
          <a:lstStyle/>
          <a:p>
            <a:r>
              <a:rPr lang="en-US" dirty="0" smtClean="0"/>
              <a:t> specific humidity is also defined as the ratio of mass water vapor to the total mass of the system (dry air plus water vapor).</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Grp="1" noChangeAspect="1" noChangeArrowheads="1"/>
          </p:cNvPicPr>
          <p:nvPr>
            <p:ph idx="1"/>
          </p:nvPr>
        </p:nvPicPr>
        <p:blipFill>
          <a:blip r:embed="rId2"/>
          <a:srcRect/>
          <a:stretch>
            <a:fillRect/>
          </a:stretch>
        </p:blipFill>
        <p:spPr bwMode="auto">
          <a:xfrm>
            <a:off x="457200" y="533400"/>
            <a:ext cx="8400848" cy="4953000"/>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a:srcRect/>
          <a:stretch>
            <a:fillRect/>
          </a:stretch>
        </p:blipFill>
        <p:spPr bwMode="auto">
          <a:xfrm>
            <a:off x="812047" y="2133600"/>
            <a:ext cx="7435808" cy="2667000"/>
          </a:xfrm>
          <a:prstGeom prst="rect">
            <a:avLst/>
          </a:prstGeom>
          <a:noFill/>
          <a:ln w="9525">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srcRect/>
          <a:stretch>
            <a:fillRect/>
          </a:stretch>
        </p:blipFill>
        <p:spPr bwMode="auto">
          <a:xfrm>
            <a:off x="152400" y="152400"/>
            <a:ext cx="8839200" cy="6636327"/>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2"/>
          <a:srcRect/>
          <a:stretch>
            <a:fillRect/>
          </a:stretch>
        </p:blipFill>
        <p:spPr bwMode="auto">
          <a:xfrm>
            <a:off x="228600" y="152400"/>
            <a:ext cx="8763000" cy="6579118"/>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2"/>
          <a:srcRect/>
          <a:stretch>
            <a:fillRect/>
          </a:stretch>
        </p:blipFill>
        <p:spPr bwMode="auto">
          <a:xfrm>
            <a:off x="152400" y="152400"/>
            <a:ext cx="8839200" cy="6636327"/>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p:cNvPicPr>
            <a:picLocks noChangeAspect="1" noChangeArrowheads="1"/>
          </p:cNvPicPr>
          <p:nvPr/>
        </p:nvPicPr>
        <p:blipFill>
          <a:blip r:embed="rId2"/>
          <a:srcRect/>
          <a:stretch>
            <a:fillRect/>
          </a:stretch>
        </p:blipFill>
        <p:spPr bwMode="auto">
          <a:xfrm>
            <a:off x="152400" y="152400"/>
            <a:ext cx="8991600" cy="6750747"/>
          </a:xfrm>
          <a:prstGeom prst="rect">
            <a:avLst/>
          </a:prstGeom>
          <a:noFill/>
          <a:ln w="9525">
            <a:noFill/>
            <a:miter lim="800000"/>
            <a:headEnd/>
            <a:tailEnd/>
          </a:ln>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76200" y="76200"/>
            <a:ext cx="8991600" cy="6750747"/>
          </a:xfrm>
          <a:prstGeom prst="rect">
            <a:avLst/>
          </a:prstGeom>
          <a:noFill/>
          <a:ln w="9525">
            <a:noFill/>
            <a:miter lim="800000"/>
            <a:headEnd/>
            <a:tailEnd/>
          </a:ln>
          <a:effectLst/>
        </p:spPr>
      </p:pic>
      <p:sp>
        <p:nvSpPr>
          <p:cNvPr id="3" name="Content Placeholder 2"/>
          <p:cNvSpPr>
            <a:spLocks noGrp="1"/>
          </p:cNvSpPr>
          <p:nvPr>
            <p:ph idx="1"/>
          </p:nvPr>
        </p:nvSpPr>
        <p:spPr>
          <a:xfrm>
            <a:off x="457200" y="1524000"/>
            <a:ext cx="8229600" cy="5029200"/>
          </a:xfrm>
        </p:spPr>
        <p:txBody>
          <a:bodyPr>
            <a:normAutofit/>
          </a:bodyPr>
          <a:lstStyle/>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dirty="0" smtClean="0"/>
              <a:t>   </a:t>
            </a:r>
            <a:r>
              <a:rPr lang="en-US" sz="2800" dirty="0" smtClean="0">
                <a:solidFill>
                  <a:srgbClr val="FF0066"/>
                </a:solidFill>
              </a:rPr>
              <a:t>3 sleeping clutch tachometer</a:t>
            </a:r>
            <a:endParaRPr lang="en-US" sz="2800" dirty="0">
              <a:solidFill>
                <a:srgbClr val="FF0066"/>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p:cNvPicPr>
            <a:picLocks noChangeAspect="1" noChangeArrowheads="1"/>
          </p:cNvPicPr>
          <p:nvPr/>
        </p:nvPicPr>
        <p:blipFill>
          <a:blip r:embed="rId2"/>
          <a:srcRect/>
          <a:stretch>
            <a:fillRect/>
          </a:stretch>
        </p:blipFill>
        <p:spPr bwMode="auto">
          <a:xfrm>
            <a:off x="152400" y="152400"/>
            <a:ext cx="8763000" cy="6579118"/>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humidity important?</a:t>
            </a:r>
            <a:endParaRPr lang="en-US" dirty="0"/>
          </a:p>
        </p:txBody>
      </p:sp>
      <p:sp>
        <p:nvSpPr>
          <p:cNvPr id="3" name="Content Placeholder 2"/>
          <p:cNvSpPr>
            <a:spLocks noGrp="1"/>
          </p:cNvSpPr>
          <p:nvPr>
            <p:ph idx="1"/>
          </p:nvPr>
        </p:nvSpPr>
        <p:spPr>
          <a:xfrm>
            <a:off x="457200" y="3886200"/>
            <a:ext cx="8229600" cy="2239963"/>
          </a:xfrm>
        </p:spPr>
        <p:txBody>
          <a:bodyPr>
            <a:normAutofit fontScale="85000" lnSpcReduction="20000"/>
          </a:bodyPr>
          <a:lstStyle/>
          <a:p>
            <a:pPr lvl="0" fontAlgn="base"/>
            <a:r>
              <a:rPr lang="en-US" dirty="0" smtClean="0">
                <a:solidFill>
                  <a:srgbClr val="00B050"/>
                </a:solidFill>
              </a:rPr>
              <a:t>It affects many properties of air, and of materials in contact with air.</a:t>
            </a:r>
          </a:p>
          <a:p>
            <a:pPr lvl="0" fontAlgn="base"/>
            <a:r>
              <a:rPr lang="en-US" dirty="0" smtClean="0">
                <a:solidFill>
                  <a:srgbClr val="FF0000"/>
                </a:solidFill>
              </a:rPr>
              <a:t>Water vapour is a key agent in both weather and climate, and it is an important atmospheric greenhouse gas. (Without water vapour we would be 31 °C colder on Earth).</a:t>
            </a:r>
          </a:p>
          <a:p>
            <a:endParaRPr lang="en-US" dirty="0"/>
          </a:p>
        </p:txBody>
      </p:sp>
      <p:pic>
        <p:nvPicPr>
          <p:cNvPr id="5" name="Picture 4" descr="Question Mark"/>
          <p:cNvPicPr/>
          <p:nvPr/>
        </p:nvPicPr>
        <p:blipFill>
          <a:blip r:embed="rId2"/>
          <a:srcRect/>
          <a:stretch>
            <a:fillRect/>
          </a:stretch>
        </p:blipFill>
        <p:spPr bwMode="auto">
          <a:xfrm>
            <a:off x="3178810" y="1295400"/>
            <a:ext cx="2383790" cy="2372995"/>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p:cNvPicPr>
            <a:picLocks noChangeAspect="1" noChangeArrowheads="1"/>
          </p:cNvPicPr>
          <p:nvPr/>
        </p:nvPicPr>
        <p:blipFill>
          <a:blip r:embed="rId2"/>
          <a:srcRect/>
          <a:stretch>
            <a:fillRect/>
          </a:stretch>
        </p:blipFill>
        <p:spPr bwMode="auto">
          <a:xfrm>
            <a:off x="152400" y="152400"/>
            <a:ext cx="8991600" cy="6750747"/>
          </a:xfrm>
          <a:prstGeom prst="rect">
            <a:avLst/>
          </a:prstGeom>
          <a:noFill/>
          <a:ln w="9525">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791200"/>
          </a:xfrm>
        </p:spPr>
        <p:txBody>
          <a:bodyPr>
            <a:normAutofit fontScale="92500" lnSpcReduction="20000"/>
          </a:bodyPr>
          <a:lstStyle/>
          <a:p>
            <a:r>
              <a:rPr lang="en-US" dirty="0" smtClean="0"/>
              <a:t>It consists of worm and worm wheel.</a:t>
            </a:r>
          </a:p>
          <a:p>
            <a:r>
              <a:rPr lang="en-US" dirty="0" smtClean="0">
                <a:solidFill>
                  <a:srgbClr val="FF0000"/>
                </a:solidFill>
              </a:rPr>
              <a:t>The shaft whose speed is to be measured is connected to worm.</a:t>
            </a:r>
          </a:p>
          <a:p>
            <a:r>
              <a:rPr lang="en-US" dirty="0" smtClean="0">
                <a:solidFill>
                  <a:srgbClr val="00B050"/>
                </a:solidFill>
              </a:rPr>
              <a:t>Along with shaft, worm and depending on velocity ratio ,worm wheel rotates.</a:t>
            </a:r>
          </a:p>
          <a:p>
            <a:r>
              <a:rPr lang="en-US" dirty="0" smtClean="0">
                <a:solidFill>
                  <a:srgbClr val="00B0F0"/>
                </a:solidFill>
              </a:rPr>
              <a:t>One rotation of worm causes the worm wheel to move by one tooth.</a:t>
            </a:r>
          </a:p>
          <a:p>
            <a:r>
              <a:rPr lang="en-US" dirty="0" smtClean="0">
                <a:solidFill>
                  <a:srgbClr val="7030A0"/>
                </a:solidFill>
              </a:rPr>
              <a:t>A pointer on worm wheel can be directly calibrated to give number of revolutions made by shaft within prescribed time.</a:t>
            </a:r>
          </a:p>
          <a:p>
            <a:r>
              <a:rPr lang="en-US" dirty="0" smtClean="0"/>
              <a:t> </a:t>
            </a:r>
            <a:r>
              <a:rPr lang="en-US" dirty="0" smtClean="0">
                <a:solidFill>
                  <a:srgbClr val="C00000"/>
                </a:solidFill>
              </a:rPr>
              <a:t>from total revolution in a given time, average speed is calculated</a:t>
            </a:r>
            <a:r>
              <a:rPr lang="en-US" dirty="0" smtClean="0"/>
              <a:t>.</a:t>
            </a:r>
          </a:p>
          <a:p>
            <a:r>
              <a:rPr lang="en-US" dirty="0" smtClean="0"/>
              <a:t>It is used to measure speed up to 3000 rpm.</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p:cNvPicPr>
            <a:picLocks noChangeAspect="1" noChangeArrowheads="1"/>
          </p:cNvPicPr>
          <p:nvPr/>
        </p:nvPicPr>
        <p:blipFill>
          <a:blip r:embed="rId2"/>
          <a:srcRect/>
          <a:stretch>
            <a:fillRect/>
          </a:stretch>
        </p:blipFill>
        <p:spPr bwMode="auto">
          <a:xfrm>
            <a:off x="152400" y="152400"/>
            <a:ext cx="8991600" cy="6750747"/>
          </a:xfrm>
          <a:prstGeom prst="rect">
            <a:avLst/>
          </a:prstGeom>
          <a:noFill/>
          <a:ln w="9525">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p:cNvPicPr>
            <a:picLocks noChangeAspect="1" noChangeArrowheads="1"/>
          </p:cNvPicPr>
          <p:nvPr/>
        </p:nvPicPr>
        <p:blipFill>
          <a:blip r:embed="rId2"/>
          <a:srcRect/>
          <a:stretch>
            <a:fillRect/>
          </a:stretch>
        </p:blipFill>
        <p:spPr bwMode="auto">
          <a:xfrm>
            <a:off x="152400" y="152400"/>
            <a:ext cx="8839200" cy="6636327"/>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Slipping clutch tachometer</a:t>
            </a:r>
            <a:endParaRPr lang="en-US" dirty="0"/>
          </a:p>
        </p:txBody>
      </p:sp>
      <p:sp>
        <p:nvSpPr>
          <p:cNvPr id="3" name="Content Placeholder 2"/>
          <p:cNvSpPr>
            <a:spLocks noGrp="1"/>
          </p:cNvSpPr>
          <p:nvPr>
            <p:ph idx="1"/>
          </p:nvPr>
        </p:nvSpPr>
        <p:spPr>
          <a:xfrm>
            <a:off x="457200" y="914400"/>
            <a:ext cx="8458200" cy="2285999"/>
          </a:xfrm>
        </p:spPr>
        <p:txBody>
          <a:bodyPr>
            <a:normAutofit fontScale="85000" lnSpcReduction="10000"/>
          </a:bodyPr>
          <a:lstStyle/>
          <a:p>
            <a:r>
              <a:rPr lang="en-US" dirty="0" smtClean="0">
                <a:solidFill>
                  <a:srgbClr val="0070C0"/>
                </a:solidFill>
              </a:rPr>
              <a:t>It is mechanical type tachometer</a:t>
            </a:r>
            <a:r>
              <a:rPr lang="en-US" dirty="0" smtClean="0"/>
              <a:t>.</a:t>
            </a:r>
          </a:p>
          <a:p>
            <a:r>
              <a:rPr lang="en-US" dirty="0" smtClean="0">
                <a:solidFill>
                  <a:schemeClr val="accent6">
                    <a:lumMod val="50000"/>
                  </a:schemeClr>
                </a:solidFill>
              </a:rPr>
              <a:t>It uses mechanical movements for measurement speed.</a:t>
            </a:r>
          </a:p>
          <a:p>
            <a:r>
              <a:rPr lang="en-US" dirty="0" smtClean="0">
                <a:solidFill>
                  <a:schemeClr val="accent5">
                    <a:lumMod val="50000"/>
                  </a:schemeClr>
                </a:solidFill>
              </a:rPr>
              <a:t>A rotating shaft whose speed is to be measured is connected to indicator shaft with the help of slipping clutch. </a:t>
            </a:r>
            <a:endParaRPr lang="en-US" dirty="0">
              <a:solidFill>
                <a:schemeClr val="accent5">
                  <a:lumMod val="50000"/>
                </a:schemeClr>
              </a:solidFill>
            </a:endParaRPr>
          </a:p>
        </p:txBody>
      </p:sp>
      <p:pic>
        <p:nvPicPr>
          <p:cNvPr id="27650" name="Picture 2"/>
          <p:cNvPicPr>
            <a:picLocks noChangeAspect="1" noChangeArrowheads="1"/>
          </p:cNvPicPr>
          <p:nvPr/>
        </p:nvPicPr>
        <p:blipFill>
          <a:blip r:embed="rId2" cstate="print"/>
          <a:srcRect/>
          <a:stretch>
            <a:fillRect/>
          </a:stretch>
        </p:blipFill>
        <p:spPr bwMode="auto">
          <a:xfrm>
            <a:off x="990600" y="3009170"/>
            <a:ext cx="7315200" cy="3836977"/>
          </a:xfrm>
          <a:prstGeom prst="rect">
            <a:avLst/>
          </a:prstGeom>
          <a:noFill/>
          <a:ln w="9525">
            <a:noFill/>
            <a:miter lim="800000"/>
            <a:headEnd/>
            <a:tailEnd/>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Slipping clutch tachometer</a:t>
            </a:r>
            <a:endParaRPr lang="en-US" dirty="0"/>
          </a:p>
        </p:txBody>
      </p:sp>
      <p:sp>
        <p:nvSpPr>
          <p:cNvPr id="3" name="Content Placeholder 2"/>
          <p:cNvSpPr>
            <a:spLocks noGrp="1"/>
          </p:cNvSpPr>
          <p:nvPr>
            <p:ph idx="1"/>
          </p:nvPr>
        </p:nvSpPr>
        <p:spPr/>
        <p:txBody>
          <a:bodyPr/>
          <a:lstStyle/>
          <a:p>
            <a:r>
              <a:rPr lang="en-US" dirty="0" smtClean="0">
                <a:solidFill>
                  <a:srgbClr val="C00000"/>
                </a:solidFill>
              </a:rPr>
              <a:t>Friction material is used to avoid metal contact.</a:t>
            </a:r>
          </a:p>
          <a:p>
            <a:r>
              <a:rPr lang="en-US" dirty="0" smtClean="0">
                <a:solidFill>
                  <a:srgbClr val="00B050"/>
                </a:solidFill>
              </a:rPr>
              <a:t>During the engagement of clutch , the shaft speed is transferred to indicator shaft and spring attached to it.</a:t>
            </a:r>
          </a:p>
          <a:p>
            <a:r>
              <a:rPr lang="en-US" dirty="0" smtClean="0">
                <a:solidFill>
                  <a:srgbClr val="00B0F0"/>
                </a:solidFill>
              </a:rPr>
              <a:t>The torque on the spring is calibrated in terms of speed which is indicated by pointer moving over a calibrated scale.</a:t>
            </a:r>
            <a:endParaRPr lang="en-US" dirty="0">
              <a:solidFill>
                <a:srgbClr val="00B0F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srcRect/>
          <a:stretch>
            <a:fillRect/>
          </a:stretch>
        </p:blipFill>
        <p:spPr bwMode="auto">
          <a:xfrm>
            <a:off x="76200" y="76200"/>
            <a:ext cx="8991600" cy="6750747"/>
          </a:xfrm>
          <a:prstGeom prst="rect">
            <a:avLst/>
          </a:prstGeom>
          <a:noFill/>
          <a:ln w="9525">
            <a:noFill/>
            <a:miter lim="800000"/>
            <a:headEnd/>
            <a:tailEnd/>
          </a:ln>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srcRect/>
          <a:stretch>
            <a:fillRect/>
          </a:stretch>
        </p:blipFill>
        <p:spPr bwMode="auto">
          <a:xfrm>
            <a:off x="152400" y="152400"/>
            <a:ext cx="8991600" cy="6750747"/>
          </a:xfrm>
          <a:prstGeom prst="rect">
            <a:avLst/>
          </a:prstGeom>
          <a:noFill/>
          <a:ln w="9525">
            <a:noFill/>
            <a:miter lim="800000"/>
            <a:headEnd/>
            <a:tailEnd/>
          </a:ln>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srcRect/>
          <a:stretch>
            <a:fillRect/>
          </a:stretch>
        </p:blipFill>
        <p:spPr bwMode="auto">
          <a:xfrm>
            <a:off x="152400" y="76200"/>
            <a:ext cx="8991600" cy="6750747"/>
          </a:xfrm>
          <a:prstGeom prst="rect">
            <a:avLst/>
          </a:prstGeom>
          <a:noFill/>
          <a:ln w="9525">
            <a:noFill/>
            <a:miter lim="800000"/>
            <a:headEnd/>
            <a:tailEnd/>
          </a:ln>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srcRect/>
          <a:stretch>
            <a:fillRect/>
          </a:stretch>
        </p:blipFill>
        <p:spPr bwMode="auto">
          <a:xfrm>
            <a:off x="152400" y="152400"/>
            <a:ext cx="8763000" cy="6579118"/>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is humidity important?</a:t>
            </a:r>
            <a:br>
              <a:rPr lang="en-US" dirty="0" smtClean="0"/>
            </a:br>
            <a:endParaRPr lang="en-US" dirty="0"/>
          </a:p>
        </p:txBody>
      </p:sp>
      <p:sp>
        <p:nvSpPr>
          <p:cNvPr id="3" name="Content Placeholder 2"/>
          <p:cNvSpPr>
            <a:spLocks noGrp="1"/>
          </p:cNvSpPr>
          <p:nvPr>
            <p:ph idx="1"/>
          </p:nvPr>
        </p:nvSpPr>
        <p:spPr>
          <a:xfrm>
            <a:off x="457200" y="914400"/>
            <a:ext cx="8458200" cy="5867400"/>
          </a:xfrm>
        </p:spPr>
        <p:txBody>
          <a:bodyPr>
            <a:normAutofit fontScale="92500" lnSpcReduction="10000"/>
          </a:bodyPr>
          <a:lstStyle/>
          <a:p>
            <a:pPr lvl="0" fontAlgn="base"/>
            <a:r>
              <a:rPr lang="en-US" dirty="0" smtClean="0">
                <a:solidFill>
                  <a:srgbClr val="0070C0"/>
                </a:solidFill>
              </a:rPr>
              <a:t>A huge variety of manufacturing, storage and testing processes are humidity-critical. </a:t>
            </a:r>
          </a:p>
          <a:p>
            <a:pPr lvl="0" fontAlgn="base"/>
            <a:r>
              <a:rPr lang="en-US" dirty="0" smtClean="0">
                <a:solidFill>
                  <a:srgbClr val="7030A0"/>
                </a:solidFill>
              </a:rPr>
              <a:t>Humidity measurements are used to prevent condensation, corrosion, mould, warping or other spoilage - highly relevant for foods, pharmaceuticals, chemicals, fuels, wood, paper, and many other products</a:t>
            </a:r>
            <a:r>
              <a:rPr lang="en-US" dirty="0" smtClean="0"/>
              <a:t>.</a:t>
            </a:r>
          </a:p>
          <a:p>
            <a:pPr lvl="0" fontAlgn="base"/>
            <a:r>
              <a:rPr lang="en-US" dirty="0" smtClean="0"/>
              <a:t>Air-conditioning systems in buildings often control humidity, and significant energy may go into cooling the air to remove water vapour .</a:t>
            </a:r>
          </a:p>
          <a:p>
            <a:pPr lvl="0" fontAlgn="base"/>
            <a:r>
              <a:rPr lang="en-US" dirty="0" smtClean="0"/>
              <a:t>Humidity measurements contribute both to achieving correct environmental conditions and to minimizing the energy cost of this.</a:t>
            </a:r>
          </a:p>
          <a:p>
            <a:pPr>
              <a:buNone/>
            </a:pP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srcRect/>
          <a:stretch>
            <a:fillRect/>
          </a:stretch>
        </p:blipFill>
        <p:spPr bwMode="auto">
          <a:xfrm>
            <a:off x="152400" y="152400"/>
            <a:ext cx="8686800" cy="6521908"/>
          </a:xfrm>
          <a:prstGeom prst="rect">
            <a:avLst/>
          </a:prstGeom>
          <a:noFill/>
          <a:ln w="9525">
            <a:noFill/>
            <a:miter lim="800000"/>
            <a:headEnd/>
            <a:tailEnd/>
          </a:ln>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srcRect/>
          <a:stretch>
            <a:fillRect/>
          </a:stretch>
        </p:blipFill>
        <p:spPr bwMode="auto">
          <a:xfrm>
            <a:off x="152400" y="152400"/>
            <a:ext cx="8763000" cy="6579118"/>
          </a:xfrm>
          <a:prstGeom prst="rect">
            <a:avLst/>
          </a:prstGeom>
          <a:noFill/>
          <a:ln w="9525">
            <a:noFill/>
            <a:miter lim="800000"/>
            <a:headEnd/>
            <a:tailEnd/>
          </a:ln>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Contactless electrical tachometer</a:t>
            </a:r>
            <a:endParaRPr lang="en-US" dirty="0"/>
          </a:p>
        </p:txBody>
      </p:sp>
      <p:sp>
        <p:nvSpPr>
          <p:cNvPr id="3" name="Content Placeholder 2"/>
          <p:cNvSpPr>
            <a:spLocks noGrp="1"/>
          </p:cNvSpPr>
          <p:nvPr>
            <p:ph idx="1"/>
          </p:nvPr>
        </p:nvSpPr>
        <p:spPr/>
        <p:txBody>
          <a:bodyPr/>
          <a:lstStyle/>
          <a:p>
            <a:r>
              <a:rPr lang="en-US" dirty="0" smtClean="0"/>
              <a:t>Inductive pick up</a:t>
            </a:r>
          </a:p>
          <a:p>
            <a:r>
              <a:rPr lang="en-US" dirty="0" smtClean="0"/>
              <a:t>Capacitive pick up</a:t>
            </a:r>
          </a:p>
          <a:p>
            <a:r>
              <a:rPr lang="en-US" dirty="0" smtClean="0"/>
              <a:t>Photoelectric tachometer</a:t>
            </a:r>
          </a:p>
          <a:p>
            <a:r>
              <a:rPr lang="en-US" dirty="0" smtClean="0"/>
              <a:t>Stroboscope.</a:t>
            </a: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Inductive pick up</a:t>
            </a:r>
            <a:endParaRPr lang="en-US" dirty="0"/>
          </a:p>
        </p:txBody>
      </p:sp>
      <p:pic>
        <p:nvPicPr>
          <p:cNvPr id="7170" name="Picture 2"/>
          <p:cNvPicPr>
            <a:picLocks noChangeAspect="1" noChangeArrowheads="1"/>
          </p:cNvPicPr>
          <p:nvPr/>
        </p:nvPicPr>
        <p:blipFill>
          <a:blip r:embed="rId2"/>
          <a:srcRect/>
          <a:stretch>
            <a:fillRect/>
          </a:stretch>
        </p:blipFill>
        <p:spPr bwMode="auto">
          <a:xfrm>
            <a:off x="1840765" y="1676400"/>
            <a:ext cx="5322035" cy="2057400"/>
          </a:xfrm>
          <a:prstGeom prst="rect">
            <a:avLst/>
          </a:prstGeom>
          <a:noFill/>
          <a:ln w="9525">
            <a:noFill/>
            <a:miter lim="800000"/>
            <a:headEnd/>
            <a:tailEnd/>
          </a:ln>
          <a:effectLst/>
        </p:spPr>
      </p:pic>
      <p:pic>
        <p:nvPicPr>
          <p:cNvPr id="7172" name="Picture 4"/>
          <p:cNvPicPr>
            <a:picLocks noChangeAspect="1" noChangeArrowheads="1"/>
          </p:cNvPicPr>
          <p:nvPr/>
        </p:nvPicPr>
        <p:blipFill>
          <a:blip r:embed="rId3"/>
          <a:srcRect/>
          <a:stretch>
            <a:fillRect/>
          </a:stretch>
        </p:blipFill>
        <p:spPr bwMode="auto">
          <a:xfrm>
            <a:off x="228600" y="4200525"/>
            <a:ext cx="8642131" cy="1362075"/>
          </a:xfrm>
          <a:prstGeom prst="rect">
            <a:avLst/>
          </a:prstGeom>
          <a:noFill/>
          <a:ln w="9525">
            <a:noFill/>
            <a:miter lim="800000"/>
            <a:headEnd/>
            <a:tailEnd/>
          </a:ln>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smtClean="0">
                <a:solidFill>
                  <a:srgbClr val="FF0000"/>
                </a:solidFill>
              </a:rPr>
              <a:t>The frequency of induced </a:t>
            </a:r>
            <a:r>
              <a:rPr lang="en-US" dirty="0" err="1" smtClean="0">
                <a:solidFill>
                  <a:srgbClr val="FF0000"/>
                </a:solidFill>
              </a:rPr>
              <a:t>e.m.f</a:t>
            </a:r>
            <a:r>
              <a:rPr lang="en-US" dirty="0" smtClean="0">
                <a:solidFill>
                  <a:srgbClr val="FF0000"/>
                </a:solidFill>
              </a:rPr>
              <a:t>. will depend upon number of teeth of rotor and speed of motor.</a:t>
            </a:r>
          </a:p>
          <a:p>
            <a:r>
              <a:rPr lang="en-US" dirty="0" smtClean="0">
                <a:solidFill>
                  <a:srgbClr val="0070C0"/>
                </a:solidFill>
              </a:rPr>
              <a:t>The number of teeth of rotor is constant, hence output </a:t>
            </a:r>
            <a:r>
              <a:rPr lang="en-US" dirty="0" err="1" smtClean="0">
                <a:solidFill>
                  <a:srgbClr val="0070C0"/>
                </a:solidFill>
              </a:rPr>
              <a:t>e.m.f</a:t>
            </a:r>
            <a:r>
              <a:rPr lang="en-US" dirty="0" smtClean="0">
                <a:solidFill>
                  <a:srgbClr val="0070C0"/>
                </a:solidFill>
              </a:rPr>
              <a:t>. is directly proportional to speed of rotor.</a:t>
            </a:r>
          </a:p>
          <a:p>
            <a:r>
              <a:rPr lang="en-US" dirty="0" smtClean="0"/>
              <a:t>Let, T be the number of teeth on rotor</a:t>
            </a:r>
          </a:p>
          <a:p>
            <a:r>
              <a:rPr lang="en-US" dirty="0" smtClean="0">
                <a:solidFill>
                  <a:srgbClr val="7030A0"/>
                </a:solidFill>
              </a:rPr>
              <a:t>P be the number of pulse per sec</a:t>
            </a:r>
          </a:p>
          <a:p>
            <a:r>
              <a:rPr lang="en-US" dirty="0" smtClean="0"/>
              <a:t>N be the speed of rotation in </a:t>
            </a:r>
            <a:r>
              <a:rPr lang="en-US" dirty="0" err="1" smtClean="0"/>
              <a:t>r.p.s</a:t>
            </a:r>
            <a:r>
              <a:rPr lang="en-US" dirty="0" smtClean="0"/>
              <a:t>.</a:t>
            </a:r>
          </a:p>
          <a:p>
            <a:r>
              <a:rPr lang="en-US" dirty="0" smtClean="0">
                <a:solidFill>
                  <a:srgbClr val="C00000"/>
                </a:solidFill>
              </a:rPr>
              <a:t>Then , speed , n= pulse per sec(P)/ number of teeth(T).</a:t>
            </a:r>
            <a:endParaRPr lang="en-US" dirty="0">
              <a:solidFill>
                <a:srgbClr val="C000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Capacitive pick up tachometer</a:t>
            </a:r>
            <a:endParaRPr lang="en-US" dirty="0"/>
          </a:p>
        </p:txBody>
      </p:sp>
      <p:pic>
        <p:nvPicPr>
          <p:cNvPr id="8194" name="Picture 2"/>
          <p:cNvPicPr>
            <a:picLocks noChangeAspect="1" noChangeArrowheads="1"/>
          </p:cNvPicPr>
          <p:nvPr/>
        </p:nvPicPr>
        <p:blipFill>
          <a:blip r:embed="rId2"/>
          <a:srcRect/>
          <a:stretch>
            <a:fillRect/>
          </a:stretch>
        </p:blipFill>
        <p:spPr bwMode="auto">
          <a:xfrm>
            <a:off x="225995" y="1447800"/>
            <a:ext cx="8613205" cy="1752600"/>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1123950" y="3276600"/>
            <a:ext cx="6724650" cy="3298077"/>
          </a:xfrm>
          <a:prstGeom prst="rect">
            <a:avLst/>
          </a:prstGeom>
          <a:noFill/>
          <a:ln w="9525">
            <a:noFill/>
            <a:miter lim="800000"/>
            <a:headEnd/>
            <a:tailEnd/>
          </a:ln>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Photoelectric tachometer</a:t>
            </a:r>
            <a:endParaRPr lang="en-US" dirty="0"/>
          </a:p>
        </p:txBody>
      </p:sp>
      <p:pic>
        <p:nvPicPr>
          <p:cNvPr id="9218" name="Picture 2"/>
          <p:cNvPicPr>
            <a:picLocks noGrp="1" noChangeAspect="1" noChangeArrowheads="1"/>
          </p:cNvPicPr>
          <p:nvPr>
            <p:ph idx="1"/>
          </p:nvPr>
        </p:nvPicPr>
        <p:blipFill>
          <a:blip r:embed="rId2"/>
          <a:srcRect/>
          <a:stretch>
            <a:fillRect/>
          </a:stretch>
        </p:blipFill>
        <p:spPr bwMode="auto">
          <a:xfrm>
            <a:off x="457200" y="1720056"/>
            <a:ext cx="8229600" cy="4286250"/>
          </a:xfrm>
          <a:prstGeom prst="rect">
            <a:avLst/>
          </a:prstGeom>
          <a:noFill/>
          <a:ln w="9525">
            <a:noFill/>
            <a:miter lim="800000"/>
            <a:headEnd/>
            <a:tailEnd/>
          </a:ln>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Photoelectric tachometer</a:t>
            </a:r>
            <a:endParaRPr lang="en-US"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457200" y="1143000"/>
            <a:ext cx="8229600" cy="4083954"/>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457199" y="5476875"/>
            <a:ext cx="8229601" cy="1076325"/>
          </a:xfrm>
          <a:prstGeom prst="rect">
            <a:avLst/>
          </a:prstGeom>
          <a:noFill/>
          <a:ln w="9525">
            <a:noFill/>
            <a:miter lim="800000"/>
            <a:headEnd/>
            <a:tailEnd/>
          </a:ln>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stroboscope</a:t>
            </a:r>
            <a:endParaRPr lang="en-US" dirty="0"/>
          </a:p>
        </p:txBody>
      </p:sp>
      <p:pic>
        <p:nvPicPr>
          <p:cNvPr id="11266" name="Picture 2"/>
          <p:cNvPicPr>
            <a:picLocks noGrp="1" noChangeAspect="1" noChangeArrowheads="1"/>
          </p:cNvPicPr>
          <p:nvPr>
            <p:ph idx="1"/>
          </p:nvPr>
        </p:nvPicPr>
        <p:blipFill>
          <a:blip r:embed="rId2" cstate="print"/>
          <a:srcRect/>
          <a:stretch>
            <a:fillRect/>
          </a:stretch>
        </p:blipFill>
        <p:spPr bwMode="auto">
          <a:xfrm>
            <a:off x="484968" y="1600200"/>
            <a:ext cx="8174063" cy="4525963"/>
          </a:xfrm>
          <a:prstGeom prst="rect">
            <a:avLst/>
          </a:prstGeom>
          <a:noFill/>
          <a:ln w="9525">
            <a:noFill/>
            <a:miter lim="800000"/>
            <a:headEnd/>
            <a:tailEnd/>
          </a:ln>
          <a:effec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stroboscope</a:t>
            </a:r>
            <a:endParaRPr lang="en-US" dirty="0"/>
          </a:p>
        </p:txBody>
      </p:sp>
      <p:pic>
        <p:nvPicPr>
          <p:cNvPr id="12290" name="Picture 2"/>
          <p:cNvPicPr>
            <a:picLocks noGrp="1" noChangeAspect="1" noChangeArrowheads="1"/>
          </p:cNvPicPr>
          <p:nvPr>
            <p:ph idx="1"/>
          </p:nvPr>
        </p:nvPicPr>
        <p:blipFill>
          <a:blip r:embed="rId2"/>
          <a:srcRect/>
          <a:stretch>
            <a:fillRect/>
          </a:stretch>
        </p:blipFill>
        <p:spPr bwMode="auto">
          <a:xfrm>
            <a:off x="150520" y="1160059"/>
            <a:ext cx="8917280" cy="5393141"/>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http://images.usatoday.com/weather/photos/hairhyg1.gif"/>
          <p:cNvPicPr/>
          <p:nvPr/>
        </p:nvPicPr>
        <p:blipFill>
          <a:blip r:embed="rId2"/>
          <a:srcRect/>
          <a:stretch>
            <a:fillRect/>
          </a:stretch>
        </p:blipFill>
        <p:spPr bwMode="auto">
          <a:xfrm>
            <a:off x="762000" y="457200"/>
            <a:ext cx="7848600" cy="762000"/>
          </a:xfrm>
          <a:prstGeom prst="rect">
            <a:avLst/>
          </a:prstGeom>
          <a:noFill/>
          <a:ln w="9525">
            <a:noFill/>
            <a:miter lim="800000"/>
            <a:headEnd/>
            <a:tailEnd/>
          </a:ln>
        </p:spPr>
      </p:pic>
      <p:pic>
        <p:nvPicPr>
          <p:cNvPr id="6" name="Content Placeholder 5" descr="http://images.usatoday.com/weather/photos/hairhyg2.jpg"/>
          <p:cNvPicPr>
            <a:picLocks noGrp="1"/>
          </p:cNvPicPr>
          <p:nvPr>
            <p:ph idx="1"/>
          </p:nvPr>
        </p:nvPicPr>
        <p:blipFill>
          <a:blip r:embed="rId3"/>
          <a:srcRect/>
          <a:stretch>
            <a:fillRect/>
          </a:stretch>
        </p:blipFill>
        <p:spPr bwMode="auto">
          <a:xfrm>
            <a:off x="0" y="1752600"/>
            <a:ext cx="8915400" cy="4876800"/>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stroboscope</a:t>
            </a:r>
            <a:endParaRPr lang="en-US" dirty="0"/>
          </a:p>
        </p:txBody>
      </p:sp>
      <p:pic>
        <p:nvPicPr>
          <p:cNvPr id="13314" name="Picture 2"/>
          <p:cNvPicPr>
            <a:picLocks noGrp="1" noChangeAspect="1" noChangeArrowheads="1"/>
          </p:cNvPicPr>
          <p:nvPr>
            <p:ph idx="1"/>
          </p:nvPr>
        </p:nvPicPr>
        <p:blipFill>
          <a:blip r:embed="rId2" cstate="print"/>
          <a:srcRect/>
          <a:stretch>
            <a:fillRect/>
          </a:stretch>
        </p:blipFill>
        <p:spPr bwMode="auto">
          <a:xfrm>
            <a:off x="666306" y="1600200"/>
            <a:ext cx="7811388" cy="4525963"/>
          </a:xfrm>
          <a:prstGeom prst="rect">
            <a:avLst/>
          </a:prstGeom>
          <a:noFill/>
          <a:ln w="9525">
            <a:noFill/>
            <a:miter lim="800000"/>
            <a:headEnd/>
            <a:tailEnd/>
          </a:ln>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81000"/>
            <a:ext cx="7772400" cy="1470025"/>
          </a:xfrm>
        </p:spPr>
        <p:txBody>
          <a:bodyPr/>
          <a:lstStyle/>
          <a:p>
            <a:r>
              <a:rPr lang="en-US" dirty="0" smtClean="0"/>
              <a:t>Load cell</a:t>
            </a:r>
            <a:endParaRPr lang="en-US" dirty="0"/>
          </a:p>
        </p:txBody>
      </p:sp>
      <p:sp>
        <p:nvSpPr>
          <p:cNvPr id="3" name="Subtitle 2"/>
          <p:cNvSpPr>
            <a:spLocks noGrp="1"/>
          </p:cNvSpPr>
          <p:nvPr>
            <p:ph type="subTitle" idx="1"/>
          </p:nvPr>
        </p:nvSpPr>
        <p:spPr>
          <a:xfrm>
            <a:off x="228600" y="1524000"/>
            <a:ext cx="2895600" cy="5105400"/>
          </a:xfrm>
        </p:spPr>
        <p:txBody>
          <a:bodyPr>
            <a:normAutofit fontScale="70000" lnSpcReduction="20000"/>
          </a:bodyPr>
          <a:lstStyle/>
          <a:p>
            <a:pPr algn="l"/>
            <a:r>
              <a:rPr lang="en-US" dirty="0" smtClean="0">
                <a:solidFill>
                  <a:srgbClr val="FF0000"/>
                </a:solidFill>
              </a:rPr>
              <a:t>When a material is subjected to a load it undergoes fractional deformation which is directly related to the load. </a:t>
            </a:r>
          </a:p>
          <a:p>
            <a:pPr algn="l"/>
            <a:r>
              <a:rPr lang="en-US" dirty="0" smtClean="0">
                <a:solidFill>
                  <a:srgbClr val="7030A0"/>
                </a:solidFill>
              </a:rPr>
              <a:t>The material reverts to its normal dimensions once the load is removed. </a:t>
            </a:r>
          </a:p>
          <a:p>
            <a:pPr algn="l"/>
            <a:r>
              <a:rPr lang="en-US" dirty="0" smtClean="0">
                <a:solidFill>
                  <a:srgbClr val="00B050"/>
                </a:solidFill>
              </a:rPr>
              <a:t>Fig. (1) shows a cross section of a load cell. </a:t>
            </a:r>
          </a:p>
          <a:p>
            <a:pPr algn="l"/>
            <a:r>
              <a:rPr lang="en-US" dirty="0" smtClean="0">
                <a:solidFill>
                  <a:srgbClr val="002060"/>
                </a:solidFill>
              </a:rPr>
              <a:t>Bonded to the circumference of the billet is a combination of wires known as strain gauges. </a:t>
            </a:r>
          </a:p>
          <a:p>
            <a:endParaRPr lang="en-US" dirty="0"/>
          </a:p>
        </p:txBody>
      </p:sp>
      <p:pic>
        <p:nvPicPr>
          <p:cNvPr id="1026" name="Picture 2" descr="G:\UNIT 5\COLLECTED DATA\1.jpg"/>
          <p:cNvPicPr>
            <a:picLocks noChangeAspect="1" noChangeArrowheads="1"/>
          </p:cNvPicPr>
          <p:nvPr/>
        </p:nvPicPr>
        <p:blipFill>
          <a:blip r:embed="rId2"/>
          <a:srcRect/>
          <a:stretch>
            <a:fillRect/>
          </a:stretch>
        </p:blipFill>
        <p:spPr bwMode="auto">
          <a:xfrm>
            <a:off x="2885028" y="914400"/>
            <a:ext cx="6085974" cy="5562600"/>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1470025"/>
          </a:xfrm>
        </p:spPr>
        <p:txBody>
          <a:bodyPr/>
          <a:lstStyle/>
          <a:p>
            <a:r>
              <a:rPr lang="en-US" dirty="0" smtClean="0"/>
              <a:t>Load cell</a:t>
            </a:r>
            <a:endParaRPr lang="en-US" dirty="0"/>
          </a:p>
        </p:txBody>
      </p:sp>
      <p:sp>
        <p:nvSpPr>
          <p:cNvPr id="3" name="Subtitle 2"/>
          <p:cNvSpPr>
            <a:spLocks noGrp="1"/>
          </p:cNvSpPr>
          <p:nvPr>
            <p:ph type="subTitle" idx="1"/>
          </p:nvPr>
        </p:nvSpPr>
        <p:spPr>
          <a:xfrm>
            <a:off x="228600" y="1524000"/>
            <a:ext cx="3429000" cy="5105400"/>
          </a:xfrm>
        </p:spPr>
        <p:txBody>
          <a:bodyPr>
            <a:normAutofit fontScale="85000" lnSpcReduction="10000"/>
          </a:bodyPr>
          <a:lstStyle/>
          <a:p>
            <a:pPr algn="l"/>
            <a:r>
              <a:rPr lang="en-US" dirty="0" smtClean="0">
                <a:solidFill>
                  <a:srgbClr val="002060"/>
                </a:solidFill>
              </a:rPr>
              <a:t>. </a:t>
            </a:r>
          </a:p>
          <a:p>
            <a:pPr algn="l"/>
            <a:r>
              <a:rPr lang="en-US" dirty="0" smtClean="0">
                <a:solidFill>
                  <a:schemeClr val="accent5">
                    <a:lumMod val="75000"/>
                  </a:schemeClr>
                </a:solidFill>
              </a:rPr>
              <a:t>The resistance of these wires changes as the cross-sectional area is varied by tension or compression. </a:t>
            </a:r>
          </a:p>
          <a:p>
            <a:pPr algn="l"/>
            <a:r>
              <a:rPr lang="en-US" dirty="0" smtClean="0">
                <a:solidFill>
                  <a:schemeClr val="tx1"/>
                </a:solidFill>
              </a:rPr>
              <a:t>It follows therefore that the electrical resistance of the strain gauge will vary in direct proportion to the load applied to the billet</a:t>
            </a:r>
          </a:p>
          <a:p>
            <a:endParaRPr lang="en-US" dirty="0"/>
          </a:p>
        </p:txBody>
      </p:sp>
      <p:pic>
        <p:nvPicPr>
          <p:cNvPr id="1026" name="Picture 2" descr="G:\UNIT 5\COLLECTED DATA\1.jpg"/>
          <p:cNvPicPr>
            <a:picLocks noChangeAspect="1" noChangeArrowheads="1"/>
          </p:cNvPicPr>
          <p:nvPr/>
        </p:nvPicPr>
        <p:blipFill>
          <a:blip r:embed="rId2"/>
          <a:srcRect/>
          <a:stretch>
            <a:fillRect/>
          </a:stretch>
        </p:blipFill>
        <p:spPr bwMode="auto">
          <a:xfrm>
            <a:off x="3886200" y="1828800"/>
            <a:ext cx="4876800" cy="4419600"/>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096000"/>
          </a:xfrm>
        </p:spPr>
        <p:txBody>
          <a:bodyPr>
            <a:normAutofit fontScale="77500" lnSpcReduction="20000"/>
          </a:bodyPr>
          <a:lstStyle/>
          <a:p>
            <a:r>
              <a:rPr lang="en-US" dirty="0" smtClean="0"/>
              <a:t>Four strain gauges are used to detect the deformation of the billet; two "active" and two temperature compensating types. </a:t>
            </a:r>
          </a:p>
          <a:p>
            <a:r>
              <a:rPr lang="en-US" dirty="0" smtClean="0">
                <a:solidFill>
                  <a:schemeClr val="tx1">
                    <a:lumMod val="75000"/>
                    <a:lumOff val="25000"/>
                  </a:schemeClr>
                </a:solidFill>
              </a:rPr>
              <a:t>The characteristics of the strain gauges are accurately matched and together form a simple temperature compensated Wheatstone Bridge. </a:t>
            </a:r>
          </a:p>
          <a:p>
            <a:r>
              <a:rPr lang="en-US" dirty="0" smtClean="0">
                <a:solidFill>
                  <a:schemeClr val="accent6">
                    <a:lumMod val="75000"/>
                  </a:schemeClr>
                </a:solidFill>
              </a:rPr>
              <a:t>In the static state, (i.e. no load), the resistance of the four strain gauges is equal, and the bridge is electrically balanced. </a:t>
            </a:r>
          </a:p>
          <a:p>
            <a:r>
              <a:rPr lang="en-US" dirty="0" smtClean="0">
                <a:solidFill>
                  <a:srgbClr val="0070C0"/>
                </a:solidFill>
              </a:rPr>
              <a:t>With the application of a load, the balance is disturbed and an electrical current flows around the Wheatstone Bridge in a direction determined by the applied load. </a:t>
            </a:r>
          </a:p>
          <a:p>
            <a:r>
              <a:rPr lang="en-US" dirty="0" smtClean="0">
                <a:solidFill>
                  <a:srgbClr val="FF0000"/>
                </a:solidFill>
              </a:rPr>
              <a:t>Load cells of this nature have been made to accommodate up to 2,500 tons, but the usual ratings are from 2-50 tons. </a:t>
            </a:r>
          </a:p>
          <a:p>
            <a:r>
              <a:rPr lang="en-US" dirty="0" smtClean="0"/>
              <a:t>With careful manufacture, cells can be constructed to an accuracy of 0.1 %of the full capacity.</a:t>
            </a:r>
          </a:p>
          <a:p>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Strain Rosette</a:t>
            </a:r>
            <a:r>
              <a:rPr lang="en-US" dirty="0" smtClean="0"/>
              <a:t/>
            </a:r>
            <a:br>
              <a:rPr lang="en-US" dirty="0" smtClean="0"/>
            </a:br>
            <a:endParaRPr lang="en-US" dirty="0"/>
          </a:p>
        </p:txBody>
      </p:sp>
      <p:sp>
        <p:nvSpPr>
          <p:cNvPr id="3" name="Content Placeholder 2"/>
          <p:cNvSpPr>
            <a:spLocks noGrp="1"/>
          </p:cNvSpPr>
          <p:nvPr>
            <p:ph idx="1"/>
          </p:nvPr>
        </p:nvSpPr>
        <p:spPr>
          <a:xfrm>
            <a:off x="304800" y="914400"/>
            <a:ext cx="3733800" cy="5943600"/>
          </a:xfrm>
        </p:spPr>
        <p:txBody>
          <a:bodyPr>
            <a:normAutofit fontScale="62500" lnSpcReduction="20000"/>
          </a:bodyPr>
          <a:lstStyle/>
          <a:p>
            <a:r>
              <a:rPr lang="en-US" sz="4200" dirty="0" smtClean="0">
                <a:solidFill>
                  <a:schemeClr val="tx1">
                    <a:lumMod val="75000"/>
                    <a:lumOff val="25000"/>
                  </a:schemeClr>
                </a:solidFill>
              </a:rPr>
              <a:t>Since a single gage can only measure the strain in only a single direction, two gages are needed to determine strain in the </a:t>
            </a:r>
            <a:r>
              <a:rPr lang="en-US" sz="4200" dirty="0" err="1" smtClean="0">
                <a:solidFill>
                  <a:schemeClr val="tx1">
                    <a:lumMod val="75000"/>
                    <a:lumOff val="25000"/>
                  </a:schemeClr>
                </a:solidFill>
              </a:rPr>
              <a:t>ε</a:t>
            </a:r>
            <a:r>
              <a:rPr lang="en-US" sz="4200" baseline="-25000" dirty="0" err="1" smtClean="0">
                <a:solidFill>
                  <a:schemeClr val="tx1">
                    <a:lumMod val="75000"/>
                    <a:lumOff val="25000"/>
                  </a:schemeClr>
                </a:solidFill>
              </a:rPr>
              <a:t>x</a:t>
            </a:r>
            <a:r>
              <a:rPr lang="en-US" sz="4200" dirty="0" smtClean="0">
                <a:solidFill>
                  <a:schemeClr val="tx1">
                    <a:lumMod val="75000"/>
                    <a:lumOff val="25000"/>
                  </a:schemeClr>
                </a:solidFill>
              </a:rPr>
              <a:t> and </a:t>
            </a:r>
            <a:r>
              <a:rPr lang="en-US" sz="4200" dirty="0" err="1" smtClean="0">
                <a:solidFill>
                  <a:schemeClr val="tx1">
                    <a:lumMod val="75000"/>
                    <a:lumOff val="25000"/>
                  </a:schemeClr>
                </a:solidFill>
              </a:rPr>
              <a:t>ε</a:t>
            </a:r>
            <a:r>
              <a:rPr lang="en-US" sz="4200" baseline="-25000" dirty="0" err="1" smtClean="0">
                <a:solidFill>
                  <a:schemeClr val="tx1">
                    <a:lumMod val="75000"/>
                    <a:lumOff val="25000"/>
                  </a:schemeClr>
                </a:solidFill>
              </a:rPr>
              <a:t>y</a:t>
            </a:r>
            <a:r>
              <a:rPr lang="en-US" sz="4200" dirty="0" smtClean="0">
                <a:solidFill>
                  <a:schemeClr val="tx1">
                    <a:lumMod val="75000"/>
                    <a:lumOff val="25000"/>
                  </a:schemeClr>
                </a:solidFill>
              </a:rPr>
              <a:t>. </a:t>
            </a:r>
          </a:p>
          <a:p>
            <a:r>
              <a:rPr lang="en-US" sz="4200" dirty="0" smtClean="0">
                <a:solidFill>
                  <a:srgbClr val="FF0000"/>
                </a:solidFill>
              </a:rPr>
              <a:t>However, there is no gage that is capable of measuring shear strain.</a:t>
            </a:r>
          </a:p>
          <a:p>
            <a:r>
              <a:rPr lang="en-US" sz="4200" dirty="0" smtClean="0">
                <a:solidFill>
                  <a:srgbClr val="0070C0"/>
                </a:solidFill>
              </a:rPr>
              <a:t>There is a clever solution to finding shear strain. </a:t>
            </a:r>
          </a:p>
          <a:p>
            <a:r>
              <a:rPr lang="en-US" sz="4200" dirty="0" smtClean="0">
                <a:solidFill>
                  <a:srgbClr val="00B050"/>
                </a:solidFill>
              </a:rPr>
              <a:t>Three gages are attached to the object in any three different angles. </a:t>
            </a:r>
          </a:p>
          <a:p>
            <a:endParaRPr lang="en-US" dirty="0"/>
          </a:p>
        </p:txBody>
      </p:sp>
      <p:pic>
        <p:nvPicPr>
          <p:cNvPr id="4" name="Picture 3" descr="https://ecourses.ou.edu/ebook/mechanics/ch08/sec083/media/d8322.gif"/>
          <p:cNvPicPr/>
          <p:nvPr/>
        </p:nvPicPr>
        <p:blipFill>
          <a:blip r:embed="rId2"/>
          <a:srcRect/>
          <a:stretch>
            <a:fillRect/>
          </a:stretch>
        </p:blipFill>
        <p:spPr bwMode="auto">
          <a:xfrm>
            <a:off x="4724400" y="914400"/>
            <a:ext cx="3962400" cy="4267200"/>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Strain Rosette</a:t>
            </a:r>
            <a:r>
              <a:rPr lang="en-US" dirty="0" smtClean="0"/>
              <a:t/>
            </a:r>
            <a:br>
              <a:rPr lang="en-US" dirty="0" smtClean="0"/>
            </a:br>
            <a:endParaRPr lang="en-US" dirty="0"/>
          </a:p>
        </p:txBody>
      </p:sp>
      <p:sp>
        <p:nvSpPr>
          <p:cNvPr id="3" name="Content Placeholder 2"/>
          <p:cNvSpPr>
            <a:spLocks noGrp="1"/>
          </p:cNvSpPr>
          <p:nvPr>
            <p:ph idx="1"/>
          </p:nvPr>
        </p:nvSpPr>
        <p:spPr>
          <a:xfrm>
            <a:off x="228600" y="914400"/>
            <a:ext cx="3886200" cy="5943600"/>
          </a:xfrm>
        </p:spPr>
        <p:txBody>
          <a:bodyPr>
            <a:normAutofit fontScale="70000" lnSpcReduction="20000"/>
          </a:bodyPr>
          <a:lstStyle/>
          <a:p>
            <a:pPr>
              <a:buNone/>
            </a:pPr>
            <a:r>
              <a:rPr lang="en-US" sz="4200" dirty="0" smtClean="0">
                <a:solidFill>
                  <a:srgbClr val="00B050"/>
                </a:solidFill>
              </a:rPr>
              <a:t> </a:t>
            </a:r>
          </a:p>
          <a:p>
            <a:r>
              <a:rPr lang="en-US" sz="4200" dirty="0" smtClean="0">
                <a:solidFill>
                  <a:schemeClr val="accent6">
                    <a:lumMod val="50000"/>
                  </a:schemeClr>
                </a:solidFill>
              </a:rPr>
              <a:t>Recall, any </a:t>
            </a:r>
            <a:r>
              <a:rPr lang="en-US" sz="4200" u="sng" dirty="0" smtClean="0">
                <a:solidFill>
                  <a:schemeClr val="accent6">
                    <a:lumMod val="50000"/>
                  </a:schemeClr>
                </a:solidFill>
                <a:hlinkClick r:id="rId2"/>
              </a:rPr>
              <a:t>rotated normal strain</a:t>
            </a:r>
            <a:r>
              <a:rPr lang="en-US" sz="4200" dirty="0" smtClean="0">
                <a:solidFill>
                  <a:schemeClr val="accent6">
                    <a:lumMod val="50000"/>
                  </a:schemeClr>
                </a:solidFill>
              </a:rPr>
              <a:t> is a function of the coordinate strains, </a:t>
            </a:r>
            <a:r>
              <a:rPr lang="en-US" sz="4200" dirty="0" err="1" smtClean="0">
                <a:solidFill>
                  <a:schemeClr val="accent6">
                    <a:lumMod val="50000"/>
                  </a:schemeClr>
                </a:solidFill>
              </a:rPr>
              <a:t>ε</a:t>
            </a:r>
            <a:r>
              <a:rPr lang="en-US" sz="4200" baseline="-25000" dirty="0" err="1" smtClean="0">
                <a:solidFill>
                  <a:schemeClr val="accent6">
                    <a:lumMod val="50000"/>
                  </a:schemeClr>
                </a:solidFill>
              </a:rPr>
              <a:t>x</a:t>
            </a:r>
            <a:r>
              <a:rPr lang="en-US" sz="4200" dirty="0" smtClean="0">
                <a:solidFill>
                  <a:schemeClr val="accent6">
                    <a:lumMod val="50000"/>
                  </a:schemeClr>
                </a:solidFill>
              </a:rPr>
              <a:t>, </a:t>
            </a:r>
            <a:r>
              <a:rPr lang="en-US" sz="4200" dirty="0" err="1" smtClean="0">
                <a:solidFill>
                  <a:schemeClr val="accent6">
                    <a:lumMod val="50000"/>
                  </a:schemeClr>
                </a:solidFill>
              </a:rPr>
              <a:t>ε</a:t>
            </a:r>
            <a:r>
              <a:rPr lang="en-US" sz="4200" baseline="-25000" dirty="0" err="1" smtClean="0">
                <a:solidFill>
                  <a:schemeClr val="accent6">
                    <a:lumMod val="50000"/>
                  </a:schemeClr>
                </a:solidFill>
              </a:rPr>
              <a:t>y</a:t>
            </a:r>
            <a:r>
              <a:rPr lang="en-US" sz="4200" dirty="0" smtClean="0">
                <a:solidFill>
                  <a:schemeClr val="accent6">
                    <a:lumMod val="50000"/>
                  </a:schemeClr>
                </a:solidFill>
              </a:rPr>
              <a:t> and </a:t>
            </a:r>
            <a:r>
              <a:rPr lang="en-US" sz="4200" dirty="0" err="1" smtClean="0">
                <a:solidFill>
                  <a:schemeClr val="accent6">
                    <a:lumMod val="50000"/>
                  </a:schemeClr>
                </a:solidFill>
              </a:rPr>
              <a:t>γ</a:t>
            </a:r>
            <a:r>
              <a:rPr lang="en-US" sz="4200" baseline="-25000" dirty="0" err="1" smtClean="0">
                <a:solidFill>
                  <a:schemeClr val="accent6">
                    <a:lumMod val="50000"/>
                  </a:schemeClr>
                </a:solidFill>
              </a:rPr>
              <a:t>xy</a:t>
            </a:r>
            <a:r>
              <a:rPr lang="en-US" sz="4200" dirty="0" smtClean="0">
                <a:solidFill>
                  <a:schemeClr val="accent6">
                    <a:lumMod val="50000"/>
                  </a:schemeClr>
                </a:solidFill>
              </a:rPr>
              <a:t>, which are unknown in this case. </a:t>
            </a:r>
          </a:p>
          <a:p>
            <a:r>
              <a:rPr lang="en-US" sz="4200" dirty="0" smtClean="0"/>
              <a:t>Thus, if three different gages are all rotated, that will give three equations, with three unknowns, </a:t>
            </a:r>
            <a:r>
              <a:rPr lang="en-US" sz="4200" dirty="0" err="1" smtClean="0"/>
              <a:t>ε</a:t>
            </a:r>
            <a:r>
              <a:rPr lang="en-US" sz="4200" baseline="-25000" dirty="0" err="1" smtClean="0"/>
              <a:t>x</a:t>
            </a:r>
            <a:r>
              <a:rPr lang="en-US" sz="4200" dirty="0" smtClean="0"/>
              <a:t>, </a:t>
            </a:r>
            <a:r>
              <a:rPr lang="en-US" sz="4200" dirty="0" err="1" smtClean="0"/>
              <a:t>ε</a:t>
            </a:r>
            <a:r>
              <a:rPr lang="en-US" sz="4200" baseline="-25000" dirty="0" err="1" smtClean="0"/>
              <a:t>y</a:t>
            </a:r>
            <a:r>
              <a:rPr lang="en-US" sz="4200" dirty="0" smtClean="0"/>
              <a:t> and </a:t>
            </a:r>
            <a:r>
              <a:rPr lang="en-US" sz="4200" dirty="0" err="1" smtClean="0"/>
              <a:t>γ</a:t>
            </a:r>
            <a:r>
              <a:rPr lang="en-US" sz="4200" baseline="-25000" dirty="0" err="1" smtClean="0"/>
              <a:t>xy</a:t>
            </a:r>
            <a:r>
              <a:rPr lang="en-US" sz="4200" dirty="0" smtClean="0"/>
              <a:t>. </a:t>
            </a:r>
          </a:p>
          <a:p>
            <a:r>
              <a:rPr lang="en-US" sz="4200" dirty="0" smtClean="0"/>
              <a:t>These equations are,</a:t>
            </a:r>
          </a:p>
          <a:p>
            <a:endParaRPr lang="en-US" dirty="0"/>
          </a:p>
        </p:txBody>
      </p:sp>
      <p:pic>
        <p:nvPicPr>
          <p:cNvPr id="4" name="Picture 3" descr="https://ecourses.ou.edu/ebook/mechanics/ch08/sec083/media/d8322.gif"/>
          <p:cNvPicPr/>
          <p:nvPr/>
        </p:nvPicPr>
        <p:blipFill>
          <a:blip r:embed="rId3"/>
          <a:srcRect/>
          <a:stretch>
            <a:fillRect/>
          </a:stretch>
        </p:blipFill>
        <p:spPr bwMode="auto">
          <a:xfrm>
            <a:off x="4724400" y="914400"/>
            <a:ext cx="3962400" cy="426720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s://ecourses.ou.edu/ebook/mechanics/ch08/sec083/media/eq8321.gif"/>
          <p:cNvPicPr>
            <a:picLocks noGrp="1"/>
          </p:cNvPicPr>
          <p:nvPr>
            <p:ph idx="1"/>
          </p:nvPr>
        </p:nvPicPr>
        <p:blipFill>
          <a:blip r:embed="rId2"/>
          <a:srcRect/>
          <a:stretch>
            <a:fillRect/>
          </a:stretch>
        </p:blipFill>
        <p:spPr bwMode="auto">
          <a:xfrm>
            <a:off x="1600200" y="457200"/>
            <a:ext cx="5486399" cy="3962400"/>
          </a:xfrm>
          <a:prstGeom prst="rect">
            <a:avLst/>
          </a:prstGeom>
          <a:noFill/>
          <a:ln w="9525">
            <a:noFill/>
            <a:miter lim="800000"/>
            <a:headEnd/>
            <a:tailEnd/>
          </a:ln>
        </p:spPr>
      </p:pic>
      <p:sp>
        <p:nvSpPr>
          <p:cNvPr id="5" name="Content Placeholder 2"/>
          <p:cNvSpPr txBox="1">
            <a:spLocks/>
          </p:cNvSpPr>
          <p:nvPr/>
        </p:nvSpPr>
        <p:spPr>
          <a:xfrm>
            <a:off x="457200" y="4770437"/>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Any three gages used together at one location on a stressed object is called a strain rosette.</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475</TotalTime>
  <Words>2225</Words>
  <Application>Microsoft Office PowerPoint</Application>
  <PresentationFormat>On-screen Show (4:3)</PresentationFormat>
  <Paragraphs>207</Paragraphs>
  <Slides>96</Slides>
  <Notes>0</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Office Theme</vt:lpstr>
      <vt:lpstr>HUMIDITY</vt:lpstr>
      <vt:lpstr>Humidity</vt:lpstr>
      <vt:lpstr>Relative humidity</vt:lpstr>
      <vt:lpstr>Relative Humidity</vt:lpstr>
      <vt:lpstr>Specific humidity</vt:lpstr>
      <vt:lpstr>Slide 6</vt:lpstr>
      <vt:lpstr>Why is humidity important?</vt:lpstr>
      <vt:lpstr>Why is humidity important? </vt:lpstr>
      <vt:lpstr>Slide 9</vt:lpstr>
      <vt:lpstr>Slide 10</vt:lpstr>
      <vt:lpstr>Slide 11</vt:lpstr>
      <vt:lpstr>Sling psychrometer</vt:lpstr>
      <vt:lpstr>Slide 13</vt:lpstr>
      <vt:lpstr>Liquid level Measurement</vt:lpstr>
      <vt:lpstr>Float Devices </vt:lpstr>
      <vt:lpstr>Slide 16</vt:lpstr>
      <vt:lpstr>Slide 17</vt:lpstr>
      <vt:lpstr>Bubblers</vt:lpstr>
      <vt:lpstr>Bubblers</vt:lpstr>
      <vt:lpstr>Sight-type Instruments</vt:lpstr>
      <vt:lpstr>Slide 21</vt:lpstr>
      <vt:lpstr>Slide 22</vt:lpstr>
      <vt:lpstr>Capacitance</vt:lpstr>
      <vt:lpstr>Capacitance</vt:lpstr>
      <vt:lpstr>Slide 25</vt:lpstr>
      <vt:lpstr>Slide 26</vt:lpstr>
      <vt:lpstr>Advantages and disadvantages</vt:lpstr>
      <vt:lpstr>Radiation method</vt:lpstr>
      <vt:lpstr>Slide 29</vt:lpstr>
      <vt:lpstr>Slide 30</vt:lpstr>
      <vt:lpstr>Ultrasonic level sensor</vt:lpstr>
      <vt:lpstr>Force measurement</vt:lpstr>
      <vt:lpstr>Slide 33</vt:lpstr>
      <vt:lpstr>Mechanical method (tool dynamometer)</vt:lpstr>
      <vt:lpstr>Eddy current dynamometer</vt:lpstr>
      <vt:lpstr>Slide 36</vt:lpstr>
      <vt:lpstr>Slide 37</vt:lpstr>
      <vt:lpstr>Strain gauge transmission Dynamometer</vt:lpstr>
      <vt:lpstr>Slide 39</vt:lpstr>
      <vt:lpstr>Slide 40</vt:lpstr>
      <vt:lpstr>Slide 41</vt:lpstr>
      <vt:lpstr>Slide 42</vt:lpstr>
      <vt:lpstr>Slide 43</vt:lpstr>
      <vt:lpstr>Slide 44</vt:lpstr>
      <vt:lpstr>Slide 45</vt:lpstr>
      <vt:lpstr>   optical</vt:lpstr>
      <vt:lpstr>Slide 47</vt:lpstr>
      <vt:lpstr>Slide 48</vt:lpstr>
      <vt:lpstr>Slide 49</vt:lpstr>
      <vt:lpstr>Slide 50</vt:lpstr>
      <vt:lpstr>Unbonded resistance strain guage</vt:lpstr>
      <vt:lpstr>Slide 52</vt:lpstr>
      <vt:lpstr>Slide 53</vt:lpstr>
      <vt:lpstr>Slide 54</vt:lpstr>
      <vt:lpstr> </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Slipping clutch tachometer</vt:lpstr>
      <vt:lpstr>Slipping clutch tachometer</vt:lpstr>
      <vt:lpstr>Slide 76</vt:lpstr>
      <vt:lpstr>Slide 77</vt:lpstr>
      <vt:lpstr>Slide 78</vt:lpstr>
      <vt:lpstr>Slide 79</vt:lpstr>
      <vt:lpstr>Slide 80</vt:lpstr>
      <vt:lpstr>Slide 81</vt:lpstr>
      <vt:lpstr>Contactless electrical tachometer</vt:lpstr>
      <vt:lpstr>Inductive pick up</vt:lpstr>
      <vt:lpstr>Slide 84</vt:lpstr>
      <vt:lpstr>Capacitive pick up tachometer</vt:lpstr>
      <vt:lpstr>Photoelectric tachometer</vt:lpstr>
      <vt:lpstr>Photoelectric tachometer</vt:lpstr>
      <vt:lpstr>stroboscope</vt:lpstr>
      <vt:lpstr>stroboscope</vt:lpstr>
      <vt:lpstr>stroboscope</vt:lpstr>
      <vt:lpstr>Load cell</vt:lpstr>
      <vt:lpstr>Load cell</vt:lpstr>
      <vt:lpstr>Slide 93</vt:lpstr>
      <vt:lpstr>Strain Rosette </vt:lpstr>
      <vt:lpstr>Strain Rosette </vt:lpstr>
      <vt:lpstr>Slide 96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HUMIDITY</dc:title>
  <dc:creator>Prashant</dc:creator>
  <cp:lastModifiedBy>Dell</cp:lastModifiedBy>
  <cp:revision>182</cp:revision>
  <dcterms:created xsi:type="dcterms:W3CDTF">2006-08-16T00:00:00Z</dcterms:created>
  <dcterms:modified xsi:type="dcterms:W3CDTF">2014-09-15T17:59:21Z</dcterms:modified>
</cp:coreProperties>
</file>