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31-Jul-14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31-Jul-14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CHAPTER NO.4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FLOW MEASUREMENT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Compressible and non compressible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Compressible flow is that type of flow in which the density of fluid changes from point to point or in other words density is not constant for fluid.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Incompressible flow is that type of flow in which the density is constant for the fluid flow.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and Irrotational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Rotational flow Is the type of flow in which the fluid particles while moving along stream lines also rotate about their own axis.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 type of flow in which the fluid particles while flowing in stream line do not rotate about their own axis is called irrotational flow.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measurement technique.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Inferential type flow meter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 this method flow is not directly measured but it is inferred from measurements of other parameter related to flow. Such as pressure, temperature, force, displacement, velocity etc.</a:t>
            </a:r>
          </a:p>
          <a:p>
            <a:r>
              <a:rPr lang="en-US" dirty="0" smtClean="0"/>
              <a:t>1)variable head or differential method</a:t>
            </a:r>
          </a:p>
          <a:p>
            <a:pPr>
              <a:buNone/>
            </a:pPr>
            <a:r>
              <a:rPr lang="en-US" dirty="0" smtClean="0"/>
              <a:t>     2) variable area meter or rotameter</a:t>
            </a:r>
          </a:p>
          <a:p>
            <a:pPr>
              <a:buNone/>
            </a:pPr>
            <a:r>
              <a:rPr lang="en-US" dirty="0" smtClean="0"/>
              <a:t>     3) Magnetic Meter</a:t>
            </a:r>
          </a:p>
          <a:p>
            <a:pPr>
              <a:buNone/>
            </a:pPr>
            <a:r>
              <a:rPr lang="en-US" dirty="0" smtClean="0"/>
              <a:t>     4) Turbine Meter</a:t>
            </a:r>
          </a:p>
          <a:p>
            <a:pPr>
              <a:buNone/>
            </a:pPr>
            <a:r>
              <a:rPr lang="en-US" dirty="0" smtClean="0"/>
              <a:t>     5) Thermal flow meter</a:t>
            </a:r>
          </a:p>
          <a:p>
            <a:pPr>
              <a:buNone/>
            </a:pPr>
            <a:r>
              <a:rPr lang="en-US" dirty="0" smtClean="0"/>
              <a:t>     6)  swirl Meter</a:t>
            </a:r>
          </a:p>
          <a:p>
            <a:r>
              <a:rPr lang="en-US" b="1" dirty="0" smtClean="0"/>
              <a:t>Positive displacement method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24950" cy="685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Main application of hot wire anemometer is for measurement of rapidly fluctuating velocity.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Majority of application is in gas flow meter.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Fine wire has limited physical strength.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Due to dirt accumulation calibration of instrument changes.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2133600"/>
            <a:ext cx="80010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5791200"/>
            <a:ext cx="211250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Advantages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4452425" y="5595426"/>
            <a:ext cx="381000" cy="105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9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Relatively expensive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Works only with fluids, which are electrical conductors.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Relatively heavy, especially in large size.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Must be explosion proof when installed in electrical hazard area.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Turbine meter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80670"/>
            <a:ext cx="7980136" cy="53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rotor is placed in path of moving stream directly.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rotor spins freely at the rate proportional to flow velocity.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 permanent magnet sealed inside the rotor body is polarized at 90° to the axis of rotation.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As rotor rotates, along with it magnet also rotates and produces rotating magnetic field.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This produces an A.C. voltages pulse in the pick up coil located external to the meter housing.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frequency of this voltage is directly proportional to the rate of flow.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This voltages pulses are counted by means of electronic digital counter to give total flow.</a:t>
            </a:r>
          </a:p>
          <a:p>
            <a:r>
              <a:rPr lang="en-US" dirty="0" smtClean="0"/>
              <a:t>Alternatively, the frequency is converted in to voltage and is feed to an analogue/digital voltmeter to give the rate of flow.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Rotameter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51054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Rotameters</a:t>
            </a:r>
            <a:r>
              <a:rPr lang="en-US" dirty="0" smtClean="0">
                <a:solidFill>
                  <a:srgbClr val="FF0000"/>
                </a:solidFill>
              </a:rPr>
              <a:t> are simple industrial flow meters that measure the flow rate of liquid or gas in a closed tube.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Rotameters</a:t>
            </a:r>
            <a:r>
              <a:rPr lang="en-US" dirty="0" smtClean="0">
                <a:solidFill>
                  <a:srgbClr val="00B0F0"/>
                </a:solidFill>
              </a:rPr>
              <a:t> are popular because they have linear scales, a relatively large measurement range, low pressure drop, and are simple to install and maintain.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Rotameters</a:t>
            </a:r>
            <a:r>
              <a:rPr lang="en-US" dirty="0" smtClean="0">
                <a:solidFill>
                  <a:srgbClr val="00B050"/>
                </a:solidFill>
              </a:rPr>
              <a:t> are a subset of meters called variable area flow meters that measure the flow rate by allowing the fluid to travel through a tapered tube where the cross sectional area of the tube gradually becomes greater as the fluid travels through the tube.</a:t>
            </a:r>
            <a:r>
              <a:rPr lang="en-US" dirty="0" smtClean="0"/>
              <a:t>  </a:t>
            </a:r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flow rate inside the rotameter is measured using a float that is lifted by the fluid flow based on the buoyancy and velocity of the fluid opposing gravity pulling the float down.</a:t>
            </a:r>
            <a:r>
              <a:rPr lang="en-US" dirty="0" smtClean="0"/>
              <a:t> </a:t>
            </a:r>
          </a:p>
        </p:txBody>
      </p:sp>
      <p:pic>
        <p:nvPicPr>
          <p:cNvPr id="4" name="Picture 3" descr="Rotameter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0"/>
            <a:ext cx="365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Rotameter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800600" cy="6400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For gasses the float responds to the velocity alone, buoyancy is negligible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float moves up and down inside the </a:t>
            </a:r>
            <a:r>
              <a:rPr lang="en-US" dirty="0" smtClean="0">
                <a:solidFill>
                  <a:srgbClr val="C00000"/>
                </a:solidFill>
              </a:rPr>
              <a:t>rotameter </a:t>
            </a:r>
            <a:r>
              <a:rPr lang="en-US" dirty="0" smtClean="0">
                <a:solidFill>
                  <a:srgbClr val="C00000"/>
                </a:solidFill>
              </a:rPr>
              <a:t>tapered tube proportionally to the flow rate of the fluid. 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It </a:t>
            </a:r>
            <a:r>
              <a:rPr lang="en-US" dirty="0" smtClean="0">
                <a:solidFill>
                  <a:srgbClr val="0070C0"/>
                </a:solidFill>
              </a:rPr>
              <a:t>reaches a constant position once the fluid and gravitational forces have equalized. 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Changes </a:t>
            </a:r>
            <a:r>
              <a:rPr lang="en-US" dirty="0" smtClean="0">
                <a:solidFill>
                  <a:srgbClr val="002060"/>
                </a:solidFill>
              </a:rPr>
              <a:t>in the flow rate cause </a:t>
            </a:r>
            <a:r>
              <a:rPr lang="en-US" dirty="0" err="1" smtClean="0">
                <a:solidFill>
                  <a:srgbClr val="002060"/>
                </a:solidFill>
              </a:rPr>
              <a:t>rotameter's</a:t>
            </a:r>
            <a:r>
              <a:rPr lang="en-US" dirty="0" smtClean="0">
                <a:solidFill>
                  <a:srgbClr val="002060"/>
                </a:solidFill>
              </a:rPr>
              <a:t> float to change position inside the tube.</a:t>
            </a:r>
            <a:r>
              <a:rPr lang="en-US" dirty="0" smtClean="0"/>
              <a:t> 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Since </a:t>
            </a:r>
            <a:r>
              <a:rPr lang="en-US" dirty="0" smtClean="0">
                <a:solidFill>
                  <a:srgbClr val="FF0000"/>
                </a:solidFill>
              </a:rPr>
              <a:t>the float position is based on gravity it is important that all </a:t>
            </a:r>
            <a:r>
              <a:rPr lang="en-US" dirty="0" err="1" smtClean="0">
                <a:solidFill>
                  <a:srgbClr val="FF0000"/>
                </a:solidFill>
              </a:rPr>
              <a:t>rotameters</a:t>
            </a:r>
            <a:r>
              <a:rPr lang="en-US" dirty="0" smtClean="0">
                <a:solidFill>
                  <a:srgbClr val="FF0000"/>
                </a:solidFill>
              </a:rPr>
              <a:t> be mounted vertically and oriented with the widest end of the taper at the top.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It is also important to remember that if there is no flow the float will sink to the bottom of the rotameter due to its own weight.</a:t>
            </a:r>
            <a:endParaRPr lang="en-US" dirty="0"/>
          </a:p>
        </p:txBody>
      </p:sp>
      <p:pic>
        <p:nvPicPr>
          <p:cNvPr id="4" name="Picture 3" descr="Rotameter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0"/>
            <a:ext cx="365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Advantages and Disadvantages of a Rotameter</a:t>
            </a:r>
          </a:p>
          <a:p>
            <a:r>
              <a:rPr lang="en-US" b="1" dirty="0" smtClean="0"/>
              <a:t>Rotameter Advantages:</a:t>
            </a:r>
            <a:endParaRPr lang="en-US" dirty="0" smtClean="0"/>
          </a:p>
          <a:p>
            <a:pPr lvl="0"/>
            <a:r>
              <a:rPr lang="en-US" dirty="0" smtClean="0"/>
              <a:t>A rotameter doesn't require power, so it is safer to use with flammable fluids than a flow meter that does use electrical power.</a:t>
            </a:r>
          </a:p>
          <a:p>
            <a:pPr lvl="0"/>
            <a:r>
              <a:rPr lang="en-US" dirty="0" smtClean="0"/>
              <a:t>A rotameter is flexible in the type of applications it is suited for. It can be used for clean and relatively dirty liquids and gases.</a:t>
            </a:r>
          </a:p>
          <a:p>
            <a:pPr lvl="0"/>
            <a:r>
              <a:rPr lang="en-US" dirty="0" smtClean="0"/>
              <a:t>The cost of a rotameter is low in comparison with most other types of pipe flow meter.</a:t>
            </a:r>
          </a:p>
          <a:p>
            <a:r>
              <a:rPr lang="en-US" b="1" dirty="0" smtClean="0"/>
              <a:t>Rotameter Disadvantages:</a:t>
            </a:r>
            <a:endParaRPr lang="en-US" dirty="0" smtClean="0"/>
          </a:p>
          <a:p>
            <a:pPr lvl="0"/>
            <a:r>
              <a:rPr lang="en-US" dirty="0" smtClean="0"/>
              <a:t>Typical accuracy for a rotameter is 1% to 10% of full scale. Several other types of flow meter have typical accuracy better than this.</a:t>
            </a:r>
          </a:p>
          <a:p>
            <a:pPr lvl="0"/>
            <a:r>
              <a:rPr lang="en-US" dirty="0" smtClean="0"/>
              <a:t>As noted above the rotameter doesn't work well for machine reading or continuous recording of flow rate.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Ultrasonic </a:t>
            </a:r>
            <a:r>
              <a:rPr lang="en-US" dirty="0" smtClean="0"/>
              <a:t>Flow meters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267200" cy="53340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Transit Time </a:t>
            </a:r>
            <a:r>
              <a:rPr lang="en-US" dirty="0" smtClean="0">
                <a:solidFill>
                  <a:srgbClr val="FF0000"/>
                </a:solidFill>
              </a:rPr>
              <a:t>flow meters </a:t>
            </a:r>
            <a:r>
              <a:rPr lang="en-US" i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>
                <a:solidFill>
                  <a:srgbClr val="FF0000"/>
                </a:solidFill>
              </a:rPr>
              <a:t> have a pair of transducers, each containing a </a:t>
            </a:r>
            <a:r>
              <a:rPr lang="en-US" dirty="0" err="1" smtClean="0">
                <a:solidFill>
                  <a:srgbClr val="FF0000"/>
                </a:solidFill>
              </a:rPr>
              <a:t>Piezo</a:t>
            </a:r>
            <a:r>
              <a:rPr lang="en-US" dirty="0" smtClean="0">
                <a:solidFill>
                  <a:srgbClr val="FF0000"/>
                </a:solidFill>
              </a:rPr>
              <a:t>-electric </a:t>
            </a:r>
            <a:r>
              <a:rPr lang="en-US" dirty="0" smtClean="0">
                <a:solidFill>
                  <a:srgbClr val="FF0000"/>
                </a:solidFill>
              </a:rPr>
              <a:t>crystal.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One </a:t>
            </a:r>
            <a:r>
              <a:rPr lang="en-US" dirty="0" smtClean="0">
                <a:solidFill>
                  <a:srgbClr val="0070C0"/>
                </a:solidFill>
              </a:rPr>
              <a:t>transducer transmits sound while the other acts as a receiver.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As the name suggests, Transit Time </a:t>
            </a:r>
            <a:r>
              <a:rPr lang="en-US" dirty="0" smtClean="0">
                <a:solidFill>
                  <a:srgbClr val="7030A0"/>
                </a:solidFill>
              </a:rPr>
              <a:t>flow meters </a:t>
            </a:r>
            <a:r>
              <a:rPr lang="en-US" dirty="0" smtClean="0">
                <a:solidFill>
                  <a:srgbClr val="7030A0"/>
                </a:solidFill>
              </a:rPr>
              <a:t>measure the time it takes for an ultrasonic signal transmitted from one sensor, to cross a pipe and be received by a second sensor.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Upstream </a:t>
            </a:r>
            <a:r>
              <a:rPr lang="en-US" dirty="0" smtClean="0"/>
              <a:t>and downstream time measurements are </a:t>
            </a:r>
            <a:r>
              <a:rPr lang="en-US" dirty="0" smtClean="0"/>
              <a:t>compared</a:t>
            </a:r>
            <a:endParaRPr lang="en-US" dirty="0"/>
          </a:p>
        </p:txBody>
      </p:sp>
      <p:pic>
        <p:nvPicPr>
          <p:cNvPr id="4" name="Picture 3" descr="Transit Time Flowmeter with Two Ultrasonic Sensor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057400"/>
            <a:ext cx="38862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Ultrasonic </a:t>
            </a:r>
            <a:r>
              <a:rPr lang="en-US" dirty="0" smtClean="0"/>
              <a:t>Flow meters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267200" cy="53340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With </a:t>
            </a:r>
            <a:r>
              <a:rPr lang="en-US" dirty="0" smtClean="0">
                <a:solidFill>
                  <a:srgbClr val="7030A0"/>
                </a:solidFill>
              </a:rPr>
              <a:t>no flow, the transit time would be equal in both directions. 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With </a:t>
            </a:r>
            <a:r>
              <a:rPr lang="en-US" dirty="0" smtClean="0">
                <a:solidFill>
                  <a:srgbClr val="0070C0"/>
                </a:solidFill>
              </a:rPr>
              <a:t>flow, sound will travel faster in the direction of flow and slower against the flow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Because the ultrasonic signal must cross the pipe to a receiving transducer, the fluid must not contain a significant concentration of bubbles or solids.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Otherwise </a:t>
            </a:r>
            <a:r>
              <a:rPr lang="en-US" dirty="0" smtClean="0"/>
              <a:t>the high frequency sound will be attenuated and too weak to traverse the pipe.</a:t>
            </a:r>
          </a:p>
          <a:p>
            <a:endParaRPr lang="en-US" dirty="0"/>
          </a:p>
        </p:txBody>
      </p:sp>
      <p:pic>
        <p:nvPicPr>
          <p:cNvPr id="4" name="Picture 3" descr="Transit Time Flowmeter with Two Ultrasonic Sensor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057400"/>
            <a:ext cx="38862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</a:t>
            </a:r>
            <a:r>
              <a:rPr lang="en-US" dirty="0" smtClean="0"/>
              <a:t>flow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Doppler </a:t>
            </a:r>
            <a:r>
              <a:rPr lang="en-US" dirty="0" smtClean="0">
                <a:solidFill>
                  <a:srgbClr val="00B050"/>
                </a:solidFill>
              </a:rPr>
              <a:t>flow meters </a:t>
            </a:r>
            <a:r>
              <a:rPr lang="en-US" dirty="0" smtClean="0">
                <a:solidFill>
                  <a:srgbClr val="00B050"/>
                </a:solidFill>
              </a:rPr>
              <a:t>manufactured by </a:t>
            </a:r>
            <a:r>
              <a:rPr lang="en-US" dirty="0" err="1" smtClean="0">
                <a:solidFill>
                  <a:srgbClr val="00B050"/>
                </a:solidFill>
              </a:rPr>
              <a:t>Greyline</a:t>
            </a:r>
            <a:r>
              <a:rPr lang="en-US" dirty="0" smtClean="0">
                <a:solidFill>
                  <a:srgbClr val="00B050"/>
                </a:solidFill>
              </a:rPr>
              <a:t> Instruments use a single-head sensor design allowing fast, simple mounting on the outside of pipes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 single-head transducer includes both transmit and receive </a:t>
            </a:r>
            <a:r>
              <a:rPr lang="en-US" dirty="0" err="1" smtClean="0">
                <a:solidFill>
                  <a:srgbClr val="FF0000"/>
                </a:solidFill>
              </a:rPr>
              <a:t>piezo</a:t>
            </a:r>
            <a:r>
              <a:rPr lang="en-US" dirty="0" smtClean="0">
                <a:solidFill>
                  <a:srgbClr val="FF0000"/>
                </a:solidFill>
              </a:rPr>
              <a:t>-electric crystals in the same housing.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Doppler Flowmeter with Single-Head Ultrasonic Sens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805" y="2639694"/>
            <a:ext cx="4227195" cy="284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" y="0"/>
            <a:ext cx="9113309" cy="689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flow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Doppler flow meters use the principal that sound waves will be returned to a transmitter at an altered frequency if reflectors in the liquid are in motion.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This </a:t>
            </a:r>
            <a:r>
              <a:rPr lang="en-US" dirty="0" smtClean="0">
                <a:solidFill>
                  <a:srgbClr val="0070C0"/>
                </a:solidFill>
              </a:rPr>
              <a:t>frequency shift is in direct proportion to the velocity of the liquid.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It </a:t>
            </a:r>
            <a:r>
              <a:rPr lang="en-US" dirty="0" smtClean="0">
                <a:solidFill>
                  <a:srgbClr val="00B050"/>
                </a:solidFill>
              </a:rPr>
              <a:t>is precisely measured by the instrument to calculate the flow rate.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So </a:t>
            </a:r>
            <a:r>
              <a:rPr lang="en-US" dirty="0" smtClean="0"/>
              <a:t>the liquid must contain gas bubbles or solids for the Doppler measurement to work.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Benefits with Ultrasonic </a:t>
            </a:r>
            <a:r>
              <a:rPr lang="en-US" b="1" dirty="0" err="1" smtClean="0"/>
              <a:t>Flowmeters</a:t>
            </a:r>
            <a:r>
              <a:rPr lang="en-US" b="1" dirty="0" smtClean="0"/>
              <a:t> As A Whole</a:t>
            </a:r>
          </a:p>
          <a:p>
            <a:pPr lvl="0"/>
            <a:r>
              <a:rPr lang="en-US" dirty="0" smtClean="0"/>
              <a:t>Obstruction less </a:t>
            </a:r>
            <a:r>
              <a:rPr lang="en-US" dirty="0" smtClean="0"/>
              <a:t>flow</a:t>
            </a:r>
            <a:endParaRPr lang="en-US" dirty="0" smtClean="0"/>
          </a:p>
          <a:p>
            <a:pPr lvl="0"/>
            <a:r>
              <a:rPr lang="en-US" dirty="0" smtClean="0"/>
              <a:t>Unaffected by changes in temperature, density or viscosity</a:t>
            </a:r>
          </a:p>
          <a:p>
            <a:pPr lvl="0"/>
            <a:r>
              <a:rPr lang="en-US" dirty="0" smtClean="0"/>
              <a:t>Bi-directional flow capability</a:t>
            </a:r>
          </a:p>
          <a:p>
            <a:pPr lvl="0"/>
            <a:r>
              <a:rPr lang="en-US" dirty="0" smtClean="0"/>
              <a:t>Low flow </a:t>
            </a:r>
            <a:r>
              <a:rPr lang="en-US" dirty="0" smtClean="0"/>
              <a:t>cutoff</a:t>
            </a:r>
            <a:endParaRPr lang="en-US" dirty="0" smtClean="0"/>
          </a:p>
          <a:p>
            <a:pPr lvl="0"/>
            <a:r>
              <a:rPr lang="en-US" dirty="0" smtClean="0"/>
              <a:t>Accuracy about 1% of flow rate</a:t>
            </a:r>
          </a:p>
          <a:p>
            <a:pPr lvl="0"/>
            <a:r>
              <a:rPr lang="en-US" dirty="0" smtClean="0"/>
              <a:t>Relative low power consumption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Limitations with Ultrasonic </a:t>
            </a:r>
            <a:r>
              <a:rPr lang="en-US" b="1" dirty="0" err="1" smtClean="0"/>
              <a:t>Flowmeters</a:t>
            </a:r>
            <a:r>
              <a:rPr lang="en-US" b="1" dirty="0" smtClean="0"/>
              <a:t> as A Whole</a:t>
            </a:r>
          </a:p>
          <a:p>
            <a:pPr lvl="0"/>
            <a:r>
              <a:rPr lang="en-US" dirty="0" smtClean="0"/>
              <a:t>The operating principle for the ultrasonic </a:t>
            </a:r>
            <a:r>
              <a:rPr lang="en-US" dirty="0" err="1" smtClean="0"/>
              <a:t>flowmeter</a:t>
            </a:r>
            <a:r>
              <a:rPr lang="en-US" dirty="0" smtClean="0"/>
              <a:t> requires reliability high frequency sound transmitted across the pipe. Liquid slurries with excess solids or with entrained gases may block the ultrasonic pulses.</a:t>
            </a:r>
          </a:p>
          <a:p>
            <a:pPr lvl="0"/>
            <a:r>
              <a:rPr lang="en-US" dirty="0" smtClean="0"/>
              <a:t>Ultrasonic </a:t>
            </a:r>
            <a:r>
              <a:rPr lang="en-US" dirty="0" err="1" smtClean="0"/>
              <a:t>flowmeters</a:t>
            </a:r>
            <a:r>
              <a:rPr lang="en-US" dirty="0" smtClean="0"/>
              <a:t> are not recommended for primary sludge, mixed liquor, aerobically digested sludge, dissolved air flotation thickened sludge and its liquid phase, septic sludge and activated carbon sludge.</a:t>
            </a:r>
          </a:p>
          <a:p>
            <a:pPr lvl="0"/>
            <a:r>
              <a:rPr lang="en-US" dirty="0" smtClean="0"/>
              <a:t>Liquids with entrained gases cannot be measured reliably.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Vortex Shedding Flow Meter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572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</a:t>
            </a:r>
            <a:r>
              <a:rPr lang="en-US" dirty="0" smtClean="0">
                <a:solidFill>
                  <a:srgbClr val="0070C0"/>
                </a:solidFill>
              </a:rPr>
              <a:t>blunt, non-streamline body is placed in the stream of the flow through a pipe.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When </a:t>
            </a:r>
            <a:r>
              <a:rPr lang="en-US" dirty="0" smtClean="0">
                <a:solidFill>
                  <a:srgbClr val="00B050"/>
                </a:solidFill>
              </a:rPr>
              <a:t>the flow stream hits the body, a series of alternating vortices are produced, which causes the fluid to swirl as it flows downstream.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smtClean="0"/>
              <a:t>number of vortices formed is directly proportional to the flow velocity and hence the flow </a:t>
            </a:r>
            <a:r>
              <a:rPr lang="en-US" dirty="0" smtClean="0"/>
              <a:t>rate</a:t>
            </a:r>
            <a:endParaRPr lang="en-US" dirty="0"/>
          </a:p>
        </p:txBody>
      </p:sp>
      <p:pic>
        <p:nvPicPr>
          <p:cNvPr id="4" name="Picture 3" descr="Vortex Flow Path Diagra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828800"/>
            <a:ext cx="40386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Vortex Shedding Flow Meter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5720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 smtClean="0">
                <a:solidFill>
                  <a:srgbClr val="00B050"/>
                </a:solidFill>
              </a:rPr>
              <a:t>vortices are detected downstream from the blunt body using an ultrasonic beam that is transmitted perpendicular to the direction of flow.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As </a:t>
            </a:r>
            <a:r>
              <a:rPr lang="en-US" dirty="0" smtClean="0">
                <a:solidFill>
                  <a:srgbClr val="0070C0"/>
                </a:solidFill>
              </a:rPr>
              <a:t>the vortices cross the beam, they alter the carrier wave as the signal is processed electronically, using a frequency-to-voltage circuit.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smtClean="0"/>
              <a:t>following diagram shows the basic principle of the vortex-shedding flow meter:</a:t>
            </a:r>
          </a:p>
          <a:p>
            <a:endParaRPr lang="en-US" dirty="0"/>
          </a:p>
        </p:txBody>
      </p:sp>
      <p:pic>
        <p:nvPicPr>
          <p:cNvPr id="4" name="Picture 3" descr="Vortex Flow Path Diagra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828800"/>
            <a:ext cx="40386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0909" y="0"/>
            <a:ext cx="9214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AND NON STEADY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Steady flow is defined as, the fluid in which the fluid characteristics like velocity, pressure, density etc. at a point does not change with time.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Unsteady flow is that flow in which characteristics like velocity, pressure , density etc . Changes with respect to time.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and non uniform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Uniform flow is type of flow in which velocity at any given time does not change with respect to space (I.e. along length of direction of flow).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Non uniform is type of flow in which velocity at any given time change with respect to space.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1137</Words>
  <Application>Microsoft Office PowerPoint</Application>
  <PresentationFormat>On-screen Show (4:3)</PresentationFormat>
  <Paragraphs>104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CHAPTER NO.4</vt:lpstr>
      <vt:lpstr>Slide 2</vt:lpstr>
      <vt:lpstr>Slide 3</vt:lpstr>
      <vt:lpstr>Slide 4</vt:lpstr>
      <vt:lpstr>Slide 5</vt:lpstr>
      <vt:lpstr>Slide 6</vt:lpstr>
      <vt:lpstr>Slide 7</vt:lpstr>
      <vt:lpstr>STEADY AND NON STEADY</vt:lpstr>
      <vt:lpstr>Uniform and non uniform</vt:lpstr>
      <vt:lpstr>Compressible and non compressible flow</vt:lpstr>
      <vt:lpstr>Rotational and Irrotational</vt:lpstr>
      <vt:lpstr>Flow measurement technique.</vt:lpstr>
      <vt:lpstr>Slide 13</vt:lpstr>
      <vt:lpstr>Slide 14</vt:lpstr>
      <vt:lpstr>Slide 15</vt:lpstr>
      <vt:lpstr>Advantages and disadvantages</vt:lpstr>
      <vt:lpstr>Slide 17</vt:lpstr>
      <vt:lpstr>Slide 18</vt:lpstr>
      <vt:lpstr>Slide 19</vt:lpstr>
      <vt:lpstr>Disadvantages</vt:lpstr>
      <vt:lpstr>Turbine meter</vt:lpstr>
      <vt:lpstr>Slide 22</vt:lpstr>
      <vt:lpstr>Slide 23</vt:lpstr>
      <vt:lpstr>Rotameter</vt:lpstr>
      <vt:lpstr>Rotameter</vt:lpstr>
      <vt:lpstr>Slide 26</vt:lpstr>
      <vt:lpstr>Ultrasonic Flow meters </vt:lpstr>
      <vt:lpstr>Ultrasonic Flow meters </vt:lpstr>
      <vt:lpstr>Doppler flow meters</vt:lpstr>
      <vt:lpstr>Doppler flow meters</vt:lpstr>
      <vt:lpstr>Slide 31</vt:lpstr>
      <vt:lpstr>Slide 32</vt:lpstr>
      <vt:lpstr>Vortex Shedding Flow Meter </vt:lpstr>
      <vt:lpstr>Vortex Shedding Flow Meter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Prashant</dc:creator>
  <cp:lastModifiedBy>Dell</cp:lastModifiedBy>
  <cp:revision>45</cp:revision>
  <dcterms:created xsi:type="dcterms:W3CDTF">2006-08-16T00:00:00Z</dcterms:created>
  <dcterms:modified xsi:type="dcterms:W3CDTF">2014-07-31T14:50:39Z</dcterms:modified>
</cp:coreProperties>
</file>