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9" r:id="rId2"/>
    <p:sldId id="320" r:id="rId3"/>
    <p:sldId id="317" r:id="rId4"/>
    <p:sldId id="263" r:id="rId5"/>
    <p:sldId id="264" r:id="rId6"/>
    <p:sldId id="267" r:id="rId7"/>
    <p:sldId id="268" r:id="rId8"/>
    <p:sldId id="266" r:id="rId9"/>
    <p:sldId id="265" r:id="rId10"/>
    <p:sldId id="270" r:id="rId11"/>
    <p:sldId id="269" r:id="rId12"/>
    <p:sldId id="258" r:id="rId13"/>
    <p:sldId id="318" r:id="rId14"/>
    <p:sldId id="261" r:id="rId15"/>
    <p:sldId id="262" r:id="rId16"/>
    <p:sldId id="260" r:id="rId17"/>
    <p:sldId id="321" r:id="rId18"/>
    <p:sldId id="259" r:id="rId19"/>
    <p:sldId id="322" r:id="rId20"/>
    <p:sldId id="257" r:id="rId21"/>
    <p:sldId id="272" r:id="rId22"/>
    <p:sldId id="271" r:id="rId23"/>
    <p:sldId id="323" r:id="rId24"/>
    <p:sldId id="273" r:id="rId25"/>
    <p:sldId id="325" r:id="rId26"/>
    <p:sldId id="326" r:id="rId27"/>
    <p:sldId id="281" r:id="rId28"/>
    <p:sldId id="327" r:id="rId29"/>
    <p:sldId id="328" r:id="rId30"/>
    <p:sldId id="329" r:id="rId31"/>
    <p:sldId id="330" r:id="rId32"/>
    <p:sldId id="331" r:id="rId33"/>
    <p:sldId id="284" r:id="rId34"/>
    <p:sldId id="283" r:id="rId35"/>
    <p:sldId id="282" r:id="rId36"/>
    <p:sldId id="332" r:id="rId37"/>
    <p:sldId id="288" r:id="rId38"/>
    <p:sldId id="334" r:id="rId39"/>
    <p:sldId id="287" r:id="rId40"/>
    <p:sldId id="286" r:id="rId41"/>
    <p:sldId id="285" r:id="rId42"/>
    <p:sldId id="295" r:id="rId43"/>
    <p:sldId id="290" r:id="rId44"/>
    <p:sldId id="294" r:id="rId45"/>
    <p:sldId id="335" r:id="rId46"/>
    <p:sldId id="291" r:id="rId47"/>
    <p:sldId id="293" r:id="rId48"/>
    <p:sldId id="292" r:id="rId49"/>
    <p:sldId id="348" r:id="rId50"/>
    <p:sldId id="349" r:id="rId51"/>
    <p:sldId id="296" r:id="rId52"/>
    <p:sldId id="351" r:id="rId53"/>
    <p:sldId id="297" r:id="rId54"/>
    <p:sldId id="353" r:id="rId55"/>
    <p:sldId id="308" r:id="rId56"/>
    <p:sldId id="309" r:id="rId57"/>
    <p:sldId id="310" r:id="rId58"/>
    <p:sldId id="312" r:id="rId59"/>
    <p:sldId id="352" r:id="rId60"/>
    <p:sldId id="314" r:id="rId61"/>
    <p:sldId id="298" r:id="rId62"/>
    <p:sldId id="299" r:id="rId63"/>
    <p:sldId id="300" r:id="rId64"/>
    <p:sldId id="354" r:id="rId65"/>
    <p:sldId id="355" r:id="rId66"/>
    <p:sldId id="336" r:id="rId67"/>
    <p:sldId id="339" r:id="rId68"/>
    <p:sldId id="337" r:id="rId69"/>
    <p:sldId id="338" r:id="rId70"/>
    <p:sldId id="341" r:id="rId71"/>
    <p:sldId id="342" r:id="rId72"/>
    <p:sldId id="343" r:id="rId73"/>
    <p:sldId id="344" r:id="rId74"/>
    <p:sldId id="345" r:id="rId75"/>
    <p:sldId id="340" r:id="rId76"/>
    <p:sldId id="315" r:id="rId77"/>
    <p:sldId id="305" r:id="rId78"/>
    <p:sldId id="304" r:id="rId79"/>
    <p:sldId id="303" r:id="rId80"/>
    <p:sldId id="347" r:id="rId81"/>
    <p:sldId id="346" r:id="rId82"/>
    <p:sldId id="356" r:id="rId83"/>
    <p:sldId id="357" r:id="rId84"/>
    <p:sldId id="358" r:id="rId85"/>
    <p:sldId id="316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DE4A79-1F19-4F19-BA7A-B9F6495D30C3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16CB3E-A887-4A9C-AB15-C12D5D7980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924800" cy="1676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COURSE: </a:t>
            </a:r>
            <a:r>
              <a:rPr lang="en-US" sz="3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MEASUREMENT AND CONTROL                       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(17528)</a:t>
            </a:r>
            <a:b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Subject Teacher: Ms. </a:t>
            </a:r>
            <a:r>
              <a:rPr lang="en-US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Nilesha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n-US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Patil</a:t>
            </a:r>
            <a:endParaRPr lang="en-US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854696" cy="17526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</a:t>
            </a:r>
          </a:p>
          <a:p>
            <a:pPr algn="l"/>
            <a:r>
              <a:rPr lang="en-US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Pimpri  Chinchwad  polytechnics</a:t>
            </a:r>
            <a:endParaRPr lang="en-US" sz="32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1600200" cy="174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ix) Calorimetric pyrometer:- Temp. is determined by measuring quantity of heat removed when temp. of  body brought from unknown to known level.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x) Electrical and non electrical type:- Those which are electrical or electronic in nature and those which are not.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xi) Temperature range:- Range for which different types of temp measuring devices are used along with their accuracies.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Thermister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It measures temp by relating change in resistance with change in temp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electrical methods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Expansion thermometer</a:t>
            </a:r>
          </a:p>
          <a:p>
            <a:pPr marL="937260" lvl="1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  Expansion of solid </a:t>
            </a:r>
          </a:p>
          <a:p>
            <a:pPr marL="1211580" lvl="2" indent="-571500">
              <a:buFont typeface="Wingdings 2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Bimetallic thermometer</a:t>
            </a:r>
          </a:p>
          <a:p>
            <a:pPr marL="937260" lvl="1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  Expansion of liquid</a:t>
            </a:r>
          </a:p>
          <a:p>
            <a:pPr marL="1211580" lvl="2" indent="-5715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Liquid in gas thermometer</a:t>
            </a:r>
          </a:p>
          <a:p>
            <a:pPr marL="1211580" lvl="2" indent="-571500">
              <a:buFont typeface="Wingdings 2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Liquid in metal thermometer</a:t>
            </a:r>
          </a:p>
          <a:p>
            <a:pPr marL="937260" lvl="1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  Expansion of gas</a:t>
            </a:r>
          </a:p>
          <a:p>
            <a:pPr marL="571500" indent="-5715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Filled system thermometer</a:t>
            </a:r>
          </a:p>
          <a:p>
            <a:pPr marL="937260" lvl="1" indent="-5715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filled thermometer</a:t>
            </a:r>
          </a:p>
          <a:p>
            <a:pPr marL="937260" lvl="1" indent="-571500">
              <a:buFont typeface="Wingdings 2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Liquid filled thermometer</a:t>
            </a:r>
          </a:p>
          <a:p>
            <a:pPr marL="937260" lvl="1" indent="-571500">
              <a:buFont typeface="Wingdings 2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Mercury filled thermometer </a:t>
            </a:r>
          </a:p>
          <a:p>
            <a:pPr marL="937260" lvl="1" indent="-571500">
              <a:buFont typeface="Wingdings 2"/>
              <a:buAutoNum type="arabi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filled thermometer</a:t>
            </a:r>
          </a:p>
          <a:p>
            <a:pPr marL="571500" indent="-57150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Pyrometer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LIQUID IN GLASS THERMOMETER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unit consists of glass envelope, a responsive liquid and an indicating scale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envelope comprises a thick walled glass tube with capillary bore and cylindrical bulb filled with liquid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Size of capillary depends on the sensing bulb, responsive liquid and desired temp range.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Diagram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1600200"/>
            <a:ext cx="3619500" cy="44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Working</a:t>
            </a:r>
          </a:p>
          <a:p>
            <a:r>
              <a:rPr lang="en-US" dirty="0" smtClean="0"/>
              <a:t>Changes in temp will cause the fluid to expand and rise up the stem</a:t>
            </a:r>
          </a:p>
          <a:p>
            <a:r>
              <a:rPr lang="en-US" dirty="0" smtClean="0"/>
              <a:t>Since the area of stem is much less than bulb, relatively small changes of fluid volume will result in significant fluid will rise in the stem</a:t>
            </a:r>
          </a:p>
          <a:p>
            <a:r>
              <a:rPr lang="en-US" dirty="0" smtClean="0"/>
              <a:t>Length of the movement of free surface of fluid column serves, by prior calibration to indicate temp of bulb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to use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Easily portable</a:t>
            </a:r>
          </a:p>
          <a:p>
            <a:r>
              <a:rPr lang="en-US" dirty="0" smtClean="0"/>
              <a:t>Ease of checking for physical damage</a:t>
            </a:r>
          </a:p>
          <a:p>
            <a:r>
              <a:rPr lang="en-US" dirty="0" smtClean="0"/>
              <a:t>No need of auxiliary power</a:t>
            </a:r>
          </a:p>
          <a:p>
            <a:r>
              <a:rPr lang="en-US" dirty="0" smtClean="0"/>
              <a:t>No need of additional indicating instruments</a:t>
            </a:r>
          </a:p>
          <a:p>
            <a:r>
              <a:rPr lang="en-US" dirty="0" smtClean="0"/>
              <a:t>Good accuracy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Fragile 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not be adopted for remote reading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lag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Limited range (about 600 °C)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Bimetallic Thermometer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H01855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1"/>
            <a:ext cx="3962400" cy="285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Bimetallic thermometer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metallic thermometer consists of two pieces of different pieces of different metals having different coefficient expansion firmly bonded together by welding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Bimetallic elements can be arranged in the flat, spiral, single helix configuration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end of helix is anchored permanently to the casing and the other end is secured to the pointer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Bimetallic Thermometer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649-16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58905"/>
            <a:ext cx="3352800" cy="3957828"/>
          </a:xfrm>
          <a:noFill/>
        </p:spPr>
      </p:pic>
      <p:pic>
        <p:nvPicPr>
          <p:cNvPr id="7" name="Content Placeholder 3" descr="41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057400"/>
            <a:ext cx="4267200" cy="3809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FHH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0"/>
            <a:ext cx="7851648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Chapter No.-03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Temperature Measurement 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Co-Know the different temperature measuring instrument with their construction and working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Working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response to temperature  change,  the bimetal expands and the helical bimetal rotates at its free end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free end of bimetallic strip is heated ,it bends in the direction of material having low thermal coefficient of expansion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movement is connected to pointer which moves over calibrated scale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curvature of bimetal spiral strip varies with temp and causes a pointer to deflect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bimetallic stri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cost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in design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Compact and robust in 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maintenance is required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Overloading can be tolerated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speed of response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Creep at high temperature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 Thermometer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pressure thermometer operates by expansion of gas or liquid.</a:t>
            </a:r>
          </a:p>
          <a:p>
            <a:r>
              <a:rPr lang="en-US" sz="2800" dirty="0" smtClean="0"/>
              <a:t>A pressure thermometer measures temperature indirectly by measuring pressure.</a:t>
            </a:r>
          </a:p>
          <a:p>
            <a:r>
              <a:rPr lang="en-US" sz="2800" dirty="0" smtClean="0"/>
              <a:t>The gauge is a pressure gauge, but is typically calibrated in units of temperature instead.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 Thermometer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thermal system partially filled with a volatile liquid and operating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pressure that depends on temperature at the free surface of liquid.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bulb is partially filled with a volatile liquid and rest of system contains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000108"/>
            <a:ext cx="8229600" cy="11144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Liquid pressure thermometers.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Vapour pressure thermometers.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Types of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ressure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hermometer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temperature-measurement-1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9144000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LIQUID PRESSURE THERMOMETER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It is temperature measuring device whose operation is based on thermal expansion of a liquid.</a:t>
            </a:r>
          </a:p>
          <a:p>
            <a:r>
              <a:rPr lang="en-US" sz="2800" dirty="0" smtClean="0"/>
              <a:t>These are also called as fluid-expansion thermometers.</a:t>
            </a:r>
          </a:p>
          <a:p>
            <a:r>
              <a:rPr lang="en-US" sz="2800" dirty="0" smtClean="0"/>
              <a:t>Liquid filled thermometers have range from  -30° C to 250° C.</a:t>
            </a:r>
          </a:p>
          <a:p>
            <a:r>
              <a:rPr lang="en-US" sz="2800" dirty="0" smtClean="0"/>
              <a:t>The measurement accuracy depends on the depth of immersion of the thermometer  in the medium to be measured.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increase in the temp. at the bulb causes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volatile liquid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resulting increase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pressure is measured by  a pressure  spring and instrument is calibrated in terms of temp.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cross ambient temp. measurement ,dual fill system is used. In this two different liquids vapourizing and non vapourizing  are used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sure_type_thermometer_2_glossary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90513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our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85728"/>
            <a:ext cx="4762520" cy="571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6072206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haroni" pitchFamily="2" charset="-79"/>
                <a:cs typeface="Aharoni" pitchFamily="2" charset="-79"/>
              </a:rPr>
              <a:t>LIQUID PRESSURE THERMOMETER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bulb containing a liquid is immersed in the environment.</a:t>
            </a:r>
          </a:p>
          <a:p>
            <a:r>
              <a:rPr lang="en-US" sz="2400" dirty="0" smtClean="0"/>
              <a:t>The bulb is connected by means of capillary tube to a pressure measuring device, like a bourdon tube pressure gauge.</a:t>
            </a:r>
          </a:p>
          <a:p>
            <a:r>
              <a:rPr lang="en-US" sz="2400" dirty="0" smtClean="0"/>
              <a:t>An increase in temperature causes the liquid to expand, which causes increase in pressure on gauge.</a:t>
            </a:r>
          </a:p>
          <a:p>
            <a:r>
              <a:rPr lang="en-US" sz="2400" dirty="0" smtClean="0"/>
              <a:t>The liquid filled tube are also temperature sensitive so it may cause error.</a:t>
            </a:r>
          </a:p>
          <a:p>
            <a:r>
              <a:rPr lang="en-US" sz="2400" dirty="0" smtClean="0"/>
              <a:t>Error can be reduced by  increasing bulb size, but it may increase the response time of system.</a:t>
            </a:r>
          </a:p>
          <a:p>
            <a:r>
              <a:rPr lang="en-US" sz="2400" dirty="0" smtClean="0"/>
              <a:t>The system with bulb, tube, and a pressure gauge can be calibrated directly.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Construction and Working 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measurement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is measure of thermal energy in a body.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hotness or coldness of a medium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Hotness or coldness is indication of heat and is compared by giving some reference of unit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are similar to liquid filled thermometers, but contain only partially filled bulbs.</a:t>
            </a:r>
          </a:p>
          <a:p>
            <a:r>
              <a:rPr lang="en-US" sz="2400" dirty="0" smtClean="0"/>
              <a:t>Vapour pressure thermometer have range of 20°C to 350°C.</a:t>
            </a:r>
          </a:p>
          <a:p>
            <a:r>
              <a:rPr lang="en-US" sz="2400" dirty="0" smtClean="0"/>
              <a:t>The saturated vapour pressure of  volatile liquid is used as a measure  of temperature.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VAPOUR PRESSURE THERMOMETER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C30B12BB33EFDB238326585A818CDB_07_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28680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They use the principle that the vapour pressure of a liquid depends on the temperature, and most fluids partially filled in an enclosed chamber will create a definite vapour pressure.</a:t>
            </a:r>
          </a:p>
          <a:p>
            <a:r>
              <a:rPr lang="en-US" sz="2400" dirty="0" smtClean="0"/>
              <a:t>When the fluid reach the boiling point, the vapour pressure will be equal to the total pressure above the liquid surface and can be used as the measure of  temperature.</a:t>
            </a:r>
          </a:p>
          <a:p>
            <a:r>
              <a:rPr lang="en-US" sz="2400" dirty="0" smtClean="0"/>
              <a:t>Further when the partially  filled  bulb senses the temperature  vapour will be formed in the remaining  space of the bulb and is passed through a capillary tube to the indicator with a bourdon tube.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Construction and Working: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and inexpensive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Rugged 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Ease of installation and use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Fairly good response, accuracy and sensitive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 operated system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Remote indication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time lag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Compensation required for ambient temp.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Upper limit for measurement is low as compared to electrical system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Range: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Liquid                        Range (°C)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Argon                          down to  -253 °C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Ethyl                            90-170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Methyl chloride           0-50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Water                            120-220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Dairy and Food Industries.</a:t>
            </a:r>
          </a:p>
          <a:p>
            <a:r>
              <a:rPr lang="en-US" sz="2400" dirty="0" smtClean="0"/>
              <a:t>Suitable for Heating and Ventilation application.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Pressure Gauge Thermometer.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9A7-6240-49F0-80F4-7A0064E2EC5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Applications 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Electrical Methods: resistance thermometer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called as Resistance temperature detector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Resistance-Temperature  relationship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R= Ro(1+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         here,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-temp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coeff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Of resistance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-Temp. relative to 0 °C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If change in temp. from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 &amp;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is considered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R1= Ro(1+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R2= Ro(1+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Rearrangement  gives: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1+(R2-R1/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R0)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R2-R1/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1=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 change in resistance is directly proportional to change in temp.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RTD can also be called a resistance thermometer as the 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temperature measurement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 will be a measure of the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output resistance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The main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principle 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of operation of an RTD is that when the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temperature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 of an object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increases or decreases,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 the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resistance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 also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increases or decreases proportionally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</a:p>
          <a:p>
            <a:endParaRPr lang="en-US" sz="2400" dirty="0" smtClean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Bell MT" pitchFamily="18" charset="0"/>
              </a:rPr>
              <a:t>ie</a:t>
            </a:r>
            <a:r>
              <a:rPr lang="en-US" sz="2400" dirty="0" smtClean="0">
                <a:solidFill>
                  <a:srgbClr val="002060"/>
                </a:solidFill>
                <a:latin typeface="Bell MT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Bell MT" pitchFamily="18" charset="0"/>
              </a:rPr>
              <a:t>positive temperature coefficient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 comprises a bulb or resistance element ,suitable electrical leads and an indicating-recording instrument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Bulb is in the form of  coil of very fine platinum, nickel wound onto an insulating ceramic former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Ceramic former is protected by metal sheath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Industrial resistance thermometer, often referred to as RTD are usually made with elements of platinum, nickel and copper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I:\MAC NOTES\MAC DIG\DSC00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76400"/>
            <a:ext cx="4038600" cy="4189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scale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 Fahrenheit scale: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Abbreviated as   (°F)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to gain acceptance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in the early 1700s  by Fahrenheit (Dutch) 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Freezing point-  32 °C, Boiling point-  212 °C</a:t>
            </a:r>
          </a:p>
          <a:p>
            <a:pPr marL="514350" indent="-514350">
              <a:buAutoNum type="arabicParenR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temp will cause change in resistance of the coil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Leads are taken out of the thermometer for the measurement of changes in resistance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1200 °C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Advantages: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Simplicity in operation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Easy installation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Replacement of sensitive bulb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temp can be measured</a:t>
            </a:r>
            <a:endParaRPr lang="en-US" dirty="0" smtClean="0">
              <a:solidFill>
                <a:srgbClr val="FF0000"/>
              </a:solidFill>
              <a:latin typeface="Bell MT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Very high accuracy</a:t>
            </a:r>
          </a:p>
          <a:p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Excellent stability and reproducibility</a:t>
            </a:r>
          </a:p>
          <a:p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Ability to be matched to close tolerances for temperature difference measurements.</a:t>
            </a:r>
          </a:p>
          <a:p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Ability to measure narrow spans</a:t>
            </a:r>
          </a:p>
          <a:p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Suitability for remote measurement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time lag due to protective sheath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Possibility of current leakage</a:t>
            </a:r>
            <a:endParaRPr lang="en-US" dirty="0" smtClean="0">
              <a:solidFill>
                <a:srgbClr val="FF0000"/>
              </a:solidFill>
              <a:latin typeface="Bell MT" pitchFamily="18" charset="0"/>
            </a:endParaRP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Susceptibility to mechanical damage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Need for lead wire resistance compensation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Sometimes expensive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Susceptibility to self-heating error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Susceptibility to signal noise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Unsuitability for bare use in electrically conducting substance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Generally not repairable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  <a:latin typeface="Bell MT" pitchFamily="18" charset="0"/>
              </a:rPr>
              <a:t>Need for power supply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Thermistor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Thermistors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semiconductor having negative temp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coeff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temp increases, resistance goes down and as the temp decreases ,resistance goes up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Temp-resistance relationship is given by-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(1/T-t/To)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Construction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Thermistors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composed of  mixture of  metallic oxides such as manganese, nickel, cobalt, copper, iron and uranium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metallic oxides are mixed in appropriate properties and are pressed into desired shape with appropriate binders and finally sintered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Thermistors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be shaped in the forms of beads, disks, washers, rods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Glass and metal probes are used  for temp measurement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MAC NOTES\MAC DIG\DSC0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828800"/>
            <a:ext cx="6350000" cy="444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THERMISTOR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Working: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 change will cause change in resistance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change in resistance is measured by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circuitary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similar to that of metal conductor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Range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Approximately :  -100 °C to 300 °C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Advantages 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sensitivity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Availability in very small size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 thermal response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cost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Thermoelectric measurement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Thermocouple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Radiation pyrometer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Optical pyrometer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48270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Definition-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Pyro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is a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greak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 which means fire.</a:t>
            </a:r>
          </a:p>
          <a:p>
            <a:pPr algn="ctr"/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-Pyrometer is a non contact type instrument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is used to measure temperature.</a:t>
            </a:r>
          </a:p>
          <a:p>
            <a:pPr algn="ctr"/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 Centigrade or Celsius scale: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Abbreviated as   (°C)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in the mid 1700s by Celsius (Sweden) 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Freezing point-  0 °C, Boiling point-  100 °C</a:t>
            </a:r>
          </a:p>
          <a:p>
            <a:pPr marL="514350" indent="-514350">
              <a:buAutoNum type="arabicParenR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7898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WORKING PRINCIPLE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295400"/>
            <a:ext cx="1717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Pyrometer </a:t>
            </a:r>
          </a:p>
          <a:p>
            <a:pPr algn="ctr"/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10000" y="1752600"/>
            <a:ext cx="457200" cy="533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2057400" y="2286000"/>
            <a:ext cx="3817072" cy="457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Optical system &amp; detector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810000" y="2819400"/>
            <a:ext cx="457200" cy="533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3600" y="3276600"/>
            <a:ext cx="2749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Optical system-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33528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00600" y="3352800"/>
            <a:ext cx="228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Thermal </a:t>
            </a: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radiation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 flipV="1">
            <a:off x="7086600" y="3429000"/>
            <a:ext cx="381000" cy="152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91400" y="3352800"/>
            <a:ext cx="1502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detector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733800" y="3810000"/>
            <a:ext cx="533400" cy="609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4419600"/>
            <a:ext cx="4692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Output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 thermal radiation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733800" y="4953000"/>
            <a:ext cx="457200" cy="533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7400" y="5562600"/>
            <a:ext cx="3873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Temperature is sensed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Radiation Pyrometer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Principle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Radiation pyrometer works on the Stefan-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Boltzman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Stefan-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Boltzman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law applied to non black body is stated below: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E=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Єб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emmisive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power.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emmisivity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two bodies at temp T1 &amp; T2(T2&gt;T1), the energy transfer relation is given by: E=</a:t>
            </a:r>
            <a:r>
              <a:rPr lang="az-Cyrl-AZ" dirty="0" smtClean="0">
                <a:latin typeface="Times New Roman" pitchFamily="18" charset="0"/>
                <a:cs typeface="Times New Roman" pitchFamily="18" charset="0"/>
              </a:rPr>
              <a:t>Єб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o(T2-T1)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basis for temp measurement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8" y="381000"/>
            <a:ext cx="9129422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RADIATION PYROMETER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 descr="pyrometer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" y="1676400"/>
            <a:ext cx="6934200" cy="4252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Construction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pyrometer is designed to collect the radiations from radiating object and focus it by means of mirrors or lens onto detector (thermocouple)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generated by thermocouple circuit is measured by suitable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milivoltmeter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potentiometer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Suitable calibration of this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milivoltmeter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potentiometer becomes a measure of temp of radiating object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34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Working of radiation pyrometer-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 descr="IMG_20150715_210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305800" cy="4820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Working: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eye piece and concave mirror are adjusted to focus the radiation from furnace onto the target i.e. thermocouple hot junction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will generate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,which is used to measure the temp of radiation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Range:700-2000 ºC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Advantages: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speed of  response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direct contact with object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used to measure the temp of moving object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used for sensing the temp at long distance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Disadvantage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effect of dust and dirt on mirror is cause the instrument to read too 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Cooling is required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Optical pyrometer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Principle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surface is heated, it emits radiations of different wavelength. By measuring this wavelength we can measure the temp.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pyrometer compare the energy emitted by body at a given wavelength with that of black body calibrated lamp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329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Working of optical pyrometer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Picture 2" descr="IMG_20150715_210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70866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Rankine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scale: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Abbreviated as   (°R)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in the mid 1800s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Rankine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Freezing point-  491.6 °C, Boiling point-  671 °C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Fahrenheit scale</a:t>
            </a:r>
          </a:p>
          <a:p>
            <a:pPr marL="514350" indent="-514350">
              <a:buAutoNum type="arabicParenR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Radiation from the target surface  are focused by an objective lens upon the plane filament of an electric light bulb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filter is placed between the eyepiece and filament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Eyepiece is provided to observe the filament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Brightness of lamp filament can be varied by adjusting current through standard lamp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Working: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filament is different in terms of brightness from target surface, then it is radiating at same intensity as the target surface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filament is colder than the target surface it appears as a wire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filament is hotter than the object it appears brighter than target surface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current through the filament is then reduced  provide correct merging of filament &amp; object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 current through filament will be basis for temp measurement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Range: 700-3000 ºC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Advantages: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direct contact required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Excellent accuracy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 is independent of distance between target and instrument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been accepted as standard means for determining temp on international temp scale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Disadvantages: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operator, hence not suitable for automatic control applications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Lower measuring temp is limited to 700 ºC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662" y="304800"/>
            <a:ext cx="401584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Applications-</a:t>
            </a:r>
          </a:p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47" y="1295400"/>
            <a:ext cx="91406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1.)They can be used in the environment which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Contaminate or limit the life of thermocouple.</a:t>
            </a:r>
          </a:p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2.)They are used for targets not easily accessible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Such as furnace indicators.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3.)they are used for measurement of average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Temperature of large surface areas.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4.)they are used for the measurement of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Temperature above practical operating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Range of thermometer. 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64732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Difference between radiation and optical pyrometer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97000"/>
          <a:ext cx="7924800" cy="523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936481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  pyrometer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pyrometer</a:t>
                      </a:r>
                      <a:endParaRPr lang="en-US" dirty="0"/>
                    </a:p>
                  </a:txBody>
                  <a:tcPr/>
                </a:tc>
              </a:tr>
              <a:tr h="936481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550 degree centigrade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750 degree centigrade</a:t>
                      </a:r>
                      <a:endParaRPr lang="en-US" dirty="0"/>
                    </a:p>
                  </a:txBody>
                  <a:tcPr/>
                </a:tc>
              </a:tr>
              <a:tr h="936481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degree centigrade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degree centigrade</a:t>
                      </a:r>
                      <a:endParaRPr lang="en-US" dirty="0"/>
                    </a:p>
                  </a:txBody>
                  <a:tcPr/>
                </a:tc>
              </a:tr>
              <a:tr h="542564">
                <a:tc>
                  <a:txBody>
                    <a:bodyPr/>
                    <a:lstStyle/>
                    <a:p>
                      <a:r>
                        <a:rPr lang="en-US" dirty="0" smtClean="0"/>
                        <a:t>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good</a:t>
                      </a:r>
                      <a:endParaRPr lang="en-US" dirty="0"/>
                    </a:p>
                  </a:txBody>
                  <a:tcPr/>
                </a:tc>
              </a:tr>
              <a:tr h="542564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  <a:tr h="13378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caliberation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comparison with standard optical pyrometer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Against standard tungsten strip lamp.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most common electrical method of temperature measurement uses the thermo-electric sensors also known as Thermocouple (TC).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Thermocouple is active transducer which generates e.m.f by its own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</a:t>
            </a:r>
            <a:endParaRPr lang="en-US" dirty="0"/>
          </a:p>
        </p:txBody>
      </p:sp>
      <p:pic>
        <p:nvPicPr>
          <p:cNvPr id="17410" name="Picture 2" descr="https://www.labfacility.com/cache/images/rsz/cache/filelibrary/81/library/fileLibrary/2011/5/se-jfa031_80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324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Thermocouples operate under the principle that a circuit made by connecting two dissimilar metals produces a measurable voltage (emf-electromotive force) when a temperature gradient is imposed between one end and the other.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thermocouples?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thermocouple conductors must be insulated from the hot junction to the indicating instrument.</a:t>
            </a:r>
          </a:p>
          <a:p>
            <a:r>
              <a:rPr lang="en-US" dirty="0" smtClean="0"/>
              <a:t>The two wires also should not touch each other except hot junction.</a:t>
            </a:r>
          </a:p>
          <a:p>
            <a:r>
              <a:rPr lang="en-US" dirty="0" smtClean="0"/>
              <a:t>Therefore suitable insulating materials should be used according to temperature ranges.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of Thermocouple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 Kelvin scale: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Abbreviated as   (°K)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in the late 1800s by  Lord Kelvin  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Freezing point-  273.15 °C, Boiling point-  373.15 °C</a:t>
            </a:r>
          </a:p>
          <a:p>
            <a:pPr marL="880110" lvl="1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Celsius scale</a:t>
            </a:r>
          </a:p>
          <a:p>
            <a:pPr marL="514350" indent="-514350">
              <a:buAutoNum type="arabicParenR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6177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Seebeck effect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phenomenon in which a temperature difference between two dissimilar electrical conductors or semiconductors produces a voltage difference between the two substances.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electric current flows from hot junction to cold junction, this produces voltage proportional to temperature at the junction.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Seeback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Seeback effect</a:t>
            </a:r>
            <a:endParaRPr lang="en-US" dirty="0"/>
          </a:p>
        </p:txBody>
      </p:sp>
      <p:pic>
        <p:nvPicPr>
          <p:cNvPr id="20482" name="Picture 2" descr="https://upload.wikimedia.org/wikipedia/commons/thumb/8/8b/Thermoelectric_Generator_Diagram.svg/277px-Thermoelectric_Generator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33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a loop is formed of two dissimilar metals and if externally current is forced to flow through the circuit, one of the junction is heated while the other is cooled.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Peltier effect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temperature difference created by applying a voltage between two electrodes connected to a sample of semiconductor material. This phenomenon can be useful when it is necessary to transfer heat from one medium to another on a small scale.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Amount of heat absorbed when unit current passes from a unit time is called peltier effect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Peltiers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Peltier effect</a:t>
            </a:r>
            <a:endParaRPr lang="en-US" dirty="0"/>
          </a:p>
        </p:txBody>
      </p:sp>
      <p:pic>
        <p:nvPicPr>
          <p:cNvPr id="22530" name="Picture 2" descr="https://upload.wikimedia.org/wikipedia/commons/thumb/3/3b/Thermoelectric_Cooler_Diagram.svg/277px-Thermoelectric_Cooler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791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When current flows along a wire whose temperature varies from point to point , heat is liberated at any point P when current at P is in same direction as heat flow. Heat is absorbed at P if current is in opposite direction to heat flow.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Thermocouple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Seeback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 :when two conductor of  dissimilar metals M1 &amp; M2 are joined together to form a loop and two unequal temp T1 &amp; T2 are imposed at two interface connection. An electric current flows through the loop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Laws of thermocouple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Law of homogeneous circuit: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electric current cannot be sustained in a circuit of a homogenous metal by application of heat alone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  Law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succesive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intermediate temp: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generated in a thermocouple with junctions at temp T1&amp; T3 is equal to sum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generated by similar thermocouples, one acting between temp T1 &amp; T2 and the other acting between T2 &amp; T3 where T2 lies between T1 &amp; T3.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    Law of intermediate metals: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if the thermal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emf’s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any two metals with respect to reference metal are known ,the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 combination of two metals is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algebric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sum of their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emf’s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against the reference metal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Construction: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dissimilar conductors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eletrically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insulated except at the hot junction ,where conductors may be either be welded together.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refractory and a metal sheath is provided to protect the thermocouple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Compensating leads are taken for measuring the temp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Working: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hot junction will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circuit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used to measure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temp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Range: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Thermocouple                      Range (ºC)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Copper-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constanton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-200 to 400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Iron-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constanton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-200 to 800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Chromel-alumel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-200 to 1200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Advantages: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Sensing element can be installed easily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a better speed of response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 range of temp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Disadvantage: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sensitivity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ambient temp affect accuracy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 temp indirectly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Classification of Temperature Measuring Devices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nature of change produced: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Glass thermometer:- Work on the principle of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expansion of liquid like mercury, alcohol, pentane etc.</a:t>
            </a:r>
          </a:p>
          <a:p>
            <a:pPr marL="571500" indent="-571500">
              <a:buAutoNum type="romanLcParenR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thermometer:- produce pressure O/P on a/c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liquid.                                                      a) liquid filled 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filled c) gas filled</a:t>
            </a:r>
          </a:p>
          <a:p>
            <a:pPr marL="571500" indent="-571500">
              <a:buAutoNum type="romanLcParenR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Bimetallic thermometer or differential thermometer:- O/P is on a/c of differential expansion of dissimilar metals produced by temp.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Cold junction, cable and lead compensation is essential for measurements.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Needs signal amplifications.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exhibit non-linearity in emf vs. temperature characteristics.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Stray voltage pickup is possible.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monitor temperature of liquids and gases in storage and flowing pipes and dusts.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industrial furnaces.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temperature measurements in cryogenic range.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10" y="228600"/>
            <a:ext cx="87836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Difference  between  RTD and  THERMISTER.</a:t>
            </a:r>
            <a:r>
              <a:rPr lang="en-US" sz="3600" dirty="0"/>
              <a:t> </a:t>
            </a:r>
          </a:p>
          <a:p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9" y="990599"/>
          <a:ext cx="8763001" cy="5638801"/>
        </p:xfrm>
        <a:graphic>
          <a:graphicData uri="http://schemas.openxmlformats.org/drawingml/2006/table">
            <a:tbl>
              <a:tblPr/>
              <a:tblGrid>
                <a:gridCol w="4417712"/>
                <a:gridCol w="4345289"/>
              </a:tblGrid>
              <a:tr h="1003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RTD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THERMISTER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8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Material used is platinum , copper , nickel as resistance wire.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Large in size.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Having more cost.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Less sensitive.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High temperature range.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Mixture of metallic oxides such  as nickel , cobalt , manganese used.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Small in size 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These are cheap.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Higher sensitivity.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Small temperature range.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4540" y="0"/>
            <a:ext cx="9354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Difference between RTD  and  THERMOCOUPLE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1"/>
          <a:ext cx="9144000" cy="6019800"/>
        </p:xfrm>
        <a:graphic>
          <a:graphicData uri="http://schemas.openxmlformats.org/drawingml/2006/table">
            <a:tbl>
              <a:tblPr/>
              <a:tblGrid>
                <a:gridCol w="4520130"/>
                <a:gridCol w="4623870"/>
              </a:tblGrid>
              <a:tr h="783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RTD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THERMOCOUPLE.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97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It measure low range of temperature -200 to 1000°C.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RTD is more sensitivity.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Ambient condition do not affect the temperature measurement.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It has slow response.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It measure high  range of temperature.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It is less sensitivity.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Ambient condition  affect the temperature measurement.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It has better response.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432" y="-57329"/>
            <a:ext cx="85156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Difference between</a:t>
            </a: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RESISTANCE THERMOMETER and THERMISTER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066800"/>
          <a:ext cx="9143999" cy="5791200"/>
        </p:xfrm>
        <a:graphic>
          <a:graphicData uri="http://schemas.openxmlformats.org/drawingml/2006/table">
            <a:tbl>
              <a:tblPr/>
              <a:tblGrid>
                <a:gridCol w="4312647"/>
                <a:gridCol w="4831352"/>
              </a:tblGrid>
              <a:tr h="579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Resistance thermometer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Thermister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339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Made of metals which are good conductor of electricity </a:t>
                      </a:r>
                      <a:r>
                        <a:rPr lang="en-US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e.g</a:t>
                      </a: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copper , platinum, nickel.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Works in temperature range of -200 to </a:t>
                      </a:r>
                      <a:r>
                        <a:rPr lang="en-US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1000°C. 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They have better reproducibility and   low hysteresis.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Relatively bigger in size.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Made of metallic oxide such as cobalt, manganese , nickel , iron 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Works in temperature range of -100 to      </a:t>
                      </a:r>
                      <a:r>
                        <a:rPr lang="en-US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300°C.                                                                                 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They have less  reproducibility and   more hysteresis.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Small in size.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   THANK YOU..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LcParenR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resistance thermometer:- temperature is measured by resistance o electrical wire</a:t>
            </a:r>
          </a:p>
          <a:p>
            <a:pPr marL="571500" indent="-571500">
              <a:buAutoNum type="romanLcParenR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Thermocouples:- Temperature is indicated by production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LcParenR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pyrometer:- Temperature is determined by luminosity of hot body that of a calibrated source</a:t>
            </a:r>
          </a:p>
          <a:p>
            <a:pPr marL="571500" indent="-571500">
              <a:buAutoNum type="romanLcParenR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Radiation Pyrometer:- Measures temp by absorbing radiation</a:t>
            </a:r>
          </a:p>
          <a:p>
            <a:pPr marL="571500" indent="-571500">
              <a:buAutoNum type="romanLcParenR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Fusion pyrometer :- Temp. is determined by which of a series of material with graduated fusion material melt or soften due to temp.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1306</TotalTime>
  <Words>3389</Words>
  <Application>Microsoft Office PowerPoint</Application>
  <PresentationFormat>On-screen Show (4:3)</PresentationFormat>
  <Paragraphs>469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Flow</vt:lpstr>
      <vt:lpstr>COURSE: MEASUREMENT AND CONTROL                       (17528) Subject Teacher: Ms. Nilesha U. Patil</vt:lpstr>
      <vt:lpstr>FHH</vt:lpstr>
      <vt:lpstr>Temperature measurement</vt:lpstr>
      <vt:lpstr>Temperature scale</vt:lpstr>
      <vt:lpstr>….</vt:lpstr>
      <vt:lpstr>….</vt:lpstr>
      <vt:lpstr>….</vt:lpstr>
      <vt:lpstr>Classification of Temperature Measuring Devices</vt:lpstr>
      <vt:lpstr>….</vt:lpstr>
      <vt:lpstr>….</vt:lpstr>
      <vt:lpstr>Non electrical methods</vt:lpstr>
      <vt:lpstr>LIQUID IN GLASS THERMOMETER</vt:lpstr>
      <vt:lpstr>Diagram</vt:lpstr>
      <vt:lpstr>....</vt:lpstr>
      <vt:lpstr>Advantages</vt:lpstr>
      <vt:lpstr>Disadvantages</vt:lpstr>
      <vt:lpstr>Bimetallic Thermometer</vt:lpstr>
      <vt:lpstr>Bimetallic thermometer</vt:lpstr>
      <vt:lpstr>Bimetallic Thermometer</vt:lpstr>
      <vt:lpstr> Working</vt:lpstr>
      <vt:lpstr>Advantages</vt:lpstr>
      <vt:lpstr>Disadvantages</vt:lpstr>
      <vt:lpstr>Pressure Thermometer</vt:lpstr>
      <vt:lpstr>Pressure Thermometer</vt:lpstr>
      <vt:lpstr>Types of Pressure Thermometer</vt:lpstr>
      <vt:lpstr>LIQUID PRESSURE THERMOMETER</vt:lpstr>
      <vt:lpstr>….</vt:lpstr>
      <vt:lpstr>Slide 28</vt:lpstr>
      <vt:lpstr>Construction and Working :</vt:lpstr>
      <vt:lpstr>VAPOUR PRESSURE THERMOMETER</vt:lpstr>
      <vt:lpstr>Slide 31</vt:lpstr>
      <vt:lpstr>Construction and Working:</vt:lpstr>
      <vt:lpstr>Advantages</vt:lpstr>
      <vt:lpstr>Disadvantages</vt:lpstr>
      <vt:lpstr>Range: </vt:lpstr>
      <vt:lpstr>Applications :</vt:lpstr>
      <vt:lpstr>Electrical Methods: resistance thermometer</vt:lpstr>
      <vt:lpstr>RTD</vt:lpstr>
      <vt:lpstr>Construction :</vt:lpstr>
      <vt:lpstr>….</vt:lpstr>
      <vt:lpstr>Advantages:</vt:lpstr>
      <vt:lpstr>Disadvantages:</vt:lpstr>
      <vt:lpstr>Thermistor</vt:lpstr>
      <vt:lpstr>….</vt:lpstr>
      <vt:lpstr>THERMISTOR</vt:lpstr>
      <vt:lpstr>….</vt:lpstr>
      <vt:lpstr>….</vt:lpstr>
      <vt:lpstr>Thermoelectric measurement</vt:lpstr>
      <vt:lpstr>Slide 49</vt:lpstr>
      <vt:lpstr>Slide 50</vt:lpstr>
      <vt:lpstr>Radiation Pyrometer</vt:lpstr>
      <vt:lpstr>Slide 52</vt:lpstr>
      <vt:lpstr>….</vt:lpstr>
      <vt:lpstr>Slide 54</vt:lpstr>
      <vt:lpstr>….</vt:lpstr>
      <vt:lpstr>….</vt:lpstr>
      <vt:lpstr>….</vt:lpstr>
      <vt:lpstr>Optical pyrometer</vt:lpstr>
      <vt:lpstr>Slide 59</vt:lpstr>
      <vt:lpstr>….</vt:lpstr>
      <vt:lpstr>….</vt:lpstr>
      <vt:lpstr>….</vt:lpstr>
      <vt:lpstr>….</vt:lpstr>
      <vt:lpstr>Slide 64</vt:lpstr>
      <vt:lpstr>Slide 65</vt:lpstr>
      <vt:lpstr>Thermocouple</vt:lpstr>
      <vt:lpstr>Thermocouple </vt:lpstr>
      <vt:lpstr>What are thermocouples?</vt:lpstr>
      <vt:lpstr>Construction of Thermocouple</vt:lpstr>
      <vt:lpstr>Seeback effect</vt:lpstr>
      <vt:lpstr>Seeback effect</vt:lpstr>
      <vt:lpstr>Peltiers effect</vt:lpstr>
      <vt:lpstr>Peltier effect</vt:lpstr>
      <vt:lpstr>Thomson effect</vt:lpstr>
      <vt:lpstr>Thermocouple </vt:lpstr>
      <vt:lpstr>….</vt:lpstr>
      <vt:lpstr>….</vt:lpstr>
      <vt:lpstr>….</vt:lpstr>
      <vt:lpstr>….</vt:lpstr>
      <vt:lpstr>Disadvantages </vt:lpstr>
      <vt:lpstr>Applications. 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</dc:creator>
  <cp:lastModifiedBy>MECAD</cp:lastModifiedBy>
  <cp:revision>104</cp:revision>
  <dcterms:created xsi:type="dcterms:W3CDTF">2013-08-28T11:52:38Z</dcterms:created>
  <dcterms:modified xsi:type="dcterms:W3CDTF">2017-06-23T03:03:19Z</dcterms:modified>
</cp:coreProperties>
</file>