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68" r:id="rId3"/>
    <p:sldId id="269" r:id="rId4"/>
    <p:sldId id="256" r:id="rId5"/>
    <p:sldId id="259" r:id="rId6"/>
    <p:sldId id="257" r:id="rId7"/>
    <p:sldId id="258" r:id="rId8"/>
    <p:sldId id="266" r:id="rId9"/>
    <p:sldId id="261" r:id="rId10"/>
    <p:sldId id="262" r:id="rId11"/>
    <p:sldId id="263" r:id="rId12"/>
    <p:sldId id="264" r:id="rId13"/>
    <p:sldId id="270" r:id="rId14"/>
    <p:sldId id="271" r:id="rId15"/>
    <p:sldId id="272" r:id="rId16"/>
    <p:sldId id="273" r:id="rId17"/>
    <p:sldId id="274" r:id="rId18"/>
    <p:sldId id="29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6" r:id="rId57"/>
    <p:sldId id="317" r:id="rId58"/>
    <p:sldId id="318" r:id="rId59"/>
    <p:sldId id="319" r:id="rId60"/>
    <p:sldId id="320" r:id="rId61"/>
    <p:sldId id="26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00354C-498A-4336-994D-05794C33D9E3}" type="datetimeFigureOut">
              <a:rPr lang="en-US" smtClean="0"/>
              <a:pPr/>
              <a:t>6/23/2017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8DA13E-0E5F-4583-88A1-D64A07BD3E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0354C-498A-4336-994D-05794C33D9E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0354C-498A-4336-994D-05794C33D9E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00354C-498A-4336-994D-05794C33D9E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00354C-498A-4336-994D-05794C33D9E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DA13E-0E5F-4583-88A1-D64A07BD3E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00354C-498A-4336-994D-05794C33D9E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00354C-498A-4336-994D-05794C33D9E3}" type="datetimeFigureOut">
              <a:rPr lang="en-US" smtClean="0"/>
              <a:pPr/>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00354C-498A-4336-994D-05794C33D9E3}"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0354C-498A-4336-994D-05794C33D9E3}" type="datetimeFigureOut">
              <a:rPr lang="en-US" smtClean="0"/>
              <a:pPr/>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00354C-498A-4336-994D-05794C33D9E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DA13E-0E5F-4583-88A1-D64A07BD3E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00354C-498A-4336-994D-05794C33D9E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8DA13E-0E5F-4583-88A1-D64A07BD3E0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00354C-498A-4336-994D-05794C33D9E3}" type="datetimeFigureOut">
              <a:rPr lang="en-US" smtClean="0"/>
              <a:pPr/>
              <a:t>6/23/2017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8DA13E-0E5F-4583-88A1-D64A07BD3E0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124200"/>
            <a:ext cx="7924800" cy="1676400"/>
          </a:xfrm>
        </p:spPr>
        <p:style>
          <a:lnRef idx="2">
            <a:schemeClr val="accent3"/>
          </a:lnRef>
          <a:fillRef idx="1">
            <a:schemeClr val="lt1"/>
          </a:fillRef>
          <a:effectRef idx="0">
            <a:schemeClr val="accent3"/>
          </a:effectRef>
          <a:fontRef idx="minor">
            <a:schemeClr val="dk1"/>
          </a:fontRef>
        </p:style>
        <p:txBody>
          <a:bodyPr>
            <a:noAutofit/>
          </a:bodyPr>
          <a:lstStyle/>
          <a:p>
            <a:pPr algn="l"/>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COURSE: </a:t>
            </a:r>
            <a:r>
              <a:rPr lang="en-US"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MEASUREMENT AND CONTROL                       </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(17528)</a:t>
            </a:r>
            <a:b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b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Sub.Teacher</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 : Ms. </a:t>
            </a: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Nilesha</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 U. </a:t>
            </a: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Patil</a:t>
            </a:r>
            <a:endParaRPr lang="en-US" sz="3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533400" y="1143000"/>
            <a:ext cx="7854696" cy="1752600"/>
          </a:xfrm>
          <a:solidFill>
            <a:schemeClr val="bg1"/>
          </a:solidFill>
        </p:spPr>
        <p:txBody>
          <a:bodyPr/>
          <a:lstStyle/>
          <a:p>
            <a:pPr algn="l"/>
            <a:r>
              <a:rPr lang="en-US"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a:p>
            <a:pPr algn="l"/>
            <a:r>
              <a:rPr lang="en-US"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Pimpri  Chinchwad  polytechnics</a:t>
            </a:r>
            <a:endParaRPr lang="en-US" sz="3200" dirty="0"/>
          </a:p>
        </p:txBody>
      </p:sp>
      <p:pic>
        <p:nvPicPr>
          <p:cNvPr id="4" name="Picture 2" descr="Related image"/>
          <p:cNvPicPr>
            <a:picLocks noChangeAspect="1" noChangeArrowheads="1"/>
          </p:cNvPicPr>
          <p:nvPr/>
        </p:nvPicPr>
        <p:blipFill>
          <a:blip r:embed="rId2" cstate="print"/>
          <a:srcRect/>
          <a:stretch>
            <a:fillRect/>
          </a:stretch>
        </p:blipFill>
        <p:spPr bwMode="auto">
          <a:xfrm>
            <a:off x="533400" y="1143000"/>
            <a:ext cx="1600200" cy="1744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solidFill>
                  <a:srgbClr val="FF0000"/>
                </a:solidFill>
              </a:rPr>
              <a:t>ADVANTAGES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smtClean="0"/>
              <a:t>Simple in construction.</a:t>
            </a:r>
          </a:p>
          <a:p>
            <a:endParaRPr lang="en-US" sz="2000" dirty="0" smtClean="0"/>
          </a:p>
          <a:p>
            <a:r>
              <a:rPr lang="en-US" sz="2000" dirty="0" smtClean="0"/>
              <a:t>Easy to handle.</a:t>
            </a:r>
          </a:p>
          <a:p>
            <a:endParaRPr lang="en-US" sz="2000" dirty="0" smtClean="0"/>
          </a:p>
          <a:p>
            <a:r>
              <a:rPr lang="en-US" sz="2000" dirty="0" smtClean="0"/>
              <a:t>Good accuracy .</a:t>
            </a:r>
          </a:p>
          <a:p>
            <a:endParaRPr lang="en-US" sz="2000" dirty="0" smtClean="0"/>
          </a:p>
          <a:p>
            <a:r>
              <a:rPr lang="en-US" sz="2000" dirty="0" smtClean="0"/>
              <a:t>Instrument is inexpensive.</a:t>
            </a:r>
          </a:p>
          <a:p>
            <a:endParaRPr lang="en-US" sz="2000" dirty="0" smtClean="0"/>
          </a:p>
          <a:p>
            <a:r>
              <a:rPr lang="en-US" sz="2000" dirty="0" smtClean="0"/>
              <a:t>Low power consumption.</a:t>
            </a:r>
          </a:p>
          <a:p>
            <a:endParaRPr lang="en-US" sz="2000" dirty="0" smtClean="0"/>
          </a:p>
          <a:p>
            <a:r>
              <a:rPr lang="en-US" sz="2000" dirty="0" smtClean="0"/>
              <a:t>Good sensitivity.</a:t>
            </a:r>
          </a:p>
          <a:p>
            <a:endParaRPr lang="en-US" sz="2000" dirty="0" smtClean="0"/>
          </a:p>
          <a:p>
            <a:endParaRPr lang="en-US" sz="2000" dirty="0" smtClean="0"/>
          </a:p>
          <a:p>
            <a:endParaRPr lang="en-US" sz="2000" dirty="0" smtClean="0"/>
          </a:p>
          <a:p>
            <a:endParaRPr lang="en-US" sz="2000"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DISADVANTAGES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smtClean="0"/>
              <a:t>It is designed for a specific input frequency.</a:t>
            </a:r>
          </a:p>
          <a:p>
            <a:endParaRPr lang="en-US" sz="2000" dirty="0" smtClean="0"/>
          </a:p>
          <a:p>
            <a:r>
              <a:rPr lang="en-US" sz="2000" dirty="0" smtClean="0"/>
              <a:t>The device become complicated ,when null position is required.</a:t>
            </a:r>
          </a:p>
          <a:p>
            <a:endParaRPr lang="en-US" sz="2000" dirty="0" smtClean="0"/>
          </a:p>
          <a:p>
            <a:r>
              <a:rPr lang="en-US" sz="2000" dirty="0" smtClean="0"/>
              <a:t>Required external power supply.</a:t>
            </a:r>
          </a:p>
          <a:p>
            <a:endParaRPr lang="en-US" sz="2000" dirty="0" smtClean="0"/>
          </a:p>
          <a:p>
            <a:r>
              <a:rPr lang="en-US" sz="2000" dirty="0" smtClean="0"/>
              <a:t>Vibration in core is affected by performance.</a:t>
            </a:r>
          </a:p>
          <a:p>
            <a:endParaRPr lang="en-US" sz="2000" dirty="0" smtClean="0"/>
          </a:p>
          <a:p>
            <a:endParaRPr lang="en-US" sz="2000" dirty="0"/>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smtClean="0"/>
              <a:t>Displacement measurement.</a:t>
            </a:r>
          </a:p>
          <a:p>
            <a:endParaRPr lang="en-US" sz="2000" dirty="0" smtClean="0"/>
          </a:p>
          <a:p>
            <a:r>
              <a:rPr lang="en-US" sz="2000" dirty="0" smtClean="0"/>
              <a:t>Pressure measurement.</a:t>
            </a:r>
          </a:p>
          <a:p>
            <a:endParaRPr lang="en-US" sz="2000" dirty="0" smtClean="0"/>
          </a:p>
          <a:p>
            <a:r>
              <a:rPr lang="en-US" sz="2000" dirty="0" smtClean="0"/>
              <a:t>In CNC machine.</a:t>
            </a:r>
          </a:p>
          <a:p>
            <a:endParaRPr lang="en-US" sz="2000" dirty="0" smtClean="0"/>
          </a:p>
          <a:p>
            <a:r>
              <a:rPr lang="en-US" sz="2000" dirty="0" smtClean="0"/>
              <a:t>In creep testing machine.</a:t>
            </a:r>
          </a:p>
          <a:p>
            <a:endParaRPr lang="en-US" sz="2000" dirty="0" smtClean="0"/>
          </a:p>
          <a:p>
            <a:r>
              <a:rPr lang="en-US" sz="2000" dirty="0" smtClean="0"/>
              <a:t>Force measurement.</a:t>
            </a:r>
          </a:p>
          <a:p>
            <a:endParaRPr lang="en-US" sz="2000" dirty="0"/>
          </a:p>
        </p:txBody>
      </p:sp>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571500" indent="-571500">
              <a:buFont typeface="Wingdings" pitchFamily="2" charset="2"/>
              <a:buChar char="Ø"/>
            </a:pPr>
            <a:r>
              <a:rPr lang="en-US" sz="3200" dirty="0" smtClean="0">
                <a:latin typeface="Batang" pitchFamily="18" charset="-127"/>
                <a:ea typeface="Batang" pitchFamily="18" charset="-127"/>
              </a:rPr>
              <a:t>What is the meaning of RVDT ?</a:t>
            </a:r>
            <a:endParaRPr lang="en-IN" sz="3200" dirty="0">
              <a:latin typeface="Batang" pitchFamily="18" charset="-127"/>
              <a:ea typeface="Batang" pitchFamily="18" charset="-127"/>
            </a:endParaRPr>
          </a:p>
        </p:txBody>
      </p:sp>
      <p:sp>
        <p:nvSpPr>
          <p:cNvPr id="5" name="TextBox 4"/>
          <p:cNvSpPr txBox="1"/>
          <p:nvPr/>
        </p:nvSpPr>
        <p:spPr>
          <a:xfrm>
            <a:off x="683568" y="2420888"/>
            <a:ext cx="7416824" cy="3785652"/>
          </a:xfrm>
          <a:prstGeom prst="rect">
            <a:avLst/>
          </a:prstGeom>
          <a:noFill/>
        </p:spPr>
        <p:txBody>
          <a:bodyPr wrap="square" rtlCol="0">
            <a:spAutoFit/>
          </a:bodyPr>
          <a:lstStyle/>
          <a:p>
            <a:pPr marL="342900" indent="-342900">
              <a:buFont typeface="Wingdings" pitchFamily="2" charset="2"/>
              <a:buChar char="q"/>
            </a:pPr>
            <a:r>
              <a:rPr lang="en-US" sz="2400" dirty="0" smtClean="0">
                <a:latin typeface="Batang" pitchFamily="18" charset="-127"/>
                <a:ea typeface="Batang" pitchFamily="18" charset="-127"/>
              </a:rPr>
              <a:t>RVDT stands for Rotary Variable Differential Transducer.</a:t>
            </a:r>
          </a:p>
          <a:p>
            <a:pPr marL="342900" indent="-342900">
              <a:buFont typeface="Wingdings" pitchFamily="2" charset="2"/>
              <a:buChar char="q"/>
            </a:pPr>
            <a:r>
              <a:rPr lang="en-US" sz="2400" dirty="0" smtClean="0">
                <a:latin typeface="Batang" pitchFamily="18" charset="-127"/>
                <a:ea typeface="Batang" pitchFamily="18" charset="-127"/>
              </a:rPr>
              <a:t>Basically a transducer means a device which converts one form of energy (or signal ) into another form.</a:t>
            </a:r>
          </a:p>
          <a:p>
            <a:pPr marL="342900" indent="-342900">
              <a:buFont typeface="Wingdings" pitchFamily="2" charset="2"/>
              <a:buChar char="q"/>
            </a:pPr>
            <a:r>
              <a:rPr lang="en-US" sz="2400" dirty="0" smtClean="0">
                <a:latin typeface="Batang" pitchFamily="18" charset="-127"/>
                <a:ea typeface="Batang" pitchFamily="18" charset="-127"/>
              </a:rPr>
              <a:t>As the name suggest that, it is used for angular displacement measurement. And also it converts the rotary motion (i.e. mechanical energy) into e.m.f. (i.e. electrical energy) as a output.    </a:t>
            </a:r>
            <a:endParaRPr lang="en-IN" sz="2400" dirty="0">
              <a:latin typeface="Batang" pitchFamily="18" charset="-127"/>
              <a:ea typeface="Batang" pitchFamily="18" charset="-127"/>
            </a:endParaRPr>
          </a:p>
        </p:txBody>
      </p:sp>
    </p:spTree>
    <p:extLst>
      <p:ext uri="{BB962C8B-B14F-4D97-AF65-F5344CB8AC3E}">
        <p14:creationId xmlns:p14="http://schemas.microsoft.com/office/powerpoint/2010/main" xmlns="" val="2369934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262145" y="178016"/>
            <a:ext cx="3435136" cy="3744417"/>
          </a:xfrm>
          <a:prstGeom prst="rect">
            <a:avLst/>
          </a:prstGeom>
          <a:ln>
            <a:solidFill>
              <a:schemeClr val="tx1"/>
            </a:solidFill>
          </a:ln>
        </p:spPr>
      </p:pic>
      <p:sp>
        <p:nvSpPr>
          <p:cNvPr id="5" name="TextBox 4"/>
          <p:cNvSpPr txBox="1"/>
          <p:nvPr/>
        </p:nvSpPr>
        <p:spPr>
          <a:xfrm>
            <a:off x="899592" y="4725144"/>
            <a:ext cx="8136904" cy="2246769"/>
          </a:xfrm>
          <a:prstGeom prst="rect">
            <a:avLst/>
          </a:prstGeom>
          <a:noFill/>
        </p:spPr>
        <p:txBody>
          <a:bodyPr wrap="square" rtlCol="0">
            <a:spAutoFit/>
          </a:bodyPr>
          <a:lstStyle/>
          <a:p>
            <a:r>
              <a:rPr lang="en-US" sz="2000" dirty="0" smtClean="0"/>
              <a:t>Fig. shows the constructional details of RVDT . </a:t>
            </a:r>
          </a:p>
          <a:p>
            <a:pPr algn="just"/>
            <a:r>
              <a:rPr lang="en-US" sz="2000" dirty="0"/>
              <a:t> </a:t>
            </a:r>
            <a:r>
              <a:rPr lang="en-US" sz="2000" dirty="0" smtClean="0"/>
              <a:t>           It consist of a primary  winding which is connected across single phase A.C. supply .Magnetic core or armature is placed in air gap such that it will be freely able to move in either  direction on angular displacement of shaft. Also the armature core has elliptical or cam shape and the mechanical linkage is connected to it .</a:t>
            </a:r>
            <a:endParaRPr lang="en-IN" sz="2000" dirty="0" smtClean="0"/>
          </a:p>
          <a:p>
            <a:r>
              <a:rPr lang="en-US" sz="2000" dirty="0" smtClean="0"/>
              <a:t>                       </a:t>
            </a:r>
            <a:endParaRPr lang="en-IN" sz="2000" dirty="0"/>
          </a:p>
        </p:txBody>
      </p:sp>
      <p:sp>
        <p:nvSpPr>
          <p:cNvPr id="8" name="TextBox 7"/>
          <p:cNvSpPr txBox="1"/>
          <p:nvPr/>
        </p:nvSpPr>
        <p:spPr>
          <a:xfrm>
            <a:off x="293296" y="4160839"/>
            <a:ext cx="2520280" cy="523220"/>
          </a:xfrm>
          <a:prstGeom prst="rect">
            <a:avLst/>
          </a:prstGeom>
          <a:noFill/>
        </p:spPr>
        <p:txBody>
          <a:bodyPr wrap="square" rtlCol="0">
            <a:spAutoFit/>
          </a:bodyPr>
          <a:lstStyle/>
          <a:p>
            <a:r>
              <a:rPr lang="en-US" sz="2800" dirty="0" smtClean="0">
                <a:solidFill>
                  <a:srgbClr val="002060"/>
                </a:solidFill>
              </a:rPr>
              <a:t>Construction</a:t>
            </a:r>
            <a:r>
              <a:rPr lang="en-US" dirty="0" smtClean="0"/>
              <a:t>  :-</a:t>
            </a:r>
            <a:endParaRPr lang="en-IN"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9361" y="476672"/>
            <a:ext cx="4900958" cy="3147104"/>
          </a:xfrm>
          <a:prstGeom prst="rect">
            <a:avLst/>
          </a:prstGeom>
          <a:ln>
            <a:solidFill>
              <a:schemeClr val="tx1"/>
            </a:solidFill>
          </a:ln>
        </p:spPr>
      </p:pic>
    </p:spTree>
    <p:extLst>
      <p:ext uri="{BB962C8B-B14F-4D97-AF65-F5344CB8AC3E}">
        <p14:creationId xmlns:p14="http://schemas.microsoft.com/office/powerpoint/2010/main" xmlns="" val="17394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76672"/>
            <a:ext cx="8352928" cy="1292662"/>
          </a:xfrm>
          <a:prstGeom prst="rect">
            <a:avLst/>
          </a:prstGeom>
          <a:noFill/>
        </p:spPr>
        <p:txBody>
          <a:bodyPr wrap="square" rtlCol="0">
            <a:spAutoFit/>
          </a:bodyPr>
          <a:lstStyle/>
          <a:p>
            <a:r>
              <a:rPr lang="en-US" sz="3600" dirty="0" smtClean="0">
                <a:latin typeface="Times New Roman" pitchFamily="18" charset="0"/>
                <a:cs typeface="Times New Roman" pitchFamily="18" charset="0"/>
              </a:rPr>
              <a:t>Principle :-</a:t>
            </a:r>
          </a:p>
          <a:p>
            <a:r>
              <a:rPr lang="en-US" dirty="0"/>
              <a:t> </a:t>
            </a:r>
            <a:r>
              <a:rPr lang="en-US" dirty="0" smtClean="0"/>
              <a:t>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It works on the principle of modulation of excitation.</a:t>
            </a:r>
            <a:endParaRPr lang="en-IN" sz="2400" dirty="0">
              <a:latin typeface="Times New Roman" pitchFamily="18" charset="0"/>
              <a:cs typeface="Times New Roman" pitchFamily="18" charset="0"/>
            </a:endParaRPr>
          </a:p>
        </p:txBody>
      </p:sp>
      <p:sp>
        <p:nvSpPr>
          <p:cNvPr id="6" name="TextBox 5"/>
          <p:cNvSpPr txBox="1"/>
          <p:nvPr/>
        </p:nvSpPr>
        <p:spPr>
          <a:xfrm>
            <a:off x="467544" y="2276872"/>
            <a:ext cx="8424936" cy="3847207"/>
          </a:xfrm>
          <a:prstGeom prst="rect">
            <a:avLst/>
          </a:prstGeom>
          <a:noFill/>
        </p:spPr>
        <p:txBody>
          <a:bodyPr wrap="square" rtlCol="0">
            <a:spAutoFit/>
          </a:bodyPr>
          <a:lstStyle/>
          <a:p>
            <a:r>
              <a:rPr lang="en-US" sz="2800" dirty="0" smtClean="0">
                <a:solidFill>
                  <a:srgbClr val="7030A0"/>
                </a:solidFill>
                <a:latin typeface="Times New Roman" pitchFamily="18" charset="0"/>
                <a:cs typeface="Times New Roman" pitchFamily="18" charset="0"/>
              </a:rPr>
              <a:t>Working :-</a:t>
            </a:r>
          </a:p>
          <a:p>
            <a:endParaRPr lang="en-US" dirty="0" smtClean="0">
              <a:latin typeface="Times New Roman" pitchFamily="18" charset="0"/>
              <a:cs typeface="Times New Roman" pitchFamily="18" charset="0"/>
            </a:endParaRPr>
          </a:p>
          <a:p>
            <a:pPr marL="285750" indent="-285750" algn="just">
              <a:buFont typeface="Wingdings" pitchFamily="2" charset="2"/>
              <a:buChar char="Ø"/>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When single phase A.C. supply is switched on. It produces magnetic flux, which completes their path through secondary winding. Therefore, according to Faraday’s law of electro-magnetic induction e.m.f. will induce in the secondary winding .</a:t>
            </a:r>
          </a:p>
          <a:p>
            <a:pPr marL="285750" indent="-285750" algn="just">
              <a:buFont typeface="Wingdings" pitchFamily="2" charset="2"/>
              <a:buChar char="Ø"/>
            </a:pPr>
            <a:r>
              <a:rPr lang="en-US" dirty="0" smtClean="0">
                <a:latin typeface="Times New Roman" pitchFamily="18" charset="0"/>
                <a:cs typeface="Times New Roman" pitchFamily="18" charset="0"/>
              </a:rPr>
              <a:t> When core is at central position , </a:t>
            </a:r>
            <a:r>
              <a:rPr lang="en-US" dirty="0">
                <a:latin typeface="Times New Roman" pitchFamily="18" charset="0"/>
                <a:cs typeface="Times New Roman" pitchFamily="18" charset="0"/>
              </a:rPr>
              <a:t>e.m.f. </a:t>
            </a:r>
            <a:r>
              <a:rPr lang="en-US" dirty="0" smtClean="0">
                <a:latin typeface="Times New Roman" pitchFamily="18" charset="0"/>
                <a:cs typeface="Times New Roman" pitchFamily="18" charset="0"/>
              </a:rPr>
              <a:t>induced in secondary winding ES1 &amp; ES2 will be equal and opposite ,therefore output E0=0. </a:t>
            </a:r>
          </a:p>
          <a:p>
            <a:pPr marL="285750" indent="-285750" algn="just">
              <a:buFont typeface="Wingdings" pitchFamily="2" charset="2"/>
              <a:buChar char="Ø"/>
            </a:pPr>
            <a:r>
              <a:rPr lang="en-US" dirty="0" smtClean="0">
                <a:latin typeface="Times New Roman" pitchFamily="18" charset="0"/>
                <a:cs typeface="Times New Roman" pitchFamily="18" charset="0"/>
              </a:rPr>
              <a:t>When displacement of armature core takes place in either of direction i.e. clockwise or anti-clockwise, due to unequal flux distribution e.m.f. will be measured between two secondary terminals so that e.m.f. measure is directly calibrated in terms of quantity being measured. </a:t>
            </a:r>
          </a:p>
          <a:p>
            <a:pPr marL="285750" indent="-285750" algn="just">
              <a:buFont typeface="Wingdings" pitchFamily="2" charset="2"/>
              <a:buChar char="Ø"/>
            </a:pPr>
            <a:r>
              <a:rPr lang="en-US" dirty="0" smtClean="0">
                <a:latin typeface="Times New Roman" pitchFamily="18" charset="0"/>
                <a:cs typeface="Times New Roman" pitchFamily="18" charset="0"/>
              </a:rPr>
              <a:t>The greater angular displacement, gives greater differential output. Therefore response of RVDT is linear. </a:t>
            </a:r>
          </a:p>
        </p:txBody>
      </p:sp>
    </p:spTree>
    <p:extLst>
      <p:ext uri="{BB962C8B-B14F-4D97-AF65-F5344CB8AC3E}">
        <p14:creationId xmlns:p14="http://schemas.microsoft.com/office/powerpoint/2010/main" xmlns="" val="203974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540" y="980727"/>
            <a:ext cx="4320480" cy="800219"/>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Advantages :-</a:t>
            </a:r>
          </a:p>
          <a:p>
            <a:endParaRPr lang="en-IN" dirty="0"/>
          </a:p>
        </p:txBody>
      </p:sp>
      <p:sp>
        <p:nvSpPr>
          <p:cNvPr id="5" name="TextBox 4"/>
          <p:cNvSpPr txBox="1"/>
          <p:nvPr/>
        </p:nvSpPr>
        <p:spPr>
          <a:xfrm>
            <a:off x="1043608" y="1657154"/>
            <a:ext cx="7416824" cy="1754326"/>
          </a:xfrm>
          <a:prstGeom prst="rect">
            <a:avLst/>
          </a:prstGeom>
          <a:noFill/>
        </p:spPr>
        <p:txBody>
          <a:bodyPr wrap="square" rtlCol="0">
            <a:spAutoFit/>
          </a:bodyPr>
          <a:lstStyle/>
          <a:p>
            <a:pPr marL="342900" indent="-342900">
              <a:buAutoNum type="arabicParenR"/>
            </a:pPr>
            <a:r>
              <a:rPr lang="en-US" dirty="0" smtClean="0"/>
              <a:t>Simple in construction</a:t>
            </a:r>
          </a:p>
          <a:p>
            <a:pPr marL="342900" indent="-342900">
              <a:buAutoNum type="arabicParenR"/>
            </a:pPr>
            <a:r>
              <a:rPr lang="en-US" dirty="0" smtClean="0"/>
              <a:t>Linear output</a:t>
            </a:r>
          </a:p>
          <a:p>
            <a:pPr marL="342900" indent="-342900">
              <a:buAutoNum type="arabicParenR"/>
            </a:pPr>
            <a:r>
              <a:rPr lang="en-US" dirty="0" smtClean="0"/>
              <a:t>High sensitivity</a:t>
            </a:r>
          </a:p>
          <a:p>
            <a:pPr marL="342900" indent="-342900">
              <a:buAutoNum type="arabicParenR"/>
            </a:pPr>
            <a:r>
              <a:rPr lang="en-US" dirty="0" smtClean="0"/>
              <a:t>Good accuracy</a:t>
            </a:r>
          </a:p>
          <a:p>
            <a:pPr marL="342900" indent="-342900">
              <a:buAutoNum type="arabicParenR"/>
            </a:pPr>
            <a:r>
              <a:rPr lang="en-US" dirty="0" smtClean="0"/>
              <a:t>It can be used to measure small angle of displacement i.e. +/- 5 Degree</a:t>
            </a:r>
          </a:p>
          <a:p>
            <a:pPr marL="342900" indent="-342900">
              <a:buAutoNum type="arabicParenR"/>
            </a:pPr>
            <a:endParaRPr lang="en-IN" dirty="0"/>
          </a:p>
        </p:txBody>
      </p:sp>
      <p:sp>
        <p:nvSpPr>
          <p:cNvPr id="6" name="TextBox 5"/>
          <p:cNvSpPr txBox="1"/>
          <p:nvPr/>
        </p:nvSpPr>
        <p:spPr>
          <a:xfrm>
            <a:off x="611560" y="3654431"/>
            <a:ext cx="432048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Disadvantages</a:t>
            </a:r>
            <a:r>
              <a:rPr lang="en-US" sz="2800" dirty="0" smtClean="0">
                <a:latin typeface="Times New Roman" pitchFamily="18" charset="0"/>
                <a:cs typeface="Times New Roman" pitchFamily="18" charset="0"/>
              </a:rPr>
              <a:t> :-</a:t>
            </a:r>
            <a:endParaRPr lang="en-IN" sz="2800" dirty="0">
              <a:latin typeface="Times New Roman" pitchFamily="18" charset="0"/>
              <a:cs typeface="Times New Roman" pitchFamily="18" charset="0"/>
            </a:endParaRPr>
          </a:p>
        </p:txBody>
      </p:sp>
      <p:sp>
        <p:nvSpPr>
          <p:cNvPr id="7" name="TextBox 6"/>
          <p:cNvSpPr txBox="1"/>
          <p:nvPr/>
        </p:nvSpPr>
        <p:spPr>
          <a:xfrm>
            <a:off x="1043608" y="4293096"/>
            <a:ext cx="6912768" cy="1200329"/>
          </a:xfrm>
          <a:prstGeom prst="rect">
            <a:avLst/>
          </a:prstGeom>
          <a:noFill/>
        </p:spPr>
        <p:txBody>
          <a:bodyPr wrap="square" rtlCol="0">
            <a:spAutoFit/>
          </a:bodyPr>
          <a:lstStyle/>
          <a:p>
            <a:pPr marL="342900" indent="-342900">
              <a:buAutoNum type="arabicParenR"/>
            </a:pPr>
            <a:r>
              <a:rPr lang="en-US" dirty="0" smtClean="0"/>
              <a:t>External power source (Only A.C. ) require</a:t>
            </a:r>
          </a:p>
          <a:p>
            <a:pPr marL="342900" indent="-342900">
              <a:buAutoNum type="arabicParenR"/>
            </a:pPr>
            <a:r>
              <a:rPr lang="en-US" dirty="0" smtClean="0"/>
              <a:t>Vibrations may produce error.</a:t>
            </a:r>
          </a:p>
          <a:p>
            <a:pPr marL="342900" indent="-342900">
              <a:buAutoNum type="arabicParenR"/>
            </a:pPr>
            <a:r>
              <a:rPr lang="en-US" dirty="0" smtClean="0"/>
              <a:t>Practical limit of angular measurement is about +/-60 Degree.</a:t>
            </a:r>
          </a:p>
          <a:p>
            <a:pPr marL="342900" indent="-342900">
              <a:buAutoNum type="arabicParenR"/>
            </a:pPr>
            <a:r>
              <a:rPr lang="en-US" dirty="0" smtClean="0"/>
              <a:t>The performance is affected by temperature variation.</a:t>
            </a:r>
            <a:endParaRPr lang="en-IN" dirty="0"/>
          </a:p>
        </p:txBody>
      </p:sp>
    </p:spTree>
    <p:extLst>
      <p:ext uri="{BB962C8B-B14F-4D97-AF65-F5344CB8AC3E}">
        <p14:creationId xmlns:p14="http://schemas.microsoft.com/office/powerpoint/2010/main" xmlns="" val="28979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circle(in)">
                                      <p:cBhvr>
                                        <p:cTn id="30" dur="2000"/>
                                        <p:tgtEl>
                                          <p:spTgt spid="7">
                                            <p:txEl>
                                              <p:pRg st="0" end="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circle(in)">
                                      <p:cBhvr>
                                        <p:cTn id="33" dur="2000"/>
                                        <p:tgtEl>
                                          <p:spTgt spid="7">
                                            <p:txEl>
                                              <p:pRg st="1" end="1"/>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circle(in)">
                                      <p:cBhvr>
                                        <p:cTn id="36" dur="2000"/>
                                        <p:tgtEl>
                                          <p:spTgt spid="7">
                                            <p:txEl>
                                              <p:pRg st="2" end="2"/>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circle(in)">
                                      <p:cBhvr>
                                        <p:cTn id="3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92696"/>
            <a:ext cx="8229600" cy="1252728"/>
          </a:xfrm>
        </p:spPr>
        <p:txBody>
          <a:bodyPr>
            <a:normAutofit/>
          </a:bodyPr>
          <a:lstStyle/>
          <a:p>
            <a:pPr algn="l"/>
            <a:r>
              <a:rPr lang="en-US" sz="4000" dirty="0" smtClean="0">
                <a:solidFill>
                  <a:srgbClr val="002060"/>
                </a:solidFill>
                <a:latin typeface="Times New Roman" pitchFamily="18" charset="0"/>
                <a:cs typeface="Times New Roman" pitchFamily="18" charset="0"/>
              </a:rPr>
              <a:t>Applications :-</a:t>
            </a:r>
            <a:endParaRPr lang="en-IN" sz="4000" dirty="0">
              <a:solidFill>
                <a:srgbClr val="002060"/>
              </a:solidFill>
              <a:latin typeface="Times New Roman" pitchFamily="18" charset="0"/>
              <a:cs typeface="Times New Roman" pitchFamily="18" charset="0"/>
            </a:endParaRPr>
          </a:p>
        </p:txBody>
      </p:sp>
      <p:sp>
        <p:nvSpPr>
          <p:cNvPr id="4" name="TextBox 3"/>
          <p:cNvSpPr txBox="1"/>
          <p:nvPr/>
        </p:nvSpPr>
        <p:spPr>
          <a:xfrm>
            <a:off x="1043608" y="2636912"/>
            <a:ext cx="7200800" cy="2308324"/>
          </a:xfrm>
          <a:prstGeom prst="rect">
            <a:avLst/>
          </a:prstGeom>
          <a:noFill/>
        </p:spPr>
        <p:txBody>
          <a:bodyPr wrap="square" rtlCol="0">
            <a:spAutoFit/>
          </a:bodyPr>
          <a:lstStyle/>
          <a:p>
            <a:pPr marL="342900" indent="-342900">
              <a:buFont typeface="+mj-lt"/>
              <a:buAutoNum type="arabicParenR"/>
            </a:pPr>
            <a:r>
              <a:rPr lang="en-US" sz="2400" dirty="0" smtClean="0"/>
              <a:t>It is used in automobile for a inspection purpose of wheel. </a:t>
            </a:r>
          </a:p>
          <a:p>
            <a:pPr marL="342900" indent="-342900">
              <a:buFont typeface="+mj-lt"/>
              <a:buAutoNum type="arabicParenR"/>
            </a:pPr>
            <a:r>
              <a:rPr lang="en-US" sz="2400" dirty="0" smtClean="0"/>
              <a:t>It is used in automats to locate various positions.</a:t>
            </a:r>
          </a:p>
          <a:p>
            <a:pPr marL="342900" indent="-342900">
              <a:buFont typeface="+mj-lt"/>
              <a:buAutoNum type="arabicParenR"/>
            </a:pPr>
            <a:r>
              <a:rPr lang="en-US" sz="2400" dirty="0" smtClean="0"/>
              <a:t>It is used in flight control, steering control of automobile.</a:t>
            </a:r>
          </a:p>
          <a:p>
            <a:pPr marL="342900" indent="-342900">
              <a:buFont typeface="+mj-lt"/>
              <a:buAutoNum type="arabicParenR"/>
            </a:pPr>
            <a:r>
              <a:rPr lang="en-US" sz="2400" dirty="0" smtClean="0"/>
              <a:t>It is widely used to locate position of load .</a:t>
            </a:r>
            <a:endParaRPr lang="en-IN" sz="2400" dirty="0"/>
          </a:p>
        </p:txBody>
      </p:sp>
    </p:spTree>
    <p:extLst>
      <p:ext uri="{BB962C8B-B14F-4D97-AF65-F5344CB8AC3E}">
        <p14:creationId xmlns:p14="http://schemas.microsoft.com/office/powerpoint/2010/main" xmlns="" val="10246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normAutofit/>
          </a:bodyPr>
          <a:lstStyle/>
          <a:p>
            <a:pPr>
              <a:buNone/>
            </a:pPr>
            <a:endParaRPr lang="en-US" sz="4400" dirty="0" smtClean="0"/>
          </a:p>
          <a:p>
            <a:pPr>
              <a:buNone/>
            </a:pPr>
            <a:r>
              <a:rPr lang="en-US" sz="4400" dirty="0" smtClean="0"/>
              <a:t>     PRESSURE MEASUREMENT</a:t>
            </a:r>
            <a:endParaRPr lang="en-IN"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4">
                    <a:lumMod val="50000"/>
                  </a:schemeClr>
                </a:solidFill>
              </a:rPr>
              <a:t>CLASSIFICATION </a:t>
            </a:r>
            <a:endParaRPr lang="en-US" dirty="0">
              <a:solidFill>
                <a:schemeClr val="accent4">
                  <a:lumMod val="50000"/>
                </a:schemeClr>
              </a:solidFill>
            </a:endParaRPr>
          </a:p>
        </p:txBody>
      </p:sp>
      <p:sp>
        <p:nvSpPr>
          <p:cNvPr id="7" name="Content Placeholder 6"/>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LOW PRESSURE GAUGE</a:t>
            </a:r>
          </a:p>
          <a:p>
            <a:pPr marL="514350" indent="-514350" eaLnBrk="1" fontAlgn="auto" hangingPunct="1">
              <a:spcAft>
                <a:spcPts val="0"/>
              </a:spcAft>
              <a:buFont typeface="+mj-lt"/>
              <a:buAutoNum type="arabicPeriod"/>
              <a:defRPr/>
            </a:pPr>
            <a:r>
              <a:rPr lang="en-US" sz="2600" dirty="0" smtClean="0">
                <a:solidFill>
                  <a:srgbClr val="7030A0"/>
                </a:solidFill>
              </a:rPr>
              <a:t>MCLEOD GAUGE</a:t>
            </a:r>
          </a:p>
          <a:p>
            <a:pPr marL="514350" indent="-514350" eaLnBrk="1" fontAlgn="auto" hangingPunct="1">
              <a:spcAft>
                <a:spcPts val="0"/>
              </a:spcAft>
              <a:buFont typeface="+mj-lt"/>
              <a:buAutoNum type="arabicPeriod"/>
              <a:defRPr/>
            </a:pPr>
            <a:r>
              <a:rPr lang="en-US" sz="2600" dirty="0" smtClean="0">
                <a:solidFill>
                  <a:srgbClr val="7030A0"/>
                </a:solidFill>
              </a:rPr>
              <a:t>THERMAL CONDUCTIVITY GAUGE </a:t>
            </a:r>
          </a:p>
          <a:p>
            <a:pPr marL="514350" indent="-514350" eaLnBrk="1" fontAlgn="auto" hangingPunct="1">
              <a:spcAft>
                <a:spcPts val="0"/>
              </a:spcAft>
              <a:buFont typeface="+mj-lt"/>
              <a:buAutoNum type="arabicPeriod"/>
              <a:defRPr/>
            </a:pPr>
            <a:r>
              <a:rPr lang="en-US" sz="2600" dirty="0" smtClean="0">
                <a:solidFill>
                  <a:srgbClr val="7030A0"/>
                </a:solidFill>
              </a:rPr>
              <a:t>IONIZATION GAUGE</a:t>
            </a:r>
          </a:p>
          <a:p>
            <a:pPr marL="514350" indent="-514350" eaLnBrk="1" fontAlgn="auto" hangingPunct="1">
              <a:spcAft>
                <a:spcPts val="0"/>
              </a:spcAft>
              <a:buFont typeface="+mj-lt"/>
              <a:buAutoNum type="arabicPeriod"/>
              <a:defRPr/>
            </a:pPr>
            <a:r>
              <a:rPr lang="en-US" sz="2600" dirty="0" smtClean="0">
                <a:solidFill>
                  <a:srgbClr val="7030A0"/>
                </a:solidFill>
              </a:rPr>
              <a:t>THERMOCOUPLE VACCUM GAUGE</a:t>
            </a:r>
          </a:p>
          <a:p>
            <a:pPr marL="514350" indent="-514350" eaLnBrk="1" fontAlgn="auto" hangingPunct="1">
              <a:spcAft>
                <a:spcPts val="0"/>
              </a:spcAft>
              <a:buFont typeface="+mj-lt"/>
              <a:buAutoNum type="arabicPeriod"/>
              <a:defRPr/>
            </a:pPr>
            <a:r>
              <a:rPr lang="en-US" sz="2600" dirty="0" smtClean="0">
                <a:solidFill>
                  <a:srgbClr val="7030A0"/>
                </a:solidFill>
              </a:rPr>
              <a:t>PIRANI GAUGE</a:t>
            </a:r>
            <a:endParaRPr lang="en-US" sz="2600" dirty="0">
              <a:solidFill>
                <a:srgbClr val="7030A0"/>
              </a:solidFill>
            </a:endParaRPr>
          </a:p>
        </p:txBody>
      </p:sp>
      <p:sp>
        <p:nvSpPr>
          <p:cNvPr id="8" name="Content Placeholder 7"/>
          <p:cNvSpPr>
            <a:spLocks noGrp="1"/>
          </p:cNvSpPr>
          <p:nvPr>
            <p:ph sz="half" idx="2"/>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HIGH PRESSURE GAUGE</a:t>
            </a:r>
          </a:p>
          <a:p>
            <a:pPr eaLnBrk="1" fontAlgn="auto" hangingPunct="1">
              <a:spcAft>
                <a:spcPts val="0"/>
              </a:spcAft>
              <a:buFont typeface="Arial" pitchFamily="34" charset="0"/>
              <a:buNone/>
              <a:defRPr/>
            </a:pPr>
            <a:r>
              <a:rPr lang="en-US" b="1" dirty="0" smtClean="0">
                <a:solidFill>
                  <a:schemeClr val="tx1">
                    <a:lumMod val="95000"/>
                    <a:lumOff val="5000"/>
                  </a:schemeClr>
                </a:solidFill>
              </a:rPr>
              <a:t>ELASTIC TYPE</a:t>
            </a:r>
          </a:p>
          <a:p>
            <a:pPr marL="514350" indent="-514350" eaLnBrk="1" fontAlgn="auto" hangingPunct="1">
              <a:spcAft>
                <a:spcPts val="0"/>
              </a:spcAft>
              <a:buFont typeface="+mj-lt"/>
              <a:buAutoNum type="arabicPeriod"/>
              <a:defRPr/>
            </a:pPr>
            <a:r>
              <a:rPr lang="en-US" sz="2600" dirty="0" smtClean="0">
                <a:solidFill>
                  <a:srgbClr val="7030A0"/>
                </a:solidFill>
              </a:rPr>
              <a:t>DIAPHRAGM </a:t>
            </a:r>
          </a:p>
          <a:p>
            <a:pPr marL="514350" indent="-514350" eaLnBrk="1" fontAlgn="auto" hangingPunct="1">
              <a:spcAft>
                <a:spcPts val="0"/>
              </a:spcAft>
              <a:buFont typeface="+mj-lt"/>
              <a:buAutoNum type="arabicPeriod"/>
              <a:defRPr/>
            </a:pPr>
            <a:r>
              <a:rPr lang="en-US" sz="2600" dirty="0" smtClean="0">
                <a:solidFill>
                  <a:srgbClr val="7030A0"/>
                </a:solidFill>
              </a:rPr>
              <a:t>BELLOWS </a:t>
            </a:r>
          </a:p>
          <a:p>
            <a:pPr marL="514350" indent="-514350" eaLnBrk="1" fontAlgn="auto" hangingPunct="1">
              <a:spcAft>
                <a:spcPts val="0"/>
              </a:spcAft>
              <a:buFont typeface="+mj-lt"/>
              <a:buAutoNum type="arabicPeriod"/>
              <a:defRPr/>
            </a:pPr>
            <a:r>
              <a:rPr lang="en-US" sz="2600" dirty="0" smtClean="0">
                <a:solidFill>
                  <a:srgbClr val="7030A0"/>
                </a:solidFill>
              </a:rPr>
              <a:t>BOURDON TUBE</a:t>
            </a:r>
          </a:p>
          <a:p>
            <a:pPr marL="514350" indent="-514350" eaLnBrk="1" fontAlgn="auto" hangingPunct="1">
              <a:spcAft>
                <a:spcPts val="0"/>
              </a:spcAft>
              <a:buFont typeface="Arial" pitchFamily="34" charset="0"/>
              <a:buNone/>
              <a:defRPr/>
            </a:pPr>
            <a:r>
              <a:rPr lang="en-US" sz="2600" b="1" dirty="0" smtClean="0">
                <a:solidFill>
                  <a:schemeClr val="tx1">
                    <a:lumMod val="95000"/>
                    <a:lumOff val="5000"/>
                  </a:schemeClr>
                </a:solidFill>
              </a:rPr>
              <a:t>ELECTRICAL TYPE</a:t>
            </a:r>
          </a:p>
          <a:p>
            <a:pPr marL="514350" indent="-514350" eaLnBrk="1" fontAlgn="auto" hangingPunct="1">
              <a:spcAft>
                <a:spcPts val="0"/>
              </a:spcAft>
              <a:buFont typeface="+mj-lt"/>
              <a:buAutoNum type="arabicPeriod"/>
              <a:defRPr/>
            </a:pPr>
            <a:r>
              <a:rPr lang="en-US" sz="2600" dirty="0" smtClean="0">
                <a:solidFill>
                  <a:srgbClr val="7030A0"/>
                </a:solidFill>
              </a:rPr>
              <a:t>ELECTRICAL RESISTANCE TYPE</a:t>
            </a:r>
          </a:p>
          <a:p>
            <a:pPr marL="514350" indent="-514350" eaLnBrk="1" fontAlgn="auto" hangingPunct="1">
              <a:spcAft>
                <a:spcPts val="0"/>
              </a:spcAft>
              <a:buFont typeface="+mj-lt"/>
              <a:buAutoNum type="arabicPeriod"/>
              <a:defRPr/>
            </a:pPr>
            <a:r>
              <a:rPr lang="en-US" sz="2600" dirty="0" smtClean="0">
                <a:solidFill>
                  <a:srgbClr val="7030A0"/>
                </a:solidFill>
              </a:rPr>
              <a:t>PHOTOELECTRIC PRESSURE TRANSDUCER</a:t>
            </a:r>
          </a:p>
          <a:p>
            <a:pPr marL="514350" indent="-514350" eaLnBrk="1" fontAlgn="auto" hangingPunct="1">
              <a:spcAft>
                <a:spcPts val="0"/>
              </a:spcAft>
              <a:buFont typeface="+mj-lt"/>
              <a:buAutoNum type="arabicPeriod"/>
              <a:defRPr/>
            </a:pPr>
            <a:r>
              <a:rPr lang="en-US" sz="2600" dirty="0" smtClean="0">
                <a:solidFill>
                  <a:srgbClr val="7030A0"/>
                </a:solidFill>
              </a:rPr>
              <a:t>PIEZOELECTRIC TYPE</a:t>
            </a:r>
          </a:p>
          <a:p>
            <a:pPr marL="514350" indent="-514350" eaLnBrk="1" fontAlgn="auto" hangingPunct="1">
              <a:spcAft>
                <a:spcPts val="0"/>
              </a:spcAft>
              <a:buFont typeface="+mj-lt"/>
              <a:buAutoNum type="arabicPeriod"/>
              <a:defRPr/>
            </a:pPr>
            <a:r>
              <a:rPr lang="en-US" sz="2600" dirty="0" smtClean="0">
                <a:solidFill>
                  <a:srgbClr val="7030A0"/>
                </a:solidFill>
              </a:rPr>
              <a:t>VARIABLE CAPACITOR TYPE</a:t>
            </a:r>
            <a:endParaRPr lang="en-US" sz="2600" dirty="0">
              <a:solidFill>
                <a:srgbClr val="7030A0"/>
              </a:solidFill>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676400"/>
          </a:xfrm>
        </p:spPr>
        <p:style>
          <a:lnRef idx="2">
            <a:schemeClr val="dk1"/>
          </a:lnRef>
          <a:fillRef idx="1">
            <a:schemeClr val="lt1"/>
          </a:fillRef>
          <a:effectRef idx="0">
            <a:schemeClr val="dk1"/>
          </a:effectRef>
          <a:fontRef idx="minor">
            <a:schemeClr val="dk1"/>
          </a:fontRef>
        </p:style>
        <p:txBody>
          <a:bodyPr>
            <a:noAutofit/>
          </a:bodyPr>
          <a:lstStyle/>
          <a:p>
            <a:pPr algn="l"/>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t>
            </a:r>
            <a:r>
              <a:rPr lang="en-US" sz="3600" dirty="0" smtClean="0">
                <a:latin typeface="+mn-lt"/>
              </a:rPr>
              <a:t>Chapter No.-02</a:t>
            </a:r>
            <a:br>
              <a:rPr lang="en-US" sz="3600" dirty="0" smtClean="0">
                <a:latin typeface="+mn-lt"/>
              </a:rPr>
            </a:br>
            <a:r>
              <a:rPr lang="en-US" sz="3600" dirty="0" smtClean="0">
                <a:latin typeface="+mn-lt"/>
              </a:rPr>
              <a:t>Displacement &amp; Pressure Measurement </a:t>
            </a:r>
            <a:br>
              <a:rPr lang="en-US" sz="3600" dirty="0" smtClean="0">
                <a:latin typeface="+mn-lt"/>
              </a:rPr>
            </a:br>
            <a:endParaRPr lang="en-US" sz="3600" dirty="0">
              <a:latin typeface="+mn-lt"/>
            </a:endParaRPr>
          </a:p>
        </p:txBody>
      </p:sp>
      <p:sp>
        <p:nvSpPr>
          <p:cNvPr id="3" name="Subtitle 2"/>
          <p:cNvSpPr>
            <a:spLocks noGrp="1"/>
          </p:cNvSpPr>
          <p:nvPr>
            <p:ph type="subTitle" idx="1"/>
          </p:nvPr>
        </p:nvSpPr>
        <p:spPr>
          <a:solidFill>
            <a:schemeClr val="bg1"/>
          </a:solidFill>
        </p:spPr>
        <p:txBody>
          <a:bodyPr>
            <a:normAutofit fontScale="92500" lnSpcReduction="10000"/>
          </a:bodyPr>
          <a:lstStyle/>
          <a:p>
            <a:pPr algn="l"/>
            <a:r>
              <a:rPr lang="en-US" sz="2800" dirty="0" smtClean="0"/>
              <a:t>CO- Explain the working of various displacement and pressure measuring transducers. </a:t>
            </a:r>
            <a:br>
              <a:rPr lang="en-US" sz="2800" dirty="0" smtClean="0"/>
            </a:br>
            <a:endParaRPr lang="en-US" sz="2800" dirty="0" smtClean="0"/>
          </a:p>
          <a:p>
            <a:pPr algn="l"/>
            <a:r>
              <a:rPr lang="en-US" sz="2800" dirty="0" smtClean="0"/>
              <a:t>        </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solidFill>
                  <a:srgbClr val="FF0000"/>
                </a:solidFill>
              </a:rPr>
              <a:t>ELASTIC PRESSURE ELEMENTS</a:t>
            </a:r>
          </a:p>
        </p:txBody>
      </p:sp>
      <p:sp>
        <p:nvSpPr>
          <p:cNvPr id="4099" name="Content Placeholder 2"/>
          <p:cNvSpPr>
            <a:spLocks noGrp="1"/>
          </p:cNvSpPr>
          <p:nvPr>
            <p:ph idx="1"/>
          </p:nvPr>
        </p:nvSpPr>
        <p:spPr/>
        <p:txBody>
          <a:bodyPr/>
          <a:lstStyle/>
          <a:p>
            <a:pPr eaLnBrk="1" hangingPunct="1"/>
            <a:r>
              <a:rPr lang="en-US" smtClean="0">
                <a:solidFill>
                  <a:srgbClr val="00B050"/>
                </a:solidFill>
              </a:rPr>
              <a:t>These types of gauges use elastic members for sensing pressure at primary stage so known as PRIMARY SENSING ELEMENT.</a:t>
            </a:r>
          </a:p>
          <a:p>
            <a:pPr eaLnBrk="1" hangingPunct="1"/>
            <a:r>
              <a:rPr lang="en-US" smtClean="0">
                <a:solidFill>
                  <a:srgbClr val="00B050"/>
                </a:solidFill>
              </a:rPr>
              <a:t>These elastic members convert the pressure into mechanical displacement which can be directly read on pointer or can be converted into electrical signal using secondary transducer.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solidFill>
                  <a:srgbClr val="FF0000"/>
                </a:solidFill>
              </a:rPr>
              <a:t>WORKING PRINCIPLE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chemeClr val="bg1">
                    <a:lumMod val="50000"/>
                  </a:schemeClr>
                </a:solidFill>
              </a:rPr>
              <a:t>When elastic member like diaphragm, bellows, bourdon tube is subjected to applied unknown pressure, it tend to deflect or deform results into mechanical displacement.</a:t>
            </a:r>
          </a:p>
          <a:p>
            <a:pPr eaLnBrk="1" fontAlgn="auto" hangingPunct="1">
              <a:spcAft>
                <a:spcPts val="0"/>
              </a:spcAft>
              <a:buFont typeface="Arial" pitchFamily="34" charset="0"/>
              <a:buChar char="•"/>
              <a:defRPr/>
            </a:pPr>
            <a:r>
              <a:rPr lang="en-US" dirty="0" smtClean="0">
                <a:solidFill>
                  <a:schemeClr val="bg1">
                    <a:lumMod val="50000"/>
                  </a:schemeClr>
                </a:solidFill>
              </a:rPr>
              <a:t>This displacement is proportional to applied pressure and it can be measured either by mechanical or electrical means.</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6">
                    <a:lumMod val="50000"/>
                  </a:schemeClr>
                </a:solidFill>
              </a:rPr>
              <a:t>DIAPHRAGM</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rgbClr val="7030A0"/>
                </a:solidFill>
              </a:rPr>
              <a:t>The diaphragm is a thin member of sheet metal made to precise dimension either in the shape of membrane or circular disc.</a:t>
            </a:r>
          </a:p>
          <a:p>
            <a:pPr eaLnBrk="1" fontAlgn="auto" hangingPunct="1">
              <a:spcAft>
                <a:spcPts val="0"/>
              </a:spcAft>
              <a:buFont typeface="Arial" pitchFamily="34" charset="0"/>
              <a:buChar char="•"/>
              <a:defRPr/>
            </a:pPr>
            <a:r>
              <a:rPr lang="en-US" dirty="0" smtClean="0">
                <a:solidFill>
                  <a:srgbClr val="7030A0"/>
                </a:solidFill>
              </a:rPr>
              <a:t>If unknown pressure is applied on one side of diaphragm it gets deflected.</a:t>
            </a:r>
          </a:p>
          <a:p>
            <a:pPr eaLnBrk="1" fontAlgn="auto" hangingPunct="1">
              <a:spcAft>
                <a:spcPts val="0"/>
              </a:spcAft>
              <a:buFont typeface="Arial" pitchFamily="34" charset="0"/>
              <a:buChar char="•"/>
              <a:defRPr/>
            </a:pPr>
            <a:r>
              <a:rPr lang="en-US" dirty="0" smtClean="0">
                <a:solidFill>
                  <a:srgbClr val="7030A0"/>
                </a:solidFill>
              </a:rPr>
              <a:t>The deflection of diaphragm is proportional to applied pressure.</a:t>
            </a:r>
          </a:p>
          <a:p>
            <a:pPr eaLnBrk="1" fontAlgn="auto" hangingPunct="1">
              <a:spcAft>
                <a:spcPts val="0"/>
              </a:spcAft>
              <a:buFont typeface="Arial" pitchFamily="34" charset="0"/>
              <a:buChar char="•"/>
              <a:defRPr/>
            </a:pPr>
            <a:r>
              <a:rPr lang="en-US" dirty="0" smtClean="0">
                <a:solidFill>
                  <a:srgbClr val="7030A0"/>
                </a:solidFill>
              </a:rPr>
              <a:t>The measure of the deflection is calibrated in terms of pressure.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solidFill>
                  <a:srgbClr val="7030A0"/>
                </a:solidFill>
              </a:rPr>
              <a:t>SPECIFICATIONS OF DIAPHRAGM</a:t>
            </a:r>
          </a:p>
        </p:txBody>
      </p:sp>
      <p:sp>
        <p:nvSpPr>
          <p:cNvPr id="7171" name="Content Placeholder 2"/>
          <p:cNvSpPr>
            <a:spLocks noGrp="1"/>
          </p:cNvSpPr>
          <p:nvPr>
            <p:ph idx="1"/>
          </p:nvPr>
        </p:nvSpPr>
        <p:spPr/>
        <p:txBody>
          <a:bodyPr/>
          <a:lstStyle/>
          <a:p>
            <a:pPr eaLnBrk="1" hangingPunct="1"/>
            <a:r>
              <a:rPr lang="en-US" smtClean="0">
                <a:solidFill>
                  <a:srgbClr val="C00000"/>
                </a:solidFill>
              </a:rPr>
              <a:t>For pressure range 0 to 6.7 KPa membrane type diaphragm is used and for 0 to 350 KPa circular flexible disc type diaphragm is used.</a:t>
            </a:r>
          </a:p>
          <a:p>
            <a:pPr eaLnBrk="1" hangingPunct="1"/>
            <a:r>
              <a:rPr lang="en-US" smtClean="0">
                <a:solidFill>
                  <a:srgbClr val="C00000"/>
                </a:solidFill>
              </a:rPr>
              <a:t>Made up off phosphor bronze, beryllium copper, brass, teflon and monel.</a:t>
            </a:r>
          </a:p>
          <a:p>
            <a:pPr eaLnBrk="1" hangingPunct="1">
              <a:buFont typeface="Arial" charset="0"/>
              <a:buNone/>
            </a:pPr>
            <a:r>
              <a:rPr lang="en-US" smtClean="0">
                <a:solidFill>
                  <a:srgbClr val="C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lumMod val="75000"/>
                  </a:schemeClr>
                </a:solidFill>
              </a:rPr>
              <a:t>TYPES</a:t>
            </a:r>
            <a:endParaRPr lang="en-US" dirty="0">
              <a:solidFill>
                <a:schemeClr val="tx2">
                  <a:lumMod val="75000"/>
                </a:schemeClr>
              </a:solidFill>
            </a:endParaRPr>
          </a:p>
        </p:txBody>
      </p:sp>
      <p:sp>
        <p:nvSpPr>
          <p:cNvPr id="8195" name="Content Placeholder 2"/>
          <p:cNvSpPr>
            <a:spLocks noGrp="1"/>
          </p:cNvSpPr>
          <p:nvPr>
            <p:ph idx="1"/>
          </p:nvPr>
        </p:nvSpPr>
        <p:spPr/>
        <p:txBody>
          <a:bodyPr/>
          <a:lstStyle/>
          <a:p>
            <a:pPr eaLnBrk="1" hangingPunct="1"/>
            <a:r>
              <a:rPr lang="en-US" smtClean="0">
                <a:solidFill>
                  <a:srgbClr val="C00000"/>
                </a:solidFill>
              </a:rPr>
              <a:t>Flat type</a:t>
            </a:r>
          </a:p>
          <a:p>
            <a:pPr eaLnBrk="1" hangingPunct="1"/>
            <a:r>
              <a:rPr lang="en-US" smtClean="0">
                <a:solidFill>
                  <a:srgbClr val="C00000"/>
                </a:solidFill>
              </a:rPr>
              <a:t>Disc type</a:t>
            </a:r>
          </a:p>
          <a:p>
            <a:pPr eaLnBrk="1" hangingPunct="1"/>
            <a:r>
              <a:rPr lang="en-US" smtClean="0">
                <a:solidFill>
                  <a:srgbClr val="C00000"/>
                </a:solidFill>
              </a:rPr>
              <a:t>Corrugated type</a:t>
            </a:r>
          </a:p>
          <a:p>
            <a:pPr eaLnBrk="1" hangingPunct="1"/>
            <a:r>
              <a:rPr lang="en-US" smtClean="0">
                <a:solidFill>
                  <a:srgbClr val="C00000"/>
                </a:solidFill>
              </a:rPr>
              <a:t>Capsule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ocuments\imp\3 year\New folder (2)\mac unit 2\Slide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solidFill>
                  <a:srgbClr val="00B0F0"/>
                </a:solidFill>
              </a:rPr>
              <a:t>ADVANTAGE</a:t>
            </a:r>
          </a:p>
        </p:txBody>
      </p:sp>
      <p:sp>
        <p:nvSpPr>
          <p:cNvPr id="10243" name="Content Placeholder 2"/>
          <p:cNvSpPr>
            <a:spLocks noGrp="1"/>
          </p:cNvSpPr>
          <p:nvPr>
            <p:ph idx="1"/>
          </p:nvPr>
        </p:nvSpPr>
        <p:spPr/>
        <p:txBody>
          <a:bodyPr/>
          <a:lstStyle/>
          <a:p>
            <a:pPr eaLnBrk="1" hangingPunct="1"/>
            <a:r>
              <a:rPr lang="en-US" smtClean="0">
                <a:solidFill>
                  <a:srgbClr val="FF0000"/>
                </a:solidFill>
              </a:rPr>
              <a:t>They have moderate cost and simple in construction.</a:t>
            </a:r>
          </a:p>
          <a:p>
            <a:pPr eaLnBrk="1" hangingPunct="1"/>
            <a:r>
              <a:rPr lang="en-US" smtClean="0">
                <a:solidFill>
                  <a:srgbClr val="FF0000"/>
                </a:solidFill>
              </a:rPr>
              <a:t>Good linearity.</a:t>
            </a:r>
          </a:p>
          <a:p>
            <a:pPr eaLnBrk="1" hangingPunct="1"/>
            <a:r>
              <a:rPr lang="en-US" smtClean="0">
                <a:solidFill>
                  <a:srgbClr val="FF0000"/>
                </a:solidFill>
              </a:rPr>
              <a:t>Easy calibration with dead weight tester.</a:t>
            </a:r>
          </a:p>
          <a:p>
            <a:pPr eaLnBrk="1" hangingPunct="1"/>
            <a:r>
              <a:rPr lang="en-US" smtClean="0">
                <a:solidFill>
                  <a:srgbClr val="FF0000"/>
                </a:solidFill>
              </a:rPr>
              <a:t>Connectivity to strain, capacitance and other electrical sensor.</a:t>
            </a:r>
          </a:p>
          <a:p>
            <a:pPr eaLnBrk="1" hangingPunct="1"/>
            <a:r>
              <a:rPr lang="en-US" smtClean="0">
                <a:solidFill>
                  <a:srgbClr val="FF0000"/>
                </a:solidFill>
              </a:rPr>
              <a:t>They can measure gauge, absolute and differential pressure.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LIMITATIONS</a:t>
            </a:r>
          </a:p>
        </p:txBody>
      </p:sp>
      <p:sp>
        <p:nvSpPr>
          <p:cNvPr id="11267" name="Content Placeholder 2"/>
          <p:cNvSpPr>
            <a:spLocks noGrp="1"/>
          </p:cNvSpPr>
          <p:nvPr>
            <p:ph idx="1"/>
          </p:nvPr>
        </p:nvSpPr>
        <p:spPr/>
        <p:txBody>
          <a:bodyPr/>
          <a:lstStyle/>
          <a:p>
            <a:pPr eaLnBrk="1" hangingPunct="1"/>
            <a:r>
              <a:rPr lang="en-US" smtClean="0">
                <a:solidFill>
                  <a:srgbClr val="7030A0"/>
                </a:solidFill>
              </a:rPr>
              <a:t>Cannot avoid overloading.</a:t>
            </a:r>
          </a:p>
          <a:p>
            <a:pPr eaLnBrk="1" hangingPunct="1"/>
            <a:r>
              <a:rPr lang="en-US" smtClean="0">
                <a:solidFill>
                  <a:srgbClr val="7030A0"/>
                </a:solidFill>
              </a:rPr>
              <a:t>Cannot tolerate vibrations and shocks.</a:t>
            </a:r>
          </a:p>
          <a:p>
            <a:pPr eaLnBrk="1" hangingPunct="1"/>
            <a:r>
              <a:rPr lang="en-US" smtClean="0">
                <a:solidFill>
                  <a:srgbClr val="7030A0"/>
                </a:solidFill>
              </a:rPr>
              <a:t>Difficult to repair.</a:t>
            </a:r>
          </a:p>
          <a:p>
            <a:pPr eaLnBrk="1" hangingPunct="1"/>
            <a:r>
              <a:rPr lang="en-US" smtClean="0">
                <a:solidFill>
                  <a:srgbClr val="7030A0"/>
                </a:solidFill>
              </a:rPr>
              <a:t>Range limited to relatively low to medium pressure.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6">
                    <a:lumMod val="50000"/>
                  </a:schemeClr>
                </a:solidFill>
              </a:rPr>
              <a:t>BELLOWS PRESSURE GAUGE</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chemeClr val="tx1">
                    <a:lumMod val="75000"/>
                    <a:lumOff val="25000"/>
                  </a:schemeClr>
                </a:solidFill>
              </a:rPr>
              <a:t>Bellows are pressure sensing elastic elements used for measurement of low and medium pressure.</a:t>
            </a:r>
          </a:p>
          <a:p>
            <a:pPr eaLnBrk="1" fontAlgn="auto" hangingPunct="1">
              <a:spcAft>
                <a:spcPts val="0"/>
              </a:spcAft>
              <a:buFont typeface="Arial" pitchFamily="34" charset="0"/>
              <a:buChar char="•"/>
              <a:defRPr/>
            </a:pPr>
            <a:r>
              <a:rPr lang="en-US" dirty="0" smtClean="0">
                <a:solidFill>
                  <a:schemeClr val="tx1">
                    <a:lumMod val="75000"/>
                    <a:lumOff val="25000"/>
                  </a:schemeClr>
                </a:solidFill>
              </a:rPr>
              <a:t>When number of circular plates welded together in such a way that they can be expanded or contracted by the applications of pressure.</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solidFill>
                  <a:srgbClr val="002060"/>
                </a:solidFill>
              </a:rPr>
              <a:t>MATERIAL PROPERTY INCLUDES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chemeClr val="tx2">
                    <a:lumMod val="60000"/>
                    <a:lumOff val="40000"/>
                  </a:schemeClr>
                </a:solidFill>
              </a:rPr>
              <a:t>Easy to fabricate.</a:t>
            </a:r>
          </a:p>
          <a:p>
            <a:pPr eaLnBrk="1" fontAlgn="auto" hangingPunct="1">
              <a:spcAft>
                <a:spcPts val="0"/>
              </a:spcAft>
              <a:buFont typeface="Arial" pitchFamily="34" charset="0"/>
              <a:buChar char="•"/>
              <a:defRPr/>
            </a:pPr>
            <a:r>
              <a:rPr lang="en-US" dirty="0" smtClean="0">
                <a:solidFill>
                  <a:schemeClr val="tx2">
                    <a:lumMod val="60000"/>
                    <a:lumOff val="40000"/>
                  </a:schemeClr>
                </a:solidFill>
              </a:rPr>
              <a:t>High resistance to fatigue.</a:t>
            </a:r>
          </a:p>
          <a:p>
            <a:pPr eaLnBrk="1" fontAlgn="auto" hangingPunct="1">
              <a:spcAft>
                <a:spcPts val="0"/>
              </a:spcAft>
              <a:buFont typeface="Arial" pitchFamily="34" charset="0"/>
              <a:buChar char="•"/>
              <a:defRPr/>
            </a:pPr>
            <a:r>
              <a:rPr lang="en-US" dirty="0" smtClean="0">
                <a:solidFill>
                  <a:schemeClr val="tx2">
                    <a:lumMod val="60000"/>
                    <a:lumOff val="40000"/>
                  </a:schemeClr>
                </a:solidFill>
              </a:rPr>
              <a:t>Good ductility and strength.</a:t>
            </a:r>
          </a:p>
          <a:p>
            <a:pPr eaLnBrk="1" fontAlgn="auto" hangingPunct="1">
              <a:spcAft>
                <a:spcPts val="0"/>
              </a:spcAft>
              <a:buFont typeface="Arial" pitchFamily="34" charset="0"/>
              <a:buChar char="•"/>
              <a:defRPr/>
            </a:pPr>
            <a:r>
              <a:rPr lang="en-US" dirty="0" smtClean="0">
                <a:solidFill>
                  <a:schemeClr val="tx2">
                    <a:lumMod val="60000"/>
                    <a:lumOff val="40000"/>
                  </a:schemeClr>
                </a:solidFill>
              </a:rPr>
              <a:t>Less hysteresis effect</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Displacement Measurement</a:t>
            </a:r>
            <a:endParaRPr lang="en-IN" dirty="0"/>
          </a:p>
        </p:txBody>
      </p:sp>
      <p:sp>
        <p:nvSpPr>
          <p:cNvPr id="3" name="Content Placeholder 2"/>
          <p:cNvSpPr>
            <a:spLocks noGrp="1"/>
          </p:cNvSpPr>
          <p:nvPr>
            <p:ph idx="1"/>
          </p:nvPr>
        </p:nvSpPr>
        <p:spPr/>
        <p:txBody>
          <a:bodyPr/>
          <a:lstStyle/>
          <a:p>
            <a:r>
              <a:rPr lang="en-US" dirty="0" smtClean="0"/>
              <a:t>LVDT</a:t>
            </a:r>
          </a:p>
          <a:p>
            <a:r>
              <a:rPr lang="en-US" dirty="0" smtClean="0"/>
              <a:t>RVDT</a:t>
            </a:r>
          </a:p>
          <a:p>
            <a:r>
              <a:rPr lang="en-US" dirty="0" smtClean="0"/>
              <a:t>POTENTIOMETER</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14104_234_1.jpg"/>
          <p:cNvPicPr>
            <a:picLocks noChangeAspect="1"/>
          </p:cNvPicPr>
          <p:nvPr/>
        </p:nvPicPr>
        <p:blipFill>
          <a:blip r:embed="rId2" cstate="print"/>
          <a:srcRect/>
          <a:stretch>
            <a:fillRect/>
          </a:stretch>
        </p:blipFill>
        <p:spPr bwMode="auto">
          <a:xfrm>
            <a:off x="1828800" y="34925"/>
            <a:ext cx="5791200" cy="682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solidFill>
                  <a:srgbClr val="7030A0"/>
                </a:solidFill>
              </a:rPr>
              <a:t>WORKING</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rgbClr val="002060"/>
                </a:solidFill>
              </a:rPr>
              <a:t>Pressure to be measured is applied from bottom which is fixed, expansion of bellows take place to upper side to which rod is connected.</a:t>
            </a:r>
          </a:p>
          <a:p>
            <a:pPr eaLnBrk="1" fontAlgn="auto" hangingPunct="1">
              <a:spcAft>
                <a:spcPts val="0"/>
              </a:spcAft>
              <a:buFont typeface="Arial" pitchFamily="34" charset="0"/>
              <a:buChar char="•"/>
              <a:defRPr/>
            </a:pPr>
            <a:r>
              <a:rPr lang="en-US" dirty="0" smtClean="0">
                <a:solidFill>
                  <a:srgbClr val="002060"/>
                </a:solidFill>
              </a:rPr>
              <a:t>The displacement of rod is directly proportional to the pressure inside the bellows.</a:t>
            </a:r>
          </a:p>
          <a:p>
            <a:pPr eaLnBrk="1" fontAlgn="auto" hangingPunct="1">
              <a:spcAft>
                <a:spcPts val="0"/>
              </a:spcAft>
              <a:buFont typeface="Arial" pitchFamily="34" charset="0"/>
              <a:buChar char="•"/>
              <a:defRPr/>
            </a:pPr>
            <a:r>
              <a:rPr lang="en-US" dirty="0" smtClean="0">
                <a:solidFill>
                  <a:srgbClr val="002060"/>
                </a:solidFill>
              </a:rPr>
              <a:t>This displacement is transferred to pointer moving over a calibrated scale.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2">
                    <a:lumMod val="75000"/>
                  </a:schemeClr>
                </a:solidFill>
              </a:rPr>
              <a:t>ADVANTAGE</a:t>
            </a:r>
            <a:endParaRPr lang="en-US" dirty="0">
              <a:solidFill>
                <a:schemeClr val="accent2">
                  <a:lumMod val="75000"/>
                </a:schemeClr>
              </a:solidFill>
            </a:endParaRPr>
          </a:p>
        </p:txBody>
      </p:sp>
      <p:sp>
        <p:nvSpPr>
          <p:cNvPr id="16387" name="Content Placeholder 2"/>
          <p:cNvSpPr>
            <a:spLocks noGrp="1"/>
          </p:cNvSpPr>
          <p:nvPr>
            <p:ph idx="1"/>
          </p:nvPr>
        </p:nvSpPr>
        <p:spPr/>
        <p:txBody>
          <a:bodyPr/>
          <a:lstStyle/>
          <a:p>
            <a:pPr eaLnBrk="1" hangingPunct="1"/>
            <a:r>
              <a:rPr lang="en-US" smtClean="0">
                <a:solidFill>
                  <a:srgbClr val="7030A0"/>
                </a:solidFill>
              </a:rPr>
              <a:t>Simple and rugged construction.</a:t>
            </a:r>
          </a:p>
          <a:p>
            <a:pPr eaLnBrk="1" hangingPunct="1"/>
            <a:r>
              <a:rPr lang="en-US" smtClean="0">
                <a:solidFill>
                  <a:srgbClr val="7030A0"/>
                </a:solidFill>
              </a:rPr>
              <a:t>Good for low to moderate pressure measurement.</a:t>
            </a:r>
          </a:p>
          <a:p>
            <a:pPr eaLnBrk="1" hangingPunct="1"/>
            <a:r>
              <a:rPr lang="en-US" smtClean="0">
                <a:solidFill>
                  <a:srgbClr val="7030A0"/>
                </a:solidFill>
              </a:rPr>
              <a:t>Can used for measurement of gauge, absolute and differential pressures.</a:t>
            </a:r>
          </a:p>
          <a:p>
            <a:pPr eaLnBrk="1" hangingPunct="1"/>
            <a:r>
              <a:rPr lang="en-US" smtClean="0">
                <a:solidFill>
                  <a:srgbClr val="7030A0"/>
                </a:solidFill>
              </a:rPr>
              <a:t>Relatively less expensive</a:t>
            </a:r>
            <a:r>
              <a:rPr lang="en-US"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FF0000"/>
                </a:solidFill>
              </a:rPr>
              <a:t>LIMITATION</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solidFill>
                  <a:schemeClr val="bg1">
                    <a:lumMod val="50000"/>
                  </a:schemeClr>
                </a:solidFill>
              </a:rPr>
              <a:t>Not suitable for very high pressure.</a:t>
            </a:r>
          </a:p>
          <a:p>
            <a:pPr eaLnBrk="1" fontAlgn="auto" hangingPunct="1">
              <a:spcAft>
                <a:spcPts val="0"/>
              </a:spcAft>
              <a:buFont typeface="Arial" pitchFamily="34" charset="0"/>
              <a:buChar char="•"/>
              <a:defRPr/>
            </a:pPr>
            <a:r>
              <a:rPr lang="en-US" dirty="0" smtClean="0">
                <a:solidFill>
                  <a:schemeClr val="bg1">
                    <a:lumMod val="50000"/>
                  </a:schemeClr>
                </a:solidFill>
              </a:rPr>
              <a:t>Friction and dirt may affect sensitivity.</a:t>
            </a:r>
          </a:p>
          <a:p>
            <a:pPr eaLnBrk="1" fontAlgn="auto" hangingPunct="1">
              <a:spcAft>
                <a:spcPts val="0"/>
              </a:spcAft>
              <a:buFont typeface="Arial" pitchFamily="34" charset="0"/>
              <a:buChar char="•"/>
              <a:defRPr/>
            </a:pPr>
            <a:r>
              <a:rPr lang="en-US" dirty="0" smtClean="0">
                <a:solidFill>
                  <a:schemeClr val="bg1">
                    <a:lumMod val="50000"/>
                  </a:schemeClr>
                </a:solidFill>
              </a:rPr>
              <a:t>For more accurate result, spring arrangement is necessary.</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229600" cy="6019800"/>
          </a:xfrm>
        </p:spPr>
        <p:txBody>
          <a:bodyPr>
            <a:normAutofit/>
          </a:bodyPr>
          <a:lstStyle/>
          <a:p>
            <a:pPr algn="l"/>
            <a:r>
              <a:rPr lang="en-US" sz="6000" dirty="0" smtClean="0">
                <a:solidFill>
                  <a:srgbClr val="FF0000"/>
                </a:solidFill>
                <a:latin typeface="Algerian" pitchFamily="82" charset="0"/>
              </a:rPr>
              <a:t>BOURDON TUBE PRESSURE GAUGES  </a:t>
            </a:r>
            <a:br>
              <a:rPr lang="en-US" sz="6000" dirty="0" smtClean="0">
                <a:solidFill>
                  <a:srgbClr val="FF0000"/>
                </a:solidFill>
                <a:latin typeface="Algerian" pitchFamily="82" charset="0"/>
              </a:rPr>
            </a:br>
            <a:r>
              <a:rPr lang="en-US" sz="6000" dirty="0">
                <a:solidFill>
                  <a:srgbClr val="FF0000"/>
                </a:solidFill>
                <a:latin typeface="Algerian" pitchFamily="82" charset="0"/>
              </a:rPr>
              <a:t/>
            </a:r>
            <a:br>
              <a:rPr lang="en-US" sz="6000" dirty="0">
                <a:solidFill>
                  <a:srgbClr val="FF0000"/>
                </a:solidFill>
                <a:latin typeface="Algerian" pitchFamily="82" charset="0"/>
              </a:rPr>
            </a:br>
            <a:r>
              <a:rPr lang="en-US" sz="6000" dirty="0" smtClean="0">
                <a:solidFill>
                  <a:srgbClr val="FF0000"/>
                </a:solidFill>
                <a:latin typeface="Algerian" pitchFamily="82" charset="0"/>
              </a:rPr>
              <a:t/>
            </a:r>
            <a:br>
              <a:rPr lang="en-US" sz="6000" dirty="0" smtClean="0">
                <a:solidFill>
                  <a:srgbClr val="FF0000"/>
                </a:solidFill>
                <a:latin typeface="Algerian" pitchFamily="82" charset="0"/>
              </a:rPr>
            </a:br>
            <a:r>
              <a:rPr lang="en-US" sz="6000" dirty="0">
                <a:solidFill>
                  <a:srgbClr val="FF0000"/>
                </a:solidFill>
                <a:latin typeface="Algerian" pitchFamily="82" charset="0"/>
              </a:rPr>
              <a:t/>
            </a:r>
            <a:br>
              <a:rPr lang="en-US" sz="6000" dirty="0">
                <a:solidFill>
                  <a:srgbClr val="FF0000"/>
                </a:solidFill>
                <a:latin typeface="Algerian" pitchFamily="82" charset="0"/>
              </a:rPr>
            </a:br>
            <a:endParaRPr lang="en-US" sz="3600" dirty="0">
              <a:solidFill>
                <a:srgbClr val="FFFF00"/>
              </a:solidFill>
              <a:latin typeface="Algerian" pitchFamily="82" charset="0"/>
            </a:endParaRPr>
          </a:p>
        </p:txBody>
      </p:sp>
    </p:spTree>
    <p:extLst>
      <p:ext uri="{BB962C8B-B14F-4D97-AF65-F5344CB8AC3E}">
        <p14:creationId xmlns:p14="http://schemas.microsoft.com/office/powerpoint/2010/main" xmlns="" val="1597023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rgbClr val="FF0000"/>
                </a:solidFill>
                <a:latin typeface="Algerian" pitchFamily="82" charset="0"/>
              </a:rPr>
              <a:t>PRESSURE:-</a:t>
            </a:r>
            <a:endParaRPr lang="en-US" sz="4400"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t>FORCEACTING PER UNIT AREA IS KNOWN AS PRESSURE.</a:t>
            </a:r>
          </a:p>
          <a:p>
            <a:r>
              <a:rPr lang="en-US" dirty="0" smtClean="0"/>
              <a:t>P=F/A</a:t>
            </a:r>
          </a:p>
          <a:p>
            <a:r>
              <a:rPr lang="en-US" dirty="0" smtClean="0"/>
              <a:t>WHERE;</a:t>
            </a:r>
          </a:p>
          <a:p>
            <a:r>
              <a:rPr lang="en-US" dirty="0" smtClean="0"/>
              <a:t>F= FORCE ACTING ON SURFACE</a:t>
            </a:r>
          </a:p>
          <a:p>
            <a:r>
              <a:rPr lang="en-US" dirty="0" smtClean="0"/>
              <a:t>A= SURFACE AREA.</a:t>
            </a:r>
            <a:endParaRPr lang="en-US" dirty="0"/>
          </a:p>
        </p:txBody>
      </p:sp>
    </p:spTree>
    <p:extLst>
      <p:ext uri="{BB962C8B-B14F-4D97-AF65-F5344CB8AC3E}">
        <p14:creationId xmlns:p14="http://schemas.microsoft.com/office/powerpoint/2010/main" xmlns="" val="2369179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BOURDON TUBE</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154" y="1752599"/>
            <a:ext cx="7235646" cy="4813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7605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609600"/>
            <a:ext cx="7391400"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1405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latin typeface="Algerian" pitchFamily="82" charset="0"/>
              </a:rPr>
              <a:t>BOURDON TUBE</a:t>
            </a:r>
            <a:endParaRPr lang="en-US" sz="40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smtClean="0">
                <a:latin typeface="Algerian" pitchFamily="82" charset="0"/>
              </a:rPr>
              <a:t>BOURDON TUBE IS MADE FROM FLATTENED TUBE BEND IN SUCH A WAY AS TO PRODUCE THE C, HELICAL OR SPIRAL SHAPE.</a:t>
            </a:r>
          </a:p>
          <a:p>
            <a:pPr marL="137160" indent="0">
              <a:buNone/>
            </a:pPr>
            <a:r>
              <a:rPr lang="en-US" dirty="0" smtClean="0">
                <a:latin typeface="Algerian" pitchFamily="82" charset="0"/>
              </a:rPr>
              <a:t>ONE END OF TUBE IS SEALED AND OTHER END IS KEPT OPEN FOR FLUID TO ENTER WHOSE PRESSURE IS TO BE MEASURED.</a:t>
            </a:r>
          </a:p>
          <a:p>
            <a:pPr marL="137160" indent="0">
              <a:buNone/>
            </a:pPr>
            <a:r>
              <a:rPr lang="en-US" dirty="0" smtClean="0">
                <a:latin typeface="Algerian" pitchFamily="82" charset="0"/>
              </a:rPr>
              <a:t>DUE TO THE APPLIED PRESSURE THE TUBE TENDS TO BE STRAIGHTEN OUT.</a:t>
            </a:r>
          </a:p>
          <a:p>
            <a:pPr marL="137160" indent="0">
              <a:buNone/>
            </a:pPr>
            <a:r>
              <a:rPr lang="en-US" dirty="0" smtClean="0">
                <a:latin typeface="Algerian" pitchFamily="82" charset="0"/>
              </a:rPr>
              <a:t>THIS CAUSES THE MOVEMENT OF FREE END AND THIS DISPLACEMENT IS COMMUNICATED TO POINTER THROUGH SECTOR AND POINTER ARRANGEMENT.</a:t>
            </a:r>
          </a:p>
          <a:p>
            <a:pPr marL="137160" indent="0">
              <a:buNone/>
            </a:pPr>
            <a:r>
              <a:rPr lang="en-US" dirty="0" smtClean="0">
                <a:latin typeface="Algerian" pitchFamily="82" charset="0"/>
              </a:rPr>
              <a:t>THE POINTER MOVES OVER SCALE,WHICH IS CALIBRATED TO READ PRESSURE.</a:t>
            </a:r>
            <a:endParaRPr lang="en-US" dirty="0">
              <a:latin typeface="Algerian" pitchFamily="82" charset="0"/>
            </a:endParaRPr>
          </a:p>
        </p:txBody>
      </p:sp>
    </p:spTree>
    <p:extLst>
      <p:ext uri="{BB962C8B-B14F-4D97-AF65-F5344CB8AC3E}">
        <p14:creationId xmlns:p14="http://schemas.microsoft.com/office/powerpoint/2010/main" xmlns="" val="132300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a:buNone/>
            </a:pPr>
            <a:r>
              <a:rPr lang="en-US" sz="4400" dirty="0" smtClean="0">
                <a:solidFill>
                  <a:srgbClr val="FF0000"/>
                </a:solidFill>
                <a:latin typeface="Algerian" pitchFamily="82" charset="0"/>
              </a:rPr>
              <a:t>MATERIAL</a:t>
            </a:r>
          </a:p>
          <a:p>
            <a:pPr marL="137160" indent="0">
              <a:buNone/>
            </a:pPr>
            <a:r>
              <a:rPr lang="en-US" dirty="0" smtClean="0">
                <a:latin typeface="Algerian" pitchFamily="82" charset="0"/>
              </a:rPr>
              <a:t>THE BOURDON TUBE IS MADE UP OF DIFFERENT MATERIALS, LIKE BRASS, ALLOY STEEL, STAINLESS STEEL, BRONZE, COPPER ETC.</a:t>
            </a:r>
          </a:p>
          <a:p>
            <a:pPr marL="137160" indent="0">
              <a:buNone/>
            </a:pPr>
            <a:r>
              <a:rPr lang="en-US" dirty="0" smtClean="0">
                <a:latin typeface="Algerian" pitchFamily="82" charset="0"/>
              </a:rPr>
              <a:t>GENERALLY PHOSPHOR BRONZE IS USED FOR LOW-PRESSURE APPLICATIONS. AND FOR HIGH PRESSURE STAINLESS STEEL IS USED.</a:t>
            </a:r>
          </a:p>
        </p:txBody>
      </p:sp>
    </p:spTree>
    <p:extLst>
      <p:ext uri="{BB962C8B-B14F-4D97-AF65-F5344CB8AC3E}">
        <p14:creationId xmlns:p14="http://schemas.microsoft.com/office/powerpoint/2010/main" xmlns="" val="1611316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229600" cy="1143000"/>
          </a:xfrm>
        </p:spPr>
        <p:txBody>
          <a:bodyPr/>
          <a:lstStyle/>
          <a:p>
            <a:r>
              <a:rPr lang="en-US" dirty="0" smtClean="0">
                <a:solidFill>
                  <a:srgbClr val="FF0000"/>
                </a:solidFill>
              </a:rPr>
              <a:t>LVDT</a:t>
            </a:r>
            <a:endParaRPr lang="en-US" dirty="0">
              <a:solidFill>
                <a:srgbClr val="FF0000"/>
              </a:solidFill>
            </a:endParaRPr>
          </a:p>
        </p:txBody>
      </p:sp>
      <p:sp>
        <p:nvSpPr>
          <p:cNvPr id="5" name="Content Placeholder 4"/>
          <p:cNvSpPr>
            <a:spLocks noGrp="1"/>
          </p:cNvSpPr>
          <p:nvPr>
            <p:ph idx="1"/>
          </p:nvPr>
        </p:nvSpPr>
        <p:spPr/>
        <p:txBody>
          <a:bodyPr>
            <a:normAutofit/>
          </a:bodyPr>
          <a:lstStyle/>
          <a:p>
            <a:pPr>
              <a:buNone/>
            </a:pPr>
            <a:endParaRPr lang="en-US" sz="2000" dirty="0" smtClean="0"/>
          </a:p>
          <a:p>
            <a:r>
              <a:rPr lang="en-US" sz="2000" dirty="0" smtClean="0"/>
              <a:t>LVDT are a Linear Variable Differential Transformer.</a:t>
            </a:r>
          </a:p>
          <a:p>
            <a:endParaRPr lang="en-US" sz="2000" dirty="0" smtClean="0"/>
          </a:p>
          <a:p>
            <a:r>
              <a:rPr lang="en-US" sz="2000" dirty="0" smtClean="0"/>
              <a:t>LVDT can convert the rectilinear motion of object to which it is coupled mechanically into a corresponding electric signal.</a:t>
            </a:r>
          </a:p>
          <a:p>
            <a:endParaRPr lang="en-US" sz="2000" dirty="0" smtClean="0"/>
          </a:p>
          <a:p>
            <a:r>
              <a:rPr lang="en-US" sz="2000" dirty="0" smtClean="0"/>
              <a:t>It can be measure up to the +/-0.5</a:t>
            </a:r>
          </a:p>
          <a:p>
            <a:pPr>
              <a:buNone/>
            </a:pPr>
            <a:endParaRPr lang="en-US" sz="20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latin typeface="Algerian" pitchFamily="82" charset="0"/>
              </a:rPr>
              <a:t>TYPES OF BOURDON TUBE</a:t>
            </a:r>
            <a:endParaRPr lang="en-US" sz="4400"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sz="2400" dirty="0" smtClean="0"/>
              <a:t>C-TYPE BOURDON TUBE </a:t>
            </a:r>
          </a:p>
          <a:p>
            <a:pPr>
              <a:buFont typeface="Wingdings" pitchFamily="2" charset="2"/>
              <a:buChar char="v"/>
            </a:pPr>
            <a:r>
              <a:rPr lang="en-US" sz="2400" dirty="0" smtClean="0"/>
              <a:t>SPIRAL TYPE BOURDON TUBE </a:t>
            </a:r>
          </a:p>
          <a:p>
            <a:pPr>
              <a:buFont typeface="Wingdings" pitchFamily="2" charset="2"/>
              <a:buChar char="v"/>
            </a:pPr>
            <a:r>
              <a:rPr lang="en-US" sz="2400" dirty="0" smtClean="0"/>
              <a:t>HELICAL TYPE BOURDON TUBE</a:t>
            </a: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063" y="3276601"/>
            <a:ext cx="3907295" cy="3106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276599"/>
            <a:ext cx="3860800" cy="3106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7814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826912" y="678288"/>
            <a:ext cx="3947375" cy="716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0752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Algerian" pitchFamily="82" charset="0"/>
              </a:rPr>
              <a:t>‘</a:t>
            </a:r>
            <a:r>
              <a:rPr lang="en-US" sz="4400" dirty="0" smtClean="0">
                <a:solidFill>
                  <a:srgbClr val="FF0000"/>
                </a:solidFill>
                <a:latin typeface="Algerian" pitchFamily="82" charset="0"/>
              </a:rPr>
              <a:t>C’ TYPE BOURDON TUBE</a:t>
            </a:r>
            <a:endParaRPr lang="en-US" sz="44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smtClean="0">
                <a:latin typeface="Algerian" pitchFamily="82" charset="0"/>
              </a:rPr>
              <a:t>‘C’ TYPE BOURDON TUBE IS MOST COMMONLY USED FOR PRESSURE INDICATION. IT HAS OVAL SHAPE ELASTIC TUBE.</a:t>
            </a:r>
          </a:p>
          <a:p>
            <a:pPr marL="137160" indent="0">
              <a:buNone/>
            </a:pPr>
            <a:r>
              <a:rPr lang="en-US" i="1" dirty="0" smtClean="0">
                <a:solidFill>
                  <a:srgbClr val="FF0000"/>
                </a:solidFill>
              </a:rPr>
              <a:t>WORKING:- </a:t>
            </a:r>
            <a:r>
              <a:rPr lang="en-US" dirty="0" smtClean="0">
                <a:latin typeface="Algerian" pitchFamily="82" charset="0"/>
              </a:rPr>
              <a:t>WHEN GAUGE IS CONNECTED TO THE POINT WHOSE PRESSURE IS TO BE MEASURED, THEN THE FLUID RUSHES IN THIS TUBE. AS THE PRESSURE IS INCREASED, BOURDON’S TUBE TENDS TO STRAIGHTEN DUE TO ELLIPTICAL SHAPE. THIS CAUSES THE FREE END OF THE TUBE TO MOVE.WITH THE HELP OF PINION AND SECTOR ARRANGEMENT, THE MOVEMENT OF END OF THE TUBE ROTATES THE POINTER.THE POINTER MOVES OVER A CALIBRATED SCALE, WHICH DIRECTLY INDICATES THE PRESSURE.</a:t>
            </a:r>
            <a:endParaRPr lang="en-US" i="1" dirty="0">
              <a:solidFill>
                <a:srgbClr val="FFFF00"/>
              </a:solidFill>
            </a:endParaRPr>
          </a:p>
        </p:txBody>
      </p:sp>
    </p:spTree>
    <p:extLst>
      <p:ext uri="{BB962C8B-B14F-4D97-AF65-F5344CB8AC3E}">
        <p14:creationId xmlns:p14="http://schemas.microsoft.com/office/powerpoint/2010/main" xmlns="" val="4055593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lgerian" pitchFamily="82" charset="0"/>
              </a:rPr>
              <a:t>ADVANTAGES OF BOURDON PRESSURE TUBE</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Algerian" pitchFamily="82" charset="0"/>
              </a:rPr>
              <a:t>LOW COST.</a:t>
            </a:r>
          </a:p>
          <a:p>
            <a:pPr>
              <a:buFont typeface="Wingdings" pitchFamily="2" charset="2"/>
              <a:buChar char="v"/>
            </a:pPr>
            <a:r>
              <a:rPr lang="en-US" dirty="0" smtClean="0">
                <a:latin typeface="Algerian" pitchFamily="82" charset="0"/>
              </a:rPr>
              <a:t>SIMPLE CONSTRUCTION.</a:t>
            </a:r>
          </a:p>
          <a:p>
            <a:pPr>
              <a:buFont typeface="Wingdings" pitchFamily="2" charset="2"/>
              <a:buChar char="v"/>
            </a:pPr>
            <a:r>
              <a:rPr lang="en-US" dirty="0" smtClean="0">
                <a:latin typeface="Algerian" pitchFamily="82" charset="0"/>
              </a:rPr>
              <a:t>AVAILABLE IN WIDE VARIETY OF RANGE.</a:t>
            </a:r>
          </a:p>
          <a:p>
            <a:pPr>
              <a:buFont typeface="Wingdings" pitchFamily="2" charset="2"/>
              <a:buChar char="v"/>
            </a:pPr>
            <a:r>
              <a:rPr lang="en-US" dirty="0" smtClean="0">
                <a:latin typeface="Algerian" pitchFamily="82" charset="0"/>
              </a:rPr>
              <a:t>HIGH ACCURACY AS COMPARED WITH COST.</a:t>
            </a:r>
            <a:endParaRPr lang="en-US" dirty="0">
              <a:latin typeface="Algerian" pitchFamily="82" charset="0"/>
            </a:endParaRPr>
          </a:p>
        </p:txBody>
      </p:sp>
    </p:spTree>
    <p:extLst>
      <p:ext uri="{BB962C8B-B14F-4D97-AF65-F5344CB8AC3E}">
        <p14:creationId xmlns:p14="http://schemas.microsoft.com/office/powerpoint/2010/main" xmlns="" val="2553657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lgerian" pitchFamily="82" charset="0"/>
              </a:rPr>
              <a:t>DISADVANTAGES OF BOURDON PRESSURE TUBE</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Algerian" pitchFamily="82" charset="0"/>
              </a:rPr>
              <a:t>LOW SPRING GRADIENT.</a:t>
            </a:r>
          </a:p>
          <a:p>
            <a:pPr>
              <a:buFont typeface="Wingdings" pitchFamily="2" charset="2"/>
              <a:buChar char="v"/>
            </a:pPr>
            <a:r>
              <a:rPr lang="en-US" dirty="0" smtClean="0">
                <a:latin typeface="Algerian" pitchFamily="82" charset="0"/>
              </a:rPr>
              <a:t>SUSCEPTIBILITY TO SHOCK AND VIBRATION AND HYSTERISIS.</a:t>
            </a:r>
            <a:endParaRPr lang="en-US" dirty="0">
              <a:latin typeface="Algerian" pitchFamily="82" charset="0"/>
            </a:endParaRPr>
          </a:p>
        </p:txBody>
      </p:sp>
    </p:spTree>
    <p:extLst>
      <p:ext uri="{BB962C8B-B14F-4D97-AF65-F5344CB8AC3E}">
        <p14:creationId xmlns:p14="http://schemas.microsoft.com/office/powerpoint/2010/main" xmlns="" val="302970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APPLICATIONS</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Algerian" pitchFamily="82" charset="0"/>
              </a:rPr>
              <a:t>IT IS USED TO MEASURE THE PRASSURE IN BOILERS &amp; CONDENSERS.</a:t>
            </a:r>
          </a:p>
          <a:p>
            <a:pPr>
              <a:buFont typeface="Wingdings" pitchFamily="2" charset="2"/>
              <a:buChar char="v"/>
            </a:pPr>
            <a:r>
              <a:rPr lang="en-US" dirty="0" smtClean="0">
                <a:latin typeface="Algerian" pitchFamily="82" charset="0"/>
              </a:rPr>
              <a:t>IT IS ALSO USED IN HYDRAULIC SYSTEMS AND PNEUMATIC SYSTEMS ETC.</a:t>
            </a:r>
          </a:p>
        </p:txBody>
      </p:sp>
    </p:spTree>
    <p:extLst>
      <p:ext uri="{BB962C8B-B14F-4D97-AF65-F5344CB8AC3E}">
        <p14:creationId xmlns:p14="http://schemas.microsoft.com/office/powerpoint/2010/main" xmlns="" val="38541235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381000"/>
            <a:ext cx="5562600"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2400347" y="2967335"/>
            <a:ext cx="4690644"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Macleod gauge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SEJ_mMmfxvU/TPJo04C2J2I/AAAAAAAAAKU/P9Cgp5vbPjw/s1600/McLeod_Vacuum_gauge.JPG"/>
          <p:cNvPicPr>
            <a:picLocks noChangeAspect="1" noChangeArrowheads="1"/>
          </p:cNvPicPr>
          <p:nvPr/>
        </p:nvPicPr>
        <p:blipFill>
          <a:blip r:embed="rId2" cstate="print"/>
          <a:srcRect/>
          <a:stretch>
            <a:fillRect/>
          </a:stretch>
        </p:blipFill>
        <p:spPr bwMode="auto">
          <a:xfrm>
            <a:off x="1524000" y="381000"/>
            <a:ext cx="7162800" cy="6033606"/>
          </a:xfrm>
          <a:prstGeom prst="rect">
            <a:avLst/>
          </a:prstGeom>
          <a:noFill/>
        </p:spPr>
      </p:pic>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0999"/>
            <a:ext cx="7620000" cy="6001643"/>
          </a:xfrm>
          <a:prstGeom prst="rect">
            <a:avLst/>
          </a:prstGeom>
        </p:spPr>
        <p:txBody>
          <a:bodyPr wrap="square">
            <a:spAutoFit/>
          </a:bodyPr>
          <a:lstStyle/>
          <a:p>
            <a:r>
              <a:rPr lang="en-US" sz="2400" b="1" dirty="0">
                <a:latin typeface="Cambria" pitchFamily="18" charset="0"/>
              </a:rPr>
              <a:t>Basic Principle of McLeod Vacuum Gauge:</a:t>
            </a:r>
          </a:p>
          <a:p>
            <a:r>
              <a:rPr lang="en-US" dirty="0" smtClean="0">
                <a:latin typeface="Cambria" pitchFamily="18" charset="0"/>
              </a:rPr>
              <a:t/>
            </a:r>
            <a:br>
              <a:rPr lang="en-US" dirty="0" smtClean="0">
                <a:latin typeface="Cambria" pitchFamily="18" charset="0"/>
              </a:rPr>
            </a:br>
            <a:r>
              <a:rPr lang="en-US" dirty="0">
                <a:latin typeface="Cambria" pitchFamily="18" charset="0"/>
              </a:rPr>
              <a:t>A known volume gas is compressed to a smaller volume whose final value provides an indication of the applied pressure. The gas used must obey Boyle’s law given by;</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P1V1=P2V2</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Where, P1 = Pressure of gas at initial condition (applied pressure).</a:t>
            </a:r>
            <a:r>
              <a:rPr lang="en-US" dirty="0" smtClean="0">
                <a:latin typeface="Cambria" pitchFamily="18" charset="0"/>
              </a:rPr>
              <a:t/>
            </a:r>
            <a:br>
              <a:rPr lang="en-US" dirty="0" smtClean="0">
                <a:latin typeface="Cambria" pitchFamily="18" charset="0"/>
              </a:rPr>
            </a:br>
            <a:r>
              <a:rPr lang="en-US" dirty="0">
                <a:latin typeface="Cambria" pitchFamily="18" charset="0"/>
              </a:rPr>
              <a:t>P2 = Pressure of gas at final condition.</a:t>
            </a:r>
            <a:r>
              <a:rPr lang="en-US" dirty="0" smtClean="0">
                <a:latin typeface="Cambria" pitchFamily="18" charset="0"/>
              </a:rPr>
              <a:t/>
            </a:r>
            <a:br>
              <a:rPr lang="en-US" dirty="0" smtClean="0">
                <a:latin typeface="Cambria" pitchFamily="18" charset="0"/>
              </a:rPr>
            </a:br>
            <a:r>
              <a:rPr lang="en-US" dirty="0">
                <a:latin typeface="Cambria" pitchFamily="18" charset="0"/>
              </a:rPr>
              <a:t>V1 = Volume of gas at initial Condition.</a:t>
            </a:r>
            <a:r>
              <a:rPr lang="en-US" dirty="0" smtClean="0">
                <a:latin typeface="Cambria" pitchFamily="18" charset="0"/>
              </a:rPr>
              <a:t/>
            </a:r>
            <a:br>
              <a:rPr lang="en-US" dirty="0" smtClean="0">
                <a:latin typeface="Cambria" pitchFamily="18" charset="0"/>
              </a:rPr>
            </a:br>
            <a:r>
              <a:rPr lang="en-US" dirty="0">
                <a:latin typeface="Cambria" pitchFamily="18" charset="0"/>
              </a:rPr>
              <a:t>V2 = Volume of gas at final Condition.</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Initial Condition == Before Compression.</a:t>
            </a:r>
            <a:r>
              <a:rPr lang="en-US" dirty="0" smtClean="0">
                <a:latin typeface="Cambria" pitchFamily="18" charset="0"/>
              </a:rPr>
              <a:t/>
            </a:r>
            <a:br>
              <a:rPr lang="en-US" dirty="0" smtClean="0">
                <a:latin typeface="Cambria" pitchFamily="18" charset="0"/>
              </a:rPr>
            </a:br>
            <a:r>
              <a:rPr lang="en-US" dirty="0">
                <a:latin typeface="Cambria" pitchFamily="18" charset="0"/>
              </a:rPr>
              <a:t>Final Condition == After Compression.</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A known volume gas (with low pressure) is compressed to a smaller volume (with high pressure), and using the resulting volume and pressure, the initial pressure can be calculated. This is the principle behind the McLeod gauge operation.</a:t>
            </a:r>
            <a:r>
              <a:rPr lang="en-US" dirty="0" smtClean="0">
                <a:latin typeface="Cambria" pitchFamily="18" charset="0"/>
              </a:rPr>
              <a:t/>
            </a:r>
            <a:br>
              <a:rPr lang="en-US" dirty="0" smtClean="0">
                <a:latin typeface="Cambria" pitchFamily="18" charset="0"/>
              </a:rPr>
            </a:br>
            <a:endParaRPr lang="en-US" dirty="0">
              <a:latin typeface="Cambria" pitchFamily="18" charset="0"/>
            </a:endParaRP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6629400" cy="369332"/>
          </a:xfrm>
          <a:prstGeom prst="rect">
            <a:avLst/>
          </a:prstGeom>
        </p:spPr>
        <p:txBody>
          <a:bodyPr wrap="square">
            <a:spAutoFit/>
          </a:bodyPr>
          <a:lstStyle/>
          <a:p>
            <a:r>
              <a:rPr lang="en-US" b="1" dirty="0"/>
              <a:t>Description of McLeod Vacuum Gauge:</a:t>
            </a:r>
          </a:p>
        </p:txBody>
      </p:sp>
      <p:sp>
        <p:nvSpPr>
          <p:cNvPr id="5" name="Rectangle 4"/>
          <p:cNvSpPr/>
          <p:nvPr/>
        </p:nvSpPr>
        <p:spPr>
          <a:xfrm>
            <a:off x="1219200" y="1143000"/>
            <a:ext cx="7543800" cy="4524315"/>
          </a:xfrm>
          <a:prstGeom prst="rect">
            <a:avLst/>
          </a:prstGeom>
        </p:spPr>
        <p:txBody>
          <a:bodyPr wrap="square">
            <a:spAutoFit/>
          </a:bodyPr>
          <a:lstStyle/>
          <a:p>
            <a:r>
              <a:rPr lang="en-US" sz="2400" dirty="0">
                <a:latin typeface="Cambria" pitchFamily="18" charset="0"/>
              </a:rPr>
              <a:t>A reference column with reference capillary tube. </a:t>
            </a:r>
            <a:endParaRPr lang="en-US" sz="2400" dirty="0" smtClean="0">
              <a:latin typeface="Cambria" pitchFamily="18" charset="0"/>
            </a:endParaRPr>
          </a:p>
          <a:p>
            <a:r>
              <a:rPr lang="en-US" sz="2400" dirty="0" smtClean="0">
                <a:latin typeface="Cambria" pitchFamily="18" charset="0"/>
              </a:rPr>
              <a:t>The </a:t>
            </a:r>
            <a:r>
              <a:rPr lang="en-US" sz="2400" dirty="0">
                <a:latin typeface="Cambria" pitchFamily="18" charset="0"/>
              </a:rPr>
              <a:t>reference capillary tube has a point called zero reference point. </a:t>
            </a:r>
            <a:endParaRPr lang="en-US" sz="2400" dirty="0" smtClean="0">
              <a:latin typeface="Cambria" pitchFamily="18" charset="0"/>
            </a:endParaRPr>
          </a:p>
          <a:p>
            <a:r>
              <a:rPr lang="en-US" sz="2400" dirty="0" smtClean="0">
                <a:latin typeface="Cambria" pitchFamily="18" charset="0"/>
              </a:rPr>
              <a:t>This </a:t>
            </a:r>
            <a:r>
              <a:rPr lang="en-US" sz="2400" dirty="0">
                <a:latin typeface="Cambria" pitchFamily="18" charset="0"/>
              </a:rPr>
              <a:t>reference column is connected to a bulb and measuring capillary and the place of connection of the bulb with reference column is called as cut off point</a:t>
            </a:r>
            <a:r>
              <a:rPr lang="en-US" sz="2400" dirty="0" smtClean="0">
                <a:latin typeface="Cambria" pitchFamily="18" charset="0"/>
              </a:rPr>
              <a:t>.</a:t>
            </a:r>
          </a:p>
          <a:p>
            <a:r>
              <a:rPr lang="en-US" sz="2400" dirty="0" smtClean="0">
                <a:latin typeface="Cambria" pitchFamily="18" charset="0"/>
              </a:rPr>
              <a:t> </a:t>
            </a:r>
            <a:r>
              <a:rPr lang="en-US" sz="2400" dirty="0">
                <a:latin typeface="Cambria" pitchFamily="18" charset="0"/>
              </a:rPr>
              <a:t>(It is called the cut off point, since if the mercury level is raised above this point, </a:t>
            </a:r>
            <a:endParaRPr lang="en-US" sz="2400" dirty="0" smtClean="0">
              <a:latin typeface="Cambria" pitchFamily="18" charset="0"/>
            </a:endParaRPr>
          </a:p>
          <a:p>
            <a:r>
              <a:rPr lang="en-US" sz="2400" dirty="0" smtClean="0">
                <a:latin typeface="Cambria" pitchFamily="18" charset="0"/>
              </a:rPr>
              <a:t>it </a:t>
            </a:r>
            <a:r>
              <a:rPr lang="en-US" sz="2400" dirty="0">
                <a:latin typeface="Cambria" pitchFamily="18" charset="0"/>
              </a:rPr>
              <a:t>will cut off the entry of the applied pressure to the bulb and measuring capillary. </a:t>
            </a:r>
            <a:endParaRPr lang="en-US" sz="2400" dirty="0" smtClean="0">
              <a:latin typeface="Cambria" pitchFamily="18" charset="0"/>
            </a:endParaRPr>
          </a:p>
          <a:p>
            <a:r>
              <a:rPr lang="en-US" sz="2400" dirty="0" smtClean="0">
                <a:latin typeface="Cambria" pitchFamily="18" charset="0"/>
              </a:rPr>
              <a:t>Below </a:t>
            </a:r>
            <a:r>
              <a:rPr lang="en-US" sz="2400" dirty="0">
                <a:latin typeface="Cambria" pitchFamily="18" charset="0"/>
              </a:rPr>
              <a:t>the reference column and the bulb, there is a mercury reservoir operated by a piston.</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solidFill>
                  <a:srgbClr val="FF0000"/>
                </a:solidFill>
              </a:rPr>
              <a:t>PRINCIPLE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smtClean="0"/>
              <a:t>The principle is based on the modulation of the excitation signal.</a:t>
            </a:r>
          </a:p>
          <a:p>
            <a:endParaRPr lang="en-US" sz="2000" dirty="0" smtClean="0"/>
          </a:p>
          <a:p>
            <a:r>
              <a:rPr lang="en-US" sz="2000" dirty="0" smtClean="0"/>
              <a:t>The motion of magnetic core changes the mutual inductance of two secondary coils relative to primary coils.</a:t>
            </a:r>
          </a:p>
          <a:p>
            <a:endParaRPr lang="en-US" sz="2000" dirty="0" smtClean="0"/>
          </a:p>
          <a:p>
            <a:r>
              <a:rPr lang="en-US" sz="2000" dirty="0" smtClean="0"/>
              <a:t>It is based on a variable-inductance principle for displacement measurement.</a:t>
            </a:r>
          </a:p>
          <a:p>
            <a:endParaRPr lang="en-US" sz="2000" dirty="0" smtClean="0"/>
          </a:p>
          <a:p>
            <a:r>
              <a:rPr lang="en-US" sz="2000" dirty="0" smtClean="0"/>
              <a:t>In which, the output an ac. Voltage is proportional to the core displacement. </a:t>
            </a:r>
            <a:endParaRPr lang="en-US" sz="2000" dirty="0"/>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1" y="304800"/>
            <a:ext cx="5133454" cy="369332"/>
          </a:xfrm>
          <a:prstGeom prst="rect">
            <a:avLst/>
          </a:prstGeom>
        </p:spPr>
        <p:txBody>
          <a:bodyPr wrap="square">
            <a:spAutoFit/>
          </a:bodyPr>
          <a:lstStyle/>
          <a:p>
            <a:r>
              <a:rPr lang="en-US" b="1" dirty="0"/>
              <a:t>Operation of McLeod Vacuum gauge:</a:t>
            </a:r>
          </a:p>
        </p:txBody>
      </p:sp>
      <p:sp>
        <p:nvSpPr>
          <p:cNvPr id="3" name="Rectangle 2"/>
          <p:cNvSpPr/>
          <p:nvPr/>
        </p:nvSpPr>
        <p:spPr>
          <a:xfrm>
            <a:off x="1295400" y="762000"/>
            <a:ext cx="7467600" cy="5909310"/>
          </a:xfrm>
          <a:prstGeom prst="rect">
            <a:avLst/>
          </a:prstGeom>
        </p:spPr>
        <p:txBody>
          <a:bodyPr wrap="square">
            <a:spAutoFit/>
          </a:bodyPr>
          <a:lstStyle/>
          <a:p>
            <a:r>
              <a:rPr lang="en-US" dirty="0">
                <a:latin typeface="Cambria" pitchFamily="18" charset="0"/>
              </a:rPr>
              <a:t>The McLeod gauge is operated as follows:</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The pressure to be measured (P1) is applied to the top of the reference column of the McLeod Gauge as shown in diagram. The mercury level in the gauge is raised by operating the piston to fill the volume as shown by the dark shade in the diagram. When this is the case (condition – 1), the applied pressure fills the bulb and the capillary.</a:t>
            </a:r>
            <a:r>
              <a:rPr lang="en-US" dirty="0" smtClean="0">
                <a:latin typeface="Cambria" pitchFamily="18" charset="0"/>
              </a:rPr>
              <a:t/>
            </a:r>
            <a:br>
              <a:rPr lang="en-US" dirty="0" smtClean="0">
                <a:latin typeface="Cambria" pitchFamily="18" charset="0"/>
              </a:rPr>
            </a:br>
            <a:r>
              <a:rPr lang="en-US" dirty="0">
                <a:latin typeface="Cambria" pitchFamily="18" charset="0"/>
              </a:rPr>
              <a:t>Now again the piston is operated so that the mercury level in the gauge increases. </a:t>
            </a:r>
            <a:r>
              <a:rPr lang="en-US" dirty="0" smtClean="0">
                <a:latin typeface="Cambria" pitchFamily="18" charset="0"/>
              </a:rPr>
              <a:t/>
            </a:r>
            <a:br>
              <a:rPr lang="en-US" dirty="0" smtClean="0">
                <a:latin typeface="Cambria" pitchFamily="18" charset="0"/>
              </a:rPr>
            </a:br>
            <a:r>
              <a:rPr lang="en-US" dirty="0" smtClean="0">
                <a:latin typeface="Cambria" pitchFamily="18" charset="0"/>
              </a:rPr>
              <a:t/>
            </a:r>
            <a:br>
              <a:rPr lang="en-US" dirty="0" smtClean="0">
                <a:latin typeface="Cambria" pitchFamily="18" charset="0"/>
              </a:rPr>
            </a:br>
            <a:r>
              <a:rPr lang="en-US" dirty="0">
                <a:latin typeface="Cambria" pitchFamily="18" charset="0"/>
              </a:rPr>
              <a:t>When the mercury level reaches the cutoff point, a known volume of gas (V1) is trapped in the bulb and measuring capillary tube. The mercury level is further raised by operating the piston so the trapped gas in the bulb and measuring capillary tube are compressed. This is done until the mercury level reaches the “Zero reference Point” marked on the reference capillary (condition – 2). In this condition, the volume of the gas in the measuring capillary tube is read directly by a scale besides it. That is, the difference in height ‘H’ of the measuring capillary and the reference capillary becomes a measure of the volume (V2) and pressure (P2) of the trapped gas.</a:t>
            </a:r>
            <a:r>
              <a:rPr lang="en-US" dirty="0" smtClean="0"/>
              <a:t/>
            </a:r>
            <a:br>
              <a:rPr lang="en-US" dirty="0" smtClean="0"/>
            </a:br>
            <a:endParaRPr lang="en-US" dirty="0"/>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5562600" cy="1200329"/>
          </a:xfrm>
          <a:prstGeom prst="rect">
            <a:avLst/>
          </a:prstGeom>
        </p:spPr>
        <p:txBody>
          <a:bodyPr wrap="square">
            <a:spAutoFit/>
          </a:bodyPr>
          <a:lstStyle/>
          <a:p>
            <a:r>
              <a:rPr lang="en-US" b="1" dirty="0">
                <a:latin typeface="Cambria" pitchFamily="18" charset="0"/>
              </a:rPr>
              <a:t>Applications</a:t>
            </a:r>
          </a:p>
          <a:p>
            <a:r>
              <a:rPr lang="en-US" dirty="0">
                <a:latin typeface="Cambria" pitchFamily="18" charset="0"/>
              </a:rPr>
              <a:t>The McLeod Gauge is used to measure vacuum pressure</a:t>
            </a:r>
            <a:r>
              <a:rPr lang="en-US" dirty="0" smtClean="0">
                <a:latin typeface="Cambria" pitchFamily="18" charset="0"/>
              </a:rPr>
              <a:t>.</a:t>
            </a:r>
            <a:r>
              <a:rPr lang="en-US" dirty="0" smtClean="0"/>
              <a:t/>
            </a:r>
            <a:br>
              <a:rPr lang="en-US" dirty="0" smtClean="0"/>
            </a:br>
            <a:endParaRPr lang="en-US" dirty="0"/>
          </a:p>
        </p:txBody>
      </p:sp>
      <p:sp>
        <p:nvSpPr>
          <p:cNvPr id="3" name="Rectangle 2"/>
          <p:cNvSpPr/>
          <p:nvPr/>
        </p:nvSpPr>
        <p:spPr>
          <a:xfrm>
            <a:off x="1371600" y="1600200"/>
            <a:ext cx="7086600" cy="2031325"/>
          </a:xfrm>
          <a:prstGeom prst="rect">
            <a:avLst/>
          </a:prstGeom>
        </p:spPr>
        <p:txBody>
          <a:bodyPr wrap="square">
            <a:spAutoFit/>
          </a:bodyPr>
          <a:lstStyle/>
          <a:p>
            <a:r>
              <a:rPr lang="en-US" b="1" dirty="0" smtClean="0">
                <a:latin typeface="Cambria" pitchFamily="18" charset="0"/>
              </a:rPr>
              <a:t>Advantages </a:t>
            </a:r>
            <a:r>
              <a:rPr lang="en-US" b="1" dirty="0">
                <a:latin typeface="Cambria" pitchFamily="18" charset="0"/>
              </a:rPr>
              <a:t>of the McLeod Gauge:</a:t>
            </a:r>
          </a:p>
          <a:p>
            <a:r>
              <a:rPr lang="en-US" dirty="0" smtClean="0">
                <a:latin typeface="Cambria" pitchFamily="18" charset="0"/>
              </a:rPr>
              <a:t/>
            </a:r>
            <a:br>
              <a:rPr lang="en-US" dirty="0" smtClean="0">
                <a:latin typeface="Cambria" pitchFamily="18" charset="0"/>
              </a:rPr>
            </a:br>
            <a:r>
              <a:rPr lang="en-US" dirty="0">
                <a:latin typeface="Cambria" pitchFamily="18" charset="0"/>
              </a:rPr>
              <a:t>It is independent of the gas composition.</a:t>
            </a:r>
          </a:p>
          <a:p>
            <a:r>
              <a:rPr lang="en-US" dirty="0">
                <a:latin typeface="Cambria" pitchFamily="18" charset="0"/>
              </a:rPr>
              <a:t>It serves as a reference standard to calibrate other low pressure gauges.</a:t>
            </a:r>
          </a:p>
          <a:p>
            <a:r>
              <a:rPr lang="en-US" dirty="0">
                <a:latin typeface="Cambria" pitchFamily="18" charset="0"/>
              </a:rPr>
              <a:t>A linear relationship exists between the applied pressure and h</a:t>
            </a:r>
          </a:p>
          <a:p>
            <a:r>
              <a:rPr lang="en-US" dirty="0">
                <a:latin typeface="Cambria" pitchFamily="18" charset="0"/>
              </a:rPr>
              <a:t>There is no need to apply corrections to the McLeod Gauge readings.</a:t>
            </a:r>
          </a:p>
        </p:txBody>
      </p:sp>
      <p:sp>
        <p:nvSpPr>
          <p:cNvPr id="4" name="Rectangle 3"/>
          <p:cNvSpPr/>
          <p:nvPr/>
        </p:nvSpPr>
        <p:spPr>
          <a:xfrm>
            <a:off x="1447800" y="3962400"/>
            <a:ext cx="6248400" cy="2308324"/>
          </a:xfrm>
          <a:prstGeom prst="rect">
            <a:avLst/>
          </a:prstGeom>
        </p:spPr>
        <p:txBody>
          <a:bodyPr wrap="square">
            <a:spAutoFit/>
          </a:bodyPr>
          <a:lstStyle/>
          <a:p>
            <a:r>
              <a:rPr lang="en-US" b="1" dirty="0" smtClean="0">
                <a:latin typeface="Cambria" pitchFamily="18" charset="0"/>
              </a:rPr>
              <a:t>Limitations </a:t>
            </a:r>
            <a:r>
              <a:rPr lang="en-US" b="1" dirty="0">
                <a:latin typeface="Cambria" pitchFamily="18" charset="0"/>
              </a:rPr>
              <a:t>of McLeod Gauge:</a:t>
            </a:r>
          </a:p>
          <a:p>
            <a:r>
              <a:rPr lang="en-US" dirty="0" smtClean="0">
                <a:latin typeface="Cambria" pitchFamily="18" charset="0"/>
              </a:rPr>
              <a:t/>
            </a:r>
            <a:br>
              <a:rPr lang="en-US" dirty="0" smtClean="0">
                <a:latin typeface="Cambria" pitchFamily="18" charset="0"/>
              </a:rPr>
            </a:br>
            <a:r>
              <a:rPr lang="en-US" dirty="0">
                <a:latin typeface="Cambria" pitchFamily="18" charset="0"/>
              </a:rPr>
              <a:t>The gas whose pressure is to be measured should obey the Boyle’s law</a:t>
            </a:r>
          </a:p>
          <a:p>
            <a:r>
              <a:rPr lang="en-US" dirty="0">
                <a:latin typeface="Cambria" pitchFamily="18" charset="0"/>
              </a:rPr>
              <a:t>Moisture traps must be provided to avoid any considerable vapor into the gauge.</a:t>
            </a:r>
          </a:p>
          <a:p>
            <a:r>
              <a:rPr lang="en-US" dirty="0">
                <a:latin typeface="Cambria" pitchFamily="18" charset="0"/>
              </a:rPr>
              <a:t>It measure only on a sampling basis.</a:t>
            </a:r>
          </a:p>
          <a:p>
            <a:r>
              <a:rPr lang="en-US" dirty="0">
                <a:latin typeface="Cambria" pitchFamily="18" charset="0"/>
              </a:rPr>
              <a:t>It cannot give a continuous output.</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admin\Documents\imp\3 year\New folder (2)\mac unit 2\Slide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plit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CONSTRUCTION</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FF0000"/>
                </a:solidFill>
              </a:rPr>
              <a:t>It consists of three distinct parts :-</a:t>
            </a:r>
          </a:p>
          <a:p>
            <a:pPr marL="514350" indent="-514350">
              <a:buFont typeface="+mj-lt"/>
              <a:buAutoNum type="arabicPeriod"/>
            </a:pPr>
            <a:r>
              <a:rPr lang="en-US" dirty="0" smtClean="0">
                <a:solidFill>
                  <a:srgbClr val="FF0000"/>
                </a:solidFill>
              </a:rPr>
              <a:t>The filament [Cathode]</a:t>
            </a:r>
          </a:p>
          <a:p>
            <a:pPr marL="514350" indent="-514350">
              <a:buFont typeface="+mj-lt"/>
              <a:buAutoNum type="arabicPeriod"/>
            </a:pPr>
            <a:r>
              <a:rPr lang="en-US" dirty="0" smtClean="0">
                <a:solidFill>
                  <a:srgbClr val="FF0000"/>
                </a:solidFill>
              </a:rPr>
              <a:t>The grid &amp;</a:t>
            </a:r>
          </a:p>
          <a:p>
            <a:pPr marL="514350" indent="-514350">
              <a:buFont typeface="+mj-lt"/>
              <a:buAutoNum type="arabicPeriod"/>
            </a:pPr>
            <a:r>
              <a:rPr lang="en-US" dirty="0" smtClean="0">
                <a:solidFill>
                  <a:srgbClr val="FF0000"/>
                </a:solidFill>
              </a:rPr>
              <a:t>The collector [Anode]</a:t>
            </a:r>
            <a:endParaRPr lang="en-US" dirty="0">
              <a:solidFill>
                <a:srgbClr val="FF0000"/>
              </a:solidFill>
            </a:endParaRPr>
          </a:p>
        </p:txBody>
      </p:sp>
    </p:spTree>
  </p:cSld>
  <p:clrMapOvr>
    <a:masterClrMapping/>
  </p:clrMapOvr>
  <p:transition>
    <p:comb/>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WORKING</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FF0000"/>
                </a:solidFill>
              </a:rPr>
              <a:t>Cathode emits the electrons.</a:t>
            </a:r>
          </a:p>
          <a:p>
            <a:r>
              <a:rPr lang="en-US" dirty="0" smtClean="0">
                <a:solidFill>
                  <a:srgbClr val="FF0000"/>
                </a:solidFill>
              </a:rPr>
              <a:t>Electrons travels towards grid.</a:t>
            </a:r>
          </a:p>
          <a:p>
            <a:r>
              <a:rPr lang="en-US" dirty="0" smtClean="0">
                <a:solidFill>
                  <a:srgbClr val="FF0000"/>
                </a:solidFill>
              </a:rPr>
              <a:t>IONIZATION occurs after collision of gas molecules with electrons.</a:t>
            </a:r>
          </a:p>
          <a:p>
            <a:r>
              <a:rPr lang="en-US" dirty="0" smtClean="0">
                <a:solidFill>
                  <a:srgbClr val="FF0000"/>
                </a:solidFill>
              </a:rPr>
              <a:t>Positive ion attracts towards anode forming current I1 </a:t>
            </a:r>
          </a:p>
          <a:p>
            <a:r>
              <a:rPr lang="en-US" dirty="0" smtClean="0">
                <a:solidFill>
                  <a:srgbClr val="FF0000"/>
                </a:solidFill>
              </a:rPr>
              <a:t>Negative ion attracts towards cathode forming current I2</a:t>
            </a:r>
            <a:endParaRPr lang="en-US" dirty="0">
              <a:solidFill>
                <a:srgbClr val="FF0000"/>
              </a:solidFill>
            </a:endParaRPr>
          </a:p>
        </p:txBody>
      </p:sp>
    </p:spTree>
  </p:cSld>
  <p:clrMapOvr>
    <a:masterClrMapping/>
  </p:clrMapOvr>
  <p:transition>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imp\3 year\New folder (2)\mac unit 2\Slide48.JPG"/>
          <p:cNvPicPr>
            <a:picLocks noChangeAspect="1" noChangeArrowheads="1"/>
          </p:cNvPicPr>
          <p:nvPr/>
        </p:nvPicPr>
        <p:blipFill>
          <a:blip r:embed="rId2" cstate="print"/>
          <a:srcRect/>
          <a:stretch>
            <a:fillRect/>
          </a:stretch>
        </p:blipFill>
        <p:spPr bwMode="auto">
          <a:xfrm>
            <a:off x="0" y="0"/>
            <a:ext cx="9372600" cy="7029450"/>
          </a:xfrm>
          <a:prstGeom prst="rect">
            <a:avLst/>
          </a:prstGeom>
          <a:noFill/>
        </p:spPr>
      </p:pic>
    </p:spTree>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ani-gauge-image.jpg"/>
          <p:cNvPicPr>
            <a:picLocks noChangeAspect="1"/>
          </p:cNvPicPr>
          <p:nvPr/>
        </p:nvPicPr>
        <p:blipFill>
          <a:blip r:embed="rId2" cstate="print"/>
          <a:stretch>
            <a:fillRect/>
          </a:stretch>
        </p:blipFill>
        <p:spPr>
          <a:xfrm>
            <a:off x="1300162" y="342900"/>
            <a:ext cx="6543675" cy="6172200"/>
          </a:xfrm>
          <a:prstGeom prst="rect">
            <a:avLst/>
          </a:prstGeom>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CONSTRUCTION</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FF0000"/>
                </a:solidFill>
              </a:rPr>
              <a:t>A </a:t>
            </a:r>
            <a:r>
              <a:rPr lang="en-US" dirty="0" err="1" smtClean="0">
                <a:solidFill>
                  <a:srgbClr val="FF0000"/>
                </a:solidFill>
              </a:rPr>
              <a:t>Pirani</a:t>
            </a:r>
            <a:r>
              <a:rPr lang="en-US" dirty="0" smtClean="0">
                <a:solidFill>
                  <a:srgbClr val="FF0000"/>
                </a:solidFill>
              </a:rPr>
              <a:t> Gauge chamber encloses a platinum filament.</a:t>
            </a:r>
          </a:p>
          <a:p>
            <a:r>
              <a:rPr lang="en-US" dirty="0" smtClean="0">
                <a:solidFill>
                  <a:srgbClr val="FF0000"/>
                </a:solidFill>
              </a:rPr>
              <a:t>A compensating cell to minimize variation caused due to ambient temperature change.</a:t>
            </a:r>
          </a:p>
          <a:p>
            <a:r>
              <a:rPr lang="en-US" dirty="0" smtClean="0">
                <a:solidFill>
                  <a:srgbClr val="FF0000"/>
                </a:solidFill>
              </a:rPr>
              <a:t>The </a:t>
            </a:r>
            <a:r>
              <a:rPr lang="en-US" dirty="0" err="1" smtClean="0">
                <a:solidFill>
                  <a:srgbClr val="FF0000"/>
                </a:solidFill>
              </a:rPr>
              <a:t>Pirani</a:t>
            </a:r>
            <a:r>
              <a:rPr lang="en-US" dirty="0" smtClean="0">
                <a:solidFill>
                  <a:srgbClr val="FF0000"/>
                </a:solidFill>
              </a:rPr>
              <a:t> Gauge chamber and the compensating cell is housed on a </a:t>
            </a:r>
            <a:r>
              <a:rPr lang="en-US" dirty="0" err="1" smtClean="0">
                <a:solidFill>
                  <a:srgbClr val="FF0000"/>
                </a:solidFill>
              </a:rPr>
              <a:t>Wheatbridge</a:t>
            </a:r>
            <a:r>
              <a:rPr lang="en-US" dirty="0" smtClean="0">
                <a:solidFill>
                  <a:srgbClr val="FF0000"/>
                </a:solidFill>
              </a:rPr>
              <a:t> circuit. </a:t>
            </a:r>
            <a:endParaRPr 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WORKING</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t>
            </a:r>
            <a:r>
              <a:rPr lang="en-US" dirty="0" smtClean="0">
                <a:solidFill>
                  <a:srgbClr val="00B050"/>
                </a:solidFill>
              </a:rPr>
              <a:t> Pressure applied.</a:t>
            </a:r>
          </a:p>
          <a:p>
            <a:r>
              <a:rPr lang="en-US" dirty="0" smtClean="0">
                <a:solidFill>
                  <a:srgbClr val="00B050"/>
                </a:solidFill>
              </a:rPr>
              <a:t>Constant current supply.</a:t>
            </a:r>
          </a:p>
          <a:p>
            <a:r>
              <a:rPr lang="en-US" dirty="0" smtClean="0">
                <a:solidFill>
                  <a:srgbClr val="00B050"/>
                </a:solidFill>
              </a:rPr>
              <a:t>Filament heated.</a:t>
            </a:r>
          </a:p>
          <a:p>
            <a:r>
              <a:rPr lang="en-US" dirty="0" smtClean="0">
                <a:solidFill>
                  <a:srgbClr val="00B050"/>
                </a:solidFill>
              </a:rPr>
              <a:t>Density changes.</a:t>
            </a:r>
          </a:p>
          <a:p>
            <a:r>
              <a:rPr lang="en-US" dirty="0" smtClean="0">
                <a:solidFill>
                  <a:srgbClr val="00B050"/>
                </a:solidFill>
              </a:rPr>
              <a:t>Temperature changes.</a:t>
            </a:r>
          </a:p>
          <a:p>
            <a:r>
              <a:rPr lang="en-US" dirty="0" smtClean="0">
                <a:solidFill>
                  <a:srgbClr val="00B050"/>
                </a:solidFill>
              </a:rPr>
              <a:t>Resistance changes.</a:t>
            </a:r>
          </a:p>
          <a:p>
            <a:r>
              <a:rPr lang="en-US" dirty="0" smtClean="0">
                <a:solidFill>
                  <a:srgbClr val="00B050"/>
                </a:solidFill>
              </a:rPr>
              <a:t>Pressure detecte</a:t>
            </a:r>
            <a:r>
              <a:rPr lang="en-US" dirty="0" smtClean="0"/>
              <a:t>d</a:t>
            </a:r>
          </a:p>
        </p:txBody>
      </p:sp>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ADVANTAGES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solidFill>
                  <a:srgbClr val="7030A0"/>
                </a:solidFill>
              </a:rPr>
              <a:t>Simple in design and easy to use.</a:t>
            </a:r>
          </a:p>
          <a:p>
            <a:r>
              <a:rPr lang="en-US" dirty="0" smtClean="0">
                <a:solidFill>
                  <a:srgbClr val="7030A0"/>
                </a:solidFill>
              </a:rPr>
              <a:t>Good response to pressure change.</a:t>
            </a:r>
          </a:p>
          <a:p>
            <a:r>
              <a:rPr lang="en-US" dirty="0" smtClean="0">
                <a:solidFill>
                  <a:srgbClr val="7030A0"/>
                </a:solidFill>
              </a:rPr>
              <a:t>Gives accurate results.</a:t>
            </a:r>
          </a:p>
          <a:p>
            <a:r>
              <a:rPr lang="en-US" dirty="0" smtClean="0">
                <a:solidFill>
                  <a:srgbClr val="7030A0"/>
                </a:solidFill>
              </a:rPr>
              <a:t>Readings can be taken from distances.</a:t>
            </a:r>
          </a:p>
          <a:p>
            <a:endParaRPr lang="en-US" dirty="0">
              <a:solidFill>
                <a:srgbClr val="7030A0"/>
              </a:solidFill>
            </a:endParaRPr>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CONSTRUCTION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smtClean="0"/>
              <a:t>There are three coils are connected as shown in fig.</a:t>
            </a:r>
          </a:p>
          <a:p>
            <a:endParaRPr lang="en-US" sz="2000" dirty="0" smtClean="0"/>
          </a:p>
          <a:p>
            <a:r>
              <a:rPr lang="en-US" sz="2000" dirty="0" smtClean="0"/>
              <a:t>A device has one primary coil &amp; two secondary windings with magnetic core free to move inside the core.</a:t>
            </a:r>
          </a:p>
          <a:p>
            <a:endParaRPr lang="en-US" sz="2000" dirty="0" smtClean="0"/>
          </a:p>
          <a:p>
            <a:r>
              <a:rPr lang="en-US" sz="2000" dirty="0" smtClean="0"/>
              <a:t>Core is attached to the moving part on which displacement is to be measured.</a:t>
            </a:r>
          </a:p>
          <a:p>
            <a:endParaRPr lang="en-US" sz="2000" dirty="0" smtClean="0"/>
          </a:p>
          <a:p>
            <a:r>
              <a:rPr lang="en-US" sz="2000" dirty="0" smtClean="0"/>
              <a:t>Secondary winding are alternatively placed.</a:t>
            </a:r>
            <a:endParaRPr lang="en-US" sz="2000"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LIMITATIONS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FF0000"/>
                </a:solidFill>
              </a:rPr>
              <a:t>It must be checked frequently.</a:t>
            </a:r>
          </a:p>
          <a:p>
            <a:r>
              <a:rPr lang="en-US" dirty="0" smtClean="0">
                <a:solidFill>
                  <a:srgbClr val="FF0000"/>
                </a:solidFill>
              </a:rPr>
              <a:t>It must be calibrated for different gases.</a:t>
            </a:r>
          </a:p>
          <a:p>
            <a:r>
              <a:rPr lang="en-US" dirty="0" smtClean="0">
                <a:solidFill>
                  <a:srgbClr val="FF0000"/>
                </a:solidFill>
              </a:rPr>
              <a:t>Needs electrical power.</a:t>
            </a:r>
            <a:endParaRPr lang="en-US" dirty="0">
              <a:solidFill>
                <a:srgbClr val="FF0000"/>
              </a:solidFill>
            </a:endParaRPr>
          </a:p>
        </p:txBody>
      </p:sp>
    </p:spTree>
  </p:cSld>
  <p:clrMapOvr>
    <a:masterClrMapping/>
  </p:clrMapOvr>
  <p:transition>
    <p:cover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43000"/>
            <a:ext cx="80010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THANK YOU……..</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grpSp>
        <p:nvGrpSpPr>
          <p:cNvPr id="1026" name="Group 2"/>
          <p:cNvGrpSpPr>
            <a:grpSpLocks/>
          </p:cNvGrpSpPr>
          <p:nvPr/>
        </p:nvGrpSpPr>
        <p:grpSpPr bwMode="auto">
          <a:xfrm>
            <a:off x="-228600" y="2286000"/>
            <a:ext cx="5638800" cy="4238625"/>
            <a:chOff x="1632" y="1248"/>
            <a:chExt cx="2682" cy="2286"/>
          </a:xfrm>
        </p:grpSpPr>
        <p:sp>
          <p:nvSpPr>
            <p:cNvPr id="102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102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102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grpSp>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WORKING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sz="2000" dirty="0" smtClean="0"/>
              <a:t>When ac. Input is given to the  primary coil, an ac. Output voltage depending on the magnetic coupling , between the  core an the coils.</a:t>
            </a:r>
          </a:p>
          <a:p>
            <a:endParaRPr lang="en-US" sz="2000" dirty="0" smtClean="0"/>
          </a:p>
          <a:p>
            <a:r>
              <a:rPr lang="en-US" sz="2000" dirty="0" smtClean="0"/>
              <a:t>Output depends on the position of the core.</a:t>
            </a:r>
          </a:p>
          <a:p>
            <a:endParaRPr lang="en-US" sz="2000" dirty="0" smtClean="0"/>
          </a:p>
          <a:p>
            <a:r>
              <a:rPr lang="en-US" sz="2000" dirty="0" smtClean="0"/>
              <a:t>Basically , linear range is specified for a differential transformer , and when core is operated within the range, it is called as LINEAR VARIABLE DISPLACEMENT TRANSFORMER.</a:t>
            </a:r>
          </a:p>
          <a:p>
            <a:endParaRPr lang="en-US" sz="2000" dirty="0" smtClean="0"/>
          </a:p>
          <a:p>
            <a:r>
              <a:rPr lang="en-US" sz="2000" dirty="0" smtClean="0"/>
              <a:t>When </a:t>
            </a:r>
            <a:r>
              <a:rPr lang="en-US" sz="2000" dirty="0" err="1" smtClean="0"/>
              <a:t>emf</a:t>
            </a:r>
            <a:r>
              <a:rPr lang="en-US" sz="2000" dirty="0" smtClean="0"/>
              <a:t> is induced in secondary coil will be same as the resulting input , is zero , therefore it is called as null position.  </a:t>
            </a:r>
          </a:p>
          <a:p>
            <a:endParaRPr lang="en-US" sz="2000" dirty="0" smtClean="0"/>
          </a:p>
          <a:p>
            <a:r>
              <a:rPr lang="en-US" sz="2000" dirty="0" smtClean="0"/>
              <a:t>The difference of two voltages across the output terminals of LVDT gives the measure of physical position of the central core.</a:t>
            </a:r>
            <a:endParaRPr lang="en-US" sz="2000" dirty="0"/>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CAD\Downloads\images222222.png"/>
          <p:cNvPicPr>
            <a:picLocks noGrp="1" noChangeAspect="1" noChangeArrowheads="1"/>
          </p:cNvPicPr>
          <p:nvPr>
            <p:ph idx="1"/>
          </p:nvPr>
        </p:nvPicPr>
        <p:blipFill>
          <a:blip r:embed="rId2" cstate="print"/>
          <a:srcRect/>
          <a:stretch>
            <a:fillRect/>
          </a:stretch>
        </p:blipFill>
        <p:spPr bwMode="auto">
          <a:xfrm>
            <a:off x="2819400" y="1219200"/>
            <a:ext cx="6324600" cy="4495800"/>
          </a:xfrm>
          <a:prstGeom prst="rect">
            <a:avLst/>
          </a:prstGeom>
          <a:noFill/>
        </p:spPr>
      </p:pic>
      <p:pic>
        <p:nvPicPr>
          <p:cNvPr id="1027" name="Picture 3" descr="C:\Users\MECAD\Downloads\11111.png"/>
          <p:cNvPicPr>
            <a:picLocks noChangeAspect="1" noChangeArrowheads="1"/>
          </p:cNvPicPr>
          <p:nvPr/>
        </p:nvPicPr>
        <p:blipFill>
          <a:blip r:embed="rId3" cstate="print"/>
          <a:srcRect/>
          <a:stretch>
            <a:fillRect/>
          </a:stretch>
        </p:blipFill>
        <p:spPr bwMode="auto">
          <a:xfrm>
            <a:off x="0" y="1219200"/>
            <a:ext cx="2667000" cy="2971800"/>
          </a:xfrm>
          <a:prstGeom prst="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LVDT SPECIFICATION</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000" dirty="0" smtClean="0"/>
              <a:t>Stroke or core displacement – 0.1 mm to 100 mm.</a:t>
            </a:r>
          </a:p>
          <a:p>
            <a:endParaRPr lang="en-US" sz="2000" dirty="0" smtClean="0"/>
          </a:p>
          <a:p>
            <a:r>
              <a:rPr lang="en-US" sz="2000" dirty="0" smtClean="0"/>
              <a:t>Input frequency – 20 to 50 KHz.</a:t>
            </a:r>
          </a:p>
          <a:p>
            <a:endParaRPr lang="en-US" sz="2000" dirty="0" smtClean="0"/>
          </a:p>
          <a:p>
            <a:r>
              <a:rPr lang="en-US" sz="2000" dirty="0" smtClean="0"/>
              <a:t>Sensitivity – 0.5 to 30 MV/V input / 0.05mm</a:t>
            </a:r>
          </a:p>
          <a:p>
            <a:endParaRPr lang="en-US" sz="2000" dirty="0" smtClean="0"/>
          </a:p>
          <a:p>
            <a:r>
              <a:rPr lang="en-US" sz="2000" dirty="0" smtClean="0"/>
              <a:t>Power consumption --&lt; 1 watt</a:t>
            </a:r>
          </a:p>
          <a:p>
            <a:endParaRPr lang="en-US" sz="2000" dirty="0" smtClean="0"/>
          </a:p>
          <a:p>
            <a:r>
              <a:rPr lang="en-US" sz="2000" dirty="0" smtClean="0"/>
              <a:t>Output impendence -- &lt;50</a:t>
            </a:r>
          </a:p>
          <a:p>
            <a:endParaRPr lang="en-US" sz="2000" dirty="0" smtClean="0"/>
          </a:p>
          <a:p>
            <a:r>
              <a:rPr lang="en-US" sz="2000" dirty="0" smtClean="0"/>
              <a:t>Resolution -2*10^-3mm</a:t>
            </a:r>
          </a:p>
          <a:p>
            <a:endParaRPr lang="en-US" sz="2000" dirty="0" smtClean="0"/>
          </a:p>
          <a:p>
            <a:r>
              <a:rPr lang="en-US" sz="2000" dirty="0" smtClean="0"/>
              <a:t>Input or excitation voltage – 3 to 15 V</a:t>
            </a:r>
          </a:p>
          <a:p>
            <a:endParaRPr lang="en-US" sz="2000" dirty="0" smtClean="0"/>
          </a:p>
          <a:p>
            <a:endParaRPr lang="en-US" sz="2000" dirty="0"/>
          </a:p>
        </p:txBody>
      </p:sp>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408</TotalTime>
  <Words>1997</Words>
  <Application>Microsoft Office PowerPoint</Application>
  <PresentationFormat>On-screen Show (4:3)</PresentationFormat>
  <Paragraphs>286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COURSE: MEASUREMENT AND CONTROL                       (17528) Sub.Teacher : Ms. Nilesha U. Patil</vt:lpstr>
      <vt:lpstr>            Chapter No.-02 Displacement &amp; Pressure Measurement  </vt:lpstr>
      <vt:lpstr>Displacement Measurement</vt:lpstr>
      <vt:lpstr>LVDT</vt:lpstr>
      <vt:lpstr>PRINCIPLE</vt:lpstr>
      <vt:lpstr>CONSTRUCTION</vt:lpstr>
      <vt:lpstr>WORKING</vt:lpstr>
      <vt:lpstr>Slide 8</vt:lpstr>
      <vt:lpstr>LVDT SPECIFICATION</vt:lpstr>
      <vt:lpstr>ADVANTAGES</vt:lpstr>
      <vt:lpstr>DISADVANTAGES</vt:lpstr>
      <vt:lpstr>APPLICATION</vt:lpstr>
      <vt:lpstr>What is the meaning of RVDT ?</vt:lpstr>
      <vt:lpstr>Slide 14</vt:lpstr>
      <vt:lpstr>Slide 15</vt:lpstr>
      <vt:lpstr>Slide 16</vt:lpstr>
      <vt:lpstr>Applications :-</vt:lpstr>
      <vt:lpstr>Slide 18</vt:lpstr>
      <vt:lpstr>CLASSIFICATION </vt:lpstr>
      <vt:lpstr>ELASTIC PRESSURE ELEMENTS</vt:lpstr>
      <vt:lpstr>WORKING PRINCIPLE</vt:lpstr>
      <vt:lpstr>DIAPHRAGM</vt:lpstr>
      <vt:lpstr>SPECIFICATIONS OF DIAPHRAGM</vt:lpstr>
      <vt:lpstr>TYPES</vt:lpstr>
      <vt:lpstr>Slide 25</vt:lpstr>
      <vt:lpstr>ADVANTAGE</vt:lpstr>
      <vt:lpstr>LIMITATIONS</vt:lpstr>
      <vt:lpstr>BELLOWS PRESSURE GAUGE</vt:lpstr>
      <vt:lpstr>MATERIAL PROPERTY INCLUDES</vt:lpstr>
      <vt:lpstr>Slide 30</vt:lpstr>
      <vt:lpstr>WORKING</vt:lpstr>
      <vt:lpstr>ADVANTAGE</vt:lpstr>
      <vt:lpstr>LIMITATION</vt:lpstr>
      <vt:lpstr>BOURDON TUBE PRESSURE GAUGES      </vt:lpstr>
      <vt:lpstr>PRESSURE:-</vt:lpstr>
      <vt:lpstr>BOURDON TUBE</vt:lpstr>
      <vt:lpstr>Slide 37</vt:lpstr>
      <vt:lpstr>BOURDON TUBE</vt:lpstr>
      <vt:lpstr>Slide 39</vt:lpstr>
      <vt:lpstr>TYPES OF BOURDON TUBE</vt:lpstr>
      <vt:lpstr>Slide 41</vt:lpstr>
      <vt:lpstr>‘C’ TYPE BOURDON TUBE</vt:lpstr>
      <vt:lpstr>ADVANTAGES OF BOURDON PRESSURE TUBE</vt:lpstr>
      <vt:lpstr>DISADVANTAGES OF BOURDON PRESSURE TUBE</vt:lpstr>
      <vt:lpstr>APPLICATIONS</vt:lpstr>
      <vt:lpstr>Slide 46</vt:lpstr>
      <vt:lpstr>Slide 47</vt:lpstr>
      <vt:lpstr>Slide 48</vt:lpstr>
      <vt:lpstr>Slide 49</vt:lpstr>
      <vt:lpstr>Slide 50</vt:lpstr>
      <vt:lpstr>Slide 51</vt:lpstr>
      <vt:lpstr>Slide 52</vt:lpstr>
      <vt:lpstr>CONSTRUCTION</vt:lpstr>
      <vt:lpstr>WORKING</vt:lpstr>
      <vt:lpstr>Slide 55</vt:lpstr>
      <vt:lpstr>Slide 56</vt:lpstr>
      <vt:lpstr>CONSTRUCTION</vt:lpstr>
      <vt:lpstr>WORKING</vt:lpstr>
      <vt:lpstr>ADVANTAGES</vt:lpstr>
      <vt:lpstr>LIMITATIONS</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MECAD</dc:creator>
  <cp:lastModifiedBy>MECAD</cp:lastModifiedBy>
  <cp:revision>24</cp:revision>
  <dcterms:created xsi:type="dcterms:W3CDTF">2015-09-01T03:29:00Z</dcterms:created>
  <dcterms:modified xsi:type="dcterms:W3CDTF">2017-06-23T07:18:26Z</dcterms:modified>
</cp:coreProperties>
</file>