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sldIdLst>
    <p:sldId id="344" r:id="rId2"/>
    <p:sldId id="341" r:id="rId3"/>
    <p:sldId id="343" r:id="rId4"/>
    <p:sldId id="298" r:id="rId5"/>
    <p:sldId id="299" r:id="rId6"/>
    <p:sldId id="300" r:id="rId7"/>
    <p:sldId id="301" r:id="rId8"/>
    <p:sldId id="302" r:id="rId9"/>
    <p:sldId id="303" r:id="rId10"/>
    <p:sldId id="304" r:id="rId11"/>
    <p:sldId id="305" r:id="rId12"/>
    <p:sldId id="311" r:id="rId13"/>
    <p:sldId id="306" r:id="rId14"/>
    <p:sldId id="307" r:id="rId15"/>
    <p:sldId id="308" r:id="rId16"/>
    <p:sldId id="309" r:id="rId17"/>
    <p:sldId id="310" r:id="rId18"/>
    <p:sldId id="312" r:id="rId19"/>
    <p:sldId id="257" r:id="rId20"/>
    <p:sldId id="258" r:id="rId21"/>
    <p:sldId id="259" r:id="rId22"/>
    <p:sldId id="260" r:id="rId23"/>
    <p:sldId id="261" r:id="rId24"/>
    <p:sldId id="262" r:id="rId25"/>
    <p:sldId id="263" r:id="rId26"/>
    <p:sldId id="264" r:id="rId27"/>
    <p:sldId id="265" r:id="rId28"/>
    <p:sldId id="297" r:id="rId29"/>
    <p:sldId id="266" r:id="rId30"/>
    <p:sldId id="267" r:id="rId31"/>
    <p:sldId id="268" r:id="rId32"/>
    <p:sldId id="269" r:id="rId33"/>
    <p:sldId id="270" r:id="rId34"/>
    <p:sldId id="271" r:id="rId35"/>
    <p:sldId id="272" r:id="rId36"/>
    <p:sldId id="273" r:id="rId37"/>
    <p:sldId id="274" r:id="rId38"/>
    <p:sldId id="275" r:id="rId39"/>
    <p:sldId id="291" r:id="rId40"/>
    <p:sldId id="292" r:id="rId41"/>
    <p:sldId id="276" r:id="rId42"/>
    <p:sldId id="281" r:id="rId43"/>
    <p:sldId id="282" r:id="rId44"/>
    <p:sldId id="277" r:id="rId45"/>
    <p:sldId id="278" r:id="rId46"/>
    <p:sldId id="279" r:id="rId47"/>
    <p:sldId id="293" r:id="rId48"/>
    <p:sldId id="294" r:id="rId49"/>
    <p:sldId id="283" r:id="rId50"/>
    <p:sldId id="284" r:id="rId51"/>
    <p:sldId id="285" r:id="rId52"/>
    <p:sldId id="286" r:id="rId53"/>
    <p:sldId id="287" r:id="rId54"/>
    <p:sldId id="313" r:id="rId55"/>
    <p:sldId id="290" r:id="rId56"/>
    <p:sldId id="314" r:id="rId57"/>
    <p:sldId id="289" r:id="rId58"/>
    <p:sldId id="315" r:id="rId59"/>
    <p:sldId id="316" r:id="rId60"/>
    <p:sldId id="296" r:id="rId61"/>
    <p:sldId id="288" r:id="rId62"/>
    <p:sldId id="317" r:id="rId63"/>
    <p:sldId id="295" r:id="rId64"/>
    <p:sldId id="318" r:id="rId65"/>
    <p:sldId id="319" r:id="rId66"/>
    <p:sldId id="320" r:id="rId67"/>
    <p:sldId id="321" r:id="rId68"/>
    <p:sldId id="322" r:id="rId69"/>
    <p:sldId id="325" r:id="rId70"/>
    <p:sldId id="323" r:id="rId71"/>
    <p:sldId id="324" r:id="rId72"/>
    <p:sldId id="326" r:id="rId73"/>
    <p:sldId id="338" r:id="rId74"/>
    <p:sldId id="327" r:id="rId75"/>
    <p:sldId id="328" r:id="rId76"/>
    <p:sldId id="329" r:id="rId77"/>
    <p:sldId id="330" r:id="rId78"/>
    <p:sldId id="331" r:id="rId79"/>
    <p:sldId id="332" r:id="rId80"/>
    <p:sldId id="333" r:id="rId81"/>
    <p:sldId id="334" r:id="rId82"/>
    <p:sldId id="339" r:id="rId83"/>
    <p:sldId id="337" r:id="rId84"/>
    <p:sldId id="335" r:id="rId85"/>
    <p:sldId id="340"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F05216-2E53-4F34-8AE4-6F3DF0BCE6B5}" type="datetimeFigureOut">
              <a:rPr lang="en-US" smtClean="0"/>
              <a:pPr/>
              <a:t>6/23/2017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9A2405-C887-4292-B23B-B15A84BD4D4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9A2405-C887-4292-B23B-B15A84BD4D47}"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6/23/2017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6/23/2017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6/23/2017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6/23/2017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med">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6/23/2017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6/23/2017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6/23/2017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6/23/2017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6/23/2017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6/23/2017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6/23/2017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6/23/2017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ipe dir="d"/>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mvs-mm.blogspot.com/2013/01/types-of-instrument.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www.brighthubengineering.com/hvac/47389-what-is-potentiometer-potentiometer-used-as-the-transducer-or-sensor/"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www.brighthub.com/engineering/mechanical/articles/47389.aspx"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en.wikipedia.org/wiki/Electric_charge"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img.bhs4.com/E2/5/E2545B3216AA765219A9A07453B1E68165FF01DA_large.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en.wikipedia.org/wiki/Magnetic_field"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124200"/>
            <a:ext cx="7924800" cy="1981200"/>
          </a:xfrm>
        </p:spPr>
        <p:style>
          <a:lnRef idx="2">
            <a:schemeClr val="accent3"/>
          </a:lnRef>
          <a:fillRef idx="1">
            <a:schemeClr val="lt1"/>
          </a:fillRef>
          <a:effectRef idx="0">
            <a:schemeClr val="accent3"/>
          </a:effectRef>
          <a:fontRef idx="minor">
            <a:schemeClr val="dk1"/>
          </a:fontRef>
        </p:style>
        <p:txBody>
          <a:bodyPr>
            <a:noAutofit/>
          </a:bodyPr>
          <a:lstStyle/>
          <a:p>
            <a:pPr algn="l"/>
            <a:r>
              <a:rPr lang="en-US" sz="32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latin typeface="Times New Roman" pitchFamily="18" charset="0"/>
                <a:cs typeface="Times New Roman" pitchFamily="18" charset="0"/>
              </a:rPr>
              <a:t>COURSE: </a:t>
            </a:r>
            <a:r>
              <a:rPr lang="en-US" sz="3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latin typeface="Times New Roman" pitchFamily="18" charset="0"/>
                <a:cs typeface="Times New Roman" pitchFamily="18" charset="0"/>
              </a:rPr>
              <a:t>MEASUREMENT AND CONTROL                       </a:t>
            </a:r>
            <a:r>
              <a:rPr lang="en-US" sz="32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latin typeface="Times New Roman" pitchFamily="18" charset="0"/>
                <a:cs typeface="Times New Roman" pitchFamily="18" charset="0"/>
              </a:rPr>
              <a:t>(17528</a:t>
            </a:r>
            <a:r>
              <a:rPr lang="en-US" sz="32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latin typeface="Times New Roman" pitchFamily="18" charset="0"/>
                <a:cs typeface="Times New Roman" pitchFamily="18" charset="0"/>
              </a:rPr>
              <a:t>)</a:t>
            </a:r>
            <a:br>
              <a:rPr lang="en-US" sz="32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latin typeface="Times New Roman" pitchFamily="18" charset="0"/>
                <a:cs typeface="Times New Roman" pitchFamily="18" charset="0"/>
              </a:rPr>
            </a:br>
            <a:r>
              <a:rPr lang="en-US" sz="32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latin typeface="Times New Roman" pitchFamily="18" charset="0"/>
                <a:cs typeface="Times New Roman" pitchFamily="18" charset="0"/>
              </a:rPr>
              <a:t>Sub. Teacher-</a:t>
            </a:r>
            <a:r>
              <a:rPr lang="en-US" sz="320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latin typeface="Times New Roman" pitchFamily="18" charset="0"/>
                <a:cs typeface="Times New Roman" pitchFamily="18" charset="0"/>
              </a:rPr>
              <a:t>Ms.Nilesha</a:t>
            </a:r>
            <a:r>
              <a:rPr lang="en-US" sz="32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latin typeface="Times New Roman" pitchFamily="18" charset="0"/>
                <a:cs typeface="Times New Roman" pitchFamily="18" charset="0"/>
              </a:rPr>
              <a:t> </a:t>
            </a:r>
            <a:r>
              <a:rPr lang="en-US" sz="320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latin typeface="Times New Roman" pitchFamily="18" charset="0"/>
                <a:cs typeface="Times New Roman" pitchFamily="18" charset="0"/>
              </a:rPr>
              <a:t>Patil</a:t>
            </a:r>
            <a:r>
              <a:rPr lang="en-US" sz="32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latin typeface="Times New Roman" pitchFamily="18" charset="0"/>
                <a:cs typeface="Times New Roman" pitchFamily="18" charset="0"/>
              </a:rPr>
              <a:t/>
            </a:r>
            <a:br>
              <a:rPr lang="en-US" sz="32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latin typeface="Times New Roman" pitchFamily="18" charset="0"/>
                <a:cs typeface="Times New Roman" pitchFamily="18" charset="0"/>
              </a:rPr>
            </a:br>
            <a:endParaRPr lang="en-US" sz="32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latin typeface="Times New Roman" pitchFamily="18" charset="0"/>
              <a:cs typeface="Times New Roman" pitchFamily="18" charset="0"/>
            </a:endParaRPr>
          </a:p>
        </p:txBody>
      </p:sp>
      <p:sp>
        <p:nvSpPr>
          <p:cNvPr id="3" name="Subtitle 2"/>
          <p:cNvSpPr>
            <a:spLocks noGrp="1"/>
          </p:cNvSpPr>
          <p:nvPr>
            <p:ph type="subTitle" idx="1"/>
          </p:nvPr>
        </p:nvSpPr>
        <p:spPr>
          <a:xfrm>
            <a:off x="533400" y="762000"/>
            <a:ext cx="8382000" cy="1752600"/>
          </a:xfrm>
          <a:solidFill>
            <a:schemeClr val="bg1"/>
          </a:solidFill>
        </p:spPr>
        <p:txBody>
          <a:bodyPr/>
          <a:lstStyle/>
          <a:p>
            <a:pPr algn="l"/>
            <a:r>
              <a:rPr lang="en-US" sz="28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p>
          <a:p>
            <a:pPr algn="l"/>
            <a:r>
              <a:rPr lang="en-US" sz="28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2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Pimpri  Chinchwad polytechnics</a:t>
            </a:r>
            <a:endParaRPr lang="en-US" sz="3200" dirty="0"/>
          </a:p>
        </p:txBody>
      </p:sp>
      <p:pic>
        <p:nvPicPr>
          <p:cNvPr id="4" name="Picture 2" descr="Related image"/>
          <p:cNvPicPr>
            <a:picLocks noChangeAspect="1" noChangeArrowheads="1"/>
          </p:cNvPicPr>
          <p:nvPr/>
        </p:nvPicPr>
        <p:blipFill>
          <a:blip r:embed="rId2" cstate="print"/>
          <a:srcRect/>
          <a:stretch>
            <a:fillRect/>
          </a:stretch>
        </p:blipFill>
        <p:spPr bwMode="auto">
          <a:xfrm>
            <a:off x="533400" y="1143000"/>
            <a:ext cx="1600200" cy="1744776"/>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5715000"/>
          </a:xfrm>
        </p:spPr>
        <p:txBody>
          <a:bodyPr>
            <a:normAutofit fontScale="92500" lnSpcReduction="10000"/>
          </a:bodyPr>
          <a:lstStyle/>
          <a:p>
            <a:r>
              <a:rPr lang="en-US" sz="2400" dirty="0" smtClean="0">
                <a:solidFill>
                  <a:srgbClr val="7030A0"/>
                </a:solidFill>
              </a:rPr>
              <a:t>Most of the measurement systems use indirect method of measurement. </a:t>
            </a:r>
          </a:p>
          <a:p>
            <a:r>
              <a:rPr lang="en-US" sz="2400" dirty="0" smtClean="0">
                <a:solidFill>
                  <a:srgbClr val="FF0000"/>
                </a:solidFill>
              </a:rPr>
              <a:t>In this method a chain of devices which is together called as measuring system is employed. </a:t>
            </a:r>
          </a:p>
          <a:p>
            <a:r>
              <a:rPr lang="en-US" sz="2400" dirty="0" smtClean="0">
                <a:solidFill>
                  <a:srgbClr val="00B050"/>
                </a:solidFill>
              </a:rPr>
              <a:t>The chain of devices transform the sensed signal into a more convenient form &amp; indicate this transformed signal either on an indicator or a recorder or fed to a controller. </a:t>
            </a:r>
          </a:p>
          <a:p>
            <a:r>
              <a:rPr lang="en-US" sz="2400" dirty="0" smtClean="0">
                <a:solidFill>
                  <a:srgbClr val="00B0F0"/>
                </a:solidFill>
              </a:rPr>
              <a:t>i.e. it makes use of a transducing device/element which convert the basic form of input into an analogous form, which it then processes and presents as a known function of input. </a:t>
            </a:r>
          </a:p>
          <a:p>
            <a:r>
              <a:rPr lang="en-US" sz="2400" dirty="0" smtClean="0"/>
              <a:t> </a:t>
            </a:r>
            <a:r>
              <a:rPr lang="en-US" sz="2400" dirty="0" smtClean="0">
                <a:solidFill>
                  <a:srgbClr val="002060"/>
                </a:solidFill>
              </a:rPr>
              <a:t>For example, to measure strain in a machine member, a component senses the strain, another component transforms the sensed signal into an electrical quantity which is then processed suitably before being fed to a meter or recorder.</a:t>
            </a:r>
            <a:endParaRPr lang="en-US" sz="2400" dirty="0">
              <a:solidFill>
                <a:srgbClr val="002060"/>
              </a:solidFill>
            </a:endParaRPr>
          </a:p>
        </p:txBody>
      </p:sp>
      <p:sp>
        <p:nvSpPr>
          <p:cNvPr id="2" name="Title 1"/>
          <p:cNvSpPr>
            <a:spLocks noGrp="1"/>
          </p:cNvSpPr>
          <p:nvPr>
            <p:ph type="title"/>
          </p:nvPr>
        </p:nvSpPr>
        <p:spPr>
          <a:xfrm>
            <a:off x="457200" y="381000"/>
            <a:ext cx="8229600" cy="639762"/>
          </a:xfrm>
        </p:spPr>
        <p:txBody>
          <a:bodyPr>
            <a:normAutofit fontScale="90000"/>
          </a:bodyPr>
          <a:lstStyle/>
          <a:p>
            <a:r>
              <a:rPr lang="en-US" dirty="0" smtClean="0"/>
              <a:t>Indirect comparison</a:t>
            </a:r>
            <a:br>
              <a:rPr lang="en-US" dirty="0" smtClean="0"/>
            </a:br>
            <a:endParaRPr lang="en-US" dirty="0"/>
          </a:p>
        </p:txBody>
      </p:sp>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 general template for a measurement system is illustrated in fig. </a:t>
            </a:r>
          </a:p>
          <a:p>
            <a:r>
              <a:rPr lang="en-US" dirty="0" smtClean="0"/>
              <a:t>Basically such a system consists of part or all of four general stages: </a:t>
            </a:r>
          </a:p>
          <a:p>
            <a:r>
              <a:rPr lang="en-US" dirty="0" smtClean="0">
                <a:solidFill>
                  <a:srgbClr val="C00000"/>
                </a:solidFill>
              </a:rPr>
              <a:t>(1) Sensor-transducer stage</a:t>
            </a:r>
            <a:r>
              <a:rPr lang="en-US" dirty="0" smtClean="0"/>
              <a:t> </a:t>
            </a:r>
          </a:p>
          <a:p>
            <a:r>
              <a:rPr lang="en-US" dirty="0" smtClean="0">
                <a:solidFill>
                  <a:srgbClr val="00B050"/>
                </a:solidFill>
              </a:rPr>
              <a:t>(2) Signal -conditioning stage </a:t>
            </a:r>
          </a:p>
          <a:p>
            <a:r>
              <a:rPr lang="en-US" dirty="0" smtClean="0">
                <a:solidFill>
                  <a:srgbClr val="00B0F0"/>
                </a:solidFill>
              </a:rPr>
              <a:t>(3) Output stage </a:t>
            </a:r>
          </a:p>
          <a:p>
            <a:r>
              <a:rPr lang="en-US" dirty="0" smtClean="0"/>
              <a:t>(4) Feedback -control stage </a:t>
            </a:r>
            <a:endParaRPr lang="en-US" dirty="0"/>
          </a:p>
        </p:txBody>
      </p:sp>
      <p:sp>
        <p:nvSpPr>
          <p:cNvPr id="2" name="Title 1"/>
          <p:cNvSpPr>
            <a:spLocks noGrp="1"/>
          </p:cNvSpPr>
          <p:nvPr>
            <p:ph type="title"/>
          </p:nvPr>
        </p:nvSpPr>
        <p:spPr/>
        <p:txBody>
          <a:bodyPr/>
          <a:lstStyle/>
          <a:p>
            <a:r>
              <a:rPr lang="en-US" dirty="0" smtClean="0"/>
              <a:t>Measurement system</a:t>
            </a:r>
            <a:endParaRPr lang="en-US" dirty="0"/>
          </a:p>
        </p:txBody>
      </p:sp>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9400" y="2743200"/>
            <a:ext cx="13716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transducer stage</a:t>
            </a:r>
            <a:endParaRPr lang="en-US" sz="2000" dirty="0">
              <a:solidFill>
                <a:srgbClr val="002060"/>
              </a:solidFill>
            </a:endParaRPr>
          </a:p>
        </p:txBody>
      </p:sp>
      <p:sp>
        <p:nvSpPr>
          <p:cNvPr id="5" name="Rectangle 4"/>
          <p:cNvSpPr/>
          <p:nvPr/>
        </p:nvSpPr>
        <p:spPr>
          <a:xfrm>
            <a:off x="4648200" y="2743200"/>
            <a:ext cx="15240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Signal conditioning stage</a:t>
            </a:r>
            <a:endParaRPr lang="en-US" sz="2000" dirty="0">
              <a:solidFill>
                <a:srgbClr val="002060"/>
              </a:solidFill>
            </a:endParaRPr>
          </a:p>
        </p:txBody>
      </p:sp>
      <p:sp>
        <p:nvSpPr>
          <p:cNvPr id="6" name="Rectangle 5"/>
          <p:cNvSpPr/>
          <p:nvPr/>
        </p:nvSpPr>
        <p:spPr>
          <a:xfrm>
            <a:off x="6629400" y="2743200"/>
            <a:ext cx="14478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Output stage</a:t>
            </a:r>
            <a:endParaRPr lang="en-US" sz="2000" dirty="0">
              <a:solidFill>
                <a:srgbClr val="002060"/>
              </a:solidFill>
            </a:endParaRPr>
          </a:p>
        </p:txBody>
      </p:sp>
      <p:cxnSp>
        <p:nvCxnSpPr>
          <p:cNvPr id="8" name="Straight Arrow Connector 7"/>
          <p:cNvCxnSpPr>
            <a:stCxn id="4" idx="3"/>
            <a:endCxn id="5" idx="1"/>
          </p:cNvCxnSpPr>
          <p:nvPr/>
        </p:nvCxnSpPr>
        <p:spPr>
          <a:xfrm>
            <a:off x="4191000" y="3200400"/>
            <a:ext cx="457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3"/>
            <a:endCxn id="6" idx="1"/>
          </p:cNvCxnSpPr>
          <p:nvPr/>
        </p:nvCxnSpPr>
        <p:spPr>
          <a:xfrm>
            <a:off x="6172200" y="3200400"/>
            <a:ext cx="457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90600" y="2743200"/>
            <a:ext cx="12954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sensor –stage</a:t>
            </a:r>
            <a:endParaRPr lang="en-US" sz="2000" dirty="0">
              <a:solidFill>
                <a:srgbClr val="002060"/>
              </a:solidFill>
            </a:endParaRPr>
          </a:p>
        </p:txBody>
      </p:sp>
      <p:cxnSp>
        <p:nvCxnSpPr>
          <p:cNvPr id="14" name="Straight Arrow Connector 13"/>
          <p:cNvCxnSpPr/>
          <p:nvPr/>
        </p:nvCxnSpPr>
        <p:spPr>
          <a:xfrm>
            <a:off x="2286000" y="3200400"/>
            <a:ext cx="533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810000" y="4419600"/>
            <a:ext cx="14478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rPr>
              <a:t>control stage</a:t>
            </a:r>
            <a:endParaRPr lang="en-US" sz="2000" dirty="0">
              <a:solidFill>
                <a:srgbClr val="002060"/>
              </a:solidFill>
            </a:endParaRPr>
          </a:p>
        </p:txBody>
      </p:sp>
      <p:cxnSp>
        <p:nvCxnSpPr>
          <p:cNvPr id="18" name="Straight Arrow Connector 17"/>
          <p:cNvCxnSpPr/>
          <p:nvPr/>
        </p:nvCxnSpPr>
        <p:spPr>
          <a:xfrm>
            <a:off x="8077200" y="3124200"/>
            <a:ext cx="457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57200" y="3200400"/>
            <a:ext cx="533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409406" y="4114800"/>
            <a:ext cx="1829594" cy="7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5257800" y="5029200"/>
            <a:ext cx="1066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029097" y="4304903"/>
            <a:ext cx="1295400" cy="7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a:off x="1676400" y="4953000"/>
            <a:ext cx="2133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Title 1"/>
          <p:cNvSpPr>
            <a:spLocks noGrp="1"/>
          </p:cNvSpPr>
          <p:nvPr>
            <p:ph type="title"/>
          </p:nvPr>
        </p:nvSpPr>
        <p:spPr/>
        <p:txBody>
          <a:bodyPr/>
          <a:lstStyle/>
          <a:p>
            <a:r>
              <a:rPr lang="en-US" dirty="0" smtClean="0"/>
              <a:t>Measurement system</a:t>
            </a:r>
            <a:endParaRPr lang="en-US" dirty="0"/>
          </a:p>
        </p:txBody>
      </p:sp>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solidFill>
                  <a:srgbClr val="FF0000"/>
                </a:solidFill>
              </a:rPr>
              <a:t>The sensor is a physical element that employs some natural phenomenon by which it senses the variable being measured</a:t>
            </a:r>
            <a:r>
              <a:rPr lang="en-US" dirty="0" smtClean="0"/>
              <a:t>.</a:t>
            </a:r>
          </a:p>
          <a:p>
            <a:r>
              <a:rPr lang="en-US" dirty="0" smtClean="0"/>
              <a:t>. </a:t>
            </a:r>
            <a:r>
              <a:rPr lang="en-US" dirty="0" smtClean="0">
                <a:solidFill>
                  <a:srgbClr val="00B050"/>
                </a:solidFill>
              </a:rPr>
              <a:t>The transducer  converts this sensed information into a detectable signal, which might be electrical, mechanical, optical, or otherwise. </a:t>
            </a:r>
          </a:p>
          <a:p>
            <a:r>
              <a:rPr lang="en-US" dirty="0" smtClean="0">
                <a:solidFill>
                  <a:srgbClr val="002060"/>
                </a:solidFill>
              </a:rPr>
              <a:t>Signal conditioning equipment takes the transducer signal and modifies it to a desired magnitude. </a:t>
            </a:r>
          </a:p>
          <a:p>
            <a:r>
              <a:rPr lang="en-US" dirty="0" smtClean="0"/>
              <a:t>output stage indicates or records the value measured. </a:t>
            </a:r>
          </a:p>
          <a:p>
            <a:r>
              <a:rPr lang="en-US" dirty="0" smtClean="0">
                <a:solidFill>
                  <a:srgbClr val="C00000"/>
                </a:solidFill>
              </a:rPr>
              <a:t>control stage, contains a controller that interprets the measured signal and makes a decision regarding the control of the process.</a:t>
            </a:r>
          </a:p>
          <a:p>
            <a:endParaRPr lang="en-US" dirty="0"/>
          </a:p>
        </p:txBody>
      </p:sp>
      <p:sp>
        <p:nvSpPr>
          <p:cNvPr id="2" name="Title 1"/>
          <p:cNvSpPr>
            <a:spLocks noGrp="1"/>
          </p:cNvSpPr>
          <p:nvPr>
            <p:ph type="title"/>
          </p:nvPr>
        </p:nvSpPr>
        <p:spPr/>
        <p:txBody>
          <a:bodyPr/>
          <a:lstStyle/>
          <a:p>
            <a:r>
              <a:rPr lang="en-US" dirty="0" smtClean="0"/>
              <a:t>Measurement system</a:t>
            </a:r>
            <a:endParaRPr lang="en-US" dirty="0"/>
          </a:p>
        </p:txBody>
      </p: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10200"/>
          </a:xfrm>
        </p:spPr>
        <p:txBody>
          <a:bodyPr>
            <a:normAutofit lnSpcReduction="10000"/>
          </a:bodyPr>
          <a:lstStyle/>
          <a:p>
            <a:pPr lvl="0"/>
            <a:r>
              <a:rPr lang="en-US" sz="2400" dirty="0" smtClean="0">
                <a:latin typeface="+mj-lt"/>
              </a:rPr>
              <a:t>Mode of measurement</a:t>
            </a:r>
            <a:r>
              <a:rPr lang="en-US" sz="2400" i="1" dirty="0" smtClean="0">
                <a:latin typeface="+mj-lt"/>
              </a:rPr>
              <a:t>:- </a:t>
            </a:r>
            <a:r>
              <a:rPr lang="en-US" sz="2400" dirty="0" smtClean="0">
                <a:latin typeface="+mj-lt"/>
              </a:rPr>
              <a:t>The instrument can be classified into three type</a:t>
            </a:r>
            <a:r>
              <a:rPr lang="en-US" sz="2400" i="1" dirty="0" smtClean="0">
                <a:latin typeface="+mj-lt"/>
              </a:rPr>
              <a:t>s  </a:t>
            </a:r>
          </a:p>
          <a:p>
            <a:pPr lvl="0"/>
            <a:r>
              <a:rPr lang="en-US" sz="2400" u="sng" dirty="0" smtClean="0">
                <a:solidFill>
                  <a:srgbClr val="7030A0"/>
                </a:solidFill>
                <a:latin typeface="+mj-lt"/>
              </a:rPr>
              <a:t>Primary Instrument: </a:t>
            </a:r>
          </a:p>
          <a:p>
            <a:pPr lvl="1"/>
            <a:r>
              <a:rPr lang="en-US" sz="2400" dirty="0" smtClean="0">
                <a:latin typeface="+mj-lt"/>
              </a:rPr>
              <a:t>Direct Comparison with reference standard.</a:t>
            </a:r>
          </a:p>
          <a:p>
            <a:pPr lvl="1"/>
            <a:r>
              <a:rPr lang="en-US" sz="2400" dirty="0" smtClean="0">
                <a:latin typeface="+mj-lt"/>
              </a:rPr>
              <a:t> </a:t>
            </a:r>
            <a:r>
              <a:rPr lang="en-US" sz="2400" dirty="0" smtClean="0">
                <a:solidFill>
                  <a:srgbClr val="00B050"/>
                </a:solidFill>
                <a:latin typeface="+mj-lt"/>
              </a:rPr>
              <a:t>For example the length measurement by ruler</a:t>
            </a:r>
          </a:p>
          <a:p>
            <a:pPr lvl="1">
              <a:buNone/>
            </a:pPr>
            <a:r>
              <a:rPr lang="en-US" sz="2400" u="sng" dirty="0" smtClean="0">
                <a:solidFill>
                  <a:srgbClr val="7030A0"/>
                </a:solidFill>
                <a:latin typeface="+mj-lt"/>
              </a:rPr>
              <a:t>Secondary Instrument</a:t>
            </a:r>
            <a:r>
              <a:rPr lang="en-US" sz="2400" dirty="0" smtClean="0">
                <a:solidFill>
                  <a:srgbClr val="7030A0"/>
                </a:solidFill>
                <a:latin typeface="+mj-lt"/>
              </a:rPr>
              <a:t>: </a:t>
            </a:r>
          </a:p>
          <a:p>
            <a:pPr lvl="1">
              <a:buNone/>
            </a:pPr>
            <a:r>
              <a:rPr lang="en-US" sz="2400" dirty="0" smtClean="0">
                <a:latin typeface="+mj-lt"/>
              </a:rPr>
              <a:t>indirect comparison by converting it into some other form. </a:t>
            </a:r>
          </a:p>
          <a:p>
            <a:pPr lvl="1"/>
            <a:r>
              <a:rPr lang="en-US" sz="2400" dirty="0" smtClean="0">
                <a:solidFill>
                  <a:srgbClr val="00B050"/>
                </a:solidFill>
                <a:latin typeface="+mj-lt"/>
              </a:rPr>
              <a:t>For example temperature measurement by mercury in glass thermometer </a:t>
            </a:r>
          </a:p>
          <a:p>
            <a:r>
              <a:rPr lang="en-US" sz="2400" u="sng" dirty="0" smtClean="0">
                <a:solidFill>
                  <a:srgbClr val="7030A0"/>
                </a:solidFill>
                <a:latin typeface="+mj-lt"/>
              </a:rPr>
              <a:t>Tertiary Instrument: </a:t>
            </a:r>
          </a:p>
          <a:p>
            <a:r>
              <a:rPr lang="en-US" sz="2400" dirty="0" smtClean="0">
                <a:latin typeface="+mj-lt"/>
              </a:rPr>
              <a:t>two conversion of parameter are involved. </a:t>
            </a:r>
          </a:p>
          <a:p>
            <a:r>
              <a:rPr lang="en-US" sz="2400" dirty="0" smtClean="0">
                <a:solidFill>
                  <a:srgbClr val="00B050"/>
                </a:solidFill>
                <a:latin typeface="+mj-lt"/>
              </a:rPr>
              <a:t>For example measuring of shaft speed by electrical tachometer </a:t>
            </a:r>
            <a:endParaRPr lang="en-US" sz="2400" dirty="0">
              <a:solidFill>
                <a:srgbClr val="00B050"/>
              </a:solidFill>
              <a:latin typeface="+mj-lt"/>
            </a:endParaRPr>
          </a:p>
        </p:txBody>
      </p:sp>
      <p:sp>
        <p:nvSpPr>
          <p:cNvPr id="2" name="Title 1"/>
          <p:cNvSpPr>
            <a:spLocks noGrp="1"/>
          </p:cNvSpPr>
          <p:nvPr>
            <p:ph type="title"/>
          </p:nvPr>
        </p:nvSpPr>
        <p:spPr/>
        <p:txBody>
          <a:bodyPr>
            <a:normAutofit fontScale="90000"/>
          </a:bodyPr>
          <a:lstStyle/>
          <a:p>
            <a:r>
              <a:rPr lang="en-US" b="1" dirty="0" smtClean="0">
                <a:hlinkClick r:id="rId2"/>
              </a:rPr>
              <a:t>Types of instrument</a:t>
            </a:r>
            <a:r>
              <a:rPr lang="en-US" b="1" dirty="0" smtClean="0"/>
              <a:t> </a:t>
            </a:r>
            <a:r>
              <a:rPr lang="en-US" dirty="0" smtClean="0"/>
              <a:t/>
            </a:r>
            <a:br>
              <a:rPr lang="en-US" dirty="0" smtClean="0"/>
            </a:br>
            <a:endParaRPr lang="en-US" dirty="0"/>
          </a:p>
        </p:txBody>
      </p:sp>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57800"/>
          </a:xfrm>
        </p:spPr>
        <p:txBody>
          <a:bodyPr>
            <a:normAutofit/>
          </a:bodyPr>
          <a:lstStyle/>
          <a:p>
            <a:pPr lvl="0"/>
            <a:r>
              <a:rPr lang="en-US" i="1" dirty="0" smtClean="0"/>
              <a:t>-</a:t>
            </a:r>
            <a:r>
              <a:rPr lang="en-US" dirty="0" smtClean="0"/>
              <a:t>The instruments can be classified into two types</a:t>
            </a:r>
            <a:r>
              <a:rPr lang="en-US" i="1" dirty="0" smtClean="0"/>
              <a:t> </a:t>
            </a:r>
            <a:endParaRPr lang="en-US" sz="2800" dirty="0" smtClean="0"/>
          </a:p>
          <a:p>
            <a:pPr lvl="1"/>
            <a:r>
              <a:rPr lang="en-US" dirty="0" smtClean="0">
                <a:solidFill>
                  <a:srgbClr val="7030A0"/>
                </a:solidFill>
              </a:rPr>
              <a:t>Contact type</a:t>
            </a:r>
            <a:r>
              <a:rPr lang="en-US" dirty="0" smtClean="0"/>
              <a:t>:</a:t>
            </a:r>
          </a:p>
          <a:p>
            <a:pPr lvl="1"/>
            <a:r>
              <a:rPr lang="en-US" dirty="0" smtClean="0"/>
              <a:t> when initial sensing element comes in direct contact with the medium whose parameter are to be measured. </a:t>
            </a:r>
          </a:p>
          <a:p>
            <a:pPr lvl="1"/>
            <a:r>
              <a:rPr lang="en-US" dirty="0" smtClean="0">
                <a:solidFill>
                  <a:srgbClr val="00B050"/>
                </a:solidFill>
              </a:rPr>
              <a:t>Temperature measurement by thermometer</a:t>
            </a:r>
            <a:endParaRPr lang="en-US" sz="2400" dirty="0" smtClean="0">
              <a:solidFill>
                <a:srgbClr val="00B050"/>
              </a:solidFill>
            </a:endParaRPr>
          </a:p>
          <a:p>
            <a:pPr lvl="1"/>
            <a:r>
              <a:rPr lang="en-US" dirty="0" smtClean="0">
                <a:solidFill>
                  <a:srgbClr val="7030A0"/>
                </a:solidFill>
              </a:rPr>
              <a:t>Non Contact type</a:t>
            </a:r>
            <a:r>
              <a:rPr lang="en-US" dirty="0" smtClean="0"/>
              <a:t>: </a:t>
            </a:r>
          </a:p>
          <a:p>
            <a:pPr lvl="1"/>
            <a:r>
              <a:rPr lang="en-US" dirty="0" smtClean="0"/>
              <a:t>when the initial sensing element does not comes in contact with the medium whose parameter are to be measured. </a:t>
            </a:r>
          </a:p>
          <a:p>
            <a:pPr lvl="1"/>
            <a:r>
              <a:rPr lang="en-US" dirty="0" smtClean="0">
                <a:solidFill>
                  <a:srgbClr val="00B050"/>
                </a:solidFill>
              </a:rPr>
              <a:t>Temperature Measurement by radiation pyrometer</a:t>
            </a:r>
            <a:r>
              <a:rPr lang="en-US" dirty="0" smtClean="0"/>
              <a:t>. </a:t>
            </a:r>
            <a:endParaRPr lang="en-US" sz="2400" dirty="0" smtClean="0"/>
          </a:p>
          <a:p>
            <a:endParaRPr lang="en-US" dirty="0"/>
          </a:p>
        </p:txBody>
      </p:sp>
      <p:sp>
        <p:nvSpPr>
          <p:cNvPr id="2" name="Title 1"/>
          <p:cNvSpPr>
            <a:spLocks noGrp="1"/>
          </p:cNvSpPr>
          <p:nvPr>
            <p:ph type="title"/>
          </p:nvPr>
        </p:nvSpPr>
        <p:spPr/>
        <p:txBody>
          <a:bodyPr/>
          <a:lstStyle/>
          <a:p>
            <a:r>
              <a:rPr lang="en-US" dirty="0" smtClean="0"/>
              <a:t>Nature of Contact</a:t>
            </a:r>
            <a:endParaRPr lang="en-US" dirty="0"/>
          </a:p>
        </p:txBody>
      </p:sp>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The Classification is as </a:t>
            </a:r>
          </a:p>
          <a:p>
            <a:r>
              <a:rPr lang="en-US" dirty="0" smtClean="0"/>
              <a:t>a.      </a:t>
            </a:r>
            <a:r>
              <a:rPr lang="en-US" dirty="0" smtClean="0">
                <a:solidFill>
                  <a:srgbClr val="7030A0"/>
                </a:solidFill>
              </a:rPr>
              <a:t>Null Type</a:t>
            </a:r>
            <a:r>
              <a:rPr lang="en-US" dirty="0" smtClean="0"/>
              <a:t>:</a:t>
            </a:r>
          </a:p>
          <a:p>
            <a:r>
              <a:rPr lang="en-US" dirty="0" smtClean="0"/>
              <a:t> The pointer is maintained at a fixed position and measurement is done by balancing </a:t>
            </a:r>
          </a:p>
          <a:p>
            <a:r>
              <a:rPr lang="en-US" dirty="0" smtClean="0"/>
              <a:t>b.      </a:t>
            </a:r>
            <a:r>
              <a:rPr lang="en-US" dirty="0" smtClean="0">
                <a:solidFill>
                  <a:srgbClr val="7030A0"/>
                </a:solidFill>
              </a:rPr>
              <a:t>Deflection type: </a:t>
            </a:r>
          </a:p>
          <a:p>
            <a:r>
              <a:rPr lang="en-US" dirty="0" smtClean="0"/>
              <a:t>The pointer is deflected with respect to origin to get the measured quantity</a:t>
            </a:r>
            <a:endParaRPr lang="en-US" dirty="0"/>
          </a:p>
        </p:txBody>
      </p:sp>
      <p:sp>
        <p:nvSpPr>
          <p:cNvPr id="2" name="Title 1"/>
          <p:cNvSpPr>
            <a:spLocks noGrp="1"/>
          </p:cNvSpPr>
          <p:nvPr>
            <p:ph type="title"/>
          </p:nvPr>
        </p:nvSpPr>
        <p:spPr/>
        <p:txBody>
          <a:bodyPr/>
          <a:lstStyle/>
          <a:p>
            <a:r>
              <a:rPr lang="en-US" dirty="0" smtClean="0"/>
              <a:t>Condition of Pointer:-</a:t>
            </a:r>
            <a:endParaRPr lang="en-US" dirty="0"/>
          </a:p>
        </p:txBody>
      </p:sp>
    </p:spTree>
  </p:cSld>
  <p:clrMapOvr>
    <a:masterClrMapping/>
  </p:clrMapOvr>
  <p:transition spd="med">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i="1" dirty="0" smtClean="0"/>
              <a:t>:-</a:t>
            </a:r>
            <a:r>
              <a:rPr lang="en-US" dirty="0" smtClean="0"/>
              <a:t>The classification is as follows: </a:t>
            </a:r>
          </a:p>
          <a:p>
            <a:r>
              <a:rPr lang="en-US" dirty="0" smtClean="0"/>
              <a:t>a.      </a:t>
            </a:r>
            <a:r>
              <a:rPr lang="en-US" dirty="0" smtClean="0">
                <a:solidFill>
                  <a:srgbClr val="7030A0"/>
                </a:solidFill>
              </a:rPr>
              <a:t>Self sufficient Instrument (Active ): </a:t>
            </a:r>
          </a:p>
          <a:p>
            <a:r>
              <a:rPr lang="en-US" dirty="0" smtClean="0"/>
              <a:t>do not need external power</a:t>
            </a:r>
          </a:p>
          <a:p>
            <a:r>
              <a:rPr lang="en-US" dirty="0" smtClean="0">
                <a:solidFill>
                  <a:srgbClr val="00B050"/>
                </a:solidFill>
              </a:rPr>
              <a:t>Thermometer</a:t>
            </a:r>
          </a:p>
          <a:p>
            <a:r>
              <a:rPr lang="en-US" dirty="0" smtClean="0"/>
              <a:t>b.      </a:t>
            </a:r>
            <a:r>
              <a:rPr lang="en-US" dirty="0" smtClean="0">
                <a:solidFill>
                  <a:srgbClr val="7030A0"/>
                </a:solidFill>
              </a:rPr>
              <a:t>Power operated instrument (Passive): </a:t>
            </a:r>
            <a:r>
              <a:rPr lang="en-US" dirty="0" smtClean="0"/>
              <a:t>need external source of power</a:t>
            </a:r>
          </a:p>
          <a:p>
            <a:r>
              <a:rPr lang="en-US" dirty="0" smtClean="0">
                <a:solidFill>
                  <a:srgbClr val="00B050"/>
                </a:solidFill>
              </a:rPr>
              <a:t>Tachometer</a:t>
            </a:r>
            <a:endParaRPr lang="en-US" dirty="0">
              <a:solidFill>
                <a:srgbClr val="00B050"/>
              </a:solidFill>
            </a:endParaRPr>
          </a:p>
        </p:txBody>
      </p:sp>
      <p:sp>
        <p:nvSpPr>
          <p:cNvPr id="2" name="Title 1"/>
          <p:cNvSpPr>
            <a:spLocks noGrp="1"/>
          </p:cNvSpPr>
          <p:nvPr>
            <p:ph type="title"/>
          </p:nvPr>
        </p:nvSpPr>
        <p:spPr/>
        <p:txBody>
          <a:bodyPr/>
          <a:lstStyle/>
          <a:p>
            <a:r>
              <a:rPr lang="en-US" dirty="0" smtClean="0"/>
              <a:t>Power Source Required</a:t>
            </a:r>
            <a:endParaRPr lang="en-US" dirty="0"/>
          </a:p>
        </p:txBody>
      </p:sp>
    </p:spTree>
  </p:cSld>
  <p:clrMapOvr>
    <a:masterClrMapping/>
  </p:clrMapOvr>
  <p:transition spd="med">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u="sng" dirty="0" smtClean="0">
                <a:solidFill>
                  <a:srgbClr val="7030A0"/>
                </a:solidFill>
              </a:rPr>
              <a:t>Analog instrument</a:t>
            </a:r>
          </a:p>
          <a:p>
            <a:r>
              <a:rPr lang="en-US" dirty="0" smtClean="0"/>
              <a:t>It is a continuous and step less function .</a:t>
            </a:r>
          </a:p>
          <a:p>
            <a:r>
              <a:rPr lang="en-US" dirty="0" smtClean="0">
                <a:solidFill>
                  <a:srgbClr val="00B050"/>
                </a:solidFill>
              </a:rPr>
              <a:t>Voltmeter, wrist watch, fuel gauge.</a:t>
            </a:r>
          </a:p>
          <a:p>
            <a:r>
              <a:rPr lang="en-US" u="sng" dirty="0" smtClean="0">
                <a:solidFill>
                  <a:srgbClr val="7030A0"/>
                </a:solidFill>
              </a:rPr>
              <a:t>Digital instrument</a:t>
            </a:r>
          </a:p>
          <a:p>
            <a:r>
              <a:rPr lang="en-US" dirty="0" smtClean="0"/>
              <a:t>It is in the form of discrete pulse or steps utilizing a coding system and involves a counting process.</a:t>
            </a:r>
          </a:p>
          <a:p>
            <a:r>
              <a:rPr lang="en-US" dirty="0" smtClean="0">
                <a:solidFill>
                  <a:srgbClr val="00B050"/>
                </a:solidFill>
              </a:rPr>
              <a:t>Digital temperature indicator, digital weight mater, odometer.</a:t>
            </a:r>
          </a:p>
          <a:p>
            <a:endParaRPr lang="en-US" dirty="0">
              <a:solidFill>
                <a:srgbClr val="00B050"/>
              </a:solidFill>
            </a:endParaRPr>
          </a:p>
        </p:txBody>
      </p:sp>
      <p:sp>
        <p:nvSpPr>
          <p:cNvPr id="2" name="Title 1"/>
          <p:cNvSpPr>
            <a:spLocks noGrp="1"/>
          </p:cNvSpPr>
          <p:nvPr>
            <p:ph type="title"/>
          </p:nvPr>
        </p:nvSpPr>
        <p:spPr/>
        <p:txBody>
          <a:bodyPr/>
          <a:lstStyle/>
          <a:p>
            <a:r>
              <a:rPr lang="en-US" dirty="0" smtClean="0"/>
              <a:t>Nature of output signal</a:t>
            </a:r>
            <a:endParaRPr lang="en-US" dirty="0"/>
          </a:p>
        </p:txBody>
      </p:sp>
    </p:spTree>
  </p:cSld>
  <p:clrMapOvr>
    <a:masterClrMapping/>
  </p:clrMapOvr>
  <p:transition spd="med">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1-638.jpg"/>
          <p:cNvPicPr>
            <a:picLocks noGrp="1" noChangeAspect="1"/>
          </p:cNvPicPr>
          <p:nvPr>
            <p:ph idx="4294967295"/>
          </p:nvPr>
        </p:nvPicPr>
        <p:blipFill>
          <a:blip r:embed="rId2" cstate="print"/>
          <a:stretch>
            <a:fillRect/>
          </a:stretch>
        </p:blipFill>
        <p:spPr>
          <a:xfrm>
            <a:off x="0" y="1"/>
            <a:ext cx="9144000" cy="6944988"/>
          </a:xfrm>
        </p:spPr>
      </p:pic>
    </p:spTree>
  </p:cSld>
  <p:clrMapOvr>
    <a:masterClrMapping/>
  </p:clrMapOvr>
  <p:transition spd="med">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914400"/>
            <a:ext cx="6858000" cy="5211763"/>
          </a:xfrm>
        </p:spPr>
        <p:txBody>
          <a:bodyPr>
            <a:normAutofit/>
          </a:bodyPr>
          <a:lstStyle/>
          <a:p>
            <a:pPr algn="ctr">
              <a:buNone/>
            </a:pPr>
            <a:r>
              <a:rPr lang="en-US" altLang="en-US" b="1" dirty="0" smtClean="0">
                <a:solidFill>
                  <a:srgbClr val="0070C0"/>
                </a:solidFill>
                <a:latin typeface="Times New Roman" pitchFamily="18" charset="0"/>
                <a:cs typeface="Times New Roman" pitchFamily="18" charset="0"/>
              </a:rPr>
              <a:t>CO: </a:t>
            </a:r>
            <a:r>
              <a:rPr lang="en-US" dirty="0" smtClean="0">
                <a:solidFill>
                  <a:srgbClr val="0070C0"/>
                </a:solidFill>
                <a:latin typeface="Times New Roman" pitchFamily="18" charset="0"/>
                <a:cs typeface="Times New Roman" pitchFamily="18" charset="0"/>
              </a:rPr>
              <a:t>Know concept of  measurement , errors in measurement, static and dynamic characteristics and Transducers. </a:t>
            </a:r>
            <a:r>
              <a:rPr lang="en-US" altLang="en-US" b="1" dirty="0" smtClean="0">
                <a:solidFill>
                  <a:srgbClr val="CC0000"/>
                </a:solidFill>
                <a:latin typeface="Times New Roman" pitchFamily="18" charset="0"/>
                <a:cs typeface="Times New Roman" pitchFamily="18" charset="0"/>
              </a:rPr>
              <a:t/>
            </a:r>
            <a:br>
              <a:rPr lang="en-US" altLang="en-US" b="1" dirty="0" smtClean="0">
                <a:solidFill>
                  <a:srgbClr val="CC0000"/>
                </a:solidFill>
                <a:latin typeface="Times New Roman" pitchFamily="18" charset="0"/>
                <a:cs typeface="Times New Roman" pitchFamily="18" charset="0"/>
              </a:rPr>
            </a:br>
            <a:r>
              <a:rPr lang="en-US" dirty="0" smtClean="0">
                <a:solidFill>
                  <a:srgbClr val="0070C0"/>
                </a:solidFill>
                <a:latin typeface="Algerian" pitchFamily="82" charset="0"/>
              </a:rPr>
              <a:t>                     </a:t>
            </a:r>
          </a:p>
          <a:p>
            <a:pPr>
              <a:buNone/>
            </a:pPr>
            <a:r>
              <a:rPr lang="en-US" dirty="0" smtClean="0">
                <a:solidFill>
                  <a:srgbClr val="0070C0"/>
                </a:solidFill>
                <a:latin typeface="Algerian" pitchFamily="82" charset="0"/>
              </a:rPr>
              <a:t>                              </a:t>
            </a:r>
          </a:p>
          <a:p>
            <a:pPr>
              <a:buNone/>
            </a:pPr>
            <a:r>
              <a:rPr lang="en-US" dirty="0" smtClean="0">
                <a:solidFill>
                  <a:srgbClr val="0070C0"/>
                </a:solidFill>
                <a:latin typeface="Algerian" pitchFamily="82" charset="0"/>
              </a:rPr>
              <a:t>Chapter-01</a:t>
            </a:r>
          </a:p>
          <a:p>
            <a:pPr>
              <a:buNone/>
            </a:pPr>
            <a:r>
              <a:rPr lang="en-US" dirty="0" smtClean="0">
                <a:solidFill>
                  <a:srgbClr val="0070C0"/>
                </a:solidFill>
                <a:latin typeface="Algerian" pitchFamily="82" charset="0"/>
              </a:rPr>
              <a:t>                    INTRODUCTION AND                SIGNIFICANCE OF MEASUREMENT</a:t>
            </a:r>
          </a:p>
          <a:p>
            <a:pPr>
              <a:buNone/>
            </a:pPr>
            <a:endParaRPr lang="en-US" dirty="0" smtClean="0">
              <a:solidFill>
                <a:srgbClr val="0070C0"/>
              </a:solidFill>
              <a:latin typeface="Algerian" pitchFamily="82" charset="0"/>
            </a:endParaRPr>
          </a:p>
          <a:p>
            <a:pPr>
              <a:buNone/>
            </a:pPr>
            <a:endParaRPr lang="en-US" dirty="0" smtClean="0">
              <a:solidFill>
                <a:srgbClr val="0070C0"/>
              </a:solidFill>
              <a:latin typeface="Algerian" pitchFamily="82" charset="0"/>
            </a:endParaRPr>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2-638.jpg"/>
          <p:cNvPicPr>
            <a:picLocks noGrp="1" noChangeAspect="1"/>
          </p:cNvPicPr>
          <p:nvPr>
            <p:ph idx="4294967295"/>
          </p:nvPr>
        </p:nvPicPr>
        <p:blipFill>
          <a:blip r:embed="rId2" cstate="print"/>
          <a:stretch>
            <a:fillRect/>
          </a:stretch>
        </p:blipFill>
        <p:spPr>
          <a:xfrm>
            <a:off x="0" y="0"/>
            <a:ext cx="9144000" cy="6858000"/>
          </a:xfrm>
        </p:spPr>
      </p:pic>
    </p:spTree>
  </p:cSld>
  <p:clrMapOvr>
    <a:masterClrMapping/>
  </p:clrMapOvr>
  <p:transition spd="med">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3-638.jpg"/>
          <p:cNvPicPr>
            <a:picLocks noGrp="1" noChangeAspect="1"/>
          </p:cNvPicPr>
          <p:nvPr>
            <p:ph idx="4294967295"/>
          </p:nvPr>
        </p:nvPicPr>
        <p:blipFill>
          <a:blip r:embed="rId2" cstate="print"/>
          <a:stretch>
            <a:fillRect/>
          </a:stretch>
        </p:blipFill>
        <p:spPr>
          <a:xfrm>
            <a:off x="0" y="0"/>
            <a:ext cx="9144000" cy="6869113"/>
          </a:xfrm>
        </p:spPr>
      </p:pic>
      <p:sp>
        <p:nvSpPr>
          <p:cNvPr id="5" name="TextBox 4"/>
          <p:cNvSpPr txBox="1"/>
          <p:nvPr/>
        </p:nvSpPr>
        <p:spPr>
          <a:xfrm>
            <a:off x="4267200" y="1676400"/>
            <a:ext cx="4191000" cy="3970318"/>
          </a:xfrm>
          <a:prstGeom prst="rect">
            <a:avLst/>
          </a:prstGeom>
          <a:noFill/>
        </p:spPr>
        <p:txBody>
          <a:bodyPr wrap="square" rtlCol="0">
            <a:spAutoFit/>
          </a:bodyPr>
          <a:lstStyle/>
          <a:p>
            <a:pPr>
              <a:buFont typeface="Arial" pitchFamily="34" charset="0"/>
              <a:buChar char="•"/>
            </a:pPr>
            <a:r>
              <a:rPr lang="en-US" sz="3600" dirty="0" smtClean="0">
                <a:latin typeface="Algerian" pitchFamily="82" charset="0"/>
              </a:rPr>
              <a:t>RANGE</a:t>
            </a:r>
          </a:p>
          <a:p>
            <a:pPr>
              <a:buFont typeface="Arial" pitchFamily="34" charset="0"/>
              <a:buChar char="•"/>
            </a:pPr>
            <a:r>
              <a:rPr lang="en-US" sz="3600" dirty="0" smtClean="0">
                <a:latin typeface="Algerian" pitchFamily="82" charset="0"/>
              </a:rPr>
              <a:t>SPAN</a:t>
            </a:r>
          </a:p>
          <a:p>
            <a:pPr>
              <a:buFont typeface="Arial" pitchFamily="34" charset="0"/>
              <a:buChar char="•"/>
            </a:pPr>
            <a:r>
              <a:rPr lang="en-US" sz="3600" dirty="0" smtClean="0">
                <a:latin typeface="Algerian" pitchFamily="82" charset="0"/>
              </a:rPr>
              <a:t>RELIABILITY</a:t>
            </a:r>
          </a:p>
          <a:p>
            <a:pPr>
              <a:buFont typeface="Arial" pitchFamily="34" charset="0"/>
              <a:buChar char="•"/>
            </a:pPr>
            <a:r>
              <a:rPr lang="en-US" sz="3600" dirty="0" smtClean="0">
                <a:latin typeface="Algerian" pitchFamily="82" charset="0"/>
              </a:rPr>
              <a:t>CALIBRATION</a:t>
            </a:r>
          </a:p>
          <a:p>
            <a:pPr>
              <a:buFont typeface="Arial" pitchFamily="34" charset="0"/>
              <a:buChar char="•"/>
            </a:pPr>
            <a:r>
              <a:rPr lang="en-US" sz="3600" dirty="0" smtClean="0">
                <a:latin typeface="Algerian" pitchFamily="82" charset="0"/>
              </a:rPr>
              <a:t>DRIFT</a:t>
            </a:r>
          </a:p>
          <a:p>
            <a:pPr>
              <a:buFont typeface="Arial" pitchFamily="34" charset="0"/>
              <a:buChar char="•"/>
            </a:pPr>
            <a:r>
              <a:rPr lang="en-US" sz="3600" dirty="0" smtClean="0">
                <a:latin typeface="Algerian" pitchFamily="82" charset="0"/>
              </a:rPr>
              <a:t>REPEATABILITY</a:t>
            </a:r>
          </a:p>
          <a:p>
            <a:pPr>
              <a:buFont typeface="Arial" pitchFamily="34" charset="0"/>
              <a:buChar char="•"/>
            </a:pPr>
            <a:r>
              <a:rPr lang="en-US" sz="3600" dirty="0" smtClean="0">
                <a:latin typeface="Algerian" pitchFamily="82" charset="0"/>
              </a:rPr>
              <a:t>REPRODUCIBILITY</a:t>
            </a:r>
            <a:endParaRPr lang="en-US" sz="3600" dirty="0">
              <a:latin typeface="Algerian" pitchFamily="82" charset="0"/>
            </a:endParaRPr>
          </a:p>
        </p:txBody>
      </p:sp>
    </p:spTree>
  </p:cSld>
  <p:clrMapOvr>
    <a:masterClrMapping/>
  </p:clrMapOvr>
  <p:transition spd="med">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457200" y="1600200"/>
            <a:ext cx="10058400" cy="22098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solidFill>
                  <a:srgbClr val="FF0000"/>
                </a:solidFill>
              </a:rPr>
              <a:t>Range and spam.</a:t>
            </a:r>
            <a:endParaRPr lang="en-US" dirty="0">
              <a:solidFill>
                <a:srgbClr val="FF0000"/>
              </a:solidFill>
            </a:endParaRPr>
          </a:p>
        </p:txBody>
      </p:sp>
    </p:spTree>
  </p:cSld>
  <p:clrMapOvr>
    <a:masterClrMapping/>
  </p:clrMapOvr>
  <p:transition spd="med">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4-638.jpg"/>
          <p:cNvPicPr>
            <a:picLocks noGrp="1" noChangeAspect="1"/>
          </p:cNvPicPr>
          <p:nvPr>
            <p:ph idx="4294967295"/>
          </p:nvPr>
        </p:nvPicPr>
        <p:blipFill>
          <a:blip r:embed="rId2" cstate="print"/>
          <a:stretch>
            <a:fillRect/>
          </a:stretch>
        </p:blipFill>
        <p:spPr>
          <a:xfrm>
            <a:off x="0" y="0"/>
            <a:ext cx="9134475" cy="6858000"/>
          </a:xfrm>
        </p:spPr>
      </p:pic>
    </p:spTree>
  </p:cSld>
  <p:clrMapOvr>
    <a:masterClrMapping/>
  </p:clrMapOvr>
  <p:transition spd="med">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5-638.jpg"/>
          <p:cNvPicPr>
            <a:picLocks noGrp="1" noChangeAspect="1"/>
          </p:cNvPicPr>
          <p:nvPr>
            <p:ph idx="4294967295"/>
          </p:nvPr>
        </p:nvPicPr>
        <p:blipFill>
          <a:blip r:embed="rId2" cstate="print"/>
          <a:stretch>
            <a:fillRect/>
          </a:stretch>
        </p:blipFill>
        <p:spPr>
          <a:xfrm>
            <a:off x="-15875" y="0"/>
            <a:ext cx="9159875" cy="6877050"/>
          </a:xfrm>
        </p:spPr>
      </p:pic>
    </p:spTree>
  </p:cSld>
  <p:clrMapOvr>
    <a:masterClrMapping/>
  </p:clrMapOvr>
  <p:transition spd="med">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6-638.jpg"/>
          <p:cNvPicPr>
            <a:picLocks noGrp="1" noChangeAspect="1"/>
          </p:cNvPicPr>
          <p:nvPr>
            <p:ph idx="4294967295"/>
          </p:nvPr>
        </p:nvPicPr>
        <p:blipFill>
          <a:blip r:embed="rId2" cstate="print"/>
          <a:stretch>
            <a:fillRect/>
          </a:stretch>
        </p:blipFill>
        <p:spPr>
          <a:xfrm>
            <a:off x="9525" y="0"/>
            <a:ext cx="9134475" cy="6858000"/>
          </a:xfrm>
        </p:spPr>
      </p:pic>
    </p:spTree>
  </p:cSld>
  <p:clrMapOvr>
    <a:masterClrMapping/>
  </p:clrMapOvr>
  <p:transition spd="med">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7-638.jpg"/>
          <p:cNvPicPr>
            <a:picLocks noGrp="1" noChangeAspect="1"/>
          </p:cNvPicPr>
          <p:nvPr>
            <p:ph idx="4294967295"/>
          </p:nvPr>
        </p:nvPicPr>
        <p:blipFill>
          <a:blip r:embed="rId2" cstate="print"/>
          <a:stretch>
            <a:fillRect/>
          </a:stretch>
        </p:blipFill>
        <p:spPr>
          <a:xfrm>
            <a:off x="0" y="-76200"/>
            <a:ext cx="9210675" cy="6913563"/>
          </a:xfrm>
        </p:spPr>
      </p:pic>
    </p:spTree>
  </p:cSld>
  <p:clrMapOvr>
    <a:masterClrMapping/>
  </p:clrMapOvr>
  <p:transition spd="med">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8-638.jpg"/>
          <p:cNvPicPr>
            <a:picLocks noGrp="1" noChangeAspect="1"/>
          </p:cNvPicPr>
          <p:nvPr>
            <p:ph idx="4294967295"/>
          </p:nvPr>
        </p:nvPicPr>
        <p:blipFill>
          <a:blip r:embed="rId2" cstate="print"/>
          <a:stretch>
            <a:fillRect/>
          </a:stretch>
        </p:blipFill>
        <p:spPr>
          <a:xfrm>
            <a:off x="0" y="-19050"/>
            <a:ext cx="9210675" cy="6913563"/>
          </a:xfrm>
        </p:spPr>
      </p:pic>
    </p:spTree>
  </p:cSld>
  <p:clrMapOvr>
    <a:masterClrMapping/>
  </p:clrMapOvr>
  <p:transition spd="med">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85000" lnSpcReduction="20000"/>
          </a:bodyPr>
          <a:lstStyle/>
          <a:p>
            <a:pPr>
              <a:buNone/>
            </a:pPr>
            <a:r>
              <a:rPr lang="en-US" dirty="0" smtClean="0"/>
              <a:t>1) </a:t>
            </a:r>
            <a:r>
              <a:rPr lang="en-US" dirty="0" smtClean="0">
                <a:solidFill>
                  <a:srgbClr val="002060"/>
                </a:solidFill>
              </a:rPr>
              <a:t>It is the closeness with the true value of the quantity being measured.</a:t>
            </a:r>
          </a:p>
          <a:p>
            <a:pPr>
              <a:buNone/>
            </a:pPr>
            <a:r>
              <a:rPr lang="en-US" dirty="0" smtClean="0"/>
              <a:t>     </a:t>
            </a:r>
            <a:r>
              <a:rPr lang="en-US" dirty="0" smtClean="0">
                <a:solidFill>
                  <a:srgbClr val="FF0000"/>
                </a:solidFill>
              </a:rPr>
              <a:t>It is a measure of reproducibility of the measurements</a:t>
            </a:r>
          </a:p>
          <a:p>
            <a:pPr>
              <a:buNone/>
            </a:pPr>
            <a:r>
              <a:rPr lang="en-US" dirty="0" smtClean="0"/>
              <a:t>2) </a:t>
            </a:r>
            <a:r>
              <a:rPr lang="en-US" dirty="0" smtClean="0">
                <a:solidFill>
                  <a:srgbClr val="002060"/>
                </a:solidFill>
              </a:rPr>
              <a:t>Accuracy can be improved </a:t>
            </a:r>
          </a:p>
          <a:p>
            <a:pPr>
              <a:buNone/>
            </a:pPr>
            <a:r>
              <a:rPr lang="en-US" dirty="0" smtClean="0"/>
              <a:t>     </a:t>
            </a:r>
            <a:r>
              <a:rPr lang="en-US" dirty="0" smtClean="0">
                <a:solidFill>
                  <a:srgbClr val="FF0000"/>
                </a:solidFill>
              </a:rPr>
              <a:t>Precision cannot be improved</a:t>
            </a:r>
          </a:p>
          <a:p>
            <a:pPr>
              <a:buNone/>
            </a:pPr>
            <a:r>
              <a:rPr lang="en-US" dirty="0" smtClean="0"/>
              <a:t>3) </a:t>
            </a:r>
            <a:r>
              <a:rPr lang="en-US" dirty="0" smtClean="0">
                <a:solidFill>
                  <a:srgbClr val="002060"/>
                </a:solidFill>
              </a:rPr>
              <a:t>Accuracy depends upon simple techniques of analysis</a:t>
            </a:r>
          </a:p>
          <a:p>
            <a:pPr>
              <a:buNone/>
            </a:pPr>
            <a:r>
              <a:rPr lang="en-US" dirty="0" smtClean="0">
                <a:solidFill>
                  <a:srgbClr val="FF0000"/>
                </a:solidFill>
              </a:rPr>
              <a:t>     Precision depends upon many factors and requires many sophisticated techniques of analysis</a:t>
            </a:r>
          </a:p>
          <a:p>
            <a:pPr>
              <a:buNone/>
            </a:pPr>
            <a:r>
              <a:rPr lang="en-US" dirty="0" smtClean="0"/>
              <a:t>4) Accuracy is necessary but not sufficient condition for precision</a:t>
            </a:r>
          </a:p>
          <a:p>
            <a:pPr>
              <a:buNone/>
            </a:pPr>
            <a:r>
              <a:rPr lang="en-US" dirty="0" smtClean="0"/>
              <a:t>     </a:t>
            </a:r>
            <a:r>
              <a:rPr lang="en-US" dirty="0" smtClean="0">
                <a:solidFill>
                  <a:srgbClr val="FF0000"/>
                </a:solidFill>
              </a:rPr>
              <a:t>Precision is necessary but  not  a sufficient condition for accuracy</a:t>
            </a:r>
          </a:p>
          <a:p>
            <a:pPr>
              <a:buNone/>
            </a:pPr>
            <a:endParaRPr lang="en-US" dirty="0"/>
          </a:p>
        </p:txBody>
      </p:sp>
      <p:sp>
        <p:nvSpPr>
          <p:cNvPr id="2" name="Title 1"/>
          <p:cNvSpPr>
            <a:spLocks noGrp="1"/>
          </p:cNvSpPr>
          <p:nvPr>
            <p:ph type="title"/>
          </p:nvPr>
        </p:nvSpPr>
        <p:spPr/>
        <p:txBody>
          <a:bodyPr/>
          <a:lstStyle/>
          <a:p>
            <a:r>
              <a:rPr lang="en-US" dirty="0" smtClean="0"/>
              <a:t>Accuracy and Precision</a:t>
            </a:r>
            <a:endParaRPr lang="en-US" dirty="0"/>
          </a:p>
        </p:txBody>
      </p:sp>
    </p:spTree>
  </p:cSld>
  <p:clrMapOvr>
    <a:masterClrMapping/>
  </p:clrMapOvr>
  <p:transition spd="med">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9-638.jpg"/>
          <p:cNvPicPr>
            <a:picLocks noGrp="1" noChangeAspect="1"/>
          </p:cNvPicPr>
          <p:nvPr>
            <p:ph idx="4294967295"/>
          </p:nvPr>
        </p:nvPicPr>
        <p:blipFill>
          <a:blip r:embed="rId2" cstate="print"/>
          <a:stretch>
            <a:fillRect/>
          </a:stretch>
        </p:blipFill>
        <p:spPr>
          <a:xfrm>
            <a:off x="34925" y="19050"/>
            <a:ext cx="9109075" cy="6838950"/>
          </a:xfrm>
        </p:spPr>
      </p:pic>
    </p:spTree>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AutoShape 2" descr="Image result for measure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15716" name="AutoShape 4" descr="Image result for measure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15717" name="Picture 5" descr="C:\Users\Sony\Desktop\nup\measurement.jpg"/>
          <p:cNvPicPr>
            <a:picLocks noChangeAspect="1" noChangeArrowheads="1"/>
          </p:cNvPicPr>
          <p:nvPr/>
        </p:nvPicPr>
        <p:blipFill>
          <a:blip r:embed="rId2" cstate="print"/>
          <a:srcRect/>
          <a:stretch>
            <a:fillRect/>
          </a:stretch>
        </p:blipFill>
        <p:spPr bwMode="auto">
          <a:xfrm rot="20100591">
            <a:off x="-236051" y="950347"/>
            <a:ext cx="5945403" cy="1642992"/>
          </a:xfrm>
          <a:prstGeom prst="rect">
            <a:avLst/>
          </a:prstGeom>
          <a:noFill/>
        </p:spPr>
      </p:pic>
      <p:pic>
        <p:nvPicPr>
          <p:cNvPr id="115719" name="Picture 7" descr="Image result for photostocks measuring instrument"/>
          <p:cNvPicPr>
            <a:picLocks noChangeAspect="1" noChangeArrowheads="1"/>
          </p:cNvPicPr>
          <p:nvPr/>
        </p:nvPicPr>
        <p:blipFill>
          <a:blip r:embed="rId3" cstate="print"/>
          <a:srcRect/>
          <a:stretch>
            <a:fillRect/>
          </a:stretch>
        </p:blipFill>
        <p:spPr bwMode="auto">
          <a:xfrm>
            <a:off x="4572000" y="1524000"/>
            <a:ext cx="4224528" cy="3352800"/>
          </a:xfrm>
          <a:prstGeom prst="rect">
            <a:avLst/>
          </a:prstGeom>
          <a:noFill/>
        </p:spPr>
      </p:pic>
      <p:pic>
        <p:nvPicPr>
          <p:cNvPr id="115721" name="Picture 9" descr="Image result for photostocks measuring instrument"/>
          <p:cNvPicPr>
            <a:picLocks noChangeAspect="1" noChangeArrowheads="1"/>
          </p:cNvPicPr>
          <p:nvPr/>
        </p:nvPicPr>
        <p:blipFill>
          <a:blip r:embed="rId4" cstate="print"/>
          <a:srcRect/>
          <a:stretch>
            <a:fillRect/>
          </a:stretch>
        </p:blipFill>
        <p:spPr bwMode="auto">
          <a:xfrm>
            <a:off x="1371600" y="2819400"/>
            <a:ext cx="3220277" cy="2743200"/>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10-638.jpg"/>
          <p:cNvPicPr>
            <a:picLocks noGrp="1" noChangeAspect="1"/>
          </p:cNvPicPr>
          <p:nvPr>
            <p:ph idx="4294967295"/>
          </p:nvPr>
        </p:nvPicPr>
        <p:blipFill>
          <a:blip r:embed="rId2" cstate="print"/>
          <a:stretch>
            <a:fillRect/>
          </a:stretch>
        </p:blipFill>
        <p:spPr>
          <a:xfrm>
            <a:off x="0" y="-26988"/>
            <a:ext cx="9144000" cy="6864351"/>
          </a:xfrm>
        </p:spPr>
      </p:pic>
    </p:spTree>
  </p:cSld>
  <p:clrMapOvr>
    <a:masterClrMapping/>
  </p:clrMapOvr>
  <p:transition spd="med">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13-638.jpg"/>
          <p:cNvPicPr>
            <a:picLocks noGrp="1" noChangeAspect="1"/>
          </p:cNvPicPr>
          <p:nvPr>
            <p:ph idx="4294967295"/>
          </p:nvPr>
        </p:nvPicPr>
        <p:blipFill>
          <a:blip r:embed="rId2" cstate="print"/>
          <a:stretch>
            <a:fillRect/>
          </a:stretch>
        </p:blipFill>
        <p:spPr>
          <a:xfrm>
            <a:off x="0" y="-19050"/>
            <a:ext cx="9210675" cy="6913563"/>
          </a:xfrm>
        </p:spPr>
      </p:pic>
    </p:spTree>
  </p:cSld>
  <p:clrMapOvr>
    <a:masterClrMapping/>
  </p:clrMapOvr>
  <p:transition spd="med">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14-638.jpg"/>
          <p:cNvPicPr>
            <a:picLocks noGrp="1" noChangeAspect="1"/>
          </p:cNvPicPr>
          <p:nvPr>
            <p:ph idx="4294967295"/>
          </p:nvPr>
        </p:nvPicPr>
        <p:blipFill>
          <a:blip r:embed="rId2" cstate="print"/>
          <a:stretch>
            <a:fillRect/>
          </a:stretch>
        </p:blipFill>
        <p:spPr>
          <a:xfrm>
            <a:off x="0" y="0"/>
            <a:ext cx="9134475" cy="6858000"/>
          </a:xfrm>
        </p:spPr>
      </p:pic>
    </p:spTree>
  </p:cSld>
  <p:clrMapOvr>
    <a:masterClrMapping/>
  </p:clrMapOvr>
  <p:transition spd="med">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15-638.jpg"/>
          <p:cNvPicPr>
            <a:picLocks noGrp="1" noChangeAspect="1"/>
          </p:cNvPicPr>
          <p:nvPr>
            <p:ph idx="4294967295"/>
          </p:nvPr>
        </p:nvPicPr>
        <p:blipFill>
          <a:blip r:embed="rId2" cstate="print"/>
          <a:stretch>
            <a:fillRect/>
          </a:stretch>
        </p:blipFill>
        <p:spPr>
          <a:xfrm>
            <a:off x="0" y="-57150"/>
            <a:ext cx="9210675" cy="6915150"/>
          </a:xfrm>
        </p:spPr>
      </p:pic>
    </p:spTree>
  </p:cSld>
  <p:clrMapOvr>
    <a:masterClrMapping/>
  </p:clrMapOvr>
  <p:transition spd="med">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16-638.jpg"/>
          <p:cNvPicPr>
            <a:picLocks noGrp="1" noChangeAspect="1"/>
          </p:cNvPicPr>
          <p:nvPr>
            <p:ph idx="4294967295"/>
          </p:nvPr>
        </p:nvPicPr>
        <p:blipFill>
          <a:blip r:embed="rId2" cstate="print"/>
          <a:stretch>
            <a:fillRect/>
          </a:stretch>
        </p:blipFill>
        <p:spPr>
          <a:xfrm>
            <a:off x="0" y="19050"/>
            <a:ext cx="9109075" cy="6838950"/>
          </a:xfrm>
        </p:spPr>
      </p:pic>
      <p:pic>
        <p:nvPicPr>
          <p:cNvPr id="5" name="Picture 2"/>
          <p:cNvPicPr>
            <a:picLocks noChangeAspect="1" noChangeArrowheads="1"/>
          </p:cNvPicPr>
          <p:nvPr/>
        </p:nvPicPr>
        <p:blipFill>
          <a:blip r:embed="rId3" cstate="print"/>
          <a:srcRect/>
          <a:stretch>
            <a:fillRect/>
          </a:stretch>
        </p:blipFill>
        <p:spPr bwMode="auto">
          <a:xfrm>
            <a:off x="0" y="1371600"/>
            <a:ext cx="9144000" cy="996154"/>
          </a:xfrm>
          <a:prstGeom prst="rect">
            <a:avLst/>
          </a:prstGeom>
          <a:noFill/>
          <a:ln w="9525">
            <a:noFill/>
            <a:miter lim="800000"/>
            <a:headEnd/>
            <a:tailEnd/>
          </a:ln>
          <a:effectLst/>
        </p:spPr>
      </p:pic>
    </p:spTree>
  </p:cSld>
  <p:clrMapOvr>
    <a:masterClrMapping/>
  </p:clrMapOvr>
  <p:transition spd="med">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17-638.jpg"/>
          <p:cNvPicPr>
            <a:picLocks noGrp="1" noChangeAspect="1"/>
          </p:cNvPicPr>
          <p:nvPr>
            <p:ph idx="4294967295"/>
          </p:nvPr>
        </p:nvPicPr>
        <p:blipFill>
          <a:blip r:embed="rId2" cstate="print"/>
          <a:stretch>
            <a:fillRect/>
          </a:stretch>
        </p:blipFill>
        <p:spPr>
          <a:xfrm>
            <a:off x="0" y="0"/>
            <a:ext cx="9144000" cy="6837363"/>
          </a:xfrm>
        </p:spPr>
      </p:pic>
    </p:spTree>
  </p:cSld>
  <p:clrMapOvr>
    <a:masterClrMapping/>
  </p:clrMapOvr>
  <p:transition spd="med">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20-638.jpg"/>
          <p:cNvPicPr>
            <a:picLocks noGrp="1" noChangeAspect="1"/>
          </p:cNvPicPr>
          <p:nvPr>
            <p:ph idx="4294967295"/>
          </p:nvPr>
        </p:nvPicPr>
        <p:blipFill>
          <a:blip r:embed="rId2" cstate="print"/>
          <a:stretch>
            <a:fillRect/>
          </a:stretch>
        </p:blipFill>
        <p:spPr>
          <a:xfrm>
            <a:off x="0" y="-76200"/>
            <a:ext cx="9210675" cy="6913563"/>
          </a:xfrm>
        </p:spPr>
      </p:pic>
    </p:spTree>
  </p:cSld>
  <p:clrMapOvr>
    <a:masterClrMapping/>
  </p:clrMapOvr>
  <p:transition spd="med">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21-638.jpg"/>
          <p:cNvPicPr>
            <a:picLocks noGrp="1" noChangeAspect="1"/>
          </p:cNvPicPr>
          <p:nvPr>
            <p:ph idx="4294967295"/>
          </p:nvPr>
        </p:nvPicPr>
        <p:blipFill>
          <a:blip r:embed="rId2" cstate="print"/>
          <a:stretch>
            <a:fillRect/>
          </a:stretch>
        </p:blipFill>
        <p:spPr>
          <a:xfrm>
            <a:off x="34925" y="-57150"/>
            <a:ext cx="9109075" cy="6837363"/>
          </a:xfrm>
        </p:spPr>
      </p:pic>
    </p:spTree>
  </p:cSld>
  <p:clrMapOvr>
    <a:masterClrMapping/>
  </p:clrMapOvr>
  <p:transition spd="med">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FF0000"/>
                </a:solidFill>
              </a:rPr>
              <a:t>It is defined as the possibility that can an instrument will perform its assigned function for given specific period of time under given conditions.</a:t>
            </a:r>
          </a:p>
          <a:p>
            <a:r>
              <a:rPr lang="en-US" dirty="0" smtClean="0">
                <a:solidFill>
                  <a:srgbClr val="00B050"/>
                </a:solidFill>
              </a:rPr>
              <a:t>The reliability of a device is affected not only the choice of parts in it but also manufacturing methods, quality of maintenance and the type of user.</a:t>
            </a:r>
            <a:endParaRPr lang="en-US" dirty="0">
              <a:solidFill>
                <a:srgbClr val="00B050"/>
              </a:solidFill>
            </a:endParaRPr>
          </a:p>
        </p:txBody>
      </p:sp>
      <p:sp>
        <p:nvSpPr>
          <p:cNvPr id="2" name="Title 1"/>
          <p:cNvSpPr>
            <a:spLocks noGrp="1"/>
          </p:cNvSpPr>
          <p:nvPr>
            <p:ph type="title"/>
          </p:nvPr>
        </p:nvSpPr>
        <p:spPr/>
        <p:txBody>
          <a:bodyPr/>
          <a:lstStyle/>
          <a:p>
            <a:r>
              <a:rPr lang="en-US" dirty="0" smtClean="0"/>
              <a:t>Reliability</a:t>
            </a:r>
            <a:endParaRPr lang="en-US" dirty="0"/>
          </a:p>
        </p:txBody>
      </p:sp>
    </p:spTree>
  </p:cSld>
  <p:clrMapOvr>
    <a:masterClrMapping/>
  </p:clrMapOvr>
  <p:transition spd="med">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b="1" dirty="0" smtClean="0">
                <a:solidFill>
                  <a:srgbClr val="C00000"/>
                </a:solidFill>
              </a:rPr>
              <a:t>Primary, Secondary, Tertiary &amp; Working Standards: </a:t>
            </a:r>
          </a:p>
          <a:p>
            <a:r>
              <a:rPr lang="en-US" b="1" dirty="0" smtClean="0"/>
              <a:t>Primary standard: </a:t>
            </a:r>
          </a:p>
          <a:p>
            <a:pPr>
              <a:buNone/>
            </a:pPr>
            <a:r>
              <a:rPr lang="en-US" dirty="0" smtClean="0">
                <a:solidFill>
                  <a:srgbClr val="00B050"/>
                </a:solidFill>
              </a:rPr>
              <a:t>    It is only one material standard and is preserved under the most careful conditions and is used only for comparison with Secondary standard. </a:t>
            </a:r>
          </a:p>
          <a:p>
            <a:r>
              <a:rPr lang="en-US" b="1" dirty="0" smtClean="0"/>
              <a:t>Secondary standard: </a:t>
            </a:r>
          </a:p>
          <a:p>
            <a:pPr>
              <a:buNone/>
            </a:pPr>
            <a:r>
              <a:rPr lang="en-US" b="1" dirty="0" smtClean="0"/>
              <a:t>    </a:t>
            </a:r>
            <a:r>
              <a:rPr lang="en-US" dirty="0" smtClean="0">
                <a:solidFill>
                  <a:srgbClr val="7030A0"/>
                </a:solidFill>
              </a:rPr>
              <a:t>It is similar to Primary standard as nearly as possible and is distributed to a number of places for safe custody and is used for occasional comparison with Tertiary standards</a:t>
            </a:r>
            <a:r>
              <a:rPr lang="en-US" dirty="0" smtClean="0"/>
              <a:t>.</a:t>
            </a:r>
          </a:p>
          <a:p>
            <a:endParaRPr lang="en-US" dirty="0"/>
          </a:p>
        </p:txBody>
      </p:sp>
      <p:sp>
        <p:nvSpPr>
          <p:cNvPr id="2" name="Title 1"/>
          <p:cNvSpPr>
            <a:spLocks noGrp="1"/>
          </p:cNvSpPr>
          <p:nvPr>
            <p:ph type="title"/>
          </p:nvPr>
        </p:nvSpPr>
        <p:spPr/>
        <p:txBody>
          <a:bodyPr/>
          <a:lstStyle/>
          <a:p>
            <a:r>
              <a:rPr lang="en-US" dirty="0" smtClean="0"/>
              <a:t>Standards</a:t>
            </a:r>
            <a:endParaRPr lang="en-US" dirty="0"/>
          </a:p>
        </p:txBody>
      </p:sp>
    </p:spTree>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
            <a:ext cx="7772400" cy="990600"/>
          </a:xfrm>
        </p:spPr>
        <p:txBody>
          <a:bodyPr/>
          <a:lstStyle/>
          <a:p>
            <a:r>
              <a:rPr lang="en-US" dirty="0" smtClean="0">
                <a:solidFill>
                  <a:srgbClr val="FF0000"/>
                </a:solidFill>
              </a:rPr>
              <a:t>Measurement</a:t>
            </a:r>
            <a:endParaRPr lang="en-US" dirty="0">
              <a:solidFill>
                <a:srgbClr val="FF0000"/>
              </a:solidFill>
            </a:endParaRPr>
          </a:p>
        </p:txBody>
      </p:sp>
      <p:sp>
        <p:nvSpPr>
          <p:cNvPr id="3" name="Subtitle 2"/>
          <p:cNvSpPr>
            <a:spLocks noGrp="1"/>
          </p:cNvSpPr>
          <p:nvPr>
            <p:ph type="subTitle" idx="1"/>
          </p:nvPr>
        </p:nvSpPr>
        <p:spPr>
          <a:xfrm>
            <a:off x="304800" y="990600"/>
            <a:ext cx="8458200" cy="5562600"/>
          </a:xfrm>
        </p:spPr>
        <p:txBody>
          <a:bodyPr>
            <a:normAutofit/>
          </a:bodyPr>
          <a:lstStyle/>
          <a:p>
            <a:pPr algn="l"/>
            <a:r>
              <a:rPr lang="en-US" dirty="0" smtClean="0">
                <a:solidFill>
                  <a:srgbClr val="00B050"/>
                </a:solidFill>
              </a:rPr>
              <a:t>Measurement is actually the process of estimating the values that is the physical quantities like; time, temperature, weight, length etc. </a:t>
            </a:r>
          </a:p>
          <a:p>
            <a:pPr algn="l"/>
            <a:r>
              <a:rPr lang="en-US" dirty="0" smtClean="0">
                <a:solidFill>
                  <a:srgbClr val="0070C0"/>
                </a:solidFill>
              </a:rPr>
              <a:t>Each measurement value is represented in the form of some standard units.</a:t>
            </a:r>
          </a:p>
          <a:p>
            <a:pPr algn="l"/>
            <a:r>
              <a:rPr lang="en-US" dirty="0" smtClean="0">
                <a:solidFill>
                  <a:srgbClr val="C00000"/>
                </a:solidFill>
              </a:rPr>
              <a:t>The estimated values by these measurements are actually compared against the standard quantities that are of same type.</a:t>
            </a:r>
          </a:p>
          <a:p>
            <a:pPr algn="l"/>
            <a:endParaRPr lang="en-US" dirty="0"/>
          </a:p>
        </p:txBody>
      </p:sp>
    </p:spTree>
  </p:cSld>
  <p:clrMapOvr>
    <a:masterClrMapping/>
  </p:clrMapOvr>
  <p:transition spd="med">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t>Tertiary standard</a:t>
            </a:r>
            <a:r>
              <a:rPr lang="en-US" dirty="0" smtClean="0"/>
              <a:t>: </a:t>
            </a:r>
          </a:p>
          <a:p>
            <a:pPr>
              <a:buNone/>
            </a:pPr>
            <a:r>
              <a:rPr lang="en-US" dirty="0" smtClean="0"/>
              <a:t>    </a:t>
            </a:r>
            <a:r>
              <a:rPr lang="en-US" dirty="0" smtClean="0">
                <a:solidFill>
                  <a:srgbClr val="7030A0"/>
                </a:solidFill>
              </a:rPr>
              <a:t>It is used for reference purposes in laboratories and workshops and is used for comparison with working standard. </a:t>
            </a:r>
          </a:p>
          <a:p>
            <a:r>
              <a:rPr lang="en-US" b="1" dirty="0" smtClean="0"/>
              <a:t>Working standard</a:t>
            </a:r>
            <a:r>
              <a:rPr lang="en-US" dirty="0" smtClean="0"/>
              <a:t>: </a:t>
            </a:r>
          </a:p>
          <a:p>
            <a:pPr>
              <a:buNone/>
            </a:pPr>
            <a:r>
              <a:rPr lang="en-US" dirty="0" smtClean="0"/>
              <a:t>    </a:t>
            </a:r>
            <a:r>
              <a:rPr lang="en-US" dirty="0" smtClean="0">
                <a:solidFill>
                  <a:srgbClr val="C00000"/>
                </a:solidFill>
              </a:rPr>
              <a:t>It is used daily in laboratories and workshops. </a:t>
            </a:r>
          </a:p>
          <a:p>
            <a:pPr>
              <a:buNone/>
            </a:pPr>
            <a:r>
              <a:rPr lang="en-US" dirty="0" smtClean="0">
                <a:solidFill>
                  <a:srgbClr val="C00000"/>
                </a:solidFill>
              </a:rPr>
              <a:t>    Low grades of materials may be used.</a:t>
            </a:r>
            <a:endParaRPr lang="en-US" dirty="0">
              <a:solidFill>
                <a:srgbClr val="C00000"/>
              </a:solidFill>
            </a:endParaRPr>
          </a:p>
        </p:txBody>
      </p:sp>
      <p:sp>
        <p:nvSpPr>
          <p:cNvPr id="2" name="Title 1"/>
          <p:cNvSpPr>
            <a:spLocks noGrp="1"/>
          </p:cNvSpPr>
          <p:nvPr>
            <p:ph type="title"/>
          </p:nvPr>
        </p:nvSpPr>
        <p:spPr/>
        <p:txBody>
          <a:bodyPr/>
          <a:lstStyle/>
          <a:p>
            <a:r>
              <a:rPr lang="en-US" dirty="0" smtClean="0"/>
              <a:t>Standards</a:t>
            </a:r>
            <a:endParaRPr lang="en-US" dirty="0"/>
          </a:p>
        </p:txBody>
      </p:sp>
    </p:spTree>
  </p:cSld>
  <p:clrMapOvr>
    <a:masterClrMapping/>
  </p:clrMapOvr>
  <p:transition spd="med">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B050"/>
                </a:solidFill>
              </a:rPr>
              <a:t>Calibration is the process of establishing the reliability of a measuring instrument.</a:t>
            </a:r>
          </a:p>
          <a:p>
            <a:r>
              <a:rPr lang="en-US" dirty="0" smtClean="0">
                <a:solidFill>
                  <a:srgbClr val="FF0000"/>
                </a:solidFill>
              </a:rPr>
              <a:t>This involves the comparison of the instruments to be calibrated with, either a primary standard, secondary standard or a known input source.</a:t>
            </a:r>
          </a:p>
        </p:txBody>
      </p:sp>
      <p:sp>
        <p:nvSpPr>
          <p:cNvPr id="2" name="Title 1"/>
          <p:cNvSpPr>
            <a:spLocks noGrp="1"/>
          </p:cNvSpPr>
          <p:nvPr>
            <p:ph type="title"/>
          </p:nvPr>
        </p:nvSpPr>
        <p:spPr/>
        <p:txBody>
          <a:bodyPr/>
          <a:lstStyle/>
          <a:p>
            <a:r>
              <a:rPr lang="en-US" dirty="0" smtClean="0"/>
              <a:t>calibration</a:t>
            </a:r>
            <a:endParaRPr lang="en-US" dirty="0"/>
          </a:p>
        </p:txBody>
      </p:sp>
    </p:spTree>
  </p:cSld>
  <p:clrMapOvr>
    <a:masterClrMapping/>
  </p:clrMapOvr>
  <p:transition spd="med">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solidFill>
                  <a:srgbClr val="C00000"/>
                </a:solidFill>
              </a:rPr>
              <a:t>Primary calibration</a:t>
            </a:r>
          </a:p>
          <a:p>
            <a:r>
              <a:rPr lang="en-US" dirty="0" smtClean="0">
                <a:solidFill>
                  <a:srgbClr val="0070C0"/>
                </a:solidFill>
              </a:rPr>
              <a:t>When a measuring system is calibrated using primary standards, it is called primary calibration.</a:t>
            </a:r>
          </a:p>
          <a:p>
            <a:r>
              <a:rPr lang="en-US" dirty="0" smtClean="0"/>
              <a:t>E.g. standard resistor , standard cell etc.</a:t>
            </a:r>
          </a:p>
          <a:p>
            <a:r>
              <a:rPr lang="en-US" dirty="0" smtClean="0">
                <a:solidFill>
                  <a:srgbClr val="C00000"/>
                </a:solidFill>
              </a:rPr>
              <a:t>Secondary calibration</a:t>
            </a:r>
          </a:p>
          <a:p>
            <a:r>
              <a:rPr lang="en-US" dirty="0" smtClean="0">
                <a:solidFill>
                  <a:srgbClr val="0070C0"/>
                </a:solidFill>
              </a:rPr>
              <a:t>When a system that has been calibrated using primary standards is used to calibrate another device, then it is called secondary calibration.</a:t>
            </a:r>
          </a:p>
          <a:p>
            <a:r>
              <a:rPr lang="en-US" dirty="0" smtClean="0"/>
              <a:t>E.g. general purpose lab and industries.</a:t>
            </a:r>
          </a:p>
        </p:txBody>
      </p:sp>
      <p:sp>
        <p:nvSpPr>
          <p:cNvPr id="2" name="Title 1"/>
          <p:cNvSpPr>
            <a:spLocks noGrp="1"/>
          </p:cNvSpPr>
          <p:nvPr>
            <p:ph type="title"/>
          </p:nvPr>
        </p:nvSpPr>
        <p:spPr/>
        <p:txBody>
          <a:bodyPr/>
          <a:lstStyle/>
          <a:p>
            <a:r>
              <a:rPr lang="en-US" dirty="0" smtClean="0"/>
              <a:t>Methods of calibration</a:t>
            </a:r>
            <a:endParaRPr lang="en-US" dirty="0"/>
          </a:p>
        </p:txBody>
      </p:sp>
    </p:spTree>
  </p:cSld>
  <p:clrMapOvr>
    <a:masterClrMapping/>
  </p:clrMapOvr>
  <p:transition spd="med">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Direct calibration</a:t>
            </a:r>
          </a:p>
          <a:p>
            <a:r>
              <a:rPr lang="en-US" dirty="0" smtClean="0">
                <a:solidFill>
                  <a:srgbClr val="0070C0"/>
                </a:solidFill>
              </a:rPr>
              <a:t>Direct calibration is the process of calibrating a system with a known input source.</a:t>
            </a:r>
          </a:p>
          <a:p>
            <a:pPr>
              <a:buNone/>
            </a:pPr>
            <a:endParaRPr lang="en-US" dirty="0"/>
          </a:p>
        </p:txBody>
      </p:sp>
      <p:sp>
        <p:nvSpPr>
          <p:cNvPr id="2" name="Title 1"/>
          <p:cNvSpPr>
            <a:spLocks noGrp="1"/>
          </p:cNvSpPr>
          <p:nvPr>
            <p:ph type="title"/>
          </p:nvPr>
        </p:nvSpPr>
        <p:spPr/>
        <p:txBody>
          <a:bodyPr/>
          <a:lstStyle/>
          <a:p>
            <a:r>
              <a:rPr lang="en-US" dirty="0" smtClean="0"/>
              <a:t>Methods of calibration</a:t>
            </a:r>
            <a:endParaRPr lang="en-US" dirty="0"/>
          </a:p>
        </p:txBody>
      </p:sp>
    </p:spTree>
  </p:cSld>
  <p:clrMapOvr>
    <a:masterClrMapping/>
  </p:clrMapOvr>
  <p:transition spd="med">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solidFill>
                  <a:srgbClr val="FF0000"/>
                </a:solidFill>
              </a:rPr>
              <a:t>Repeatability describes the closeness of output reading when the same input is applied repetitively over a short period of time with same measurement condition.</a:t>
            </a:r>
          </a:p>
          <a:p>
            <a:r>
              <a:rPr lang="en-US" dirty="0" smtClean="0">
                <a:solidFill>
                  <a:srgbClr val="00B050"/>
                </a:solidFill>
              </a:rPr>
              <a:t>Same instrument and observer, same location and same conditions of use maintained throughout .</a:t>
            </a:r>
          </a:p>
          <a:p>
            <a:r>
              <a:rPr lang="en-US" dirty="0" smtClean="0"/>
              <a:t>It is ability of measuring instrument to give same value every time the measurement of given quantity is repeated.</a:t>
            </a:r>
            <a:endParaRPr lang="en-US" dirty="0"/>
          </a:p>
        </p:txBody>
      </p:sp>
      <p:sp>
        <p:nvSpPr>
          <p:cNvPr id="2" name="Title 1"/>
          <p:cNvSpPr>
            <a:spLocks noGrp="1"/>
          </p:cNvSpPr>
          <p:nvPr>
            <p:ph type="title"/>
          </p:nvPr>
        </p:nvSpPr>
        <p:spPr/>
        <p:txBody>
          <a:bodyPr/>
          <a:lstStyle/>
          <a:p>
            <a:r>
              <a:rPr lang="en-US" dirty="0" smtClean="0"/>
              <a:t>Repeatability</a:t>
            </a:r>
            <a:endParaRPr lang="en-US" dirty="0"/>
          </a:p>
        </p:txBody>
      </p:sp>
    </p:spTree>
  </p:cSld>
  <p:clrMapOvr>
    <a:masterClrMapping/>
  </p:clrMapOvr>
  <p:transition spd="med">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solidFill>
                  <a:srgbClr val="0070C0"/>
                </a:solidFill>
              </a:rPr>
              <a:t>Reproducability</a:t>
            </a:r>
            <a:r>
              <a:rPr lang="en-US" dirty="0" smtClean="0">
                <a:solidFill>
                  <a:srgbClr val="0070C0"/>
                </a:solidFill>
              </a:rPr>
              <a:t> describes the closeness of out put readings for the same input when there are changes in method of measurement, observer, measuring instrument, location, condition of use and time of measurement.</a:t>
            </a:r>
            <a:endParaRPr lang="en-US" dirty="0">
              <a:solidFill>
                <a:srgbClr val="0070C0"/>
              </a:solidFill>
            </a:endParaRPr>
          </a:p>
        </p:txBody>
      </p:sp>
      <p:sp>
        <p:nvSpPr>
          <p:cNvPr id="2" name="Title 1"/>
          <p:cNvSpPr>
            <a:spLocks noGrp="1"/>
          </p:cNvSpPr>
          <p:nvPr>
            <p:ph type="title"/>
          </p:nvPr>
        </p:nvSpPr>
        <p:spPr/>
        <p:txBody>
          <a:bodyPr/>
          <a:lstStyle/>
          <a:p>
            <a:r>
              <a:rPr lang="en-US" dirty="0" err="1" smtClean="0"/>
              <a:t>Reproducability</a:t>
            </a:r>
            <a:endParaRPr lang="en-US" dirty="0"/>
          </a:p>
        </p:txBody>
      </p:sp>
    </p:spTree>
  </p:cSld>
  <p:clrMapOvr>
    <a:masterClrMapping/>
  </p:clrMapOvr>
  <p:transition spd="med">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solidFill>
                  <a:srgbClr val="FF0000"/>
                </a:solidFill>
              </a:rPr>
              <a:t>It is an undesired gradual departure of the instrument output over a period of time that is unrelated to change in inputs operating conditions or load</a:t>
            </a:r>
            <a:r>
              <a:rPr lang="en-US" dirty="0" smtClean="0"/>
              <a:t>.</a:t>
            </a:r>
          </a:p>
          <a:p>
            <a:pPr>
              <a:buNone/>
            </a:pPr>
            <a:r>
              <a:rPr lang="en-US" dirty="0" smtClean="0"/>
              <a:t>                                             0r</a:t>
            </a:r>
          </a:p>
          <a:p>
            <a:r>
              <a:rPr lang="en-US" b="1" i="1" dirty="0" smtClean="0">
                <a:solidFill>
                  <a:srgbClr val="002060"/>
                </a:solidFill>
              </a:rPr>
              <a:t>Drift: -    </a:t>
            </a:r>
            <a:r>
              <a:rPr lang="en-US" dirty="0" smtClean="0">
                <a:solidFill>
                  <a:srgbClr val="002060"/>
                </a:solidFill>
              </a:rPr>
              <a:t>The gradual shift in the indication or record of the instrument over an extended period of time, during which the true value of the variable does not change is referred to as drift.</a:t>
            </a:r>
          </a:p>
          <a:p>
            <a:endParaRPr lang="en-US" dirty="0"/>
          </a:p>
        </p:txBody>
      </p:sp>
      <p:sp>
        <p:nvSpPr>
          <p:cNvPr id="2" name="Title 1"/>
          <p:cNvSpPr>
            <a:spLocks noGrp="1"/>
          </p:cNvSpPr>
          <p:nvPr>
            <p:ph type="title"/>
          </p:nvPr>
        </p:nvSpPr>
        <p:spPr/>
        <p:txBody>
          <a:bodyPr/>
          <a:lstStyle/>
          <a:p>
            <a:r>
              <a:rPr lang="en-US" dirty="0" smtClean="0"/>
              <a:t>Drift</a:t>
            </a:r>
            <a:endParaRPr lang="en-US" dirty="0"/>
          </a:p>
        </p:txBody>
      </p:sp>
    </p:spTree>
  </p:cSld>
  <p:clrMapOvr>
    <a:masterClrMapping/>
  </p:clrMapOvr>
  <p:transition spd="med">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nvSpPr>
        <p:spPr bwMode="auto">
          <a:xfrm>
            <a:off x="6965950" y="-25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BA301C13-F008-4BD1-93AA-3C518265E3D6}" type="slidenum">
              <a:rPr lang="en-US"/>
              <a:pPr/>
              <a:t>47</a:t>
            </a:fld>
            <a:endParaRPr lang="en-US"/>
          </a:p>
        </p:txBody>
      </p:sp>
      <p:sp>
        <p:nvSpPr>
          <p:cNvPr id="5" name="Freeform 4"/>
          <p:cNvSpPr>
            <a:spLocks/>
          </p:cNvSpPr>
          <p:nvPr/>
        </p:nvSpPr>
        <p:spPr bwMode="auto">
          <a:xfrm>
            <a:off x="1384300" y="966788"/>
            <a:ext cx="3182938" cy="2205037"/>
          </a:xfrm>
          <a:custGeom>
            <a:avLst/>
            <a:gdLst>
              <a:gd name="T0" fmla="*/ 0 w 2005"/>
              <a:gd name="T1" fmla="*/ 0 h 1389"/>
              <a:gd name="T2" fmla="*/ 0 w 2005"/>
              <a:gd name="T3" fmla="*/ 1389 h 1389"/>
              <a:gd name="T4" fmla="*/ 2005 w 2005"/>
              <a:gd name="T5" fmla="*/ 1389 h 1389"/>
              <a:gd name="T6" fmla="*/ 0 60000 65536"/>
              <a:gd name="T7" fmla="*/ 0 60000 65536"/>
              <a:gd name="T8" fmla="*/ 0 60000 65536"/>
              <a:gd name="T9" fmla="*/ 0 w 2005"/>
              <a:gd name="T10" fmla="*/ 0 h 1389"/>
              <a:gd name="T11" fmla="*/ 2005 w 2005"/>
              <a:gd name="T12" fmla="*/ 1389 h 1389"/>
            </a:gdLst>
            <a:ahLst/>
            <a:cxnLst>
              <a:cxn ang="T6">
                <a:pos x="T0" y="T1"/>
              </a:cxn>
              <a:cxn ang="T7">
                <a:pos x="T2" y="T3"/>
              </a:cxn>
              <a:cxn ang="T8">
                <a:pos x="T4" y="T5"/>
              </a:cxn>
            </a:cxnLst>
            <a:rect l="T9" t="T10" r="T11" b="T12"/>
            <a:pathLst>
              <a:path w="2005" h="1389">
                <a:moveTo>
                  <a:pt x="0" y="0"/>
                </a:moveTo>
                <a:lnTo>
                  <a:pt x="0" y="1389"/>
                </a:lnTo>
                <a:lnTo>
                  <a:pt x="2005" y="1389"/>
                </a:lnTo>
              </a:path>
            </a:pathLst>
          </a:custGeom>
          <a:noFill/>
          <a:ln w="9525">
            <a:solidFill>
              <a:schemeClr val="tx1"/>
            </a:solidFill>
            <a:round/>
            <a:headEnd type="arrow" w="med" len="med"/>
            <a:tailEnd type="arrow" w="med" len="med"/>
          </a:ln>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sp>
        <p:nvSpPr>
          <p:cNvPr id="6" name="Line 3"/>
          <p:cNvSpPr>
            <a:spLocks noChangeShapeType="1"/>
          </p:cNvSpPr>
          <p:nvPr/>
        </p:nvSpPr>
        <p:spPr bwMode="auto">
          <a:xfrm flipV="1">
            <a:off x="1385888" y="1031875"/>
            <a:ext cx="2035175" cy="1512888"/>
          </a:xfrm>
          <a:prstGeom prst="line">
            <a:avLst/>
          </a:prstGeom>
          <a:noFill/>
          <a:ln w="25400">
            <a:solidFill>
              <a:schemeClr val="tx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sp>
        <p:nvSpPr>
          <p:cNvPr id="7" name="Line 4"/>
          <p:cNvSpPr>
            <a:spLocks noChangeShapeType="1"/>
          </p:cNvSpPr>
          <p:nvPr/>
        </p:nvSpPr>
        <p:spPr bwMode="auto">
          <a:xfrm flipV="1">
            <a:off x="1123950" y="2571750"/>
            <a:ext cx="1588" cy="587375"/>
          </a:xfrm>
          <a:prstGeom prst="line">
            <a:avLst/>
          </a:prstGeom>
          <a:noFill/>
          <a:ln w="9525">
            <a:solidFill>
              <a:schemeClr val="tx1"/>
            </a:solidFill>
            <a:round/>
            <a:headEnd type="triangle" w="med" len="med"/>
            <a:tailEnd type="triangle" w="med" len="med"/>
          </a:ln>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sp>
        <p:nvSpPr>
          <p:cNvPr id="8" name="Text Box 5"/>
          <p:cNvSpPr txBox="1">
            <a:spLocks noChangeArrowheads="1"/>
          </p:cNvSpPr>
          <p:nvPr/>
        </p:nvSpPr>
        <p:spPr bwMode="auto">
          <a:xfrm>
            <a:off x="3692525" y="3262313"/>
            <a:ext cx="809625" cy="457200"/>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0" hangingPunct="0"/>
            <a:r>
              <a:rPr lang="en-US" i="1"/>
              <a:t>input</a:t>
            </a:r>
          </a:p>
        </p:txBody>
      </p:sp>
      <p:sp>
        <p:nvSpPr>
          <p:cNvPr id="9" name="Text Box 6"/>
          <p:cNvSpPr txBox="1">
            <a:spLocks noChangeArrowheads="1"/>
          </p:cNvSpPr>
          <p:nvPr/>
        </p:nvSpPr>
        <p:spPr bwMode="auto">
          <a:xfrm>
            <a:off x="876300" y="404813"/>
            <a:ext cx="1030288" cy="457200"/>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0" hangingPunct="0"/>
            <a:r>
              <a:rPr lang="en-US" i="1"/>
              <a:t>Output</a:t>
            </a:r>
          </a:p>
        </p:txBody>
      </p:sp>
      <p:sp>
        <p:nvSpPr>
          <p:cNvPr id="10" name="Line 7"/>
          <p:cNvSpPr>
            <a:spLocks noChangeShapeType="1"/>
          </p:cNvSpPr>
          <p:nvPr/>
        </p:nvSpPr>
        <p:spPr bwMode="auto">
          <a:xfrm flipV="1">
            <a:off x="1393825" y="1616075"/>
            <a:ext cx="2035175" cy="1512888"/>
          </a:xfrm>
          <a:prstGeom prst="line">
            <a:avLst/>
          </a:prstGeom>
          <a:noFill/>
          <a:ln w="25400">
            <a:solidFill>
              <a:schemeClr val="tx1"/>
            </a:solidFill>
            <a:prstDash val="dash"/>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sp>
        <p:nvSpPr>
          <p:cNvPr id="11" name="Text Box 8"/>
          <p:cNvSpPr txBox="1">
            <a:spLocks noChangeArrowheads="1"/>
          </p:cNvSpPr>
          <p:nvPr/>
        </p:nvSpPr>
        <p:spPr bwMode="auto">
          <a:xfrm>
            <a:off x="273050" y="2400300"/>
            <a:ext cx="825500" cy="8223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0" hangingPunct="0"/>
            <a:r>
              <a:rPr lang="en-US" i="1"/>
              <a:t>zero drift</a:t>
            </a:r>
          </a:p>
        </p:txBody>
      </p:sp>
      <p:sp>
        <p:nvSpPr>
          <p:cNvPr id="12" name="Freeform 11"/>
          <p:cNvSpPr>
            <a:spLocks/>
          </p:cNvSpPr>
          <p:nvPr/>
        </p:nvSpPr>
        <p:spPr bwMode="auto">
          <a:xfrm>
            <a:off x="5399088" y="976313"/>
            <a:ext cx="3182937" cy="2205037"/>
          </a:xfrm>
          <a:custGeom>
            <a:avLst/>
            <a:gdLst>
              <a:gd name="T0" fmla="*/ 0 w 2005"/>
              <a:gd name="T1" fmla="*/ 0 h 1389"/>
              <a:gd name="T2" fmla="*/ 0 w 2005"/>
              <a:gd name="T3" fmla="*/ 1389 h 1389"/>
              <a:gd name="T4" fmla="*/ 2005 w 2005"/>
              <a:gd name="T5" fmla="*/ 1389 h 1389"/>
              <a:gd name="T6" fmla="*/ 0 60000 65536"/>
              <a:gd name="T7" fmla="*/ 0 60000 65536"/>
              <a:gd name="T8" fmla="*/ 0 60000 65536"/>
              <a:gd name="T9" fmla="*/ 0 w 2005"/>
              <a:gd name="T10" fmla="*/ 0 h 1389"/>
              <a:gd name="T11" fmla="*/ 2005 w 2005"/>
              <a:gd name="T12" fmla="*/ 1389 h 1389"/>
            </a:gdLst>
            <a:ahLst/>
            <a:cxnLst>
              <a:cxn ang="T6">
                <a:pos x="T0" y="T1"/>
              </a:cxn>
              <a:cxn ang="T7">
                <a:pos x="T2" y="T3"/>
              </a:cxn>
              <a:cxn ang="T8">
                <a:pos x="T4" y="T5"/>
              </a:cxn>
            </a:cxnLst>
            <a:rect l="T9" t="T10" r="T11" b="T12"/>
            <a:pathLst>
              <a:path w="2005" h="1389">
                <a:moveTo>
                  <a:pt x="0" y="0"/>
                </a:moveTo>
                <a:lnTo>
                  <a:pt x="0" y="1389"/>
                </a:lnTo>
                <a:lnTo>
                  <a:pt x="2005" y="1389"/>
                </a:lnTo>
              </a:path>
            </a:pathLst>
          </a:custGeom>
          <a:noFill/>
          <a:ln w="9525">
            <a:solidFill>
              <a:schemeClr val="tx1"/>
            </a:solidFill>
            <a:round/>
            <a:headEnd type="arrow" w="med" len="med"/>
            <a:tailEnd type="arrow" w="med" len="med"/>
          </a:ln>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sp>
        <p:nvSpPr>
          <p:cNvPr id="13" name="Line 10"/>
          <p:cNvSpPr>
            <a:spLocks noChangeShapeType="1"/>
          </p:cNvSpPr>
          <p:nvPr/>
        </p:nvSpPr>
        <p:spPr bwMode="auto">
          <a:xfrm flipV="1">
            <a:off x="5400675" y="1066800"/>
            <a:ext cx="2047875" cy="2100263"/>
          </a:xfrm>
          <a:prstGeom prst="line">
            <a:avLst/>
          </a:prstGeom>
          <a:noFill/>
          <a:ln w="25400">
            <a:solidFill>
              <a:schemeClr val="tx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sp>
        <p:nvSpPr>
          <p:cNvPr id="14" name="Text Box 11"/>
          <p:cNvSpPr txBox="1">
            <a:spLocks noChangeArrowheads="1"/>
          </p:cNvSpPr>
          <p:nvPr/>
        </p:nvSpPr>
        <p:spPr bwMode="auto">
          <a:xfrm>
            <a:off x="7707313" y="3271838"/>
            <a:ext cx="809625" cy="457200"/>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0" hangingPunct="0"/>
            <a:r>
              <a:rPr lang="en-US" i="1"/>
              <a:t>input</a:t>
            </a:r>
          </a:p>
        </p:txBody>
      </p:sp>
      <p:sp>
        <p:nvSpPr>
          <p:cNvPr id="15" name="Text Box 12"/>
          <p:cNvSpPr txBox="1">
            <a:spLocks noChangeArrowheads="1"/>
          </p:cNvSpPr>
          <p:nvPr/>
        </p:nvSpPr>
        <p:spPr bwMode="auto">
          <a:xfrm>
            <a:off x="4891088" y="414338"/>
            <a:ext cx="1030287" cy="457200"/>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0" hangingPunct="0"/>
            <a:r>
              <a:rPr lang="en-US" i="1"/>
              <a:t>Output</a:t>
            </a:r>
          </a:p>
        </p:txBody>
      </p:sp>
      <p:sp>
        <p:nvSpPr>
          <p:cNvPr id="16" name="Line 13"/>
          <p:cNvSpPr>
            <a:spLocks noChangeShapeType="1"/>
          </p:cNvSpPr>
          <p:nvPr/>
        </p:nvSpPr>
        <p:spPr bwMode="auto">
          <a:xfrm flipV="1">
            <a:off x="5408613" y="1403350"/>
            <a:ext cx="2335212" cy="1735138"/>
          </a:xfrm>
          <a:prstGeom prst="line">
            <a:avLst/>
          </a:prstGeom>
          <a:noFill/>
          <a:ln w="25400">
            <a:solidFill>
              <a:schemeClr val="tx1"/>
            </a:solidFill>
            <a:prstDash val="dash"/>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sp>
        <p:nvSpPr>
          <p:cNvPr id="17" name="Text Box 14"/>
          <p:cNvSpPr txBox="1">
            <a:spLocks noChangeArrowheads="1"/>
          </p:cNvSpPr>
          <p:nvPr/>
        </p:nvSpPr>
        <p:spPr bwMode="auto">
          <a:xfrm>
            <a:off x="6988175" y="1979613"/>
            <a:ext cx="1725613" cy="8223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0" hangingPunct="0"/>
            <a:r>
              <a:rPr lang="en-US" i="1"/>
              <a:t>sensitivity drift</a:t>
            </a:r>
          </a:p>
        </p:txBody>
      </p:sp>
      <p:sp>
        <p:nvSpPr>
          <p:cNvPr id="18" name="Freeform 17"/>
          <p:cNvSpPr>
            <a:spLocks/>
          </p:cNvSpPr>
          <p:nvPr/>
        </p:nvSpPr>
        <p:spPr bwMode="auto">
          <a:xfrm>
            <a:off x="7177088" y="1370013"/>
            <a:ext cx="222250" cy="287337"/>
          </a:xfrm>
          <a:custGeom>
            <a:avLst/>
            <a:gdLst>
              <a:gd name="T0" fmla="*/ 140 w 140"/>
              <a:gd name="T1" fmla="*/ 181 h 181"/>
              <a:gd name="T2" fmla="*/ 99 w 140"/>
              <a:gd name="T3" fmla="*/ 74 h 181"/>
              <a:gd name="T4" fmla="*/ 0 w 140"/>
              <a:gd name="T5" fmla="*/ 0 h 181"/>
              <a:gd name="T6" fmla="*/ 0 60000 65536"/>
              <a:gd name="T7" fmla="*/ 0 60000 65536"/>
              <a:gd name="T8" fmla="*/ 0 60000 65536"/>
              <a:gd name="T9" fmla="*/ 0 w 140"/>
              <a:gd name="T10" fmla="*/ 0 h 181"/>
              <a:gd name="T11" fmla="*/ 140 w 140"/>
              <a:gd name="T12" fmla="*/ 181 h 181"/>
            </a:gdLst>
            <a:ahLst/>
            <a:cxnLst>
              <a:cxn ang="T6">
                <a:pos x="T0" y="T1"/>
              </a:cxn>
              <a:cxn ang="T7">
                <a:pos x="T2" y="T3"/>
              </a:cxn>
              <a:cxn ang="T8">
                <a:pos x="T4" y="T5"/>
              </a:cxn>
            </a:cxnLst>
            <a:rect l="T9" t="T10" r="T11" b="T12"/>
            <a:pathLst>
              <a:path w="140" h="181">
                <a:moveTo>
                  <a:pt x="140" y="181"/>
                </a:moveTo>
                <a:cubicBezTo>
                  <a:pt x="131" y="142"/>
                  <a:pt x="122" y="104"/>
                  <a:pt x="99" y="74"/>
                </a:cubicBezTo>
                <a:cubicBezTo>
                  <a:pt x="76" y="44"/>
                  <a:pt x="38" y="22"/>
                  <a:pt x="0" y="0"/>
                </a:cubicBezTo>
              </a:path>
            </a:pathLst>
          </a:custGeom>
          <a:noFill/>
          <a:ln w="9525">
            <a:solidFill>
              <a:schemeClr val="tx1"/>
            </a:solidFill>
            <a:round/>
            <a:headEnd/>
            <a:tailEnd type="arrow" w="lg" len="med"/>
          </a:ln>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sp>
        <p:nvSpPr>
          <p:cNvPr id="19" name="Freeform 18"/>
          <p:cNvSpPr>
            <a:spLocks/>
          </p:cNvSpPr>
          <p:nvPr/>
        </p:nvSpPr>
        <p:spPr bwMode="auto">
          <a:xfrm>
            <a:off x="2941638" y="4130675"/>
            <a:ext cx="3182937" cy="2205038"/>
          </a:xfrm>
          <a:custGeom>
            <a:avLst/>
            <a:gdLst>
              <a:gd name="T0" fmla="*/ 0 w 2005"/>
              <a:gd name="T1" fmla="*/ 0 h 1389"/>
              <a:gd name="T2" fmla="*/ 0 w 2005"/>
              <a:gd name="T3" fmla="*/ 1389 h 1389"/>
              <a:gd name="T4" fmla="*/ 2005 w 2005"/>
              <a:gd name="T5" fmla="*/ 1389 h 1389"/>
              <a:gd name="T6" fmla="*/ 0 60000 65536"/>
              <a:gd name="T7" fmla="*/ 0 60000 65536"/>
              <a:gd name="T8" fmla="*/ 0 60000 65536"/>
              <a:gd name="T9" fmla="*/ 0 w 2005"/>
              <a:gd name="T10" fmla="*/ 0 h 1389"/>
              <a:gd name="T11" fmla="*/ 2005 w 2005"/>
              <a:gd name="T12" fmla="*/ 1389 h 1389"/>
            </a:gdLst>
            <a:ahLst/>
            <a:cxnLst>
              <a:cxn ang="T6">
                <a:pos x="T0" y="T1"/>
              </a:cxn>
              <a:cxn ang="T7">
                <a:pos x="T2" y="T3"/>
              </a:cxn>
              <a:cxn ang="T8">
                <a:pos x="T4" y="T5"/>
              </a:cxn>
            </a:cxnLst>
            <a:rect l="T9" t="T10" r="T11" b="T12"/>
            <a:pathLst>
              <a:path w="2005" h="1389">
                <a:moveTo>
                  <a:pt x="0" y="0"/>
                </a:moveTo>
                <a:lnTo>
                  <a:pt x="0" y="1389"/>
                </a:lnTo>
                <a:lnTo>
                  <a:pt x="2005" y="1389"/>
                </a:lnTo>
              </a:path>
            </a:pathLst>
          </a:custGeom>
          <a:noFill/>
          <a:ln w="9525">
            <a:solidFill>
              <a:schemeClr val="tx1"/>
            </a:solidFill>
            <a:round/>
            <a:headEnd type="arrow" w="med" len="med"/>
            <a:tailEnd type="arrow" w="med" len="med"/>
          </a:ln>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sp>
        <p:nvSpPr>
          <p:cNvPr id="20" name="Line 17"/>
          <p:cNvSpPr>
            <a:spLocks noChangeShapeType="1"/>
          </p:cNvSpPr>
          <p:nvPr/>
        </p:nvSpPr>
        <p:spPr bwMode="auto">
          <a:xfrm flipV="1">
            <a:off x="2930525" y="3751263"/>
            <a:ext cx="2047875" cy="2100262"/>
          </a:xfrm>
          <a:prstGeom prst="line">
            <a:avLst/>
          </a:prstGeom>
          <a:noFill/>
          <a:ln w="25400">
            <a:solidFill>
              <a:schemeClr val="tx1"/>
            </a:solidFill>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sp>
        <p:nvSpPr>
          <p:cNvPr id="21" name="Text Box 18"/>
          <p:cNvSpPr txBox="1">
            <a:spLocks noChangeArrowheads="1"/>
          </p:cNvSpPr>
          <p:nvPr/>
        </p:nvSpPr>
        <p:spPr bwMode="auto">
          <a:xfrm>
            <a:off x="5249863" y="6426200"/>
            <a:ext cx="809625" cy="457200"/>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0" hangingPunct="0"/>
            <a:r>
              <a:rPr lang="en-US" i="1"/>
              <a:t>input</a:t>
            </a:r>
          </a:p>
        </p:txBody>
      </p:sp>
      <p:sp>
        <p:nvSpPr>
          <p:cNvPr id="22" name="Text Box 19"/>
          <p:cNvSpPr txBox="1">
            <a:spLocks noChangeArrowheads="1"/>
          </p:cNvSpPr>
          <p:nvPr/>
        </p:nvSpPr>
        <p:spPr bwMode="auto">
          <a:xfrm>
            <a:off x="1766888" y="4103688"/>
            <a:ext cx="1030287" cy="457200"/>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0" hangingPunct="0"/>
            <a:r>
              <a:rPr lang="en-US" i="1"/>
              <a:t>Output</a:t>
            </a:r>
          </a:p>
        </p:txBody>
      </p:sp>
      <p:sp>
        <p:nvSpPr>
          <p:cNvPr id="23" name="Line 20"/>
          <p:cNvSpPr>
            <a:spLocks noChangeShapeType="1"/>
          </p:cNvSpPr>
          <p:nvPr/>
        </p:nvSpPr>
        <p:spPr bwMode="auto">
          <a:xfrm flipV="1">
            <a:off x="2951163" y="4557713"/>
            <a:ext cx="2335212" cy="1735137"/>
          </a:xfrm>
          <a:prstGeom prst="line">
            <a:avLst/>
          </a:prstGeom>
          <a:noFill/>
          <a:ln w="25400">
            <a:solidFill>
              <a:schemeClr val="tx1"/>
            </a:solidFill>
            <a:prstDash val="dash"/>
            <a:round/>
            <a:headEnd/>
            <a:tailEnd/>
          </a:ln>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sp>
        <p:nvSpPr>
          <p:cNvPr id="24" name="Text Box 21"/>
          <p:cNvSpPr txBox="1">
            <a:spLocks noChangeArrowheads="1"/>
          </p:cNvSpPr>
          <p:nvPr/>
        </p:nvSpPr>
        <p:spPr bwMode="auto">
          <a:xfrm>
            <a:off x="5248275" y="3973513"/>
            <a:ext cx="1725613" cy="8223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0" hangingPunct="0"/>
            <a:r>
              <a:rPr lang="en-US" i="1"/>
              <a:t>sensitivity drift</a:t>
            </a:r>
          </a:p>
        </p:txBody>
      </p:sp>
      <p:sp>
        <p:nvSpPr>
          <p:cNvPr id="25" name="Freeform 24"/>
          <p:cNvSpPr>
            <a:spLocks/>
          </p:cNvSpPr>
          <p:nvPr/>
        </p:nvSpPr>
        <p:spPr bwMode="auto">
          <a:xfrm>
            <a:off x="4589463" y="4132263"/>
            <a:ext cx="352425" cy="679450"/>
          </a:xfrm>
          <a:custGeom>
            <a:avLst/>
            <a:gdLst>
              <a:gd name="T0" fmla="*/ 140 w 140"/>
              <a:gd name="T1" fmla="*/ 181 h 181"/>
              <a:gd name="T2" fmla="*/ 99 w 140"/>
              <a:gd name="T3" fmla="*/ 74 h 181"/>
              <a:gd name="T4" fmla="*/ 0 w 140"/>
              <a:gd name="T5" fmla="*/ 0 h 181"/>
              <a:gd name="T6" fmla="*/ 0 60000 65536"/>
              <a:gd name="T7" fmla="*/ 0 60000 65536"/>
              <a:gd name="T8" fmla="*/ 0 60000 65536"/>
              <a:gd name="T9" fmla="*/ 0 w 140"/>
              <a:gd name="T10" fmla="*/ 0 h 181"/>
              <a:gd name="T11" fmla="*/ 140 w 140"/>
              <a:gd name="T12" fmla="*/ 181 h 181"/>
            </a:gdLst>
            <a:ahLst/>
            <a:cxnLst>
              <a:cxn ang="T6">
                <a:pos x="T0" y="T1"/>
              </a:cxn>
              <a:cxn ang="T7">
                <a:pos x="T2" y="T3"/>
              </a:cxn>
              <a:cxn ang="T8">
                <a:pos x="T4" y="T5"/>
              </a:cxn>
            </a:cxnLst>
            <a:rect l="T9" t="T10" r="T11" b="T12"/>
            <a:pathLst>
              <a:path w="140" h="181">
                <a:moveTo>
                  <a:pt x="140" y="181"/>
                </a:moveTo>
                <a:cubicBezTo>
                  <a:pt x="131" y="142"/>
                  <a:pt x="122" y="104"/>
                  <a:pt x="99" y="74"/>
                </a:cubicBezTo>
                <a:cubicBezTo>
                  <a:pt x="76" y="44"/>
                  <a:pt x="38" y="22"/>
                  <a:pt x="0" y="0"/>
                </a:cubicBezTo>
              </a:path>
            </a:pathLst>
          </a:custGeom>
          <a:noFill/>
          <a:ln w="9525">
            <a:solidFill>
              <a:schemeClr val="tx1"/>
            </a:solidFill>
            <a:round/>
            <a:headEnd/>
            <a:tailEnd type="arrow" w="lg" len="med"/>
          </a:ln>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sp>
        <p:nvSpPr>
          <p:cNvPr id="26" name="Line 23"/>
          <p:cNvSpPr>
            <a:spLocks noChangeShapeType="1"/>
          </p:cNvSpPr>
          <p:nvPr/>
        </p:nvSpPr>
        <p:spPr bwMode="auto">
          <a:xfrm flipV="1">
            <a:off x="2789238" y="5881688"/>
            <a:ext cx="1587" cy="495300"/>
          </a:xfrm>
          <a:prstGeom prst="line">
            <a:avLst/>
          </a:prstGeom>
          <a:noFill/>
          <a:ln w="9525">
            <a:solidFill>
              <a:schemeClr val="tx1"/>
            </a:solidFill>
            <a:round/>
            <a:headEnd type="triangle" w="med" len="med"/>
            <a:tailEnd type="triangle" w="med" len="med"/>
          </a:ln>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sp>
        <p:nvSpPr>
          <p:cNvPr id="27" name="Text Box 24"/>
          <p:cNvSpPr txBox="1">
            <a:spLocks noChangeArrowheads="1"/>
          </p:cNvSpPr>
          <p:nvPr/>
        </p:nvSpPr>
        <p:spPr bwMode="auto">
          <a:xfrm>
            <a:off x="1938338" y="5618163"/>
            <a:ext cx="825500" cy="8223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0" hangingPunct="0"/>
            <a:r>
              <a:rPr lang="en-US" i="1"/>
              <a:t>zero drift</a:t>
            </a:r>
          </a:p>
        </p:txBody>
      </p:sp>
    </p:spTree>
  </p:cSld>
  <p:clrMapOvr>
    <a:masterClrMapping/>
  </p:clrMapOvr>
  <p:transition spd="med">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609600"/>
            <a:ext cx="8534400" cy="5539978"/>
          </a:xfrm>
          <a:prstGeom prst="rect">
            <a:avLst/>
          </a:prstGeom>
          <a:noFill/>
        </p:spPr>
        <p:txBody>
          <a:bodyPr wrap="square" rtlCol="0">
            <a:spAutoFit/>
          </a:bodyPr>
          <a:lstStyle/>
          <a:p>
            <a:pPr lvl="0"/>
            <a:r>
              <a:rPr lang="en-US" sz="2400" b="1" dirty="0" smtClean="0">
                <a:solidFill>
                  <a:schemeClr val="accent6">
                    <a:lumMod val="75000"/>
                  </a:schemeClr>
                </a:solidFill>
              </a:rPr>
              <a:t>Zero Drift:- </a:t>
            </a:r>
            <a:r>
              <a:rPr lang="en-US" sz="2800" dirty="0" smtClean="0">
                <a:solidFill>
                  <a:srgbClr val="7030A0"/>
                </a:solidFill>
              </a:rPr>
              <a:t>if the whole calibration is shifted by the same amount due to slippage or due to undue warming up of tube of electronic tube circuits, zero drift sets in.</a:t>
            </a:r>
          </a:p>
          <a:p>
            <a:pPr lvl="0"/>
            <a:r>
              <a:rPr lang="en-US" sz="2800" dirty="0" smtClean="0">
                <a:solidFill>
                  <a:srgbClr val="00B050"/>
                </a:solidFill>
              </a:rPr>
              <a:t>zero setting can prevent this. </a:t>
            </a:r>
            <a:endParaRPr lang="en-US" sz="2800" dirty="0" smtClean="0">
              <a:solidFill>
                <a:srgbClr val="0070C0"/>
              </a:solidFill>
            </a:endParaRPr>
          </a:p>
          <a:p>
            <a:pPr lvl="0"/>
            <a:endParaRPr lang="en-US" sz="2800" dirty="0" smtClean="0">
              <a:solidFill>
                <a:srgbClr val="0070C0"/>
              </a:solidFill>
            </a:endParaRPr>
          </a:p>
          <a:p>
            <a:pPr lvl="0"/>
            <a:r>
              <a:rPr lang="en-US" sz="2800" b="1" i="1" dirty="0" smtClean="0"/>
              <a:t>Span Drift or Sensitivity Drift: - </a:t>
            </a:r>
            <a:r>
              <a:rPr lang="en-US" sz="2800" dirty="0" smtClean="0">
                <a:solidFill>
                  <a:srgbClr val="7030A0"/>
                </a:solidFill>
              </a:rPr>
              <a:t>If there is proportional change in the indication all along upward scale, the drift is called span drift or sensitivity drift. </a:t>
            </a:r>
          </a:p>
          <a:p>
            <a:pPr lvl="0"/>
            <a:r>
              <a:rPr lang="en-US" sz="2800" dirty="0" smtClean="0">
                <a:solidFill>
                  <a:srgbClr val="00B0F0"/>
                </a:solidFill>
              </a:rPr>
              <a:t>Hence higher calibrations get shifted more than lower calibrations. </a:t>
            </a:r>
          </a:p>
          <a:p>
            <a:pPr lvl="0"/>
            <a:endParaRPr lang="en-US" sz="2800" dirty="0" smtClean="0">
              <a:solidFill>
                <a:srgbClr val="FF0000"/>
              </a:solidFill>
            </a:endParaRPr>
          </a:p>
          <a:p>
            <a:pPr lvl="0"/>
            <a:r>
              <a:rPr lang="en-US" sz="2800" dirty="0" smtClean="0">
                <a:solidFill>
                  <a:srgbClr val="0070C0"/>
                </a:solidFill>
              </a:rPr>
              <a:t> </a:t>
            </a:r>
            <a:r>
              <a:rPr lang="en-US" dirty="0" smtClean="0">
                <a:solidFill>
                  <a:srgbClr val="0070C0"/>
                </a:solidFill>
              </a:rPr>
              <a:t> </a:t>
            </a:r>
            <a:r>
              <a:rPr lang="en-US" b="1" i="1" dirty="0" smtClean="0"/>
              <a:t> </a:t>
            </a:r>
            <a:endParaRPr lang="en-US" dirty="0" smtClean="0"/>
          </a:p>
          <a:p>
            <a:endParaRPr lang="en-US" dirty="0"/>
          </a:p>
        </p:txBody>
      </p:sp>
    </p:spTree>
  </p:cSld>
  <p:clrMapOvr>
    <a:masterClrMapping/>
  </p:clrMapOvr>
  <p:transition spd="med">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FF0000"/>
                </a:solidFill>
              </a:rPr>
              <a:t>Speed of response</a:t>
            </a:r>
          </a:p>
          <a:p>
            <a:r>
              <a:rPr lang="en-US" dirty="0" smtClean="0">
                <a:solidFill>
                  <a:srgbClr val="0070C0"/>
                </a:solidFill>
              </a:rPr>
              <a:t>In measuring instruments the speed of response is defined as the value of the rapidity with which an instrument responds to a change in the value of quantity being measured.</a:t>
            </a:r>
          </a:p>
          <a:p>
            <a:pPr>
              <a:buNone/>
            </a:pPr>
            <a:endParaRPr lang="en-US" dirty="0">
              <a:solidFill>
                <a:srgbClr val="0070C0"/>
              </a:solidFill>
            </a:endParaRPr>
          </a:p>
        </p:txBody>
      </p:sp>
      <p:sp>
        <p:nvSpPr>
          <p:cNvPr id="2" name="Title 1"/>
          <p:cNvSpPr>
            <a:spLocks noGrp="1"/>
          </p:cNvSpPr>
          <p:nvPr>
            <p:ph type="title"/>
          </p:nvPr>
        </p:nvSpPr>
        <p:spPr/>
        <p:txBody>
          <a:bodyPr>
            <a:normAutofit fontScale="90000"/>
          </a:bodyPr>
          <a:lstStyle/>
          <a:p>
            <a:r>
              <a:rPr lang="en-US" dirty="0" smtClean="0"/>
              <a:t>Dynamic terms and characteristics</a:t>
            </a:r>
            <a:endParaRPr lang="en-US" dirty="0"/>
          </a:p>
        </p:txBody>
      </p:sp>
    </p:spTree>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solidFill>
                  <a:srgbClr val="C00000"/>
                </a:solidFill>
              </a:rPr>
              <a:t>We require measuring quantities for performance in our day to day activities.</a:t>
            </a:r>
          </a:p>
          <a:p>
            <a:r>
              <a:rPr lang="en-US" dirty="0" smtClean="0">
                <a:solidFill>
                  <a:srgbClr val="FF0000"/>
                </a:solidFill>
              </a:rPr>
              <a:t>Fundamental requirement of any process is the measurement.</a:t>
            </a:r>
          </a:p>
          <a:p>
            <a:endParaRPr lang="en-US" dirty="0" smtClean="0"/>
          </a:p>
          <a:p>
            <a:r>
              <a:rPr lang="en-US" dirty="0" smtClean="0">
                <a:solidFill>
                  <a:srgbClr val="0070C0"/>
                </a:solidFill>
              </a:rPr>
              <a:t>i.e. input is fed to the system it undergoes a process output is indicated.</a:t>
            </a:r>
          </a:p>
          <a:p>
            <a:r>
              <a:rPr lang="en-US" dirty="0" smtClean="0">
                <a:solidFill>
                  <a:srgbClr val="00B050"/>
                </a:solidFill>
              </a:rPr>
              <a:t>i.e. output is compared with input-measurement</a:t>
            </a:r>
          </a:p>
          <a:p>
            <a:r>
              <a:rPr lang="en-US" dirty="0" smtClean="0">
                <a:solidFill>
                  <a:srgbClr val="002060"/>
                </a:solidFill>
              </a:rPr>
              <a:t>Measurement provides the fundamental basis for research &amp; development as it involves measurement of various quantities and parameters.</a:t>
            </a:r>
          </a:p>
          <a:p>
            <a:r>
              <a:rPr lang="en-US" dirty="0" smtClean="0"/>
              <a:t>Measurement is also considered as a method of inspection</a:t>
            </a:r>
            <a:endParaRPr lang="en-US" dirty="0"/>
          </a:p>
        </p:txBody>
      </p:sp>
      <p:sp>
        <p:nvSpPr>
          <p:cNvPr id="2" name="Title 1"/>
          <p:cNvSpPr>
            <a:spLocks noGrp="1"/>
          </p:cNvSpPr>
          <p:nvPr>
            <p:ph type="title"/>
          </p:nvPr>
        </p:nvSpPr>
        <p:spPr/>
        <p:txBody>
          <a:bodyPr/>
          <a:lstStyle/>
          <a:p>
            <a:r>
              <a:rPr lang="en-US" b="1" dirty="0" smtClean="0"/>
              <a:t>Significance of Measurements</a:t>
            </a:r>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3057525" y="2667000"/>
            <a:ext cx="3724275" cy="666750"/>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Fidelity is the ability of the measuring instrument to reproduce the output in the same form as the input.</a:t>
            </a:r>
          </a:p>
          <a:p>
            <a:r>
              <a:rPr lang="en-US" dirty="0" smtClean="0">
                <a:solidFill>
                  <a:srgbClr val="FF0000"/>
                </a:solidFill>
              </a:rPr>
              <a:t>E.g. if the input provided is sine wave then output should be sine wave.</a:t>
            </a:r>
          </a:p>
          <a:p>
            <a:endParaRPr lang="en-US" dirty="0"/>
          </a:p>
        </p:txBody>
      </p:sp>
      <p:sp>
        <p:nvSpPr>
          <p:cNvPr id="2" name="Title 1"/>
          <p:cNvSpPr>
            <a:spLocks noGrp="1"/>
          </p:cNvSpPr>
          <p:nvPr>
            <p:ph type="title"/>
          </p:nvPr>
        </p:nvSpPr>
        <p:spPr/>
        <p:txBody>
          <a:bodyPr>
            <a:normAutofit fontScale="90000"/>
          </a:bodyPr>
          <a:lstStyle/>
          <a:p>
            <a:r>
              <a:rPr lang="en-US" dirty="0" smtClean="0">
                <a:solidFill>
                  <a:srgbClr val="FF0000"/>
                </a:solidFill>
              </a:rPr>
              <a:t>Fidelity</a:t>
            </a:r>
            <a:br>
              <a:rPr lang="en-US" dirty="0" smtClean="0">
                <a:solidFill>
                  <a:srgbClr val="FF0000"/>
                </a:solidFill>
              </a:rPr>
            </a:br>
            <a:endParaRPr lang="en-US" dirty="0"/>
          </a:p>
        </p:txBody>
      </p:sp>
    </p:spTree>
  </p:cSld>
  <p:clrMapOvr>
    <a:masterClrMapping/>
  </p:clrMapOvr>
  <p:transition spd="med">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difference between the indicated quantity and the true value of the time varying quantity is the dynamic error, here static  error of an instrument is assumed to be zero.</a:t>
            </a:r>
          </a:p>
        </p:txBody>
      </p:sp>
      <p:sp>
        <p:nvSpPr>
          <p:cNvPr id="2" name="Title 1"/>
          <p:cNvSpPr>
            <a:spLocks noGrp="1"/>
          </p:cNvSpPr>
          <p:nvPr>
            <p:ph type="title"/>
          </p:nvPr>
        </p:nvSpPr>
        <p:spPr/>
        <p:txBody>
          <a:bodyPr/>
          <a:lstStyle/>
          <a:p>
            <a:r>
              <a:rPr lang="en-US" dirty="0" smtClean="0"/>
              <a:t>Dynamic error</a:t>
            </a:r>
            <a:endParaRPr lang="en-US" dirty="0"/>
          </a:p>
        </p:txBody>
      </p:sp>
    </p:spTree>
  </p:cSld>
  <p:clrMapOvr>
    <a:masterClrMapping/>
  </p:clrMapOvr>
  <p:transition spd="med">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solidFill>
                  <a:srgbClr val="C00000"/>
                </a:solidFill>
              </a:rPr>
              <a:t>Because of mass and inertia a moving part i.e. the pointer of the instrument does not immediately come to rest in the final deflected position</a:t>
            </a:r>
            <a:r>
              <a:rPr lang="en-US" dirty="0" smtClean="0">
                <a:solidFill>
                  <a:srgbClr val="FF0000"/>
                </a:solidFill>
              </a:rPr>
              <a:t>.</a:t>
            </a:r>
          </a:p>
          <a:p>
            <a:r>
              <a:rPr lang="en-US" dirty="0" smtClean="0"/>
              <a:t>The pointer goes beyond the steady state i.e. overshoot.</a:t>
            </a:r>
          </a:p>
          <a:p>
            <a:r>
              <a:rPr lang="en-US" dirty="0" smtClean="0">
                <a:solidFill>
                  <a:srgbClr val="00B0F0"/>
                </a:solidFill>
              </a:rPr>
              <a:t>The overshoot is defined as the maximum amount by which the pointer moves beyond the steady state.</a:t>
            </a:r>
            <a:endParaRPr lang="en-US" dirty="0">
              <a:solidFill>
                <a:srgbClr val="00B0F0"/>
              </a:solidFill>
            </a:endParaRPr>
          </a:p>
        </p:txBody>
      </p:sp>
      <p:sp>
        <p:nvSpPr>
          <p:cNvPr id="2" name="Title 1"/>
          <p:cNvSpPr>
            <a:spLocks noGrp="1"/>
          </p:cNvSpPr>
          <p:nvPr>
            <p:ph type="title"/>
          </p:nvPr>
        </p:nvSpPr>
        <p:spPr/>
        <p:txBody>
          <a:bodyPr/>
          <a:lstStyle/>
          <a:p>
            <a:r>
              <a:rPr lang="en-US" dirty="0" smtClean="0"/>
              <a:t>overshoot</a:t>
            </a:r>
            <a:endParaRPr lang="en-US" dirty="0"/>
          </a:p>
        </p:txBody>
      </p:sp>
    </p:spTree>
  </p:cSld>
  <p:clrMapOvr>
    <a:masterClrMapping/>
  </p:clrMapOvr>
  <p:transition spd="med">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C00000"/>
                </a:solidFill>
              </a:rPr>
              <a:t>Difference between true value of the size being measured and the value found by measurement.</a:t>
            </a:r>
          </a:p>
          <a:p>
            <a:r>
              <a:rPr lang="en-US" dirty="0" smtClean="0"/>
              <a:t>Classification of errors</a:t>
            </a:r>
          </a:p>
          <a:p>
            <a:r>
              <a:rPr lang="en-US" dirty="0" smtClean="0">
                <a:solidFill>
                  <a:srgbClr val="00B050"/>
                </a:solidFill>
              </a:rPr>
              <a:t>Single transmission errors</a:t>
            </a:r>
          </a:p>
          <a:p>
            <a:r>
              <a:rPr lang="en-US" dirty="0" smtClean="0">
                <a:solidFill>
                  <a:srgbClr val="002060"/>
                </a:solidFill>
              </a:rPr>
              <a:t>environmental error</a:t>
            </a:r>
          </a:p>
          <a:p>
            <a:r>
              <a:rPr lang="en-US" dirty="0" smtClean="0">
                <a:solidFill>
                  <a:srgbClr val="7030A0"/>
                </a:solidFill>
              </a:rPr>
              <a:t>Observation error</a:t>
            </a:r>
          </a:p>
          <a:p>
            <a:r>
              <a:rPr lang="en-US" dirty="0" smtClean="0"/>
              <a:t>Operational errors</a:t>
            </a:r>
          </a:p>
          <a:p>
            <a:endParaRPr lang="en-US" dirty="0"/>
          </a:p>
        </p:txBody>
      </p:sp>
      <p:sp>
        <p:nvSpPr>
          <p:cNvPr id="2" name="Title 1"/>
          <p:cNvSpPr>
            <a:spLocks noGrp="1"/>
          </p:cNvSpPr>
          <p:nvPr>
            <p:ph type="title"/>
          </p:nvPr>
        </p:nvSpPr>
        <p:spPr/>
        <p:txBody>
          <a:bodyPr/>
          <a:lstStyle/>
          <a:p>
            <a:r>
              <a:rPr lang="en-US" dirty="0" smtClean="0"/>
              <a:t>Errors</a:t>
            </a:r>
            <a:endParaRPr lang="en-US" dirty="0"/>
          </a:p>
        </p:txBody>
      </p:sp>
    </p:spTree>
  </p:cSld>
  <p:clrMapOvr>
    <a:masterClrMapping/>
  </p:clrMapOvr>
  <p:transition spd="med">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arenR"/>
            </a:pPr>
            <a:r>
              <a:rPr lang="en-US" dirty="0" smtClean="0">
                <a:solidFill>
                  <a:srgbClr val="FF0000"/>
                </a:solidFill>
              </a:rPr>
              <a:t>Gross error or Human error</a:t>
            </a:r>
          </a:p>
          <a:p>
            <a:pPr marL="514350" indent="-514350">
              <a:buAutoNum type="alphaUcParenR"/>
            </a:pPr>
            <a:r>
              <a:rPr lang="en-US" dirty="0" smtClean="0"/>
              <a:t>Operational error </a:t>
            </a:r>
          </a:p>
          <a:p>
            <a:pPr marL="514350" indent="-514350">
              <a:buNone/>
            </a:pPr>
            <a:r>
              <a:rPr lang="en-US" dirty="0" smtClean="0"/>
              <a:t>B) personal error.</a:t>
            </a:r>
          </a:p>
          <a:p>
            <a:pPr marL="514350" indent="-514350">
              <a:buNone/>
            </a:pPr>
            <a:r>
              <a:rPr lang="en-US" dirty="0" smtClean="0">
                <a:solidFill>
                  <a:srgbClr val="FF0000"/>
                </a:solidFill>
              </a:rPr>
              <a:t>2) Systematic error</a:t>
            </a:r>
          </a:p>
          <a:p>
            <a:pPr marL="514350" indent="-514350">
              <a:buAutoNum type="alphaUcParenR"/>
            </a:pPr>
            <a:r>
              <a:rPr lang="en-US" dirty="0" smtClean="0"/>
              <a:t>Instrumental error </a:t>
            </a:r>
          </a:p>
          <a:p>
            <a:pPr marL="514350" indent="-514350">
              <a:buNone/>
            </a:pPr>
            <a:r>
              <a:rPr lang="en-US" dirty="0" smtClean="0"/>
              <a:t>B)environmental error.</a:t>
            </a:r>
          </a:p>
          <a:p>
            <a:pPr marL="514350" indent="-514350">
              <a:buNone/>
            </a:pPr>
            <a:r>
              <a:rPr lang="en-US" dirty="0" smtClean="0">
                <a:solidFill>
                  <a:srgbClr val="FF0000"/>
                </a:solidFill>
              </a:rPr>
              <a:t>3)Random error</a:t>
            </a:r>
            <a:r>
              <a:rPr lang="en-US" dirty="0" smtClean="0"/>
              <a:t>.</a:t>
            </a:r>
          </a:p>
        </p:txBody>
      </p:sp>
      <p:sp>
        <p:nvSpPr>
          <p:cNvPr id="2" name="Title 1"/>
          <p:cNvSpPr>
            <a:spLocks noGrp="1"/>
          </p:cNvSpPr>
          <p:nvPr>
            <p:ph type="title"/>
          </p:nvPr>
        </p:nvSpPr>
        <p:spPr/>
        <p:txBody>
          <a:bodyPr/>
          <a:lstStyle/>
          <a:p>
            <a:r>
              <a:rPr lang="en-US" dirty="0" smtClean="0"/>
              <a:t>Classification of error</a:t>
            </a:r>
            <a:endParaRPr lang="en-US" dirty="0"/>
          </a:p>
        </p:txBody>
      </p:sp>
    </p:spTree>
  </p:cSld>
  <p:clrMapOvr>
    <a:masterClrMapping/>
  </p:clrMapOvr>
  <p:transition spd="med">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B050"/>
                </a:solidFill>
              </a:rPr>
              <a:t>A different type of flow meter will read inaccurately if it is placed immediately after valve or a bend.</a:t>
            </a:r>
          </a:p>
          <a:p>
            <a:r>
              <a:rPr lang="en-US" dirty="0" smtClean="0">
                <a:solidFill>
                  <a:srgbClr val="0070C0"/>
                </a:solidFill>
              </a:rPr>
              <a:t>A thermometer not read properly if its sensitive portion is not properly installed.</a:t>
            </a:r>
          </a:p>
          <a:p>
            <a:r>
              <a:rPr lang="en-US" dirty="0" smtClean="0">
                <a:solidFill>
                  <a:srgbClr val="002060"/>
                </a:solidFill>
              </a:rPr>
              <a:t>A pressure gauge will correctly indicate pressure only when it is exposed only to the pressure which is to be measured.</a:t>
            </a:r>
            <a:endParaRPr lang="en-US" dirty="0">
              <a:solidFill>
                <a:srgbClr val="002060"/>
              </a:solidFill>
            </a:endParaRPr>
          </a:p>
        </p:txBody>
      </p:sp>
      <p:sp>
        <p:nvSpPr>
          <p:cNvPr id="2" name="Title 1"/>
          <p:cNvSpPr>
            <a:spLocks noGrp="1"/>
          </p:cNvSpPr>
          <p:nvPr>
            <p:ph type="title"/>
          </p:nvPr>
        </p:nvSpPr>
        <p:spPr/>
        <p:txBody>
          <a:bodyPr>
            <a:normAutofit/>
          </a:bodyPr>
          <a:lstStyle/>
          <a:p>
            <a:r>
              <a:rPr lang="en-US" dirty="0" smtClean="0"/>
              <a:t>Operational error</a:t>
            </a:r>
            <a:endParaRPr lang="en-US" dirty="0"/>
          </a:p>
        </p:txBody>
      </p:sp>
    </p:spTree>
  </p:cSld>
  <p:clrMapOvr>
    <a:masterClrMapping/>
  </p:clrMapOvr>
  <p:transition spd="med">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a:bodyPr>
          <a:lstStyle/>
          <a:p>
            <a:r>
              <a:rPr lang="en-US" dirty="0" smtClean="0">
                <a:solidFill>
                  <a:srgbClr val="FF0000"/>
                </a:solidFill>
              </a:rPr>
              <a:t>This type of error mainly covers human mistake in reading instruments and recording and calculating measurement results.</a:t>
            </a:r>
          </a:p>
          <a:p>
            <a:r>
              <a:rPr lang="en-US" dirty="0" smtClean="0">
                <a:solidFill>
                  <a:srgbClr val="00B050"/>
                </a:solidFill>
              </a:rPr>
              <a:t>For e.g. he may read as 31.5 c instead of 21.5 c due to oversight.</a:t>
            </a:r>
          </a:p>
          <a:p>
            <a:r>
              <a:rPr lang="en-US" dirty="0" smtClean="0">
                <a:solidFill>
                  <a:srgbClr val="002060"/>
                </a:solidFill>
              </a:rPr>
              <a:t>He may change reading while recording.</a:t>
            </a:r>
          </a:p>
          <a:p>
            <a:r>
              <a:rPr lang="en-US" dirty="0" smtClean="0"/>
              <a:t>Cause of this error may be</a:t>
            </a:r>
          </a:p>
          <a:p>
            <a:r>
              <a:rPr lang="en-US" dirty="0" smtClean="0"/>
              <a:t>1)Individual limitation of human being.</a:t>
            </a:r>
          </a:p>
          <a:p>
            <a:r>
              <a:rPr lang="en-US" dirty="0" smtClean="0"/>
              <a:t>2)Lack of experience.</a:t>
            </a:r>
          </a:p>
          <a:p>
            <a:r>
              <a:rPr lang="en-US" dirty="0" smtClean="0"/>
              <a:t>3)Observational error.</a:t>
            </a:r>
            <a:endParaRPr lang="en-US" dirty="0"/>
          </a:p>
        </p:txBody>
      </p:sp>
      <p:sp>
        <p:nvSpPr>
          <p:cNvPr id="2" name="Title 1"/>
          <p:cNvSpPr>
            <a:spLocks noGrp="1"/>
          </p:cNvSpPr>
          <p:nvPr>
            <p:ph type="title"/>
          </p:nvPr>
        </p:nvSpPr>
        <p:spPr/>
        <p:txBody>
          <a:bodyPr>
            <a:normAutofit fontScale="90000"/>
          </a:bodyPr>
          <a:lstStyle/>
          <a:p>
            <a:r>
              <a:rPr lang="en-US" dirty="0" smtClean="0"/>
              <a:t>Personal error</a:t>
            </a:r>
            <a:br>
              <a:rPr lang="en-US" dirty="0" smtClean="0"/>
            </a:br>
            <a:endParaRPr lang="en-US" dirty="0"/>
          </a:p>
        </p:txBody>
      </p:sp>
    </p:spTree>
  </p:cSld>
  <p:clrMapOvr>
    <a:masterClrMapping/>
  </p:clrMapOvr>
  <p:transition spd="med">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solidFill>
                  <a:srgbClr val="C00000"/>
                </a:solidFill>
              </a:rPr>
              <a:t>As the name suggests these </a:t>
            </a:r>
            <a:r>
              <a:rPr lang="en-US" dirty="0" smtClean="0">
                <a:solidFill>
                  <a:srgbClr val="C00000"/>
                </a:solidFill>
                <a:latin typeface="+mj-lt"/>
              </a:rPr>
              <a:t>types of errors </a:t>
            </a:r>
            <a:r>
              <a:rPr lang="en-US" dirty="0" smtClean="0">
                <a:solidFill>
                  <a:srgbClr val="C00000"/>
                </a:solidFill>
              </a:rPr>
              <a:t>are due wrong observations.</a:t>
            </a:r>
          </a:p>
          <a:p>
            <a:r>
              <a:rPr lang="en-US" dirty="0" smtClean="0"/>
              <a:t> </a:t>
            </a:r>
            <a:r>
              <a:rPr lang="en-US" dirty="0" smtClean="0">
                <a:solidFill>
                  <a:srgbClr val="00B050"/>
                </a:solidFill>
              </a:rPr>
              <a:t>parallax: due to the line of vision is not normal to the scale.</a:t>
            </a:r>
          </a:p>
          <a:p>
            <a:r>
              <a:rPr lang="en-US" dirty="0" smtClean="0">
                <a:solidFill>
                  <a:srgbClr val="7030A0"/>
                </a:solidFill>
              </a:rPr>
              <a:t>Unit conversion: inaccurate conversion of units</a:t>
            </a:r>
          </a:p>
          <a:p>
            <a:r>
              <a:rPr lang="en-US" dirty="0" smtClean="0">
                <a:solidFill>
                  <a:srgbClr val="FFC000"/>
                </a:solidFill>
              </a:rPr>
              <a:t>Personal bias: a tendency to read high or low readings.</a:t>
            </a:r>
          </a:p>
          <a:p>
            <a:r>
              <a:rPr lang="en-US" dirty="0" smtClean="0"/>
              <a:t>Wrong scale reading and wrong recording data.</a:t>
            </a:r>
          </a:p>
        </p:txBody>
      </p:sp>
      <p:sp>
        <p:nvSpPr>
          <p:cNvPr id="2" name="Title 1"/>
          <p:cNvSpPr>
            <a:spLocks noGrp="1"/>
          </p:cNvSpPr>
          <p:nvPr>
            <p:ph type="title"/>
          </p:nvPr>
        </p:nvSpPr>
        <p:spPr/>
        <p:txBody>
          <a:bodyPr/>
          <a:lstStyle/>
          <a:p>
            <a:r>
              <a:rPr lang="en-US" dirty="0" smtClean="0"/>
              <a:t>Observational errors</a:t>
            </a:r>
            <a:endParaRPr lang="en-US" dirty="0"/>
          </a:p>
        </p:txBody>
      </p:sp>
    </p:spTree>
  </p:cSld>
  <p:clrMapOvr>
    <a:masterClrMapping/>
  </p:clrMapOvr>
  <p:transition spd="med">
    <p:wipe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solidFill>
                  <a:srgbClr val="002060"/>
                </a:solidFill>
              </a:rPr>
              <a:t>These errors are inherent in instrument because of their mechanical structure.</a:t>
            </a:r>
          </a:p>
          <a:p>
            <a:r>
              <a:rPr lang="en-US" dirty="0" smtClean="0">
                <a:solidFill>
                  <a:srgbClr val="FF0000"/>
                </a:solidFill>
              </a:rPr>
              <a:t>They may be due to construction , calibration or operation of measuring instrument.</a:t>
            </a:r>
          </a:p>
          <a:p>
            <a:r>
              <a:rPr lang="en-US" dirty="0" smtClean="0">
                <a:solidFill>
                  <a:srgbClr val="00B050"/>
                </a:solidFill>
              </a:rPr>
              <a:t>E.g. if the spring of a permanent magnet instrument has become weak, the instrument will always read high.</a:t>
            </a:r>
          </a:p>
          <a:p>
            <a:r>
              <a:rPr lang="en-US" dirty="0" smtClean="0">
                <a:solidFill>
                  <a:srgbClr val="C00000"/>
                </a:solidFill>
              </a:rPr>
              <a:t>To minimize such type of error instrument may be recalibrated.</a:t>
            </a:r>
          </a:p>
          <a:p>
            <a:endParaRPr lang="en-US" dirty="0"/>
          </a:p>
        </p:txBody>
      </p:sp>
      <p:sp>
        <p:nvSpPr>
          <p:cNvPr id="2" name="Title 1"/>
          <p:cNvSpPr>
            <a:spLocks noGrp="1"/>
          </p:cNvSpPr>
          <p:nvPr>
            <p:ph type="title"/>
          </p:nvPr>
        </p:nvSpPr>
        <p:spPr/>
        <p:txBody>
          <a:bodyPr/>
          <a:lstStyle/>
          <a:p>
            <a:r>
              <a:rPr lang="en-US" dirty="0" smtClean="0"/>
              <a:t>Instrumental error</a:t>
            </a:r>
            <a:endParaRPr lang="en-US" dirty="0"/>
          </a:p>
        </p:txBody>
      </p:sp>
    </p:spTree>
  </p:cSld>
  <p:clrMapOvr>
    <a:masterClrMapping/>
  </p:clrMapOvr>
  <p:transition spd="med">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C00000"/>
                </a:solidFill>
              </a:rPr>
              <a:t>Instrumental error may arise due to error in translation and transmission of signal.</a:t>
            </a:r>
          </a:p>
          <a:p>
            <a:r>
              <a:rPr lang="en-US" dirty="0" smtClean="0">
                <a:solidFill>
                  <a:srgbClr val="7030A0"/>
                </a:solidFill>
              </a:rPr>
              <a:t>The instrument may not sense or translate the measured effect with complete fidelity.</a:t>
            </a:r>
          </a:p>
          <a:p>
            <a:r>
              <a:rPr lang="en-US" dirty="0" smtClean="0">
                <a:solidFill>
                  <a:srgbClr val="0070C0"/>
                </a:solidFill>
              </a:rPr>
              <a:t>The error are remedied by calibration and by monitoring the signal at one or more point along transmission path.</a:t>
            </a:r>
            <a:endParaRPr lang="en-US" dirty="0">
              <a:solidFill>
                <a:srgbClr val="0070C0"/>
              </a:solidFill>
            </a:endParaRPr>
          </a:p>
        </p:txBody>
      </p:sp>
      <p:sp>
        <p:nvSpPr>
          <p:cNvPr id="2" name="Title 1"/>
          <p:cNvSpPr>
            <a:spLocks noGrp="1"/>
          </p:cNvSpPr>
          <p:nvPr>
            <p:ph type="title"/>
          </p:nvPr>
        </p:nvSpPr>
        <p:spPr/>
        <p:txBody>
          <a:bodyPr>
            <a:normAutofit fontScale="90000"/>
          </a:bodyPr>
          <a:lstStyle/>
          <a:p>
            <a:r>
              <a:rPr lang="en-US" dirty="0" smtClean="0"/>
              <a:t>Translation and signal transmission error</a:t>
            </a:r>
            <a:endParaRPr lang="en-US" dirty="0"/>
          </a:p>
        </p:txBody>
      </p:sp>
    </p:spTree>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2060"/>
                </a:solidFill>
              </a:rPr>
              <a:t>Establish the cost of products on the basis of amount of material, power, time &amp; labor, etc.</a:t>
            </a:r>
          </a:p>
          <a:p>
            <a:r>
              <a:rPr lang="en-US" dirty="0" smtClean="0">
                <a:solidFill>
                  <a:srgbClr val="C00000"/>
                </a:solidFill>
              </a:rPr>
              <a:t>Place/give realistic tolerance for each of the measured values.</a:t>
            </a:r>
            <a:endParaRPr lang="en-US" dirty="0">
              <a:solidFill>
                <a:srgbClr val="C00000"/>
              </a:solidFill>
            </a:endParaRPr>
          </a:p>
        </p:txBody>
      </p:sp>
      <p:sp>
        <p:nvSpPr>
          <p:cNvPr id="2" name="Title 1"/>
          <p:cNvSpPr>
            <a:spLocks noGrp="1"/>
          </p:cNvSpPr>
          <p:nvPr>
            <p:ph type="title"/>
          </p:nvPr>
        </p:nvSpPr>
        <p:spPr/>
        <p:txBody>
          <a:bodyPr/>
          <a:lstStyle/>
          <a:p>
            <a:r>
              <a:rPr lang="en-US" b="1" dirty="0" smtClean="0"/>
              <a:t>Significance of Measurements</a:t>
            </a:r>
            <a:endParaRPr lang="en-US" dirty="0"/>
          </a:p>
        </p:txBody>
      </p:sp>
    </p:spTree>
  </p:cSld>
  <p:clrMapOvr>
    <a:masterClrMapping/>
  </p:clrMapOvr>
  <p:transition spd="med">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solidFill>
                  <a:srgbClr val="0070C0"/>
                </a:solidFill>
              </a:rPr>
              <a:t>International agreement has been reached on ambient condition which is at 200C temperature, 760 mm of Hg pressure and 10 mm of Hg humidity. </a:t>
            </a:r>
          </a:p>
          <a:p>
            <a:r>
              <a:rPr lang="en-US" dirty="0" smtClean="0">
                <a:solidFill>
                  <a:srgbClr val="FF0000"/>
                </a:solidFill>
              </a:rPr>
              <a:t>Instruments are calibrated at these conditions. If there is any variation in the ambient condition, errors may creep into final results. Of the three, temperature effect is most considerable.</a:t>
            </a:r>
            <a:endParaRPr lang="en-US" dirty="0">
              <a:solidFill>
                <a:srgbClr val="FF0000"/>
              </a:solidFill>
            </a:endParaRPr>
          </a:p>
        </p:txBody>
      </p:sp>
      <p:sp>
        <p:nvSpPr>
          <p:cNvPr id="2" name="Title 1"/>
          <p:cNvSpPr>
            <a:spLocks noGrp="1"/>
          </p:cNvSpPr>
          <p:nvPr>
            <p:ph type="title"/>
          </p:nvPr>
        </p:nvSpPr>
        <p:spPr/>
        <p:txBody>
          <a:bodyPr>
            <a:normAutofit fontScale="90000"/>
          </a:bodyPr>
          <a:lstStyle/>
          <a:p>
            <a:r>
              <a:rPr lang="en-US" dirty="0" smtClean="0"/>
              <a:t>Environmental (Ambient /Atmospheric Condition) Errors:</a:t>
            </a:r>
            <a:endParaRPr lang="en-US" dirty="0"/>
          </a:p>
        </p:txBody>
      </p:sp>
    </p:spTree>
  </p:cSld>
  <p:clrMapOvr>
    <a:masterClrMapping/>
  </p:clrMapOvr>
  <p:transition spd="med">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solidFill>
                  <a:srgbClr val="7030A0"/>
                </a:solidFill>
              </a:rPr>
              <a:t>This type of error arises due to conditions external to instrument. </a:t>
            </a:r>
          </a:p>
          <a:p>
            <a:r>
              <a:rPr lang="en-US" dirty="0" smtClean="0">
                <a:solidFill>
                  <a:srgbClr val="00B050"/>
                </a:solidFill>
              </a:rPr>
              <a:t>External condition includes temperature, pressure, humidity or it may include external magnetic field.</a:t>
            </a:r>
          </a:p>
          <a:p>
            <a:r>
              <a:rPr lang="en-US" dirty="0" smtClean="0"/>
              <a:t> </a:t>
            </a:r>
            <a:r>
              <a:rPr lang="en-US" dirty="0" smtClean="0">
                <a:solidFill>
                  <a:srgbClr val="0070C0"/>
                </a:solidFill>
              </a:rPr>
              <a:t>Following are the steps that one must follow in order to minimize the environmental errors: </a:t>
            </a:r>
          </a:p>
          <a:p>
            <a:r>
              <a:rPr lang="en-US" dirty="0" smtClean="0"/>
              <a:t>(A)Try to maintain the temperature and humidity of the laboratory constant by making some arrangements.</a:t>
            </a:r>
          </a:p>
          <a:p>
            <a:r>
              <a:rPr lang="en-US" dirty="0" smtClean="0">
                <a:solidFill>
                  <a:srgbClr val="C00000"/>
                </a:solidFill>
              </a:rPr>
              <a:t>(B)Ensure that there should not be any external magnetic or electrostatic field around the instrument.</a:t>
            </a:r>
          </a:p>
          <a:p>
            <a:endParaRPr lang="en-US" dirty="0"/>
          </a:p>
        </p:txBody>
      </p:sp>
      <p:sp>
        <p:nvSpPr>
          <p:cNvPr id="2" name="Title 1"/>
          <p:cNvSpPr>
            <a:spLocks noGrp="1"/>
          </p:cNvSpPr>
          <p:nvPr>
            <p:ph type="title"/>
          </p:nvPr>
        </p:nvSpPr>
        <p:spPr/>
        <p:txBody>
          <a:bodyPr/>
          <a:lstStyle/>
          <a:p>
            <a:r>
              <a:rPr lang="en-US" dirty="0" smtClean="0"/>
              <a:t>Environmental errors</a:t>
            </a:r>
            <a:endParaRPr lang="en-US" dirty="0"/>
          </a:p>
        </p:txBody>
      </p:sp>
    </p:spTree>
  </p:cSld>
  <p:clrMapOvr>
    <a:masterClrMapping/>
  </p:clrMapOvr>
  <p:transition spd="med">
    <p:wipe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solidFill>
                  <a:srgbClr val="0070C0"/>
                </a:solidFill>
              </a:rPr>
              <a:t>The disturbance about which we are unaware are lumped together and called random or residual, error caused by these causes are called random or residual errors.</a:t>
            </a:r>
          </a:p>
          <a:p>
            <a:r>
              <a:rPr lang="en-US" dirty="0" smtClean="0">
                <a:solidFill>
                  <a:srgbClr val="FF0000"/>
                </a:solidFill>
              </a:rPr>
              <a:t>Reading shown by a hand tachometer would vary with the pressure with which it is pressed against the shaft.</a:t>
            </a:r>
          </a:p>
          <a:p>
            <a:r>
              <a:rPr lang="en-US" dirty="0" smtClean="0">
                <a:solidFill>
                  <a:srgbClr val="002060"/>
                </a:solidFill>
              </a:rPr>
              <a:t>In well designed experiments, few random errors usually occur but they become important In high accuracy work.</a:t>
            </a:r>
          </a:p>
          <a:p>
            <a:r>
              <a:rPr lang="en-US" dirty="0" smtClean="0">
                <a:solidFill>
                  <a:schemeClr val="accent6">
                    <a:lumMod val="75000"/>
                  </a:schemeClr>
                </a:solidFill>
              </a:rPr>
              <a:t>Some of the reasons of the appearance of these errors are known but still some reasons are unknown. </a:t>
            </a:r>
          </a:p>
          <a:p>
            <a:r>
              <a:rPr lang="en-US" dirty="0" smtClean="0"/>
              <a:t>Hence we cannot fully eliminate these kinds of error.</a:t>
            </a:r>
          </a:p>
          <a:p>
            <a:endParaRPr lang="en-US" dirty="0" smtClean="0"/>
          </a:p>
          <a:p>
            <a:endParaRPr lang="en-US" dirty="0"/>
          </a:p>
        </p:txBody>
      </p:sp>
      <p:sp>
        <p:nvSpPr>
          <p:cNvPr id="2" name="Title 1"/>
          <p:cNvSpPr>
            <a:spLocks noGrp="1"/>
          </p:cNvSpPr>
          <p:nvPr>
            <p:ph type="title"/>
          </p:nvPr>
        </p:nvSpPr>
        <p:spPr/>
        <p:txBody>
          <a:bodyPr/>
          <a:lstStyle/>
          <a:p>
            <a:r>
              <a:rPr lang="en-US" dirty="0" smtClean="0"/>
              <a:t>Random error/residue error</a:t>
            </a:r>
            <a:endParaRPr lang="en-US" dirty="0"/>
          </a:p>
        </p:txBody>
      </p:sp>
    </p:spTree>
  </p:cSld>
  <p:clrMapOvr>
    <a:masterClrMapping/>
  </p:clrMapOvr>
  <p:transition spd="med">
    <p:wipe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257800"/>
          </a:xfrm>
        </p:spPr>
        <p:txBody>
          <a:bodyPr>
            <a:normAutofit fontScale="62500" lnSpcReduction="20000"/>
          </a:bodyPr>
          <a:lstStyle/>
          <a:p>
            <a:r>
              <a:rPr lang="en-US" sz="3400" dirty="0" smtClean="0"/>
              <a:t>(1) </a:t>
            </a:r>
            <a:r>
              <a:rPr lang="en-US" sz="3400" dirty="0" smtClean="0">
                <a:solidFill>
                  <a:srgbClr val="FF0000"/>
                </a:solidFill>
              </a:rPr>
              <a:t>Noise: It is defined as any signal that does not convey useful information. </a:t>
            </a:r>
          </a:p>
          <a:p>
            <a:r>
              <a:rPr lang="en-US" sz="3400" dirty="0" smtClean="0"/>
              <a:t>(2</a:t>
            </a:r>
            <a:r>
              <a:rPr lang="en-US" sz="3400" dirty="0" smtClean="0">
                <a:solidFill>
                  <a:srgbClr val="002060"/>
                </a:solidFill>
              </a:rPr>
              <a:t>) Design limitations: These are certain inevitable factors such as friction &amp; resolving power which lead to uncertainty in measurements</a:t>
            </a:r>
            <a:r>
              <a:rPr lang="en-US" sz="3400" dirty="0" smtClean="0"/>
              <a:t>. </a:t>
            </a:r>
          </a:p>
          <a:p>
            <a:r>
              <a:rPr lang="en-US" sz="3400" dirty="0" smtClean="0">
                <a:solidFill>
                  <a:srgbClr val="7030A0"/>
                </a:solidFill>
              </a:rPr>
              <a:t>(3) Response time: It is the time lag between the application of input signal &amp; output measurement</a:t>
            </a:r>
          </a:p>
          <a:p>
            <a:r>
              <a:rPr lang="en-US" sz="3400" dirty="0" smtClean="0">
                <a:solidFill>
                  <a:srgbClr val="00B050"/>
                </a:solidFill>
              </a:rPr>
              <a:t> (4) Environmental effects: The change in atmospheric temperature may alter the elastic constant of a spring, the dimensions of  a linkage, electrical resistance etc. similarly other factors such as humidity, pressure etc. also affect measurements. </a:t>
            </a:r>
          </a:p>
          <a:p>
            <a:r>
              <a:rPr lang="en-US" sz="3400" dirty="0" smtClean="0">
                <a:solidFill>
                  <a:schemeClr val="accent6">
                    <a:lumMod val="75000"/>
                  </a:schemeClr>
                </a:solidFill>
              </a:rPr>
              <a:t>(5) Errors in observation &amp; Interpretation: It is the mistake of operators in observing, interpreting &amp; recording the data. </a:t>
            </a:r>
          </a:p>
          <a:p>
            <a:r>
              <a:rPr lang="en-US" sz="3400" dirty="0" smtClean="0"/>
              <a:t>(6) Poor maintenance of the system</a:t>
            </a:r>
          </a:p>
          <a:p>
            <a:endParaRPr lang="en-US" dirty="0"/>
          </a:p>
        </p:txBody>
      </p:sp>
      <p:sp>
        <p:nvSpPr>
          <p:cNvPr id="2" name="Title 1"/>
          <p:cNvSpPr>
            <a:spLocks noGrp="1"/>
          </p:cNvSpPr>
          <p:nvPr>
            <p:ph type="title"/>
          </p:nvPr>
        </p:nvSpPr>
        <p:spPr/>
        <p:txBody>
          <a:bodyPr/>
          <a:lstStyle/>
          <a:p>
            <a:r>
              <a:rPr lang="en-US" dirty="0" smtClean="0"/>
              <a:t>Sources of errors</a:t>
            </a:r>
            <a:endParaRPr lang="en-US" dirty="0"/>
          </a:p>
        </p:txBody>
      </p:sp>
    </p:spTree>
  </p:cSld>
  <p:clrMapOvr>
    <a:masterClrMapping/>
  </p:clrMapOvr>
  <p:transition spd="med">
    <p:wipe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81600"/>
          </a:xfrm>
        </p:spPr>
        <p:txBody>
          <a:bodyPr>
            <a:normAutofit fontScale="85000" lnSpcReduction="20000"/>
          </a:bodyPr>
          <a:lstStyle/>
          <a:p>
            <a:r>
              <a:rPr lang="en-US" dirty="0" smtClean="0">
                <a:solidFill>
                  <a:schemeClr val="accent6">
                    <a:lumMod val="75000"/>
                  </a:schemeClr>
                </a:solidFill>
              </a:rPr>
              <a:t> It detects and transforms the sensed signal into a more useful form. </a:t>
            </a:r>
          </a:p>
          <a:p>
            <a:r>
              <a:rPr lang="en-US" dirty="0" smtClean="0"/>
              <a:t>Classification of transducer</a:t>
            </a:r>
          </a:p>
          <a:p>
            <a:r>
              <a:rPr lang="en-US" dirty="0" smtClean="0">
                <a:solidFill>
                  <a:srgbClr val="FF0000"/>
                </a:solidFill>
              </a:rPr>
              <a:t>1) Mechanical</a:t>
            </a:r>
          </a:p>
          <a:p>
            <a:r>
              <a:rPr lang="en-US" dirty="0" smtClean="0">
                <a:solidFill>
                  <a:srgbClr val="002060"/>
                </a:solidFill>
              </a:rPr>
              <a:t>A) elastic member e.g. springs and bourdon tube</a:t>
            </a:r>
            <a:r>
              <a:rPr lang="en-US" dirty="0" smtClean="0"/>
              <a:t>.</a:t>
            </a:r>
          </a:p>
          <a:p>
            <a:r>
              <a:rPr lang="en-US" dirty="0" smtClean="0">
                <a:solidFill>
                  <a:srgbClr val="7030A0"/>
                </a:solidFill>
              </a:rPr>
              <a:t>B) Thermal e.g. thermometer.</a:t>
            </a:r>
          </a:p>
          <a:p>
            <a:r>
              <a:rPr lang="en-US" dirty="0" smtClean="0"/>
              <a:t>C) Hydro-pneumatic transducer e.g. venturi, orifice plate. </a:t>
            </a:r>
          </a:p>
          <a:p>
            <a:r>
              <a:rPr lang="en-US" dirty="0" smtClean="0">
                <a:solidFill>
                  <a:srgbClr val="FF0000"/>
                </a:solidFill>
              </a:rPr>
              <a:t>2) Electrical</a:t>
            </a:r>
          </a:p>
          <a:p>
            <a:r>
              <a:rPr lang="en-US" dirty="0" smtClean="0">
                <a:solidFill>
                  <a:srgbClr val="00B050"/>
                </a:solidFill>
              </a:rPr>
              <a:t>A)passive                               B) Active</a:t>
            </a:r>
          </a:p>
          <a:p>
            <a:pPr>
              <a:buNone/>
            </a:pPr>
            <a:r>
              <a:rPr lang="en-US" dirty="0" smtClean="0"/>
              <a:t>         a) resistance                           a) thermocouple</a:t>
            </a:r>
          </a:p>
          <a:p>
            <a:pPr>
              <a:buNone/>
            </a:pPr>
            <a:r>
              <a:rPr lang="en-US" dirty="0" smtClean="0"/>
              <a:t>         b) capacitive                           b) photo voltaic</a:t>
            </a:r>
          </a:p>
          <a:p>
            <a:pPr>
              <a:buNone/>
            </a:pPr>
            <a:r>
              <a:rPr lang="en-US" dirty="0" smtClean="0"/>
              <a:t>         c) inductive                             c) piezoelectric pick</a:t>
            </a:r>
          </a:p>
          <a:p>
            <a:pPr>
              <a:buNone/>
            </a:pPr>
            <a:r>
              <a:rPr lang="en-US" dirty="0" smtClean="0"/>
              <a:t>         d) voltage </a:t>
            </a:r>
            <a:endParaRPr lang="en-US" dirty="0"/>
          </a:p>
        </p:txBody>
      </p:sp>
      <p:sp>
        <p:nvSpPr>
          <p:cNvPr id="2" name="Title 1"/>
          <p:cNvSpPr>
            <a:spLocks noGrp="1"/>
          </p:cNvSpPr>
          <p:nvPr>
            <p:ph type="title"/>
          </p:nvPr>
        </p:nvSpPr>
        <p:spPr/>
        <p:txBody>
          <a:bodyPr/>
          <a:lstStyle/>
          <a:p>
            <a:r>
              <a:rPr lang="en-US" dirty="0" smtClean="0"/>
              <a:t>Transducer</a:t>
            </a:r>
            <a:endParaRPr lang="en-US" dirty="0"/>
          </a:p>
        </p:txBody>
      </p:sp>
    </p:spTree>
  </p:cSld>
  <p:clrMapOvr>
    <a:masterClrMapping/>
  </p:clrMapOvr>
  <p:transition spd="med">
    <p:wipe di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181600"/>
          </a:xfrm>
        </p:spPr>
        <p:txBody>
          <a:bodyPr>
            <a:normAutofit fontScale="92500"/>
          </a:bodyPr>
          <a:lstStyle/>
          <a:p>
            <a:r>
              <a:rPr lang="en-US" dirty="0" smtClean="0">
                <a:solidFill>
                  <a:srgbClr val="7030A0"/>
                </a:solidFill>
              </a:rPr>
              <a:t>Active transducers </a:t>
            </a:r>
          </a:p>
          <a:p>
            <a:r>
              <a:rPr lang="en-US" dirty="0" smtClean="0"/>
              <a:t>Also known as self generating type transducers Develop their own voltage or current.</a:t>
            </a:r>
          </a:p>
          <a:p>
            <a:r>
              <a:rPr lang="en-US" dirty="0" smtClean="0">
                <a:solidFill>
                  <a:srgbClr val="FF0000"/>
                </a:solidFill>
              </a:rPr>
              <a:t> Energy required for production of output signal is obtained by quantity being measured.</a:t>
            </a:r>
          </a:p>
          <a:p>
            <a:r>
              <a:rPr lang="en-US" dirty="0" smtClean="0">
                <a:solidFill>
                  <a:srgbClr val="00B050"/>
                </a:solidFill>
              </a:rPr>
              <a:t>Ex, Electronic &amp; Piezo electric transducers</a:t>
            </a:r>
            <a:r>
              <a:rPr lang="en-US" dirty="0" smtClean="0"/>
              <a:t>.</a:t>
            </a:r>
          </a:p>
          <a:p>
            <a:r>
              <a:rPr lang="en-US" dirty="0" smtClean="0">
                <a:solidFill>
                  <a:srgbClr val="7030A0"/>
                </a:solidFill>
              </a:rPr>
              <a:t>Passive Transducers:</a:t>
            </a:r>
            <a:r>
              <a:rPr lang="en-US" dirty="0" smtClean="0"/>
              <a:t>  </a:t>
            </a:r>
          </a:p>
          <a:p>
            <a:r>
              <a:rPr lang="en-US" dirty="0" smtClean="0"/>
              <a:t>Also known as externally powered transducer </a:t>
            </a:r>
          </a:p>
          <a:p>
            <a:r>
              <a:rPr lang="en-US" dirty="0" smtClean="0">
                <a:solidFill>
                  <a:srgbClr val="FF0000"/>
                </a:solidFill>
              </a:rPr>
              <a:t>Derive the power for energy conversion from an external power source </a:t>
            </a:r>
          </a:p>
          <a:p>
            <a:r>
              <a:rPr lang="en-US" dirty="0" smtClean="0"/>
              <a:t>Ex: </a:t>
            </a:r>
            <a:r>
              <a:rPr lang="en-US" dirty="0" smtClean="0">
                <a:solidFill>
                  <a:srgbClr val="00B050"/>
                </a:solidFill>
              </a:rPr>
              <a:t>Bonded electrical resistance strain gauges</a:t>
            </a:r>
          </a:p>
          <a:p>
            <a:endParaRPr lang="en-US" dirty="0"/>
          </a:p>
        </p:txBody>
      </p:sp>
      <p:sp>
        <p:nvSpPr>
          <p:cNvPr id="2" name="Title 1"/>
          <p:cNvSpPr>
            <a:spLocks noGrp="1"/>
          </p:cNvSpPr>
          <p:nvPr>
            <p:ph type="title"/>
          </p:nvPr>
        </p:nvSpPr>
        <p:spPr/>
        <p:txBody>
          <a:bodyPr/>
          <a:lstStyle/>
          <a:p>
            <a:r>
              <a:rPr lang="en-US" dirty="0" smtClean="0"/>
              <a:t>Active &amp; Passive Transducers</a:t>
            </a:r>
            <a:endParaRPr lang="en-US" dirty="0"/>
          </a:p>
        </p:txBody>
      </p:sp>
    </p:spTree>
  </p:cSld>
  <p:clrMapOvr>
    <a:masterClrMapping/>
  </p:clrMapOvr>
  <p:transition spd="med">
    <p:wipe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06837" y="381000"/>
            <a:ext cx="8784763" cy="6120380"/>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US"/>
          </a:p>
        </p:txBody>
      </p:sp>
    </p:spTree>
  </p:cSld>
  <p:clrMapOvr>
    <a:masterClrMapping/>
  </p:clrMapOvr>
  <p:transition spd="med">
    <p:wipe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p:spPr>
        <p:txBody>
          <a:bodyPr>
            <a:normAutofit lnSpcReduction="10000"/>
          </a:bodyPr>
          <a:lstStyle/>
          <a:p>
            <a:r>
              <a:rPr lang="en-US" dirty="0" smtClean="0">
                <a:solidFill>
                  <a:srgbClr val="FF0000"/>
                </a:solidFill>
              </a:rPr>
              <a:t>Resistive transducer are those in which the resistance changes due to change in some physical phenomenon.</a:t>
            </a:r>
          </a:p>
          <a:p>
            <a:r>
              <a:rPr lang="en-US" dirty="0" smtClean="0"/>
              <a:t>The resistance of an electrical conductor is given by,</a:t>
            </a:r>
          </a:p>
          <a:p>
            <a:r>
              <a:rPr lang="en-US" dirty="0" smtClean="0"/>
              <a:t>                 R=</a:t>
            </a:r>
            <a:r>
              <a:rPr lang="el-GR" dirty="0" smtClean="0"/>
              <a:t>ρ</a:t>
            </a:r>
            <a:r>
              <a:rPr lang="en-US" dirty="0" smtClean="0"/>
              <a:t>L/A</a:t>
            </a:r>
          </a:p>
          <a:p>
            <a:r>
              <a:rPr lang="en-US" dirty="0" smtClean="0">
                <a:solidFill>
                  <a:srgbClr val="C00000"/>
                </a:solidFill>
              </a:rPr>
              <a:t>R=resistance in ohm.</a:t>
            </a:r>
          </a:p>
          <a:p>
            <a:r>
              <a:rPr lang="en-US" dirty="0" smtClean="0">
                <a:solidFill>
                  <a:srgbClr val="00B0F0"/>
                </a:solidFill>
              </a:rPr>
              <a:t>L=length of the conductor in cm</a:t>
            </a:r>
          </a:p>
          <a:p>
            <a:r>
              <a:rPr lang="en-US" dirty="0" smtClean="0">
                <a:solidFill>
                  <a:srgbClr val="7030A0"/>
                </a:solidFill>
              </a:rPr>
              <a:t>A=cross sectional area of the conductor in cm2</a:t>
            </a:r>
            <a:r>
              <a:rPr lang="el-GR" dirty="0" smtClean="0">
                <a:solidFill>
                  <a:srgbClr val="7030A0"/>
                </a:solidFill>
              </a:rPr>
              <a:t> </a:t>
            </a:r>
            <a:endParaRPr lang="en-US" dirty="0" smtClean="0">
              <a:solidFill>
                <a:srgbClr val="7030A0"/>
              </a:solidFill>
            </a:endParaRPr>
          </a:p>
          <a:p>
            <a:r>
              <a:rPr lang="el-GR" dirty="0" smtClean="0">
                <a:solidFill>
                  <a:srgbClr val="00B050"/>
                </a:solidFill>
              </a:rPr>
              <a:t>ρ</a:t>
            </a:r>
            <a:r>
              <a:rPr lang="en-US" dirty="0" smtClean="0">
                <a:solidFill>
                  <a:srgbClr val="00B050"/>
                </a:solidFill>
              </a:rPr>
              <a:t>= resistivity of material in ohm-cm.</a:t>
            </a:r>
          </a:p>
          <a:p>
            <a:endParaRPr lang="en-US" dirty="0" smtClean="0"/>
          </a:p>
          <a:p>
            <a:endParaRPr lang="en-US" dirty="0" smtClean="0"/>
          </a:p>
        </p:txBody>
      </p:sp>
      <p:sp>
        <p:nvSpPr>
          <p:cNvPr id="2" name="Title 1"/>
          <p:cNvSpPr>
            <a:spLocks noGrp="1"/>
          </p:cNvSpPr>
          <p:nvPr>
            <p:ph type="title"/>
          </p:nvPr>
        </p:nvSpPr>
        <p:spPr/>
        <p:txBody>
          <a:bodyPr/>
          <a:lstStyle/>
          <a:p>
            <a:r>
              <a:rPr lang="en-US" dirty="0" smtClean="0"/>
              <a:t>Resistive transducer</a:t>
            </a:r>
            <a:endParaRPr lang="en-US" dirty="0"/>
          </a:p>
        </p:txBody>
      </p:sp>
    </p:spTree>
  </p:cSld>
  <p:clrMapOvr>
    <a:masterClrMapping/>
  </p:clrMapOvr>
  <p:transition spd="med">
    <p:wipe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solidFill>
                  <a:srgbClr val="00B050"/>
                </a:solidFill>
              </a:rPr>
              <a:t>The electrical resistance thus can be varied by varying</a:t>
            </a:r>
          </a:p>
          <a:p>
            <a:r>
              <a:rPr lang="en-US" dirty="0" smtClean="0"/>
              <a:t>1)Length 2) cross-sectional area 3) resistivity</a:t>
            </a:r>
          </a:p>
          <a:p>
            <a:pPr>
              <a:buNone/>
            </a:pPr>
            <a:r>
              <a:rPr lang="en-US" dirty="0" smtClean="0"/>
              <a:t>Or a combination of these.</a:t>
            </a:r>
          </a:p>
          <a:p>
            <a:r>
              <a:rPr lang="en-US" dirty="0" smtClean="0">
                <a:solidFill>
                  <a:srgbClr val="0070C0"/>
                </a:solidFill>
              </a:rPr>
              <a:t>Any phenomenon or a physical variable which can vary any one of the above parameters can be transduced as change of resistance.</a:t>
            </a:r>
          </a:p>
          <a:p>
            <a:r>
              <a:rPr lang="en-US" dirty="0" smtClean="0">
                <a:solidFill>
                  <a:srgbClr val="C00000"/>
                </a:solidFill>
              </a:rPr>
              <a:t>E.g. resistivity changes with temperature used for temperature measurement by device </a:t>
            </a:r>
            <a:r>
              <a:rPr lang="en-US" dirty="0" err="1" smtClean="0">
                <a:solidFill>
                  <a:srgbClr val="C00000"/>
                </a:solidFill>
              </a:rPr>
              <a:t>Thermistors</a:t>
            </a:r>
            <a:r>
              <a:rPr lang="en-US" dirty="0" smtClean="0">
                <a:solidFill>
                  <a:srgbClr val="C00000"/>
                </a:solidFill>
              </a:rPr>
              <a:t>, RTD etc.</a:t>
            </a:r>
            <a:endParaRPr lang="en-US" dirty="0">
              <a:solidFill>
                <a:srgbClr val="C00000"/>
              </a:solidFill>
            </a:endParaRPr>
          </a:p>
        </p:txBody>
      </p:sp>
      <p:sp>
        <p:nvSpPr>
          <p:cNvPr id="2" name="Title 1"/>
          <p:cNvSpPr>
            <a:spLocks noGrp="1"/>
          </p:cNvSpPr>
          <p:nvPr>
            <p:ph type="title"/>
          </p:nvPr>
        </p:nvSpPr>
        <p:spPr/>
        <p:txBody>
          <a:bodyPr/>
          <a:lstStyle/>
          <a:p>
            <a:r>
              <a:rPr lang="en-US" dirty="0" smtClean="0"/>
              <a:t>Resistive transducer</a:t>
            </a:r>
            <a:endParaRPr lang="en-US" dirty="0"/>
          </a:p>
        </p:txBody>
      </p:sp>
    </p:spTree>
  </p:cSld>
  <p:clrMapOvr>
    <a:masterClrMapping/>
  </p:clrMapOvr>
  <p:transition spd="med">
    <p:wipe di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MAC\UNIT 1\sliding contact device.jpg"/>
          <p:cNvPicPr>
            <a:picLocks noGrp="1" noChangeAspect="1" noChangeArrowheads="1"/>
          </p:cNvPicPr>
          <p:nvPr>
            <p:ph idx="1"/>
          </p:nvPr>
        </p:nvPicPr>
        <p:blipFill>
          <a:blip r:embed="rId2" cstate="print"/>
          <a:stretch>
            <a:fillRect/>
          </a:stretch>
        </p:blipFill>
        <p:spPr bwMode="auto">
          <a:xfrm>
            <a:off x="457200" y="2130532"/>
            <a:ext cx="8229600" cy="3227174"/>
          </a:xfrm>
          <a:prstGeom prst="rect">
            <a:avLst/>
          </a:prstGeom>
          <a:noFill/>
        </p:spPr>
      </p:pic>
      <p:sp>
        <p:nvSpPr>
          <p:cNvPr id="2" name="Title 1"/>
          <p:cNvSpPr>
            <a:spLocks noGrp="1"/>
          </p:cNvSpPr>
          <p:nvPr>
            <p:ph type="title"/>
          </p:nvPr>
        </p:nvSpPr>
        <p:spPr/>
        <p:txBody>
          <a:bodyPr/>
          <a:lstStyle/>
          <a:p>
            <a:endParaRPr lang="en-US"/>
          </a:p>
        </p:txBody>
      </p:sp>
    </p:spTree>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1. </a:t>
            </a:r>
            <a:r>
              <a:rPr lang="en-US" dirty="0" smtClean="0">
                <a:solidFill>
                  <a:srgbClr val="C00000"/>
                </a:solidFill>
              </a:rPr>
              <a:t>Design of manufactured goods</a:t>
            </a:r>
          </a:p>
          <a:p>
            <a:r>
              <a:rPr lang="en-US" dirty="0" smtClean="0"/>
              <a:t>2. Design of machinery to perform manufacturing operations</a:t>
            </a:r>
          </a:p>
          <a:p>
            <a:r>
              <a:rPr lang="en-US" dirty="0" smtClean="0">
                <a:solidFill>
                  <a:srgbClr val="92D050"/>
                </a:solidFill>
              </a:rPr>
              <a:t>3. Design of power sources</a:t>
            </a:r>
          </a:p>
          <a:p>
            <a:r>
              <a:rPr lang="en-US" dirty="0" smtClean="0"/>
              <a:t>4</a:t>
            </a:r>
            <a:r>
              <a:rPr lang="en-US" dirty="0" smtClean="0">
                <a:solidFill>
                  <a:srgbClr val="00B0F0"/>
                </a:solidFill>
              </a:rPr>
              <a:t>. Design of roads, waterways and other system.</a:t>
            </a:r>
          </a:p>
          <a:p>
            <a:r>
              <a:rPr lang="en-US" dirty="0" smtClean="0"/>
              <a:t>5. </a:t>
            </a:r>
            <a:r>
              <a:rPr lang="en-US" dirty="0" smtClean="0">
                <a:solidFill>
                  <a:srgbClr val="0070C0"/>
                </a:solidFill>
              </a:rPr>
              <a:t>To study the operation features, limitation and difficulties that are inherent in the systems.</a:t>
            </a:r>
          </a:p>
          <a:p>
            <a:r>
              <a:rPr lang="en-US" dirty="0" smtClean="0"/>
              <a:t>6. </a:t>
            </a:r>
            <a:r>
              <a:rPr lang="en-US" dirty="0" smtClean="0">
                <a:solidFill>
                  <a:srgbClr val="002060"/>
                </a:solidFill>
              </a:rPr>
              <a:t>For proper maintenance of the equipment.</a:t>
            </a:r>
          </a:p>
          <a:p>
            <a:r>
              <a:rPr lang="en-US" dirty="0" smtClean="0"/>
              <a:t>7. </a:t>
            </a:r>
            <a:r>
              <a:rPr lang="en-US" dirty="0" smtClean="0">
                <a:solidFill>
                  <a:srgbClr val="7030A0"/>
                </a:solidFill>
              </a:rPr>
              <a:t>To determine the system response(Reply of the systems to given input)</a:t>
            </a:r>
          </a:p>
          <a:p>
            <a:r>
              <a:rPr lang="en-US" dirty="0" smtClean="0"/>
              <a:t>8. </a:t>
            </a:r>
            <a:r>
              <a:rPr lang="en-US" dirty="0" smtClean="0">
                <a:solidFill>
                  <a:schemeClr val="accent5"/>
                </a:solidFill>
              </a:rPr>
              <a:t>For correct recording of the output data(weather forecasting, experimental values, interpretation etc.)</a:t>
            </a:r>
            <a:endParaRPr lang="en-US" dirty="0">
              <a:solidFill>
                <a:schemeClr val="accent5"/>
              </a:solidFill>
            </a:endParaRPr>
          </a:p>
        </p:txBody>
      </p:sp>
      <p:sp>
        <p:nvSpPr>
          <p:cNvPr id="2" name="Title 1"/>
          <p:cNvSpPr>
            <a:spLocks noGrp="1"/>
          </p:cNvSpPr>
          <p:nvPr>
            <p:ph type="title"/>
          </p:nvPr>
        </p:nvSpPr>
        <p:spPr/>
        <p:txBody>
          <a:bodyPr/>
          <a:lstStyle/>
          <a:p>
            <a:r>
              <a:rPr lang="en-US" dirty="0" smtClean="0"/>
              <a:t>Application of Measurements</a:t>
            </a:r>
            <a:endParaRPr lang="en-US" dirty="0"/>
          </a:p>
        </p:txBody>
      </p:sp>
    </p:spTree>
  </p:cSld>
  <p:clrMapOvr>
    <a:masterClrMapping/>
  </p:clrMapOvr>
  <p:transition spd="med">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1" dirty="0" smtClean="0">
                <a:solidFill>
                  <a:srgbClr val="7030A0"/>
                </a:solidFill>
              </a:rPr>
              <a:t>1) Sliding contact devices:</a:t>
            </a:r>
            <a:r>
              <a:rPr lang="en-US" dirty="0" smtClean="0">
                <a:solidFill>
                  <a:srgbClr val="7030A0"/>
                </a:solidFill>
              </a:rPr>
              <a:t> In the </a:t>
            </a:r>
            <a:r>
              <a:rPr lang="en-US" u="sng" dirty="0" smtClean="0">
                <a:solidFill>
                  <a:srgbClr val="7030A0"/>
                </a:solidFill>
                <a:hlinkClick r:id="rId2"/>
              </a:rPr>
              <a:t>sliding contact</a:t>
            </a:r>
            <a:r>
              <a:rPr lang="en-US" dirty="0" smtClean="0">
                <a:solidFill>
                  <a:srgbClr val="7030A0"/>
                </a:solidFill>
              </a:rPr>
              <a:t> type of variable resistance transducers there is a long conductor whose effective length is variable. </a:t>
            </a:r>
          </a:p>
          <a:p>
            <a:r>
              <a:rPr lang="en-US" dirty="0" smtClean="0">
                <a:solidFill>
                  <a:srgbClr val="C00000"/>
                </a:solidFill>
              </a:rPr>
              <a:t>One end of the conductor is fixed, while the position of the other end is decided by the slider or the brush that can move along the whole length of the conductor. </a:t>
            </a:r>
          </a:p>
          <a:p>
            <a:r>
              <a:rPr lang="en-US" dirty="0" smtClean="0">
                <a:solidFill>
                  <a:srgbClr val="00B050"/>
                </a:solidFill>
              </a:rPr>
              <a:t>The slider is connected to the body whose displacement is to be measured. </a:t>
            </a:r>
          </a:p>
          <a:p>
            <a:r>
              <a:rPr lang="en-US" dirty="0" smtClean="0"/>
              <a:t>When the body moves the slider also moves along the conductor so its effective length changes, due to which it resistance also changes. </a:t>
            </a:r>
          </a:p>
          <a:p>
            <a:endParaRPr lang="en-US" dirty="0"/>
          </a:p>
        </p:txBody>
      </p:sp>
      <p:sp>
        <p:nvSpPr>
          <p:cNvPr id="2" name="Title 1"/>
          <p:cNvSpPr>
            <a:spLocks noGrp="1"/>
          </p:cNvSpPr>
          <p:nvPr>
            <p:ph type="title"/>
          </p:nvPr>
        </p:nvSpPr>
        <p:spPr/>
        <p:txBody>
          <a:bodyPr/>
          <a:lstStyle/>
          <a:p>
            <a:r>
              <a:rPr lang="en-US" dirty="0" smtClean="0"/>
              <a:t>example</a:t>
            </a:r>
            <a:endParaRPr lang="en-US" dirty="0"/>
          </a:p>
        </p:txBody>
      </p:sp>
    </p:spTree>
  </p:cSld>
  <p:clrMapOvr>
    <a:masterClrMapping/>
  </p:clrMapOvr>
  <p:transition spd="med">
    <p:wipe di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solidFill>
                  <a:srgbClr val="00B050"/>
                </a:solidFill>
              </a:rPr>
              <a:t>The effective resistance is measured as the resistance between the fixed position of the conductor and the position of the sliding contact</a:t>
            </a:r>
            <a:r>
              <a:rPr lang="en-US" dirty="0" smtClean="0"/>
              <a:t>. </a:t>
            </a:r>
          </a:p>
          <a:p>
            <a:r>
              <a:rPr lang="en-US" dirty="0" smtClean="0">
                <a:solidFill>
                  <a:srgbClr val="0070C0"/>
                </a:solidFill>
              </a:rPr>
              <a:t>The value of the resistance is calibrated against the input quantity, whose value can be measured directly. </a:t>
            </a:r>
          </a:p>
          <a:p>
            <a:r>
              <a:rPr lang="en-US" dirty="0" smtClean="0">
                <a:solidFill>
                  <a:srgbClr val="7030A0"/>
                </a:solidFill>
              </a:rPr>
              <a:t>One of most popular sliding contact type of variable resistance transducer is the </a:t>
            </a:r>
            <a:r>
              <a:rPr lang="en-US" u="sng" dirty="0" smtClean="0">
                <a:solidFill>
                  <a:srgbClr val="7030A0"/>
                </a:solidFill>
                <a:hlinkClick r:id="rId2"/>
              </a:rPr>
              <a:t>potentiometer</a:t>
            </a:r>
            <a:r>
              <a:rPr lang="en-US" dirty="0" smtClean="0">
                <a:solidFill>
                  <a:srgbClr val="7030A0"/>
                </a:solidFill>
              </a:rPr>
              <a:t>.</a:t>
            </a:r>
          </a:p>
          <a:p>
            <a:r>
              <a:rPr lang="en-US" dirty="0" smtClean="0"/>
              <a:t> </a:t>
            </a:r>
            <a:r>
              <a:rPr lang="en-US" dirty="0" smtClean="0">
                <a:solidFill>
                  <a:srgbClr val="C00000"/>
                </a:solidFill>
              </a:rPr>
              <a:t>These devices can be used to measured linear as well as angular displacement.</a:t>
            </a:r>
          </a:p>
          <a:p>
            <a:endParaRPr lang="en-US" dirty="0"/>
          </a:p>
        </p:txBody>
      </p:sp>
      <p:sp>
        <p:nvSpPr>
          <p:cNvPr id="2" name="Title 1"/>
          <p:cNvSpPr>
            <a:spLocks noGrp="1"/>
          </p:cNvSpPr>
          <p:nvPr>
            <p:ph type="title"/>
          </p:nvPr>
        </p:nvSpPr>
        <p:spPr/>
        <p:txBody>
          <a:bodyPr/>
          <a:lstStyle/>
          <a:p>
            <a:r>
              <a:rPr lang="en-US" dirty="0" smtClean="0"/>
              <a:t>example</a:t>
            </a:r>
            <a:endParaRPr lang="en-US" dirty="0"/>
          </a:p>
        </p:txBody>
      </p:sp>
    </p:spTree>
  </p:cSld>
  <p:clrMapOvr>
    <a:masterClrMapping/>
  </p:clrMapOvr>
  <p:transition spd="med">
    <p:wipe di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4525963"/>
          </a:xfrm>
        </p:spPr>
        <p:txBody>
          <a:bodyPr>
            <a:normAutofit/>
          </a:bodyPr>
          <a:lstStyle/>
          <a:p>
            <a:pPr lvl="0">
              <a:buNone/>
            </a:pPr>
            <a:endParaRPr lang="en-US" b="1" dirty="0" smtClean="0">
              <a:solidFill>
                <a:srgbClr val="0070C0"/>
              </a:solidFill>
            </a:endParaRPr>
          </a:p>
          <a:p>
            <a:r>
              <a:rPr lang="en-US" b="1" dirty="0" smtClean="0"/>
              <a:t>Capacitance</a:t>
            </a:r>
            <a:r>
              <a:rPr lang="en-US" dirty="0" smtClean="0"/>
              <a:t> is the ability of a body to store an electrical </a:t>
            </a:r>
            <a:r>
              <a:rPr lang="en-US" dirty="0" smtClean="0">
                <a:hlinkClick r:id="rId2" tooltip="Electric charge"/>
              </a:rPr>
              <a:t>charge</a:t>
            </a:r>
            <a:r>
              <a:rPr lang="en-US" dirty="0" smtClean="0"/>
              <a:t>. </a:t>
            </a:r>
          </a:p>
          <a:p>
            <a:r>
              <a:rPr lang="en-US" dirty="0" smtClean="0">
                <a:solidFill>
                  <a:srgbClr val="0070C0"/>
                </a:solidFill>
              </a:rPr>
              <a:t>The capacitive transducer or sensor is nothing but the capacitor with variable capacitance.</a:t>
            </a:r>
          </a:p>
          <a:p>
            <a:r>
              <a:rPr lang="en-US" dirty="0" smtClean="0"/>
              <a:t> </a:t>
            </a:r>
            <a:r>
              <a:rPr lang="en-US" dirty="0" smtClean="0">
                <a:solidFill>
                  <a:srgbClr val="FF0000"/>
                </a:solidFill>
              </a:rPr>
              <a:t>The capacitive transducer comprises of two parallel metal plates that are separated by the material such as air, which is called as the dielectric material. </a:t>
            </a:r>
          </a:p>
          <a:p>
            <a:endParaRPr lang="en-US" dirty="0"/>
          </a:p>
        </p:txBody>
      </p:sp>
      <p:sp>
        <p:nvSpPr>
          <p:cNvPr id="2" name="Title 1"/>
          <p:cNvSpPr>
            <a:spLocks noGrp="1"/>
          </p:cNvSpPr>
          <p:nvPr>
            <p:ph type="title"/>
          </p:nvPr>
        </p:nvSpPr>
        <p:spPr/>
        <p:txBody>
          <a:bodyPr/>
          <a:lstStyle/>
          <a:p>
            <a:r>
              <a:rPr lang="en-US" b="1" dirty="0" smtClean="0"/>
              <a:t>Capacitive Transducer</a:t>
            </a:r>
            <a:endParaRPr lang="en-US" dirty="0"/>
          </a:p>
        </p:txBody>
      </p:sp>
    </p:spTree>
  </p:cSld>
  <p:clrMapOvr>
    <a:masterClrMapping/>
  </p:clrMapOvr>
  <p:transition spd="med">
    <p:wipe di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089818" y="23018"/>
            <a:ext cx="6453982" cy="6453982"/>
          </a:xfrm>
          <a:prstGeom prst="rect">
            <a:avLst/>
          </a:prstGeom>
          <a:noFill/>
          <a:ln w="9525">
            <a:noFill/>
            <a:miter lim="800000"/>
            <a:headEnd/>
            <a:tailEnd/>
          </a:ln>
          <a:effectLst/>
        </p:spPr>
      </p:pic>
    </p:spTree>
  </p:cSld>
  <p:clrMapOvr>
    <a:masterClrMapping/>
  </p:clrMapOvr>
  <p:transition spd="med">
    <p:wipe dir="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solidFill>
                  <a:srgbClr val="00B050"/>
                </a:solidFill>
              </a:rPr>
              <a:t>In the typical capacitor the distance between the two plates is fixed, but in variable capacitance transducers the distance between the two plates is variable.</a:t>
            </a:r>
          </a:p>
          <a:p>
            <a:r>
              <a:rPr lang="en-US" dirty="0" smtClean="0">
                <a:solidFill>
                  <a:srgbClr val="C00000"/>
                </a:solidFill>
              </a:rPr>
              <a:t>In the instruments using capacitance transducers the value of the capacitance changes due to change in the value of the input quantity that is to be measured. </a:t>
            </a:r>
          </a:p>
          <a:p>
            <a:r>
              <a:rPr lang="en-US" dirty="0" smtClean="0">
                <a:solidFill>
                  <a:srgbClr val="0070C0"/>
                </a:solidFill>
              </a:rPr>
              <a:t>This change in capacitance can be measured easily and it is calibrated against the input quantity, thus the value if the input quantity can be measured directly</a:t>
            </a:r>
            <a:r>
              <a:rPr lang="en-US" dirty="0" smtClean="0"/>
              <a:t>.</a:t>
            </a:r>
          </a:p>
          <a:p>
            <a:endParaRPr lang="en-US" dirty="0"/>
          </a:p>
        </p:txBody>
      </p:sp>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mj-ea"/>
                <a:cs typeface="+mj-cs"/>
              </a:rPr>
              <a:t>Capacitive Transducer</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wipe dir="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solidFill>
                  <a:srgbClr val="00B050"/>
                </a:solidFill>
              </a:rPr>
              <a:t>The capacitance C between the two plates of capacitive transducers is given by:</a:t>
            </a:r>
          </a:p>
          <a:p>
            <a:r>
              <a:rPr lang="en-US" dirty="0" smtClean="0"/>
              <a:t>C = </a:t>
            </a:r>
            <a:r>
              <a:rPr lang="en-US" dirty="0" err="1" smtClean="0">
                <a:solidFill>
                  <a:srgbClr val="FF0000"/>
                </a:solidFill>
              </a:rPr>
              <a:t>ε</a:t>
            </a:r>
            <a:r>
              <a:rPr lang="en-US" baseline="-25000" dirty="0" err="1" smtClean="0">
                <a:solidFill>
                  <a:srgbClr val="FF0000"/>
                </a:solidFill>
              </a:rPr>
              <a:t>o</a:t>
            </a:r>
            <a:r>
              <a:rPr lang="en-US" dirty="0" smtClean="0">
                <a:solidFill>
                  <a:srgbClr val="FF0000"/>
                </a:solidFill>
              </a:rPr>
              <a:t> x </a:t>
            </a:r>
            <a:r>
              <a:rPr lang="en-US" dirty="0" err="1" smtClean="0">
                <a:solidFill>
                  <a:srgbClr val="FF0000"/>
                </a:solidFill>
              </a:rPr>
              <a:t>ε</a:t>
            </a:r>
            <a:r>
              <a:rPr lang="en-US" baseline="-25000" dirty="0" err="1" smtClean="0">
                <a:solidFill>
                  <a:srgbClr val="FF0000"/>
                </a:solidFill>
              </a:rPr>
              <a:t>r</a:t>
            </a:r>
            <a:r>
              <a:rPr lang="en-US" dirty="0" smtClean="0">
                <a:solidFill>
                  <a:srgbClr val="FF0000"/>
                </a:solidFill>
              </a:rPr>
              <a:t> </a:t>
            </a:r>
            <a:r>
              <a:rPr lang="en-US" dirty="0" smtClean="0"/>
              <a:t>x A/ D</a:t>
            </a:r>
          </a:p>
          <a:p>
            <a:r>
              <a:rPr lang="en-US" dirty="0" smtClean="0">
                <a:solidFill>
                  <a:srgbClr val="C00000"/>
                </a:solidFill>
              </a:rPr>
              <a:t>Where C is the capacitance of the capacitor or the variable capacitance transducer</a:t>
            </a:r>
          </a:p>
          <a:p>
            <a:r>
              <a:rPr lang="en-US" dirty="0" err="1" smtClean="0"/>
              <a:t>ε</a:t>
            </a:r>
            <a:r>
              <a:rPr lang="en-US" baseline="-25000" dirty="0" err="1" smtClean="0"/>
              <a:t>o</a:t>
            </a:r>
            <a:r>
              <a:rPr lang="en-US" dirty="0" smtClean="0"/>
              <a:t> is the absolute permittivity</a:t>
            </a:r>
          </a:p>
          <a:p>
            <a:r>
              <a:rPr lang="en-US" dirty="0" err="1" smtClean="0"/>
              <a:t>ε</a:t>
            </a:r>
            <a:r>
              <a:rPr lang="en-US" baseline="-25000" dirty="0" err="1" smtClean="0"/>
              <a:t>r</a:t>
            </a:r>
            <a:r>
              <a:rPr lang="en-US" baseline="-25000" dirty="0" smtClean="0"/>
              <a:t> </a:t>
            </a:r>
            <a:r>
              <a:rPr lang="en-US" dirty="0" smtClean="0"/>
              <a:t>is the relative permittivity</a:t>
            </a:r>
          </a:p>
          <a:p>
            <a:r>
              <a:rPr lang="en-US" dirty="0" smtClean="0">
                <a:solidFill>
                  <a:srgbClr val="7030A0"/>
                </a:solidFill>
              </a:rPr>
              <a:t>The product of </a:t>
            </a:r>
            <a:r>
              <a:rPr lang="en-US" dirty="0" err="1" smtClean="0">
                <a:solidFill>
                  <a:srgbClr val="7030A0"/>
                </a:solidFill>
              </a:rPr>
              <a:t>ε</a:t>
            </a:r>
            <a:r>
              <a:rPr lang="en-US" baseline="-25000" dirty="0" err="1" smtClean="0">
                <a:solidFill>
                  <a:srgbClr val="7030A0"/>
                </a:solidFill>
              </a:rPr>
              <a:t>o</a:t>
            </a:r>
            <a:r>
              <a:rPr lang="en-US" dirty="0" smtClean="0">
                <a:solidFill>
                  <a:srgbClr val="7030A0"/>
                </a:solidFill>
              </a:rPr>
              <a:t> &amp; </a:t>
            </a:r>
            <a:r>
              <a:rPr lang="en-US" dirty="0" err="1" smtClean="0">
                <a:solidFill>
                  <a:srgbClr val="7030A0"/>
                </a:solidFill>
              </a:rPr>
              <a:t>ε</a:t>
            </a:r>
            <a:r>
              <a:rPr lang="en-US" baseline="-25000" dirty="0" err="1" smtClean="0">
                <a:solidFill>
                  <a:srgbClr val="7030A0"/>
                </a:solidFill>
              </a:rPr>
              <a:t>r</a:t>
            </a:r>
            <a:r>
              <a:rPr lang="en-US" dirty="0" smtClean="0">
                <a:solidFill>
                  <a:srgbClr val="7030A0"/>
                </a:solidFill>
              </a:rPr>
              <a:t> is also called as the dielectric constant of the capacitive transducer.</a:t>
            </a:r>
          </a:p>
          <a:p>
            <a:r>
              <a:rPr lang="en-US" dirty="0" smtClean="0">
                <a:solidFill>
                  <a:srgbClr val="C00000"/>
                </a:solidFill>
              </a:rPr>
              <a:t>A is the area of the plates</a:t>
            </a:r>
          </a:p>
          <a:p>
            <a:r>
              <a:rPr lang="en-US" dirty="0" smtClean="0"/>
              <a:t>D is the distance between the plates</a:t>
            </a:r>
          </a:p>
          <a:p>
            <a:endParaRPr lang="en-US" dirty="0">
              <a:solidFill>
                <a:srgbClr val="C00000"/>
              </a:solidFill>
            </a:endParaRPr>
          </a:p>
        </p:txBody>
      </p:sp>
      <p:sp>
        <p:nvSpPr>
          <p:cNvPr id="4" name="Title 1"/>
          <p:cNvSpPr>
            <a:spLocks noGrp="1"/>
          </p:cNvSpPr>
          <p:nvPr>
            <p:ph type="title"/>
          </p:nvPr>
        </p:nvSpPr>
        <p:spPr/>
        <p:txBody>
          <a:bodyPr/>
          <a:lstStyle/>
          <a:p>
            <a:r>
              <a:rPr lang="en-US" b="1" dirty="0" smtClean="0"/>
              <a:t>Capacitive Transducer</a:t>
            </a:r>
            <a:endParaRPr lang="en-US" dirty="0"/>
          </a:p>
        </p:txBody>
      </p:sp>
    </p:spTree>
  </p:cSld>
  <p:clrMapOvr>
    <a:masterClrMapping/>
  </p:clrMapOvr>
  <p:transition spd="med">
    <p:wipe dir="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7030A0"/>
                </a:solidFill>
              </a:rPr>
              <a:t>It is clear from the above formula that capacitance of the capacitive transducer depends on the area of the plates and the distance between the plates.</a:t>
            </a:r>
          </a:p>
          <a:p>
            <a:r>
              <a:rPr lang="en-US" dirty="0" smtClean="0">
                <a:solidFill>
                  <a:srgbClr val="FF0000"/>
                </a:solidFill>
              </a:rPr>
              <a:t>The capacitance of the capacitive transducer also changes with the dielectric constant of the dielectric material used in it.</a:t>
            </a:r>
          </a:p>
          <a:p>
            <a:endParaRPr lang="en-US" dirty="0"/>
          </a:p>
        </p:txBody>
      </p:sp>
      <p:sp>
        <p:nvSpPr>
          <p:cNvPr id="4" name="Title 1"/>
          <p:cNvSpPr>
            <a:spLocks noGrp="1"/>
          </p:cNvSpPr>
          <p:nvPr>
            <p:ph type="title"/>
          </p:nvPr>
        </p:nvSpPr>
        <p:spPr/>
        <p:txBody>
          <a:bodyPr/>
          <a:lstStyle/>
          <a:p>
            <a:r>
              <a:rPr lang="en-US" b="1" dirty="0" smtClean="0"/>
              <a:t>Capacitive Transducer</a:t>
            </a:r>
            <a:endParaRPr lang="en-US" dirty="0"/>
          </a:p>
        </p:txBody>
      </p:sp>
    </p:spTree>
  </p:cSld>
  <p:clrMapOvr>
    <a:masterClrMapping/>
  </p:clrMapOvr>
  <p:transition spd="med">
    <p:wipe dir="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solidFill>
                  <a:srgbClr val="0070C0"/>
                </a:solidFill>
              </a:rPr>
              <a:t>There are certain materials that generate electric potential or voltage when mechanical strain is applied to them or conversely when the voltage is applied to them, they tend to change the dimensions along certain plane. This effect is called as the piezoelectric effect.</a:t>
            </a:r>
          </a:p>
          <a:p>
            <a:r>
              <a:rPr lang="en-US" dirty="0" smtClean="0">
                <a:solidFill>
                  <a:srgbClr val="00B050"/>
                </a:solidFill>
              </a:rPr>
              <a:t>The piezoelectric transducers work on the principle of piezoelectric effect. </a:t>
            </a:r>
          </a:p>
          <a:p>
            <a:r>
              <a:rPr lang="en-US" dirty="0" smtClean="0">
                <a:solidFill>
                  <a:srgbClr val="7030A0"/>
                </a:solidFill>
              </a:rPr>
              <a:t>When mechanical stress or forces are applied to some materials along certain planes, they produce electric voltage. </a:t>
            </a:r>
          </a:p>
          <a:p>
            <a:r>
              <a:rPr lang="en-US" dirty="0" smtClean="0"/>
              <a:t>This electric voltage can be measured easily by the voltage measuring instruments, which can be used to measure the stress or force. </a:t>
            </a:r>
            <a:endParaRPr lang="en-US" dirty="0"/>
          </a:p>
        </p:txBody>
      </p:sp>
      <p:sp>
        <p:nvSpPr>
          <p:cNvPr id="2" name="Title 1"/>
          <p:cNvSpPr>
            <a:spLocks noGrp="1"/>
          </p:cNvSpPr>
          <p:nvPr>
            <p:ph type="title"/>
          </p:nvPr>
        </p:nvSpPr>
        <p:spPr/>
        <p:txBody>
          <a:bodyPr/>
          <a:lstStyle/>
          <a:p>
            <a:r>
              <a:rPr lang="en-US" dirty="0" smtClean="0"/>
              <a:t>piezoelectric transducers</a:t>
            </a:r>
            <a:endParaRPr lang="en-US" dirty="0"/>
          </a:p>
        </p:txBody>
      </p:sp>
    </p:spTree>
  </p:cSld>
  <p:clrMapOvr>
    <a:masterClrMapping/>
  </p:clrMapOvr>
  <p:transition spd="med">
    <p:wipe dir="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solidFill>
                  <a:srgbClr val="7030A0"/>
                </a:solidFill>
              </a:rPr>
              <a:t>The voltage output obtained from the materials due to piezoelectric effect is very small and it has high impedance. </a:t>
            </a:r>
          </a:p>
          <a:p>
            <a:r>
              <a:rPr lang="en-US" dirty="0" smtClean="0">
                <a:solidFill>
                  <a:srgbClr val="00B050"/>
                </a:solidFill>
              </a:rPr>
              <a:t>To measure the output some amplifiers, auxiliary circuit and the connecting cables are required.</a:t>
            </a:r>
          </a:p>
          <a:p>
            <a:r>
              <a:rPr lang="en-US" dirty="0" smtClean="0"/>
              <a:t>Some of the materials that exhibit piezoelectric effect are quartz, Rochelle salt, polarized barium </a:t>
            </a:r>
            <a:r>
              <a:rPr lang="en-US" dirty="0" err="1" smtClean="0"/>
              <a:t>titanate</a:t>
            </a:r>
            <a:r>
              <a:rPr lang="en-US" dirty="0" smtClean="0"/>
              <a:t>, ammonium </a:t>
            </a:r>
            <a:r>
              <a:rPr lang="en-US" dirty="0" err="1" smtClean="0"/>
              <a:t>dihydrogen</a:t>
            </a:r>
            <a:r>
              <a:rPr lang="en-US" dirty="0" smtClean="0"/>
              <a:t>, ordinary sugar etc.</a:t>
            </a:r>
            <a:endParaRPr lang="en-US" dirty="0">
              <a:solidFill>
                <a:srgbClr val="00B050"/>
              </a:solidFill>
            </a:endParaRPr>
          </a:p>
        </p:txBody>
      </p:sp>
      <p:sp>
        <p:nvSpPr>
          <p:cNvPr id="2" name="Title 1"/>
          <p:cNvSpPr>
            <a:spLocks noGrp="1"/>
          </p:cNvSpPr>
          <p:nvPr>
            <p:ph type="title"/>
          </p:nvPr>
        </p:nvSpPr>
        <p:spPr/>
        <p:txBody>
          <a:bodyPr/>
          <a:lstStyle/>
          <a:p>
            <a:r>
              <a:rPr lang="en-US" dirty="0" smtClean="0"/>
              <a:t>piezoelectric transducers</a:t>
            </a:r>
            <a:endParaRPr lang="en-US" dirty="0"/>
          </a:p>
        </p:txBody>
      </p:sp>
    </p:spTree>
  </p:cSld>
  <p:clrMapOvr>
    <a:masterClrMapping/>
  </p:clrMapOvr>
  <p:transition spd="med">
    <p:wipe dir="d"/>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ezoelectric Effect">
            <a:hlinkClick r:id="rId2" tooltip="&quot;Piezoelectric Effect&quot;"/>
          </p:cNvPr>
          <p:cNvPicPr>
            <a:picLocks noGrp="1"/>
          </p:cNvPicPr>
          <p:nvPr>
            <p:ph idx="1"/>
          </p:nvPr>
        </p:nvPicPr>
        <p:blipFill>
          <a:blip r:embed="rId3" cstate="print"/>
          <a:srcRect/>
          <a:stretch>
            <a:fillRect/>
          </a:stretch>
        </p:blipFill>
        <p:spPr bwMode="auto">
          <a:xfrm>
            <a:off x="2362200" y="381000"/>
            <a:ext cx="4724400" cy="5486400"/>
          </a:xfrm>
          <a:prstGeom prst="rect">
            <a:avLst/>
          </a:prstGeom>
          <a:noFill/>
          <a:ln w="9525">
            <a:noFill/>
            <a:miter lim="800000"/>
            <a:headEnd/>
            <a:tailEnd/>
          </a:ln>
        </p:spPr>
      </p:pic>
    </p:spTree>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Autofit/>
          </a:bodyPr>
          <a:lstStyle/>
          <a:p>
            <a:pPr>
              <a:buNone/>
            </a:pPr>
            <a:r>
              <a:rPr lang="en-US" sz="2300" dirty="0" smtClean="0"/>
              <a:t>   Two basic methods are commonly employed for measurement.</a:t>
            </a:r>
          </a:p>
          <a:p>
            <a:r>
              <a:rPr lang="en-US" sz="2300" dirty="0" smtClean="0">
                <a:solidFill>
                  <a:srgbClr val="FF0000"/>
                </a:solidFill>
              </a:rPr>
              <a:t>(a) Direct comparison with primary or secondary standard.</a:t>
            </a:r>
          </a:p>
          <a:p>
            <a:r>
              <a:rPr lang="en-US" sz="2300" dirty="0" smtClean="0">
                <a:solidFill>
                  <a:srgbClr val="FF0000"/>
                </a:solidFill>
              </a:rPr>
              <a:t>(b) Indirect comparison through the use of calibrated system.</a:t>
            </a:r>
          </a:p>
          <a:p>
            <a:pPr>
              <a:buNone/>
            </a:pPr>
            <a:r>
              <a:rPr lang="en-US" sz="2300" b="1" dirty="0" smtClean="0"/>
              <a:t>     Direct comparison</a:t>
            </a:r>
          </a:p>
          <a:p>
            <a:r>
              <a:rPr lang="en-US" sz="2300" dirty="0" smtClean="0">
                <a:solidFill>
                  <a:srgbClr val="0070C0"/>
                </a:solidFill>
              </a:rPr>
              <a:t>In this method, measurement is made directly by comparing the unknown magnitude with a standard &amp; the result is expressed by a number. </a:t>
            </a:r>
          </a:p>
          <a:p>
            <a:r>
              <a:rPr lang="en-US" sz="2300" dirty="0" smtClean="0">
                <a:solidFill>
                  <a:srgbClr val="00B050"/>
                </a:solidFill>
              </a:rPr>
              <a:t>The simplest example for this would be, length measurement using a meter scale. </a:t>
            </a:r>
          </a:p>
        </p:txBody>
      </p:sp>
      <p:sp>
        <p:nvSpPr>
          <p:cNvPr id="2" name="Title 1"/>
          <p:cNvSpPr>
            <a:spLocks noGrp="1"/>
          </p:cNvSpPr>
          <p:nvPr>
            <p:ph type="title"/>
          </p:nvPr>
        </p:nvSpPr>
        <p:spPr/>
        <p:txBody>
          <a:bodyPr>
            <a:normAutofit fontScale="90000"/>
          </a:bodyPr>
          <a:lstStyle/>
          <a:p>
            <a:r>
              <a:rPr lang="en-US" b="1" dirty="0" smtClean="0"/>
              <a:t>Fundamental methods of Measurement</a:t>
            </a:r>
            <a:endParaRPr lang="en-US" dirty="0"/>
          </a:p>
        </p:txBody>
      </p:sp>
    </p:spTree>
  </p:cSld>
  <p:clrMapOvr>
    <a:masterClrMapping/>
  </p:clrMapOvr>
  <p:transition spd="med">
    <p:wipe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fontScale="77500" lnSpcReduction="20000"/>
          </a:bodyPr>
          <a:lstStyle/>
          <a:p>
            <a:r>
              <a:rPr lang="en-US" dirty="0" smtClean="0"/>
              <a:t>advantages as mentioned below:</a:t>
            </a:r>
          </a:p>
          <a:p>
            <a:r>
              <a:rPr lang="en-US" b="1" dirty="0" smtClean="0"/>
              <a:t>1</a:t>
            </a:r>
            <a:r>
              <a:rPr lang="en-US" b="1" dirty="0" smtClean="0">
                <a:solidFill>
                  <a:srgbClr val="0070C0"/>
                </a:solidFill>
              </a:rPr>
              <a:t>) High frequency response: </a:t>
            </a:r>
            <a:r>
              <a:rPr lang="en-US" dirty="0" smtClean="0">
                <a:solidFill>
                  <a:srgbClr val="0070C0"/>
                </a:solidFill>
              </a:rPr>
              <a:t>They offer very high frequency response that means the parameter changing at very high speeds can be sensed easily.</a:t>
            </a:r>
          </a:p>
          <a:p>
            <a:r>
              <a:rPr lang="en-US" b="1" dirty="0" smtClean="0">
                <a:solidFill>
                  <a:srgbClr val="C00000"/>
                </a:solidFill>
              </a:rPr>
              <a:t>2) High transient response:</a:t>
            </a:r>
            <a:r>
              <a:rPr lang="en-US" dirty="0" smtClean="0">
                <a:solidFill>
                  <a:srgbClr val="C00000"/>
                </a:solidFill>
              </a:rPr>
              <a:t> The piezoelectric transducers can detect the events of microseconds and also give the linear output.</a:t>
            </a:r>
          </a:p>
          <a:p>
            <a:r>
              <a:rPr lang="en-US" dirty="0" smtClean="0">
                <a:solidFill>
                  <a:srgbClr val="00B050"/>
                </a:solidFill>
              </a:rPr>
              <a:t>3) The piezoelectric transducers are small in size and have rugged construction.</a:t>
            </a:r>
          </a:p>
          <a:p>
            <a:pPr lvl="0"/>
            <a:r>
              <a:rPr lang="en-US" b="1" dirty="0" smtClean="0"/>
              <a:t>Limitations of Piezoelectric Transducers</a:t>
            </a:r>
          </a:p>
          <a:p>
            <a:r>
              <a:rPr lang="en-US" dirty="0" smtClean="0"/>
              <a:t>Some of the limitations of piezoelectric transducers are:</a:t>
            </a:r>
          </a:p>
          <a:p>
            <a:r>
              <a:rPr lang="en-US" dirty="0" smtClean="0">
                <a:solidFill>
                  <a:srgbClr val="FF0000"/>
                </a:solidFill>
              </a:rPr>
              <a:t>1) Output is low: The output obtained from the piezoelectric transducers is low, so external electronic circuit has to be connected.</a:t>
            </a:r>
          </a:p>
          <a:p>
            <a:r>
              <a:rPr lang="en-US" dirty="0" smtClean="0"/>
              <a:t>3) Forming into shape: It is very difficult to give the desired shape to the crystals with sufficient strength.</a:t>
            </a:r>
          </a:p>
        </p:txBody>
      </p:sp>
    </p:spTree>
  </p:cSld>
  <p:clrMapOvr>
    <a:masterClrMapping/>
  </p:clrMapOvr>
  <p:transition spd="med">
    <p:wipe dir="d"/>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990600"/>
            <a:ext cx="8229600" cy="5562600"/>
          </a:xfrm>
        </p:spPr>
        <p:txBody>
          <a:bodyPr>
            <a:normAutofit fontScale="92500" lnSpcReduction="20000"/>
          </a:bodyPr>
          <a:lstStyle/>
          <a:p>
            <a:r>
              <a:rPr lang="en-US" dirty="0" smtClean="0">
                <a:solidFill>
                  <a:srgbClr val="7030A0"/>
                </a:solidFill>
              </a:rPr>
              <a:t>The inductive transducers work on the principle of the magnetic induction of magnetic material. </a:t>
            </a:r>
          </a:p>
          <a:p>
            <a:r>
              <a:rPr lang="en-US" dirty="0" smtClean="0"/>
              <a:t>The process by which a substance, such as iron or steel, becomes magnetized by a magnetic field.</a:t>
            </a:r>
            <a:endParaRPr lang="en-US" dirty="0" smtClean="0">
              <a:solidFill>
                <a:srgbClr val="7030A0"/>
              </a:solidFill>
            </a:endParaRPr>
          </a:p>
          <a:p>
            <a:r>
              <a:rPr lang="en-US" dirty="0" smtClean="0">
                <a:solidFill>
                  <a:srgbClr val="00B050"/>
                </a:solidFill>
              </a:rPr>
              <a:t>Just as the resistance of the electric conductor depends on number of factors, the induction of the magnetic material depends on a number of variables like the number of turns of the coil on the material, the size of the magnetic material, and the permeability</a:t>
            </a:r>
            <a:r>
              <a:rPr lang="en-US" b="1" dirty="0" smtClean="0"/>
              <a:t> (</a:t>
            </a:r>
            <a:r>
              <a:rPr lang="en-US" dirty="0" smtClean="0"/>
              <a:t>is the measure of the ability of a material to support the formation of a </a:t>
            </a:r>
            <a:r>
              <a:rPr lang="en-US" dirty="0" smtClean="0">
                <a:hlinkClick r:id="rId2" tooltip="Magnetic field"/>
              </a:rPr>
              <a:t>magnetic field</a:t>
            </a:r>
            <a:r>
              <a:rPr lang="en-US" dirty="0" smtClean="0"/>
              <a:t> within itself)</a:t>
            </a:r>
            <a:r>
              <a:rPr lang="en-US" dirty="0" smtClean="0">
                <a:solidFill>
                  <a:srgbClr val="00B050"/>
                </a:solidFill>
              </a:rPr>
              <a:t> of the </a:t>
            </a:r>
            <a:r>
              <a:rPr lang="en-US" dirty="0" smtClean="0">
                <a:solidFill>
                  <a:srgbClr val="C00000"/>
                </a:solidFill>
              </a:rPr>
              <a:t>flux path</a:t>
            </a:r>
            <a:r>
              <a:rPr lang="en-US" dirty="0" smtClean="0"/>
              <a:t>(</a:t>
            </a:r>
            <a:r>
              <a:rPr lang="en-US" i="1" dirty="0" smtClean="0"/>
              <a:t>The direction and flow of the magnetic forces of attraction created by a magnet</a:t>
            </a:r>
            <a:r>
              <a:rPr lang="en-US" dirty="0" smtClean="0"/>
              <a:t>)</a:t>
            </a:r>
          </a:p>
        </p:txBody>
      </p:sp>
      <p:sp>
        <p:nvSpPr>
          <p:cNvPr id="2" name="Title 1"/>
          <p:cNvSpPr>
            <a:spLocks noGrp="1"/>
          </p:cNvSpPr>
          <p:nvPr>
            <p:ph type="title"/>
          </p:nvPr>
        </p:nvSpPr>
        <p:spPr/>
        <p:txBody>
          <a:bodyPr>
            <a:normAutofit fontScale="90000"/>
          </a:bodyPr>
          <a:lstStyle/>
          <a:p>
            <a:pPr lvl="0"/>
            <a:r>
              <a:rPr lang="en-US" b="1" dirty="0" smtClean="0"/>
              <a:t>Inductive Transducers</a:t>
            </a:r>
            <a:br>
              <a:rPr lang="en-US" b="1" dirty="0" smtClean="0"/>
            </a:br>
            <a:endParaRPr lang="en-US" dirty="0"/>
          </a:p>
        </p:txBody>
      </p:sp>
    </p:spTree>
  </p:cSld>
  <p:clrMapOvr>
    <a:masterClrMapping/>
  </p:clrMapOvr>
  <p:transition spd="med">
    <p:wipe dir="d"/>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FF0000"/>
                </a:solidFill>
              </a:rPr>
              <a:t>In the inductive transducers the magnetic materials are used in the flux path and there are one or more air gaps. </a:t>
            </a:r>
            <a:endParaRPr lang="en-US" dirty="0" smtClean="0">
              <a:solidFill>
                <a:srgbClr val="0070C0"/>
              </a:solidFill>
            </a:endParaRPr>
          </a:p>
          <a:p>
            <a:r>
              <a:rPr lang="en-US" dirty="0" smtClean="0">
                <a:solidFill>
                  <a:srgbClr val="0070C0"/>
                </a:solidFill>
              </a:rPr>
              <a:t>The change in the air gap also results in change in the inductance of the circuit and in most of the inductive transducers it is used for the working of the instrument.</a:t>
            </a:r>
          </a:p>
          <a:p>
            <a:endParaRPr lang="en-US" dirty="0"/>
          </a:p>
        </p:txBody>
      </p:sp>
    </p:spTree>
  </p:cSld>
  <p:clrMapOvr>
    <a:masterClrMapping/>
  </p:clrMapOvr>
  <p:transition spd="med">
    <p:wipe dir="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MAC\UNIT 1\inductive transducer.jpg"/>
          <p:cNvPicPr>
            <a:picLocks noChangeAspect="1" noChangeArrowheads="1"/>
          </p:cNvPicPr>
          <p:nvPr/>
        </p:nvPicPr>
        <p:blipFill>
          <a:blip r:embed="rId2" cstate="print"/>
          <a:srcRect/>
          <a:stretch>
            <a:fillRect/>
          </a:stretch>
        </p:blipFill>
        <p:spPr bwMode="auto">
          <a:xfrm>
            <a:off x="2743200" y="685800"/>
            <a:ext cx="6172200" cy="6172200"/>
          </a:xfrm>
          <a:prstGeom prst="rect">
            <a:avLst/>
          </a:prstGeom>
          <a:noFill/>
        </p:spPr>
      </p:pic>
      <p:sp>
        <p:nvSpPr>
          <p:cNvPr id="3" name="Rectangle 2"/>
          <p:cNvSpPr/>
          <p:nvPr/>
        </p:nvSpPr>
        <p:spPr>
          <a:xfrm>
            <a:off x="457200" y="838200"/>
            <a:ext cx="2057400" cy="2862322"/>
          </a:xfrm>
          <a:prstGeom prst="rect">
            <a:avLst/>
          </a:prstGeom>
        </p:spPr>
        <p:txBody>
          <a:bodyPr wrap="square">
            <a:spAutoFit/>
          </a:bodyPr>
          <a:lstStyle/>
          <a:p>
            <a:endParaRPr lang="en-US" dirty="0" smtClean="0">
              <a:solidFill>
                <a:srgbClr val="0070C0"/>
              </a:solidFill>
            </a:endParaRPr>
          </a:p>
          <a:p>
            <a:endParaRPr lang="en-US" dirty="0" smtClean="0">
              <a:solidFill>
                <a:srgbClr val="0070C0"/>
              </a:solidFill>
            </a:endParaRPr>
          </a:p>
          <a:p>
            <a:endParaRPr lang="en-US" dirty="0" smtClean="0">
              <a:solidFill>
                <a:srgbClr val="0070C0"/>
              </a:solidFill>
            </a:endParaRPr>
          </a:p>
          <a:p>
            <a:endParaRPr lang="en-US" dirty="0" smtClean="0">
              <a:solidFill>
                <a:srgbClr val="0070C0"/>
              </a:solidFill>
            </a:endParaRPr>
          </a:p>
          <a:p>
            <a:endParaRPr lang="en-US" dirty="0" smtClean="0">
              <a:solidFill>
                <a:srgbClr val="0070C0"/>
              </a:solidFill>
            </a:endParaRPr>
          </a:p>
          <a:p>
            <a:endParaRPr lang="en-US" dirty="0" smtClean="0">
              <a:solidFill>
                <a:srgbClr val="0070C0"/>
              </a:solidFill>
            </a:endParaRPr>
          </a:p>
          <a:p>
            <a:endParaRPr lang="en-US" dirty="0" smtClean="0">
              <a:solidFill>
                <a:srgbClr val="0070C0"/>
              </a:solidFill>
            </a:endParaRPr>
          </a:p>
          <a:p>
            <a:endParaRPr lang="en-US" dirty="0" smtClean="0">
              <a:solidFill>
                <a:srgbClr val="0070C0"/>
              </a:solidFill>
            </a:endParaRPr>
          </a:p>
          <a:p>
            <a:endParaRPr lang="en-US" dirty="0" smtClean="0">
              <a:solidFill>
                <a:srgbClr val="0070C0"/>
              </a:solidFill>
            </a:endParaRPr>
          </a:p>
          <a:p>
            <a:endParaRPr lang="en-US" dirty="0">
              <a:solidFill>
                <a:srgbClr val="0070C0"/>
              </a:solidFill>
            </a:endParaRPr>
          </a:p>
        </p:txBody>
      </p:sp>
    </p:spTree>
  </p:cSld>
  <p:clrMapOvr>
    <a:masterClrMapping/>
  </p:clrMapOvr>
  <p:transition spd="med">
    <p:wipe dir="d"/>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21363"/>
          </a:xfrm>
        </p:spPr>
        <p:txBody>
          <a:bodyPr>
            <a:normAutofit fontScale="92500" lnSpcReduction="20000"/>
          </a:bodyPr>
          <a:lstStyle/>
          <a:p>
            <a:r>
              <a:rPr lang="en-US" dirty="0" smtClean="0">
                <a:solidFill>
                  <a:srgbClr val="FF0000"/>
                </a:solidFill>
              </a:rPr>
              <a:t>The figure 1 below shows the single coil inductive circuit</a:t>
            </a:r>
            <a:r>
              <a:rPr lang="en-US" dirty="0" smtClean="0"/>
              <a:t>.</a:t>
            </a:r>
          </a:p>
          <a:p>
            <a:r>
              <a:rPr lang="en-US" dirty="0" smtClean="0"/>
              <a:t> </a:t>
            </a:r>
            <a:r>
              <a:rPr lang="en-US" dirty="0" smtClean="0">
                <a:solidFill>
                  <a:srgbClr val="00B050"/>
                </a:solidFill>
              </a:rPr>
              <a:t>Here the magnetic material is connected to the electric circuit and it is excited by the alternating current.</a:t>
            </a:r>
          </a:p>
          <a:p>
            <a:r>
              <a:rPr lang="en-US" dirty="0" smtClean="0"/>
              <a:t> </a:t>
            </a:r>
            <a:r>
              <a:rPr lang="en-US" dirty="0" smtClean="0">
                <a:solidFill>
                  <a:srgbClr val="7030A0"/>
                </a:solidFill>
              </a:rPr>
              <a:t>At the bottom there is another magnetic material that acts as the armature. </a:t>
            </a:r>
          </a:p>
          <a:p>
            <a:r>
              <a:rPr lang="en-US" dirty="0" smtClean="0">
                <a:solidFill>
                  <a:srgbClr val="002060"/>
                </a:solidFill>
              </a:rPr>
              <a:t>As the armature is moved, the air gap between the two magnetic material changes and the </a:t>
            </a:r>
            <a:r>
              <a:rPr lang="en-US" dirty="0" err="1" smtClean="0">
                <a:solidFill>
                  <a:srgbClr val="002060"/>
                </a:solidFill>
              </a:rPr>
              <a:t>permeance</a:t>
            </a:r>
            <a:r>
              <a:rPr lang="en-US" dirty="0" smtClean="0">
                <a:solidFill>
                  <a:srgbClr val="002060"/>
                </a:solidFill>
              </a:rPr>
              <a:t> of the flux generated by the circuit changes that changes the inductance of the circuit and its output</a:t>
            </a:r>
            <a:r>
              <a:rPr lang="en-US" dirty="0" smtClean="0"/>
              <a:t>. </a:t>
            </a:r>
          </a:p>
          <a:p>
            <a:r>
              <a:rPr lang="en-US" dirty="0" smtClean="0">
                <a:solidFill>
                  <a:srgbClr val="FF0000"/>
                </a:solidFill>
              </a:rPr>
              <a:t>The output meter directly gives the valve of the input mechanical quantity</a:t>
            </a:r>
            <a:r>
              <a:rPr lang="en-US" dirty="0" smtClean="0"/>
              <a:t>.</a:t>
            </a:r>
          </a:p>
          <a:p>
            <a:endParaRPr lang="en-US" dirty="0"/>
          </a:p>
        </p:txBody>
      </p:sp>
    </p:spTree>
  </p:cSld>
  <p:clrMapOvr>
    <a:masterClrMapping/>
  </p:clrMapOvr>
  <p:transition spd="med">
    <p:wipe dir="d"/>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81138"/>
            <a:ext cx="8229600" cy="4525962"/>
          </a:xfrm>
        </p:spPr>
        <p:txBody>
          <a:bodyPr>
            <a:normAutofit/>
          </a:bodyPr>
          <a:lstStyle/>
          <a:p>
            <a:pPr algn="ctr">
              <a:buNone/>
            </a:pPr>
            <a:endParaRPr lang="en-US" sz="5400" b="1" dirty="0" smtClean="0">
              <a:latin typeface="Times New Roman" pitchFamily="18" charset="0"/>
              <a:cs typeface="Times New Roman" pitchFamily="18" charset="0"/>
            </a:endParaRPr>
          </a:p>
          <a:p>
            <a:pPr algn="ctr">
              <a:buNone/>
            </a:pPr>
            <a:r>
              <a:rPr lang="en-US" sz="5400" b="1" dirty="0" smtClean="0">
                <a:latin typeface="Times New Roman" pitchFamily="18" charset="0"/>
                <a:cs typeface="Times New Roman" pitchFamily="18" charset="0"/>
              </a:rPr>
              <a:t>THANK YOU</a:t>
            </a:r>
            <a:endParaRPr lang="en-US" sz="5400" b="1" dirty="0">
              <a:latin typeface="Times New Roman" pitchFamily="18" charset="0"/>
              <a:cs typeface="Times New Roman" pitchFamily="18" charset="0"/>
            </a:endParaRPr>
          </a:p>
        </p:txBody>
      </p:sp>
    </p:spTree>
  </p:cSld>
  <p:clrMapOvr>
    <a:masterClrMapping/>
  </p:clrMapOvr>
  <p:transition spd="med">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81600"/>
          </a:xfrm>
        </p:spPr>
        <p:txBody>
          <a:bodyPr>
            <a:normAutofit lnSpcReduction="10000"/>
          </a:bodyPr>
          <a:lstStyle/>
          <a:p>
            <a:r>
              <a:rPr lang="en-US" dirty="0" smtClean="0"/>
              <a:t> </a:t>
            </a:r>
            <a:r>
              <a:rPr lang="en-US" dirty="0" smtClean="0">
                <a:solidFill>
                  <a:srgbClr val="C00000"/>
                </a:solidFill>
              </a:rPr>
              <a:t>Direct comparison methods are quite common for measurement of physical quantities like length, mass, etc.</a:t>
            </a:r>
          </a:p>
          <a:p>
            <a:r>
              <a:rPr lang="en-US" dirty="0" smtClean="0"/>
              <a:t>It is easy and quick.</a:t>
            </a:r>
          </a:p>
          <a:p>
            <a:r>
              <a:rPr lang="en-US" b="1" dirty="0" smtClean="0"/>
              <a:t>Drawbacks of Direct comparison methods</a:t>
            </a:r>
          </a:p>
          <a:p>
            <a:r>
              <a:rPr lang="en-US" dirty="0" smtClean="0">
                <a:solidFill>
                  <a:srgbClr val="FF0000"/>
                </a:solidFill>
              </a:rPr>
              <a:t>The main drawback of this method is, the method is not always accurate and reliable.</a:t>
            </a:r>
          </a:p>
          <a:p>
            <a:r>
              <a:rPr lang="en-US" dirty="0" smtClean="0">
                <a:solidFill>
                  <a:srgbClr val="00B050"/>
                </a:solidFill>
              </a:rPr>
              <a:t>Also, human senses are not equipped to make direct comparison of all quantities with equal facility all the times.</a:t>
            </a:r>
          </a:p>
          <a:p>
            <a:r>
              <a:rPr lang="en-US" dirty="0" smtClean="0"/>
              <a:t> </a:t>
            </a:r>
            <a:r>
              <a:rPr lang="en-US" dirty="0" smtClean="0">
                <a:solidFill>
                  <a:srgbClr val="0070C0"/>
                </a:solidFill>
              </a:rPr>
              <a:t>Also, measurement by direct methods are not always possible, feasible and practicable.</a:t>
            </a:r>
            <a:endParaRPr lang="en-US" dirty="0">
              <a:solidFill>
                <a:srgbClr val="0070C0"/>
              </a:solidFill>
            </a:endParaRPr>
          </a:p>
        </p:txBody>
      </p:sp>
      <p:sp>
        <p:nvSpPr>
          <p:cNvPr id="2" name="Title 1"/>
          <p:cNvSpPr>
            <a:spLocks noGrp="1"/>
          </p:cNvSpPr>
          <p:nvPr>
            <p:ph type="title"/>
          </p:nvPr>
        </p:nvSpPr>
        <p:spPr/>
        <p:txBody>
          <a:bodyPr>
            <a:normAutofit fontScale="90000"/>
          </a:bodyPr>
          <a:lstStyle/>
          <a:p>
            <a:r>
              <a:rPr lang="en-US" b="1" dirty="0" smtClean="0"/>
              <a:t>Fundamental methods of Measurement</a:t>
            </a:r>
            <a:endParaRPr lang="en-US" dirty="0"/>
          </a:p>
        </p:txBody>
      </p:sp>
    </p:spTree>
  </p:cSld>
  <p:clrMapOvr>
    <a:masterClrMapping/>
  </p:clrMapOvr>
  <p:transition spd="med">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613</TotalTime>
  <Words>3676</Words>
  <Application>Microsoft Office PowerPoint</Application>
  <PresentationFormat>On-screen Show (4:3)</PresentationFormat>
  <Paragraphs>364</Paragraphs>
  <Slides>85</Slides>
  <Notes>1</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Concourse</vt:lpstr>
      <vt:lpstr>COURSE: MEASUREMENT AND CONTROL                       (17528) Sub. Teacher-Ms.Nilesha Patil </vt:lpstr>
      <vt:lpstr>Slide 2</vt:lpstr>
      <vt:lpstr>Slide 3</vt:lpstr>
      <vt:lpstr>Measurement</vt:lpstr>
      <vt:lpstr>Significance of Measurements</vt:lpstr>
      <vt:lpstr>Significance of Measurements</vt:lpstr>
      <vt:lpstr>Application of Measurements</vt:lpstr>
      <vt:lpstr>Fundamental methods of Measurement</vt:lpstr>
      <vt:lpstr>Fundamental methods of Measurement</vt:lpstr>
      <vt:lpstr>Indirect comparison </vt:lpstr>
      <vt:lpstr>Measurement system</vt:lpstr>
      <vt:lpstr>Measurement system</vt:lpstr>
      <vt:lpstr>Measurement system</vt:lpstr>
      <vt:lpstr>Types of instrument  </vt:lpstr>
      <vt:lpstr>Nature of Contact</vt:lpstr>
      <vt:lpstr>Condition of Pointer:-</vt:lpstr>
      <vt:lpstr>Power Source Required</vt:lpstr>
      <vt:lpstr>Nature of output signal</vt:lpstr>
      <vt:lpstr>Slide 19</vt:lpstr>
      <vt:lpstr>Slide 20</vt:lpstr>
      <vt:lpstr>Slide 21</vt:lpstr>
      <vt:lpstr>Range and spam.</vt:lpstr>
      <vt:lpstr>Slide 23</vt:lpstr>
      <vt:lpstr>Slide 24</vt:lpstr>
      <vt:lpstr>Slide 25</vt:lpstr>
      <vt:lpstr>Slide 26</vt:lpstr>
      <vt:lpstr>Slide 27</vt:lpstr>
      <vt:lpstr>Accuracy and Precision</vt:lpstr>
      <vt:lpstr>Slide 29</vt:lpstr>
      <vt:lpstr>Slide 30</vt:lpstr>
      <vt:lpstr>Slide 31</vt:lpstr>
      <vt:lpstr>Slide 32</vt:lpstr>
      <vt:lpstr>Slide 33</vt:lpstr>
      <vt:lpstr>Slide 34</vt:lpstr>
      <vt:lpstr>Slide 35</vt:lpstr>
      <vt:lpstr>Slide 36</vt:lpstr>
      <vt:lpstr>Slide 37</vt:lpstr>
      <vt:lpstr>Reliability</vt:lpstr>
      <vt:lpstr>Standards</vt:lpstr>
      <vt:lpstr>Standards</vt:lpstr>
      <vt:lpstr>calibration</vt:lpstr>
      <vt:lpstr>Methods of calibration</vt:lpstr>
      <vt:lpstr>Methods of calibration</vt:lpstr>
      <vt:lpstr>Repeatability</vt:lpstr>
      <vt:lpstr>Reproducability</vt:lpstr>
      <vt:lpstr>Drift</vt:lpstr>
      <vt:lpstr>Slide 47</vt:lpstr>
      <vt:lpstr>Slide 48</vt:lpstr>
      <vt:lpstr>Dynamic terms and characteristics</vt:lpstr>
      <vt:lpstr>Fidelity </vt:lpstr>
      <vt:lpstr>Dynamic error</vt:lpstr>
      <vt:lpstr>overshoot</vt:lpstr>
      <vt:lpstr>Errors</vt:lpstr>
      <vt:lpstr>Classification of error</vt:lpstr>
      <vt:lpstr>Operational error</vt:lpstr>
      <vt:lpstr>Personal error </vt:lpstr>
      <vt:lpstr>Observational errors</vt:lpstr>
      <vt:lpstr>Instrumental error</vt:lpstr>
      <vt:lpstr>Translation and signal transmission error</vt:lpstr>
      <vt:lpstr>Environmental (Ambient /Atmospheric Condition) Errors:</vt:lpstr>
      <vt:lpstr>Environmental errors</vt:lpstr>
      <vt:lpstr>Random error/residue error</vt:lpstr>
      <vt:lpstr>Sources of errors</vt:lpstr>
      <vt:lpstr>Transducer</vt:lpstr>
      <vt:lpstr>Active &amp; Passive Transducers</vt:lpstr>
      <vt:lpstr>Slide 66</vt:lpstr>
      <vt:lpstr>Resistive transducer</vt:lpstr>
      <vt:lpstr>Resistive transducer</vt:lpstr>
      <vt:lpstr>Slide 69</vt:lpstr>
      <vt:lpstr>example</vt:lpstr>
      <vt:lpstr>example</vt:lpstr>
      <vt:lpstr>Capacitive Transducer</vt:lpstr>
      <vt:lpstr>Slide 73</vt:lpstr>
      <vt:lpstr>Slide 74</vt:lpstr>
      <vt:lpstr>Capacitive Transducer</vt:lpstr>
      <vt:lpstr>Capacitive Transducer</vt:lpstr>
      <vt:lpstr>piezoelectric transducers</vt:lpstr>
      <vt:lpstr>piezoelectric transducers</vt:lpstr>
      <vt:lpstr>Slide 79</vt:lpstr>
      <vt:lpstr>Slide 80</vt:lpstr>
      <vt:lpstr>Inductive Transducers </vt:lpstr>
      <vt:lpstr>Slide 82</vt:lpstr>
      <vt:lpstr>Slide 83</vt:lpstr>
      <vt:lpstr>Slide 84</vt:lpstr>
      <vt:lpstr>Slide 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AND SIGNIFICANCE OF MEASUREMENT</dc:title>
  <dc:creator>Prashant</dc:creator>
  <cp:lastModifiedBy>MECAD</cp:lastModifiedBy>
  <cp:revision>123</cp:revision>
  <dcterms:created xsi:type="dcterms:W3CDTF">2006-08-16T00:00:00Z</dcterms:created>
  <dcterms:modified xsi:type="dcterms:W3CDTF">2017-06-23T03:05:48Z</dcterms:modified>
</cp:coreProperties>
</file>