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6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IN"/>
              <a:t>Click to edit the notes format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IN"/>
              <a:t>&lt;header&gt;</a:t>
            </a:r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n-IN"/>
              <a:t>&lt;date/time&gt;</a:t>
            </a:r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n-IN"/>
              <a:t>&lt;footer&gt;</a:t>
            </a:r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91D1E131-61F1-4111-A101-E1216111D171}" type="slidenum">
              <a:rPr lang="en-IN"/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4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4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6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8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2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6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0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2" name="CustomShape 2"/>
          <p:cNvSpPr/>
          <p:nvPr/>
        </p:nvSpPr>
        <p:spPr>
          <a:xfrm>
            <a:off x="0" y="8685000"/>
            <a:ext cx="2971080" cy="4564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000000"/>
                </a:solidFill>
                <a:latin typeface="+mn-lt"/>
                <a:ea typeface="+mn-ea"/>
              </a:rPr>
              <a:t>Dalcomp Technologies (India) Pvt. Ltd.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Calibri"/>
              </a:rPr>
              <a:t>31/05/17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1117151-11A1-41B1-B1A1-3171E17121C1}" type="slidenum">
              <a:rPr lang="en-IN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Calibri"/>
              </a:rPr>
              <a:t>31/05/17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A18101B1-4191-4171-8191-61B171C1F181}" type="slidenum">
              <a:rPr lang="en-IN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1"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2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3"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Calibri"/>
              </a:rPr>
              <a:t>31/05/17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79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1212191-1171-41E1-81E1-21D19111C121}" type="slidenum">
              <a:rPr lang="en-IN">
                <a:solidFill>
                  <a:srgbClr val="000000"/>
                </a:solidFill>
                <a:latin typeface="Calibri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polytechnic.com/computer/learning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cpolytechnic.com/contact-us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33520" y="192960"/>
            <a:ext cx="8152560" cy="1483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IN" sz="3200" b="1">
                <a:solidFill>
                  <a:srgbClr val="C00000"/>
                </a:solidFill>
                <a:latin typeface="Baskerville Old Face"/>
              </a:rPr>
              <a:t>Chapter 2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3600" b="1" u="sng">
                <a:solidFill>
                  <a:srgbClr val="C00000"/>
                </a:solidFill>
                <a:latin typeface="Baskerville Old Face"/>
              </a:rPr>
              <a:t> Control Structures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380880" y="1905120"/>
            <a:ext cx="8457480" cy="41140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 Introduction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statements  which ‘control’ the flow of the execution, are known as control statements.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There are 2 types of control statements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Decision making / Selection statements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Loop / Iterative statements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5410200" y="5791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Visit to more Learning Resources</a:t>
            </a:r>
            <a:endParaRPr lang="en-US" dirty="0"/>
          </a:p>
        </p:txBody>
      </p: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304920"/>
            <a:ext cx="8228880" cy="5714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4. The else – if  ladder: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there is an if else statement nested in each else of an if-else construct, it is known as the else..if ladder.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Syntax: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if (condition 1)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statement – 1;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else if (condition 2)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statement – 2;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else if (condition 3)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 statement – 3;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else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statement-4;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457200" y="304920"/>
            <a:ext cx="8228880" cy="5714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4. The else – if  ladder: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conditions are evaluated from the top to downwards.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none of the conditions are true, the final else will be executed.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80880" y="457200"/>
            <a:ext cx="8305200" cy="559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5. The Switch Statement :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When one of the many alternative is to be selected, we can use an if statement to control the selection. 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this reason ‘C’ has a built in multiway decision statement known as switch. 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switch statement tests the value of a given variable against a list of case value and when a match is found, a block of statement associated with that case is executed.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380880" y="457200"/>
            <a:ext cx="8305200" cy="559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5. The Switch Statement :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Syntax: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switch(expression)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	case value-1: block-1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    break;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case value-2: block-2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    break;  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………..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 default: default-block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80880" y="380880"/>
            <a:ext cx="8305200" cy="567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expression is an integer or character expression. Value1, value2 are constants and are known as case label.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There is no need to put braces around these blocks.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FF0000"/>
                </a:solidFill>
                <a:latin typeface="Baskerville Old Face"/>
              </a:rPr>
              <a:t>break 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statement exit the control from the switch case and transfer the control after the switch case statement.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</a:t>
            </a:r>
            <a:r>
              <a:rPr lang="en-IN" sz="2800">
                <a:solidFill>
                  <a:srgbClr val="FF0000"/>
                </a:solidFill>
                <a:latin typeface="Baskerville Old Face"/>
              </a:rPr>
              <a:t>default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 is an optional case, when present, it will be executed if the value of the expression does not match with any of the case values.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80880" y="380880"/>
            <a:ext cx="8305200" cy="567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Rules for switch statement: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Case label must be integer or character.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Case label must be unique. No two case labels can have the same value.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Case label must end with colon.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break statement is optional.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default label is optional.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There can be at most one default label.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default may be placed any where but usually placed at the end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permitted to nest switch statement. 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0"/>
            <a:ext cx="8228880" cy="8377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Write a menu driven program for add, sub, multi, div of 2 nos. using switch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457200" y="838080"/>
            <a:ext cx="8228880" cy="5287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int a,b,c,opt;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printf(“\n Enter 2 nos”);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scanf(“%d%d”,&amp;a,&amp;b);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printf(“\n1.Add\n2.Sub    \n3.Multi\n4.Div”);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printf(“\n Enter your option”);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scanf(“%d”,&amp;opt)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380880"/>
            <a:ext cx="8228880" cy="5638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Decision making / Selection statements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808080"/>
                </a:solidFill>
                <a:latin typeface="Baskerville Old Face"/>
              </a:rPr>
              <a:t>	</a:t>
            </a:r>
            <a:r>
              <a:rPr lang="en-IN" sz="2800" b="1">
                <a:solidFill>
                  <a:srgbClr val="0070C0"/>
                </a:solidFill>
                <a:latin typeface="Baskerville Old Face"/>
              </a:rPr>
              <a:t>The decision making statements are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statement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–else statement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Nested if statement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–else ladder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switch statements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533520" y="304920"/>
            <a:ext cx="7771680" cy="15537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  <a:p>
            <a:pPr algn="ctr">
              <a:lnSpc>
                <a:spcPct val="100000"/>
              </a:lnSpc>
            </a:pPr>
            <a:r>
              <a:rPr lang="en-IN" sz="4400" b="1" u="sng">
                <a:solidFill>
                  <a:srgbClr val="C00000"/>
                </a:solidFill>
                <a:latin typeface="Baskerville Old Face"/>
              </a:rPr>
              <a:t>Loop</a:t>
            </a:r>
            <a:endParaRPr/>
          </a:p>
        </p:txBody>
      </p:sp>
      <p:sp>
        <p:nvSpPr>
          <p:cNvPr id="189" name="CustomShape 2"/>
          <p:cNvSpPr/>
          <p:nvPr/>
        </p:nvSpPr>
        <p:spPr>
          <a:xfrm>
            <a:off x="457200" y="2133720"/>
            <a:ext cx="8228880" cy="38854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If  we want to perform the same series of actions in the same way ,more than once it will be done by using “Loop”.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Loop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It is ability to perform a set of instructions repeatedly. 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57200" y="457200"/>
            <a:ext cx="8228880" cy="6019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Two types of Loops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arenR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Top –Tested (Entry controlled loop ) 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arenR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Bottom-Tested (Exit controlled loop)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FF0000"/>
                </a:solidFill>
                <a:latin typeface="Baskerville Old Face"/>
              </a:rPr>
              <a:t>Entry controlled loop </a:t>
            </a:r>
            <a:r>
              <a:rPr lang="en-IN" sz="2800" b="1">
                <a:solidFill>
                  <a:srgbClr val="0070C0"/>
                </a:solidFill>
                <a:latin typeface="Baskerville Old Face"/>
              </a:rPr>
              <a:t>: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 In this looping the condition is evaluated before the loop body is executed.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FF0000"/>
                </a:solidFill>
                <a:latin typeface="Baskerville Old Face"/>
              </a:rPr>
              <a:t>Exit controlled loop:</a:t>
            </a:r>
            <a:r>
              <a:rPr lang="en-IN" sz="2800">
                <a:solidFill>
                  <a:srgbClr val="FF0000"/>
                </a:solidFill>
                <a:latin typeface="Baskerville Old Face"/>
              </a:rPr>
              <a:t> 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In this looping the condition is evaluated after the loop body is executed.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0070C0"/>
                </a:solidFill>
                <a:latin typeface="Baskerville Old Face"/>
              </a:rPr>
              <a:t>The c language provides three statements for performing loop operation.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while statement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do statement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for statement.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685800" y="304920"/>
            <a:ext cx="7619400" cy="8377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3600" b="1">
                <a:solidFill>
                  <a:srgbClr val="C00000"/>
                </a:solidFill>
                <a:latin typeface="Baskerville Old Face"/>
              </a:rPr>
              <a:t>While Loop</a:t>
            </a: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609480" y="1371600"/>
            <a:ext cx="8076600" cy="4647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often used when the number of times the loop is to be executed is not known in advance but depends on the test condition.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while is an entry controlled loop statement.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Syntax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while(test condition)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body of the loop;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685800" y="304920"/>
            <a:ext cx="7619400" cy="5328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  <a:p>
            <a:pPr algn="ctr">
              <a:lnSpc>
                <a:spcPts val="722"/>
              </a:lnSpc>
            </a:pPr>
            <a:r>
              <a:rPr lang="en-IN" sz="3600" b="1">
                <a:solidFill>
                  <a:srgbClr val="C00000"/>
                </a:solidFill>
                <a:latin typeface="Baskerville Old Face"/>
              </a:rPr>
              <a:t>While Loop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609480" y="762120"/>
            <a:ext cx="8076600" cy="52570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condition is evaluated and the statement (loop body )is executed as long as the expression is TRUE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Since it is an </a:t>
            </a:r>
            <a:r>
              <a:rPr lang="en-IN" sz="2800">
                <a:solidFill>
                  <a:srgbClr val="FF0000"/>
                </a:solidFill>
                <a:latin typeface="Baskerville Old Face"/>
              </a:rPr>
              <a:t>entry controlled loop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, if the expression evaluate to false the first time itself, the loop body will not be executed even once.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85800" y="145440"/>
            <a:ext cx="7771680" cy="609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/>
          </a:p>
          <a:p>
            <a:pPr>
              <a:lnSpc>
                <a:spcPct val="100000"/>
              </a:lnSpc>
            </a:pPr>
            <a:r>
              <a:rPr lang="en-IN" sz="3600" b="1">
                <a:solidFill>
                  <a:srgbClr val="C00000"/>
                </a:solidFill>
                <a:latin typeface="Baskerville Old Face"/>
              </a:rPr>
              <a:t>While Loop</a:t>
            </a:r>
            <a:endParaRPr/>
          </a:p>
        </p:txBody>
      </p:sp>
      <p:sp>
        <p:nvSpPr>
          <p:cNvPr id="196" name="CustomShape 2"/>
          <p:cNvSpPr/>
          <p:nvPr/>
        </p:nvSpPr>
        <p:spPr>
          <a:xfrm>
            <a:off x="685800" y="685800"/>
            <a:ext cx="7619400" cy="5485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e.g.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int count = 1;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while (count &lt;= 5)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printf(“\n%d”,count);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count++;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Points to remember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loop control variable must be initialized.</a:t>
            </a: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loop body must contain a statement to alter the value of the control variable.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7" name="CustomShape 3"/>
          <p:cNvSpPr/>
          <p:nvPr/>
        </p:nvSpPr>
        <p:spPr>
          <a:xfrm>
            <a:off x="5715000" y="1295280"/>
            <a:ext cx="2285280" cy="159948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Output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1 ,2,3,4,5</a:t>
            </a:r>
            <a:endParaRPr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762120" y="228600"/>
            <a:ext cx="7771680" cy="609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4000">
                <a:solidFill>
                  <a:srgbClr val="C00000"/>
                </a:solidFill>
                <a:latin typeface="Baskerville Old Face"/>
              </a:rPr>
              <a:t>Nested While Loop</a:t>
            </a: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609480" y="914400"/>
            <a:ext cx="8076600" cy="5104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Similar to nested if statements, loops can be nested as well.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That is, the body of a loop can contain another loop.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each iteration of the outer loop, the inner loop iterates completely.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28600"/>
            <a:ext cx="8228880" cy="5790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2. The if….else Statement 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if…else statement is an extension of the if statement.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It is generally used whenever you want to execute the condition’s true and false part.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762120" y="228600"/>
            <a:ext cx="7771680" cy="609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ts val="722"/>
              </a:lnSpc>
            </a:pPr>
            <a:r>
              <a:rPr lang="en-IN" sz="4000">
                <a:solidFill>
                  <a:srgbClr val="C00000"/>
                </a:solidFill>
                <a:latin typeface="Baskerville Old Face"/>
              </a:rPr>
              <a:t>Nested While Loop</a:t>
            </a:r>
            <a:endParaRPr/>
          </a:p>
        </p:txBody>
      </p:sp>
      <p:sp>
        <p:nvSpPr>
          <p:cNvPr id="201" name="CustomShape 2"/>
          <p:cNvSpPr/>
          <p:nvPr/>
        </p:nvSpPr>
        <p:spPr>
          <a:xfrm>
            <a:off x="609480" y="914400"/>
            <a:ext cx="8076600" cy="52570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Syntax :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while(exp1)                  ---------&gt;Outer Loop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while(exp2)            ---------&gt;Inner Loop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loop body of while (exp2);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533520" y="86400"/>
            <a:ext cx="8470080" cy="6850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4000">
                <a:solidFill>
                  <a:srgbClr val="C00000"/>
                </a:solidFill>
                <a:latin typeface="Baskerville Old Face"/>
              </a:rPr>
              <a:t>The do-while Statement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609480" y="690480"/>
            <a:ext cx="7923960" cy="4952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a bottom tested loop i.e. it evaluates the condition after the execution of loop body.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This means that the statements within the loop are executed at least once.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Syntax: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	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	 	</a:t>
            </a:r>
            <a:r>
              <a:rPr lang="en-IN" sz="2800" i="1">
                <a:solidFill>
                  <a:srgbClr val="0070C0"/>
                </a:solidFill>
                <a:latin typeface="Baskerville Old Face"/>
              </a:rPr>
              <a:t>loop body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}while(condition);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914400" y="274680"/>
            <a:ext cx="777168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ts val="722"/>
              </a:lnSpc>
            </a:pPr>
            <a:r>
              <a:rPr lang="en-IN" sz="4000">
                <a:solidFill>
                  <a:srgbClr val="C00000"/>
                </a:solidFill>
                <a:latin typeface="Baskerville Old Face"/>
              </a:rPr>
              <a:t>Comparing while and do while loop</a:t>
            </a:r>
            <a:endParaRPr/>
          </a:p>
        </p:txBody>
      </p:sp>
      <p:sp>
        <p:nvSpPr>
          <p:cNvPr id="209" name="CustomShape 2"/>
          <p:cNvSpPr/>
          <p:nvPr/>
        </p:nvSpPr>
        <p:spPr>
          <a:xfrm>
            <a:off x="914400" y="1066680"/>
            <a:ext cx="3748320" cy="4952520"/>
          </a:xfrm>
          <a:prstGeom prst="rect">
            <a:avLst/>
          </a:prstGeom>
        </p:spPr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00B0F0"/>
                </a:solidFill>
                <a:latin typeface="Baskerville Old Face"/>
              </a:rPr>
              <a:t>      </a:t>
            </a:r>
            <a:r>
              <a:rPr lang="en-IN" sz="2800" b="1">
                <a:solidFill>
                  <a:srgbClr val="C00000"/>
                </a:solidFill>
                <a:latin typeface="Baskerville Old Face"/>
              </a:rPr>
              <a:t>While Loop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a top tested loop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Condition is evaluated before the executing loop body.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the condition is false very first time, the loop body will never executed.</a:t>
            </a:r>
            <a:endParaRPr/>
          </a:p>
        </p:txBody>
      </p:sp>
      <p:sp>
        <p:nvSpPr>
          <p:cNvPr id="210" name="CustomShape 3"/>
          <p:cNvSpPr/>
          <p:nvPr/>
        </p:nvSpPr>
        <p:spPr>
          <a:xfrm>
            <a:off x="4933800" y="1066680"/>
            <a:ext cx="3447360" cy="4952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 	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Do while Loop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a bottom tested loop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Condition is evaluated after the execution of loop body.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loop body is executed at least once.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124560"/>
            <a:ext cx="7771680" cy="639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4000" b="1">
                <a:solidFill>
                  <a:srgbClr val="C00000"/>
                </a:solidFill>
                <a:latin typeface="Palatino Linotype"/>
              </a:rPr>
              <a:t>The for loop</a:t>
            </a:r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990720" y="914400"/>
            <a:ext cx="7923960" cy="53334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It is very flexible, powerful and most commonly used loop in C. It is useful when the number of iterations are known in advance.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A for statement has the following syntax: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Syntax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 </a:t>
            </a:r>
            <a:r>
              <a:rPr lang="en-IN" sz="2800">
                <a:solidFill>
                  <a:srgbClr val="FF0000"/>
                </a:solidFill>
                <a:latin typeface="Baskerville Old Face"/>
              </a:rPr>
              <a:t>for( initialization; test-condition ; increment or decrement)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 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	Body of the loop;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457200" y="228600"/>
            <a:ext cx="8228880" cy="761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ts val="722"/>
              </a:lnSpc>
            </a:pPr>
            <a:r>
              <a:rPr lang="en-IN" sz="4000" b="1">
                <a:solidFill>
                  <a:srgbClr val="C00000"/>
                </a:solidFill>
                <a:latin typeface="Baskerville Old Face"/>
              </a:rPr>
              <a:t>The for Statement</a:t>
            </a:r>
            <a:endParaRPr/>
          </a:p>
        </p:txBody>
      </p:sp>
      <p:sp>
        <p:nvSpPr>
          <p:cNvPr id="214" name="CustomShape 2"/>
          <p:cNvSpPr/>
          <p:nvPr/>
        </p:nvSpPr>
        <p:spPr>
          <a:xfrm>
            <a:off x="457200" y="990720"/>
            <a:ext cx="8228880" cy="51350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A for loop is functionally equivalent to the following while loop structure: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i="1">
                <a:solidFill>
                  <a:srgbClr val="0070C0"/>
                </a:solidFill>
                <a:latin typeface="Baskerville Old Face"/>
              </a:rPr>
              <a:t>initialization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while(</a:t>
            </a:r>
            <a:r>
              <a:rPr lang="en-IN" sz="2800" i="1">
                <a:solidFill>
                  <a:srgbClr val="0070C0"/>
                </a:solidFill>
                <a:latin typeface="Baskerville Old Face"/>
              </a:rPr>
              <a:t>condition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</a:t>
            </a:r>
            <a:r>
              <a:rPr lang="en-IN" sz="2800" i="1">
                <a:solidFill>
                  <a:srgbClr val="0070C0"/>
                </a:solidFill>
                <a:latin typeface="Baskerville Old Face"/>
              </a:rPr>
              <a:t>statement;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</a:t>
            </a:r>
            <a:r>
              <a:rPr lang="en-IN" sz="2800" i="1">
                <a:solidFill>
                  <a:srgbClr val="0070C0"/>
                </a:solidFill>
                <a:latin typeface="Baskerville Old Face"/>
              </a:rPr>
              <a:t>increment/decrement</a:t>
            </a:r>
            <a:r>
              <a:rPr lang="en-IN" sz="2800">
                <a:solidFill>
                  <a:srgbClr val="0070C0"/>
                </a:solidFill>
                <a:latin typeface="Baskerville Old Face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1143000" y="274680"/>
            <a:ext cx="7543080" cy="9439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ts val="722"/>
              </a:lnSpc>
            </a:pPr>
            <a:r>
              <a:rPr lang="en-IN" sz="4000">
                <a:solidFill>
                  <a:srgbClr val="C00000"/>
                </a:solidFill>
                <a:latin typeface="Baskerville Old Face"/>
              </a:rPr>
              <a:t>The for Statement</a:t>
            </a:r>
            <a:endParaRPr/>
          </a:p>
        </p:txBody>
      </p:sp>
      <p:sp>
        <p:nvSpPr>
          <p:cNvPr id="216" name="CustomShape 2"/>
          <p:cNvSpPr/>
          <p:nvPr/>
        </p:nvSpPr>
        <p:spPr>
          <a:xfrm>
            <a:off x="990720" y="1219320"/>
            <a:ext cx="7923960" cy="990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increment section can perform </a:t>
            </a:r>
            <a:r>
              <a:rPr lang="en-IN" sz="2800" u="sng">
                <a:solidFill>
                  <a:srgbClr val="0070C0"/>
                </a:solidFill>
                <a:latin typeface="Baskerville Old Face"/>
              </a:rPr>
              <a:t>any calculation</a:t>
            </a:r>
            <a:endParaRPr/>
          </a:p>
        </p:txBody>
      </p:sp>
      <p:sp>
        <p:nvSpPr>
          <p:cNvPr id="217" name="CustomShape 3"/>
          <p:cNvSpPr/>
          <p:nvPr/>
        </p:nvSpPr>
        <p:spPr>
          <a:xfrm>
            <a:off x="1137600" y="2394000"/>
            <a:ext cx="6288840" cy="220824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int num;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(num=30; num &gt; 0; num -= 5)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printf(“%d”, num);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Output : 30 25 20 15 10 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152280" y="152280"/>
            <a:ext cx="8305200" cy="6705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/* Program to display the output on the screen */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int i,j,n;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clrscr();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printf("Enter the value of n :");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scanf("%d",&amp;n);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for(i=0;i&lt;n;i++)                --------&gt; OUTER LOOP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{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    	for(j=0;j&lt;=i;j++)          --------&gt; INNER LOOP 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    	     printf("*");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    	printf("\n");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  	}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	getch();</a:t>
            </a:r>
            <a:endParaRPr/>
          </a:p>
          <a:p>
            <a:pPr>
              <a:lnSpc>
                <a:spcPct val="100000"/>
              </a:lnSpc>
            </a:pPr>
            <a:r>
              <a:rPr lang="en-IN" sz="22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4" name="CustomShape 2"/>
          <p:cNvSpPr/>
          <p:nvPr/>
        </p:nvSpPr>
        <p:spPr>
          <a:xfrm>
            <a:off x="5867280" y="1143000"/>
            <a:ext cx="2513880" cy="2209320"/>
          </a:xfrm>
          <a:prstGeom prst="rect">
            <a:avLst/>
          </a:prstGeom>
          <a:solidFill>
            <a:srgbClr val="753E3E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Baskerville Old Face"/>
              </a:rPr>
              <a:t>OUTPUT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OUPUT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Enter the value of n : 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*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**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***</a:t>
            </a:r>
            <a:endParaRPr/>
          </a:p>
          <a:p>
            <a:pPr>
              <a:lnSpc>
                <a:spcPct val="100000"/>
              </a:lnSpc>
            </a:pPr>
            <a:r>
              <a:rPr lang="en-IN" b="1">
                <a:solidFill>
                  <a:srgbClr val="FFFFFF"/>
                </a:solidFill>
                <a:latin typeface="Baskerville Old Face"/>
              </a:rPr>
              <a:t>****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380880" y="304920"/>
            <a:ext cx="8457480" cy="6019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 b="1">
                <a:solidFill>
                  <a:srgbClr val="0070C0"/>
                </a:solidFill>
                <a:latin typeface="Baskerville Old Face"/>
              </a:rPr>
              <a:t>/*   Program to Display 0 to 9 */ 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int x;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for(x=0; x&lt;=9 ; x++)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printf(“%d”,x);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printf(“\n”);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getch();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5815080" y="2743200"/>
            <a:ext cx="2208960" cy="190440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>
                <a:solidFill>
                  <a:srgbClr val="FFFFFF"/>
                </a:solidFill>
                <a:latin typeface="Baskerville Old Face"/>
              </a:rPr>
              <a:t>OUTPUT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2400">
                <a:solidFill>
                  <a:srgbClr val="FFFFFF"/>
                </a:solidFill>
                <a:latin typeface="Baskerville Old Face"/>
              </a:rPr>
              <a:t>0 1 2 3 4 5 6 7 8 9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28600"/>
            <a:ext cx="8228880" cy="5790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2. The if….else Statement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Syntax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if(expression)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true- block statements;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else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false – block statements;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380880" y="457200"/>
            <a:ext cx="8305200" cy="559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Jumps in Loops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There are four statements which are used to perform jumps in loops – break, continue, goto, exit().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break statement :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When the break statement is encountered inside a loop, the loop is immediately exited and the program continues with the statement immediately following the loop.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Syntax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0070C0"/>
                </a:solidFill>
                <a:latin typeface="Baskerville Old Face"/>
              </a:rPr>
              <a:t> break;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914400" y="457200"/>
            <a:ext cx="3748320" cy="5562000"/>
          </a:xfrm>
          <a:prstGeom prst="rect">
            <a:avLst/>
          </a:prstGeom>
        </p:spPr>
        <p:txBody>
          <a:bodyPr lIns="90000" tIns="45000" rIns="45720" bIns="45000" anchor="ctr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	</a:t>
            </a:r>
            <a:endParaRPr/>
          </a:p>
        </p:txBody>
      </p:sp>
      <p:sp>
        <p:nvSpPr>
          <p:cNvPr id="229" name="CustomShape 2"/>
          <p:cNvSpPr/>
          <p:nvPr/>
        </p:nvSpPr>
        <p:spPr>
          <a:xfrm>
            <a:off x="4933800" y="457200"/>
            <a:ext cx="3904560" cy="5562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Break in do while loop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0" name="CustomShape 3"/>
          <p:cNvSpPr/>
          <p:nvPr/>
        </p:nvSpPr>
        <p:spPr>
          <a:xfrm>
            <a:off x="685800" y="990720"/>
            <a:ext cx="3901320" cy="468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while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(condition)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break;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1" name="Line 4"/>
          <p:cNvSpPr/>
          <p:nvPr/>
        </p:nvSpPr>
        <p:spPr>
          <a:xfrm>
            <a:off x="2448360" y="4637520"/>
            <a:ext cx="83844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32" name="Line 5"/>
          <p:cNvSpPr/>
          <p:nvPr/>
        </p:nvSpPr>
        <p:spPr>
          <a:xfrm>
            <a:off x="3286800" y="4637520"/>
            <a:ext cx="0" cy="12801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33" name="Line 6"/>
          <p:cNvSpPr/>
          <p:nvPr/>
        </p:nvSpPr>
        <p:spPr>
          <a:xfrm flipH="1">
            <a:off x="1533960" y="5934960"/>
            <a:ext cx="175284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34" name="CustomShape 7"/>
          <p:cNvSpPr/>
          <p:nvPr/>
        </p:nvSpPr>
        <p:spPr>
          <a:xfrm>
            <a:off x="3286800" y="4713840"/>
            <a:ext cx="1209240" cy="7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Exit loop</a:t>
            </a:r>
            <a:endParaRPr/>
          </a:p>
        </p:txBody>
      </p:sp>
      <p:sp>
        <p:nvSpPr>
          <p:cNvPr id="235" name="CustomShape 8"/>
          <p:cNvSpPr/>
          <p:nvPr/>
        </p:nvSpPr>
        <p:spPr>
          <a:xfrm>
            <a:off x="5112360" y="1081080"/>
            <a:ext cx="3192840" cy="4815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(condition)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break;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while(….) 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6" name="Line 9"/>
          <p:cNvSpPr/>
          <p:nvPr/>
        </p:nvSpPr>
        <p:spPr>
          <a:xfrm>
            <a:off x="6667920" y="4735440"/>
            <a:ext cx="83808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37" name="Line 10"/>
          <p:cNvSpPr/>
          <p:nvPr/>
        </p:nvSpPr>
        <p:spPr>
          <a:xfrm>
            <a:off x="7506000" y="4735440"/>
            <a:ext cx="0" cy="12801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38" name="Line 11"/>
          <p:cNvSpPr/>
          <p:nvPr/>
        </p:nvSpPr>
        <p:spPr>
          <a:xfrm flipH="1">
            <a:off x="5753520" y="6032880"/>
            <a:ext cx="175248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39" name="CustomShape 12"/>
          <p:cNvSpPr/>
          <p:nvPr/>
        </p:nvSpPr>
        <p:spPr>
          <a:xfrm>
            <a:off x="7506360" y="4811760"/>
            <a:ext cx="1209240" cy="7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Exit loop</a:t>
            </a:r>
            <a:endParaRPr/>
          </a:p>
        </p:txBody>
      </p:sp>
      <p:sp>
        <p:nvSpPr>
          <p:cNvPr id="240" name="CustomShape 13"/>
          <p:cNvSpPr/>
          <p:nvPr/>
        </p:nvSpPr>
        <p:spPr>
          <a:xfrm>
            <a:off x="609480" y="457200"/>
            <a:ext cx="3504960" cy="942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>
                <a:solidFill>
                  <a:srgbClr val="C00000"/>
                </a:solidFill>
                <a:latin typeface="Baskerville Old Face"/>
              </a:rPr>
              <a:t> </a:t>
            </a:r>
            <a:r>
              <a:rPr lang="en-IN" sz="2800">
                <a:solidFill>
                  <a:srgbClr val="C00000"/>
                </a:solidFill>
                <a:latin typeface="Baskerville Old Face"/>
              </a:rPr>
              <a:t>Break in while loop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914400" y="457200"/>
            <a:ext cx="3748320" cy="5866920"/>
          </a:xfrm>
          <a:prstGeom prst="rect">
            <a:avLst/>
          </a:prstGeom>
        </p:spPr>
      </p:sp>
      <p:sp>
        <p:nvSpPr>
          <p:cNvPr id="242" name="CustomShape 2"/>
          <p:cNvSpPr/>
          <p:nvPr/>
        </p:nvSpPr>
        <p:spPr>
          <a:xfrm>
            <a:off x="4724280" y="457200"/>
            <a:ext cx="4114080" cy="586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Break in nested for loop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3" name="CustomShape 3"/>
          <p:cNvSpPr/>
          <p:nvPr/>
        </p:nvSpPr>
        <p:spPr>
          <a:xfrm>
            <a:off x="1046160" y="1231200"/>
            <a:ext cx="2991600" cy="4666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(error)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break;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4" name="CustomShape 4"/>
          <p:cNvSpPr/>
          <p:nvPr/>
        </p:nvSpPr>
        <p:spPr>
          <a:xfrm>
            <a:off x="5105520" y="1312560"/>
            <a:ext cx="3656880" cy="4666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	 for (……….)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 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        if (condition)		  break;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 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----------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5" name="Line 5"/>
          <p:cNvSpPr/>
          <p:nvPr/>
        </p:nvSpPr>
        <p:spPr>
          <a:xfrm>
            <a:off x="2598480" y="4118760"/>
            <a:ext cx="83844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46" name="Line 6"/>
          <p:cNvSpPr/>
          <p:nvPr/>
        </p:nvSpPr>
        <p:spPr>
          <a:xfrm>
            <a:off x="3436920" y="4118760"/>
            <a:ext cx="0" cy="128016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47" name="Line 7"/>
          <p:cNvSpPr/>
          <p:nvPr/>
        </p:nvSpPr>
        <p:spPr>
          <a:xfrm flipH="1">
            <a:off x="1684080" y="5416200"/>
            <a:ext cx="175284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48" name="CustomShape 8"/>
          <p:cNvSpPr/>
          <p:nvPr/>
        </p:nvSpPr>
        <p:spPr>
          <a:xfrm>
            <a:off x="3436920" y="4195080"/>
            <a:ext cx="1209240" cy="7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Exit loop</a:t>
            </a:r>
            <a:endParaRPr/>
          </a:p>
        </p:txBody>
      </p:sp>
      <p:sp>
        <p:nvSpPr>
          <p:cNvPr id="249" name="Line 9"/>
          <p:cNvSpPr/>
          <p:nvPr/>
        </p:nvSpPr>
        <p:spPr>
          <a:xfrm flipH="1">
            <a:off x="5790960" y="4039200"/>
            <a:ext cx="114300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50" name="Line 10"/>
          <p:cNvSpPr/>
          <p:nvPr/>
        </p:nvSpPr>
        <p:spPr>
          <a:xfrm>
            <a:off x="5790960" y="4039200"/>
            <a:ext cx="0" cy="82332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51" name="CustomShape 11"/>
          <p:cNvSpPr/>
          <p:nvPr/>
        </p:nvSpPr>
        <p:spPr>
          <a:xfrm>
            <a:off x="5013360" y="3639240"/>
            <a:ext cx="1222920" cy="785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Exit loop</a:t>
            </a:r>
            <a:endParaRPr/>
          </a:p>
        </p:txBody>
      </p:sp>
      <p:sp>
        <p:nvSpPr>
          <p:cNvPr id="252" name="Line 12"/>
          <p:cNvSpPr/>
          <p:nvPr/>
        </p:nvSpPr>
        <p:spPr>
          <a:xfrm flipH="1">
            <a:off x="5779800" y="4860720"/>
            <a:ext cx="640080" cy="0"/>
          </a:xfrm>
          <a:prstGeom prst="line">
            <a:avLst/>
          </a:prstGeom>
          <a:ln w="9360">
            <a:solidFill>
              <a:srgbClr val="000000"/>
            </a:solidFill>
            <a:round/>
            <a:headEnd type="triangle" w="med" len="med"/>
          </a:ln>
        </p:spPr>
      </p:sp>
      <p:sp>
        <p:nvSpPr>
          <p:cNvPr id="253" name="CustomShape 13"/>
          <p:cNvSpPr/>
          <p:nvPr/>
        </p:nvSpPr>
        <p:spPr>
          <a:xfrm>
            <a:off x="609480" y="533520"/>
            <a:ext cx="3580920" cy="943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Break in for loop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0880" y="304920"/>
            <a:ext cx="8305200" cy="5714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e.g.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count=1;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for(i=1;i&lt;=5;i++)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for(j=1;j&lt;=5;j++)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printf(“\nEnter number”);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scanf(“%d”,&amp;n);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if(n&lt;0)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      break;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}//inner for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count++;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}//outer for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5" name="CustomShape 2"/>
          <p:cNvSpPr/>
          <p:nvPr/>
        </p:nvSpPr>
        <p:spPr>
          <a:xfrm>
            <a:off x="5105520" y="2819520"/>
            <a:ext cx="2437560" cy="205668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Output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Enter number  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-3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No output 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>
                <a:solidFill>
                  <a:srgbClr val="FFFFFF"/>
                </a:solidFill>
                <a:latin typeface="Palatino Linotype"/>
              </a:rPr>
              <a:t>Control  goes to outside.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380880" y="228600"/>
            <a:ext cx="8305200" cy="5827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continue statement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use of the continue statement is to skip the statements which are followed by ‘continue’ and continue with the next iteration of the loop.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Syntax</a:t>
            </a:r>
            <a:r>
              <a:rPr lang="en-IN" sz="2800">
                <a:solidFill>
                  <a:srgbClr val="00B0F0"/>
                </a:solidFill>
                <a:latin typeface="Baskerville Old Face"/>
              </a:rPr>
              <a:t> </a:t>
            </a:r>
            <a:r>
              <a:rPr lang="en-IN" sz="2800" b="1">
                <a:solidFill>
                  <a:srgbClr val="0070C0"/>
                </a:solidFill>
                <a:latin typeface="Baskerville Old Face"/>
              </a:rPr>
              <a:t>:  continue;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457200" y="347760"/>
            <a:ext cx="4190400" cy="4723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continue in while loop</a:t>
            </a:r>
            <a:endParaRPr/>
          </a:p>
        </p:txBody>
      </p:sp>
      <p:sp>
        <p:nvSpPr>
          <p:cNvPr id="258" name="CustomShape 2"/>
          <p:cNvSpPr/>
          <p:nvPr/>
        </p:nvSpPr>
        <p:spPr>
          <a:xfrm>
            <a:off x="4495680" y="347760"/>
            <a:ext cx="4190400" cy="472320"/>
          </a:xfrm>
          <a:prstGeom prst="rect">
            <a:avLst/>
          </a:prstGeom>
        </p:spPr>
        <p:txBody>
          <a:bodyPr lIns="4572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continue in do while loop</a:t>
            </a:r>
            <a:endParaRPr/>
          </a:p>
        </p:txBody>
      </p:sp>
      <p:sp>
        <p:nvSpPr>
          <p:cNvPr id="259" name="CustomShape 3"/>
          <p:cNvSpPr/>
          <p:nvPr/>
        </p:nvSpPr>
        <p:spPr>
          <a:xfrm>
            <a:off x="914400" y="868680"/>
            <a:ext cx="3733200" cy="4461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while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(condition)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continue;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0" name="CustomShape 4"/>
          <p:cNvSpPr/>
          <p:nvPr/>
        </p:nvSpPr>
        <p:spPr>
          <a:xfrm>
            <a:off x="4952880" y="868680"/>
            <a:ext cx="3733200" cy="4461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do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(condition)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continue;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while(….) 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1" name="Line 5"/>
          <p:cNvSpPr/>
          <p:nvPr/>
        </p:nvSpPr>
        <p:spPr>
          <a:xfrm>
            <a:off x="2857320" y="4114800"/>
            <a:ext cx="83808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62" name="Line 6"/>
          <p:cNvSpPr/>
          <p:nvPr/>
        </p:nvSpPr>
        <p:spPr>
          <a:xfrm>
            <a:off x="3695400" y="1156320"/>
            <a:ext cx="0" cy="295344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63" name="Line 7"/>
          <p:cNvSpPr/>
          <p:nvPr/>
        </p:nvSpPr>
        <p:spPr>
          <a:xfrm flipH="1">
            <a:off x="2768400" y="1155600"/>
            <a:ext cx="91440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64" name="Line 8"/>
          <p:cNvSpPr/>
          <p:nvPr/>
        </p:nvSpPr>
        <p:spPr>
          <a:xfrm>
            <a:off x="6819840" y="4168440"/>
            <a:ext cx="83808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65" name="Line 9"/>
          <p:cNvSpPr/>
          <p:nvPr/>
        </p:nvSpPr>
        <p:spPr>
          <a:xfrm>
            <a:off x="7657920" y="4176360"/>
            <a:ext cx="0" cy="11890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66" name="Line 10"/>
          <p:cNvSpPr/>
          <p:nvPr/>
        </p:nvSpPr>
        <p:spPr>
          <a:xfrm flipH="1">
            <a:off x="6591240" y="5351400"/>
            <a:ext cx="106668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304920" y="347760"/>
            <a:ext cx="4342680" cy="4723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Continue in for loop</a:t>
            </a:r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4343400" y="347760"/>
            <a:ext cx="4342680" cy="472320"/>
          </a:xfrm>
          <a:prstGeom prst="rect">
            <a:avLst/>
          </a:prstGeom>
        </p:spPr>
        <p:txBody>
          <a:bodyPr lIns="4572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Continue in nested for loop</a:t>
            </a:r>
            <a:endParaRPr/>
          </a:p>
        </p:txBody>
      </p:sp>
      <p:sp>
        <p:nvSpPr>
          <p:cNvPr id="269" name="CustomShape 3"/>
          <p:cNvSpPr/>
          <p:nvPr/>
        </p:nvSpPr>
        <p:spPr>
          <a:xfrm>
            <a:off x="914400" y="868680"/>
            <a:ext cx="3733200" cy="4461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………………..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if (error)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continue;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………………  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0" name="CustomShape 4"/>
          <p:cNvSpPr/>
          <p:nvPr/>
        </p:nvSpPr>
        <p:spPr>
          <a:xfrm>
            <a:off x="4952880" y="868680"/>
            <a:ext cx="3809160" cy="5320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for (……..)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	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for (……….)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        if (condition)	        continue;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---------------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----------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1" name="Line 5"/>
          <p:cNvSpPr/>
          <p:nvPr/>
        </p:nvSpPr>
        <p:spPr>
          <a:xfrm>
            <a:off x="2857320" y="4114800"/>
            <a:ext cx="83808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72" name="Line 6"/>
          <p:cNvSpPr/>
          <p:nvPr/>
        </p:nvSpPr>
        <p:spPr>
          <a:xfrm>
            <a:off x="3695400" y="1156320"/>
            <a:ext cx="0" cy="29718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73" name="Line 7"/>
          <p:cNvSpPr/>
          <p:nvPr/>
        </p:nvSpPr>
        <p:spPr>
          <a:xfrm flipH="1">
            <a:off x="2768400" y="1155600"/>
            <a:ext cx="91440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74" name="Line 8"/>
          <p:cNvSpPr/>
          <p:nvPr/>
        </p:nvSpPr>
        <p:spPr>
          <a:xfrm flipH="1">
            <a:off x="4804920" y="3914280"/>
            <a:ext cx="990720" cy="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75" name="Line 9"/>
          <p:cNvSpPr/>
          <p:nvPr/>
        </p:nvSpPr>
        <p:spPr>
          <a:xfrm>
            <a:off x="4785840" y="2448360"/>
            <a:ext cx="0" cy="146304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276" name="Line 10"/>
          <p:cNvSpPr/>
          <p:nvPr/>
        </p:nvSpPr>
        <p:spPr>
          <a:xfrm>
            <a:off x="4804920" y="2448360"/>
            <a:ext cx="45720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609480" y="457200"/>
            <a:ext cx="8076600" cy="55620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e.g.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do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printf(“Enter a number”);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scanf(“%d”,&amp;n);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if(n&lt;0)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continue;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sum=sum+n;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}while(n!=999);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This code accepts integers and calculates sum of only positive numbers. The loop terminates when user enters 999.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380880" y="228600"/>
            <a:ext cx="8305200" cy="5827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#include&lt;math.h&gt;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int count,negative;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float no,sqroot;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printf("Enter 9999 To Stop\n");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count=0;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negative=0;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while(count&lt;=20)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   {		printf("\nEnter a number :");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		scanf("%f",&amp;no);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		if(no==9999)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	     	break;                                 //break statement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0070C0"/>
                </a:solidFill>
                <a:latin typeface="Baskerville Old Face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380880" y="457200"/>
            <a:ext cx="8305200" cy="559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00B0F0"/>
                </a:solidFill>
                <a:latin typeface="Baskerville Old Face"/>
              </a:rPr>
              <a:t>      	 </a:t>
            </a:r>
            <a:r>
              <a:rPr lang="en-IN" sz="2400">
                <a:solidFill>
                  <a:srgbClr val="0070C0"/>
                </a:solidFill>
                <a:latin typeface="Baskerville Old Face"/>
              </a:rPr>
              <a:t>if( no &lt; 0 )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		printf("\nNumber is negative");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		negative++;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		continue;                // continue statement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  	sqroot = sqrt(no);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  	printf("Numer = %f\n Square root = %f\n\n",no,sqroot);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  	count++;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}//while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printf("\nPositive Numbers = %d\n",count);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printf("\nNegative Numbers = %d\n",negative);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211360" y="1934280"/>
            <a:ext cx="1011240" cy="3801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false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2743560" y="1784160"/>
            <a:ext cx="2666880" cy="118692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24" name="CustomShape 3"/>
          <p:cNvSpPr/>
          <p:nvPr/>
        </p:nvSpPr>
        <p:spPr>
          <a:xfrm>
            <a:off x="3276360" y="2021400"/>
            <a:ext cx="1599480" cy="68364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expression</a:t>
            </a:r>
            <a:endParaRPr/>
          </a:p>
        </p:txBody>
      </p:sp>
      <p:sp>
        <p:nvSpPr>
          <p:cNvPr id="125" name="Line 4"/>
          <p:cNvSpPr/>
          <p:nvPr/>
        </p:nvSpPr>
        <p:spPr>
          <a:xfrm flipV="1">
            <a:off x="5419800" y="2376720"/>
            <a:ext cx="498600" cy="108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26" name="CustomShape 5"/>
          <p:cNvSpPr/>
          <p:nvPr/>
        </p:nvSpPr>
        <p:spPr>
          <a:xfrm>
            <a:off x="4088160" y="1222560"/>
            <a:ext cx="547560" cy="7920"/>
          </a:xfrm>
          <a:prstGeom prst="straightConnector1">
            <a:avLst/>
          </a:prstGeom>
          <a:ln w="3168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27" name="CustomShape 6"/>
          <p:cNvSpPr/>
          <p:nvPr/>
        </p:nvSpPr>
        <p:spPr>
          <a:xfrm>
            <a:off x="5918400" y="516132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28" name="Line 7"/>
          <p:cNvSpPr/>
          <p:nvPr/>
        </p:nvSpPr>
        <p:spPr>
          <a:xfrm flipV="1">
            <a:off x="2242080" y="2378880"/>
            <a:ext cx="498600" cy="108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29" name="CustomShape 8"/>
          <p:cNvSpPr/>
          <p:nvPr/>
        </p:nvSpPr>
        <p:spPr>
          <a:xfrm>
            <a:off x="1879200" y="1947240"/>
            <a:ext cx="900000" cy="3801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true</a:t>
            </a:r>
            <a:endParaRPr/>
          </a:p>
        </p:txBody>
      </p:sp>
      <p:sp>
        <p:nvSpPr>
          <p:cNvPr id="130" name="CustomShape 9"/>
          <p:cNvSpPr/>
          <p:nvPr/>
        </p:nvSpPr>
        <p:spPr>
          <a:xfrm>
            <a:off x="5122080" y="3292920"/>
            <a:ext cx="2116080" cy="92160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31" name="CustomShape 10"/>
          <p:cNvSpPr/>
          <p:nvPr/>
        </p:nvSpPr>
        <p:spPr>
          <a:xfrm>
            <a:off x="5176800" y="3136680"/>
            <a:ext cx="1813680" cy="12931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false block statement</a:t>
            </a:r>
            <a:endParaRPr/>
          </a:p>
        </p:txBody>
      </p:sp>
      <p:sp>
        <p:nvSpPr>
          <p:cNvPr id="132" name="CustomShape 11"/>
          <p:cNvSpPr/>
          <p:nvPr/>
        </p:nvSpPr>
        <p:spPr>
          <a:xfrm>
            <a:off x="5946840" y="425448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33" name="CustomShape 12"/>
          <p:cNvSpPr/>
          <p:nvPr/>
        </p:nvSpPr>
        <p:spPr>
          <a:xfrm>
            <a:off x="5935320" y="235980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34" name="CustomShape 13"/>
          <p:cNvSpPr/>
          <p:nvPr/>
        </p:nvSpPr>
        <p:spPr>
          <a:xfrm>
            <a:off x="1091880" y="3300840"/>
            <a:ext cx="1904040" cy="99072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35" name="CustomShape 14"/>
          <p:cNvSpPr/>
          <p:nvPr/>
        </p:nvSpPr>
        <p:spPr>
          <a:xfrm>
            <a:off x="1150560" y="3149640"/>
            <a:ext cx="1631880" cy="129312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true  block statement</a:t>
            </a:r>
            <a:endParaRPr/>
          </a:p>
        </p:txBody>
      </p:sp>
      <p:sp>
        <p:nvSpPr>
          <p:cNvPr id="136" name="CustomShape 15"/>
          <p:cNvSpPr/>
          <p:nvPr/>
        </p:nvSpPr>
        <p:spPr>
          <a:xfrm>
            <a:off x="2220840" y="428184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37" name="CustomShape 16"/>
          <p:cNvSpPr/>
          <p:nvPr/>
        </p:nvSpPr>
        <p:spPr>
          <a:xfrm>
            <a:off x="2223000" y="237348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38" name="CustomShape 17"/>
          <p:cNvSpPr/>
          <p:nvPr/>
        </p:nvSpPr>
        <p:spPr>
          <a:xfrm>
            <a:off x="2222280" y="517608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</p:spTree>
  </p:cSld>
  <p:clrMapOvr>
    <a:masterClrMapping/>
  </p:clrMapOvr>
  <p:transition>
    <p:plus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304920" y="152280"/>
            <a:ext cx="8305200" cy="6324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goto Statement 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C support go to statement to jump unconditionally from one point to another in the program.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Syntax: 	goto label;		label: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……..			         Statement;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……..				……….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……..				……….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label:	  				……….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	Statement;				goto label;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	</a:t>
            </a:r>
            <a:r>
              <a:rPr lang="en-IN" sz="2800" b="1">
                <a:solidFill>
                  <a:srgbClr val="0070C0"/>
                </a:solidFill>
                <a:latin typeface="Baskerville Old Face"/>
              </a:rPr>
              <a:t>[Forword Jump]			[Backward Jump]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380880" y="152280"/>
            <a:ext cx="8305200" cy="6324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goto Statement :</a:t>
            </a:r>
            <a:endParaRPr/>
          </a:p>
          <a:p>
            <a:pPr>
              <a:lnSpc>
                <a:spcPct val="90000"/>
              </a:lnSpc>
            </a:pPr>
            <a:r>
              <a:rPr lang="en-IN" sz="2800" b="1" u="sng">
                <a:solidFill>
                  <a:srgbClr val="0070C0"/>
                </a:solidFill>
                <a:latin typeface="Baskerville Old Face"/>
              </a:rPr>
              <a:t>Backward Jump. 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a label is before the statement goto, a loop will be formed and some statements will be executed repeatedly, such a jump is known as </a:t>
            </a:r>
            <a:r>
              <a:rPr lang="en-IN" sz="2800">
                <a:solidFill>
                  <a:srgbClr val="FF0000"/>
                </a:solidFill>
                <a:latin typeface="Baskerville Old Face"/>
              </a:rPr>
              <a:t>Backward Jump.</a:t>
            </a:r>
            <a:r>
              <a:rPr lang="en-IN" sz="2800" b="1">
                <a:solidFill>
                  <a:srgbClr val="FF0000"/>
                </a:solidFill>
                <a:latin typeface="Baskerville Old Face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en-IN" sz="2800" b="1" u="sng">
                <a:solidFill>
                  <a:srgbClr val="0070C0"/>
                </a:solidFill>
                <a:latin typeface="Baskerville Old Face"/>
              </a:rPr>
              <a:t>Forward Jump: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If the label is placed after the goto label, some statements will be skipped and the jump is known as a forward jump.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e.g. x=1;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loop: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x++;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if(x&lt;100)</a:t>
            </a:r>
            <a:endParaRPr/>
          </a:p>
          <a:p>
            <a:pPr>
              <a:lnSpc>
                <a:spcPct val="9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        goto loop;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533520" y="228600"/>
            <a:ext cx="8152560" cy="6781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Using exit() function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The exit() function causes immediate termination of the entire program. 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e.g.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int code;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printf(“\n enter the security code”);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scanf(“%d”,&amp;code);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if(code&lt;0)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	exit(0);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----------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228600" y="0"/>
            <a:ext cx="8686080" cy="5713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C00000"/>
                </a:solidFill>
                <a:latin typeface="Baskerville Old Face"/>
              </a:rPr>
              <a:t>Example – 2 :</a:t>
            </a:r>
            <a:r>
              <a:rPr lang="en-IN" sz="2400" b="1">
                <a:solidFill>
                  <a:srgbClr val="00B0F0"/>
                </a:solidFill>
                <a:latin typeface="Baskerville Old Face"/>
              </a:rPr>
              <a:t>  </a:t>
            </a:r>
            <a:r>
              <a:rPr lang="en-IN" sz="2400">
                <a:solidFill>
                  <a:srgbClr val="C00000"/>
                </a:solidFill>
                <a:latin typeface="Baskerville Old Face"/>
              </a:rPr>
              <a:t>Two numbers are entered through the keyboard. Write a program to find the value of one number raised to the power of other.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00B0F0"/>
                </a:solidFill>
                <a:latin typeface="Baskerville Old Face"/>
              </a:rPr>
              <a:t> </a:t>
            </a: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 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int a,b,ans,i;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clrscr();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printf("Enter the 2 numbers :  ");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scanf("%d%d",&amp;a,&amp;b); 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ans=1;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for(i=0;i&lt;b;i++)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  ans=ans*a;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     printf("\n%d^%d is %d\n",a,b,ans);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getch(); }//main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86" name="CustomShape 2"/>
          <p:cNvSpPr/>
          <p:nvPr/>
        </p:nvSpPr>
        <p:spPr>
          <a:xfrm>
            <a:off x="5334120" y="1905120"/>
            <a:ext cx="2971080" cy="205668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2400" b="1">
                <a:solidFill>
                  <a:srgbClr val="FFFFFF"/>
                </a:solidFill>
                <a:latin typeface="Baskerville Old Face"/>
              </a:rPr>
              <a:t>Output: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FFFFFF"/>
                </a:solidFill>
                <a:latin typeface="Baskerville Old Face"/>
              </a:rPr>
              <a:t> Enter the 2 numbers :2 3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FFFFFF"/>
                </a:solidFill>
                <a:latin typeface="Baskerville Old Face"/>
              </a:rPr>
              <a:t> 2^3 is 8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457200" y="152280"/>
            <a:ext cx="8152560" cy="5408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C00000"/>
                </a:solidFill>
                <a:latin typeface="Baskerville Old Face"/>
              </a:rPr>
              <a:t>Example – 3 : Write a program to read  a no. and check if it is palindrome or not.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#include&lt;conio.h&gt; 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int n,temp,r;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int rev=0;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printf("Enter a number : ");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scanf("%d",&amp;n); 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temp=n;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while(n != 0)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{	r= n%10;  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rev = rev*10 + r;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n/=10;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 }	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457200" y="152280"/>
            <a:ext cx="8152560" cy="19544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    </a:t>
            </a:r>
            <a:r>
              <a:rPr lang="en-IN" sz="2400">
                <a:solidFill>
                  <a:srgbClr val="0070C0"/>
                </a:solidFill>
                <a:latin typeface="Baskerville Old Face"/>
              </a:rPr>
              <a:t>if(rev = = temp)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printf("%d is Palindrome \n",temp);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 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	printf(“%d is not Palindrome\n”,temp);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getch();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</p:txBody>
      </p:sp>
      <p:sp>
        <p:nvSpPr>
          <p:cNvPr id="289" name="CustomShape 2"/>
          <p:cNvSpPr/>
          <p:nvPr/>
        </p:nvSpPr>
        <p:spPr>
          <a:xfrm>
            <a:off x="5585400" y="4250160"/>
            <a:ext cx="2437560" cy="182808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2000" b="1">
                <a:solidFill>
                  <a:srgbClr val="FFFFFF"/>
                </a:solidFill>
                <a:latin typeface="Baskerville Old Face"/>
              </a:rPr>
              <a:t>Output: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FFFFFF"/>
                </a:solidFill>
                <a:latin typeface="Baskerville Old Face"/>
              </a:rPr>
              <a:t>Enter a number : 121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FFFFFF"/>
                </a:solidFill>
                <a:latin typeface="Baskerville Old Face"/>
              </a:rPr>
              <a:t>121 is Palindrome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246960" y="51480"/>
            <a:ext cx="8914680" cy="5662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C00000"/>
                </a:solidFill>
                <a:latin typeface="Baskerville Old Face"/>
              </a:rPr>
              <a:t>Example – 5 : Accept a number through the keyboard. Display whether the given number is prime or not.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 </a:t>
            </a: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#include&lt;stdio.h&gt;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#include&lt;conio.h&gt;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 void main()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{	int i,num,r;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clrscr(); 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printf(" Enter the number : ");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scanf("%d",&amp;num);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for(i=2;i&lt;=num /2;i++)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{    r = num % i;	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if(r = = 0)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 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   printf(" %d is not a prime no",num);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   getch();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   exit(0);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    } 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	</a:t>
            </a: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228600" y="228600"/>
            <a:ext cx="8914680" cy="17002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printf(" %d is a prime number ",num);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 getch();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B0F0"/>
                </a:solidFill>
                <a:latin typeface="Baskerville Old Face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6246000" y="3657600"/>
            <a:ext cx="2437560" cy="1904400"/>
          </a:xfrm>
          <a:prstGeom prst="rect">
            <a:avLst/>
          </a:prstGeom>
          <a:solidFill>
            <a:srgbClr val="6076B4"/>
          </a:solidFill>
          <a:ln w="28440">
            <a:solidFill>
              <a:srgbClr val="475785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2000" b="1">
                <a:solidFill>
                  <a:srgbClr val="FFFFFF"/>
                </a:solidFill>
                <a:latin typeface="Baskerville Old Face"/>
              </a:rPr>
              <a:t>Output: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FFFFFF"/>
                </a:solidFill>
                <a:latin typeface="Baskerville Old Face"/>
              </a:rPr>
              <a:t>Enter the number : 121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FFFFFF"/>
                </a:solidFill>
                <a:latin typeface="Baskerville Old Face"/>
              </a:rPr>
              <a:t>121 is not a prime no</a:t>
            </a:r>
            <a:endParaRPr/>
          </a:p>
          <a:p>
            <a:pPr>
              <a:lnSpc>
                <a:spcPct val="100000"/>
              </a:lnSpc>
            </a:pPr>
            <a:r>
              <a:rPr lang="en-IN" sz="2000">
                <a:solidFill>
                  <a:srgbClr val="FFFFFF"/>
                </a:solidFill>
                <a:latin typeface="Baskerville Old Face"/>
              </a:rPr>
              <a:t> </a:t>
            </a: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4648200" y="6172200"/>
            <a:ext cx="403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For more Details contact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426000" y="2835000"/>
            <a:ext cx="1011240" cy="3801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false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4491000" y="2684880"/>
            <a:ext cx="2134080" cy="118692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41" name="CustomShape 3"/>
          <p:cNvSpPr/>
          <p:nvPr/>
        </p:nvSpPr>
        <p:spPr>
          <a:xfrm>
            <a:off x="5116320" y="2881080"/>
            <a:ext cx="837720" cy="68364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a&gt;b</a:t>
            </a:r>
            <a:endParaRPr/>
          </a:p>
        </p:txBody>
      </p:sp>
      <p:sp>
        <p:nvSpPr>
          <p:cNvPr id="142" name="Line 4"/>
          <p:cNvSpPr/>
          <p:nvPr/>
        </p:nvSpPr>
        <p:spPr>
          <a:xfrm flipV="1">
            <a:off x="6634440" y="3277440"/>
            <a:ext cx="498600" cy="108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43" name="CustomShape 5"/>
          <p:cNvSpPr/>
          <p:nvPr/>
        </p:nvSpPr>
        <p:spPr>
          <a:xfrm>
            <a:off x="5562360" y="2123640"/>
            <a:ext cx="547560" cy="7920"/>
          </a:xfrm>
          <a:prstGeom prst="straightConnector1">
            <a:avLst/>
          </a:prstGeom>
          <a:ln w="3168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44" name="CustomShape 6"/>
          <p:cNvSpPr/>
          <p:nvPr/>
        </p:nvSpPr>
        <p:spPr>
          <a:xfrm>
            <a:off x="7133400" y="576180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45" name="Line 7"/>
          <p:cNvSpPr/>
          <p:nvPr/>
        </p:nvSpPr>
        <p:spPr>
          <a:xfrm flipV="1">
            <a:off x="3975480" y="3279600"/>
            <a:ext cx="498600" cy="1080"/>
          </a:xfrm>
          <a:prstGeom prst="line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46" name="CustomShape 8"/>
          <p:cNvSpPr/>
          <p:nvPr/>
        </p:nvSpPr>
        <p:spPr>
          <a:xfrm>
            <a:off x="3727800" y="2683080"/>
            <a:ext cx="751320" cy="683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400" b="1">
                <a:solidFill>
                  <a:srgbClr val="00B050"/>
                </a:solidFill>
                <a:latin typeface="Baskerville Old Face"/>
              </a:rPr>
              <a:t>true</a:t>
            </a:r>
            <a:endParaRPr/>
          </a:p>
        </p:txBody>
      </p:sp>
      <p:sp>
        <p:nvSpPr>
          <p:cNvPr id="147" name="CustomShape 9"/>
          <p:cNvSpPr/>
          <p:nvPr/>
        </p:nvSpPr>
        <p:spPr>
          <a:xfrm>
            <a:off x="6096960" y="4191480"/>
            <a:ext cx="2355840" cy="67104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48" name="CustomShape 10"/>
          <p:cNvSpPr/>
          <p:nvPr/>
        </p:nvSpPr>
        <p:spPr>
          <a:xfrm>
            <a:off x="6249240" y="4133880"/>
            <a:ext cx="1918800" cy="78516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800" b="1">
                <a:solidFill>
                  <a:srgbClr val="00B050"/>
                </a:solidFill>
                <a:latin typeface="Baskerville Old Face"/>
              </a:rPr>
              <a:t>b is larger</a:t>
            </a:r>
            <a:endParaRPr/>
          </a:p>
        </p:txBody>
      </p:sp>
      <p:sp>
        <p:nvSpPr>
          <p:cNvPr id="149" name="CustomShape 11"/>
          <p:cNvSpPr/>
          <p:nvPr/>
        </p:nvSpPr>
        <p:spPr>
          <a:xfrm>
            <a:off x="7161480" y="485532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50" name="CustomShape 12"/>
          <p:cNvSpPr/>
          <p:nvPr/>
        </p:nvSpPr>
        <p:spPr>
          <a:xfrm>
            <a:off x="7149960" y="326088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51" name="CustomShape 13"/>
          <p:cNvSpPr/>
          <p:nvPr/>
        </p:nvSpPr>
        <p:spPr>
          <a:xfrm>
            <a:off x="2666880" y="4267080"/>
            <a:ext cx="2103120" cy="653760"/>
          </a:xfrm>
          <a:prstGeom prst="rect">
            <a:avLst/>
          </a:prstGeom>
          <a:solidFill>
            <a:srgbClr val="FFFFFF"/>
          </a:solidFill>
          <a:ln w="28440">
            <a:solidFill>
              <a:srgbClr val="C00000"/>
            </a:solidFill>
            <a:miter/>
          </a:ln>
        </p:spPr>
      </p:sp>
      <p:sp>
        <p:nvSpPr>
          <p:cNvPr id="152" name="CustomShape 14"/>
          <p:cNvSpPr/>
          <p:nvPr/>
        </p:nvSpPr>
        <p:spPr>
          <a:xfrm>
            <a:off x="2781360" y="4214520"/>
            <a:ext cx="1908000" cy="78516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2800" b="1">
                <a:solidFill>
                  <a:srgbClr val="00B050"/>
                </a:solidFill>
                <a:latin typeface="Baskerville Old Face"/>
              </a:rPr>
              <a:t>a is larger</a:t>
            </a:r>
            <a:endParaRPr/>
          </a:p>
        </p:txBody>
      </p:sp>
      <p:sp>
        <p:nvSpPr>
          <p:cNvPr id="153" name="CustomShape 15"/>
          <p:cNvSpPr/>
          <p:nvPr/>
        </p:nvSpPr>
        <p:spPr>
          <a:xfrm>
            <a:off x="3994920" y="490968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</a:ln>
        </p:spPr>
      </p:sp>
      <p:sp>
        <p:nvSpPr>
          <p:cNvPr id="154" name="CustomShape 16"/>
          <p:cNvSpPr/>
          <p:nvPr/>
        </p:nvSpPr>
        <p:spPr>
          <a:xfrm>
            <a:off x="3997440" y="327420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55" name="CustomShape 17"/>
          <p:cNvSpPr/>
          <p:nvPr/>
        </p:nvSpPr>
        <p:spPr>
          <a:xfrm>
            <a:off x="3996360" y="5803920"/>
            <a:ext cx="913680" cy="720"/>
          </a:xfrm>
          <a:prstGeom prst="straightConnector1">
            <a:avLst/>
          </a:prstGeom>
          <a:ln w="28440">
            <a:solidFill>
              <a:srgbClr val="C00000"/>
            </a:solidFill>
            <a:round/>
            <a:tailEnd type="triangle" w="med" len="med"/>
          </a:ln>
        </p:spPr>
      </p:sp>
      <p:sp>
        <p:nvSpPr>
          <p:cNvPr id="156" name="CustomShape 18"/>
          <p:cNvSpPr/>
          <p:nvPr/>
        </p:nvSpPr>
        <p:spPr>
          <a:xfrm>
            <a:off x="328680" y="353880"/>
            <a:ext cx="4571280" cy="14968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e.g. if(a&gt;b)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printf(“a is larger”);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      else</a:t>
            </a:r>
            <a:endParaRPr/>
          </a:p>
          <a:p>
            <a:pPr>
              <a:lnSpc>
                <a:spcPct val="100000"/>
              </a:lnSpc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	printf(“b is larger”);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57200" y="380880"/>
            <a:ext cx="8228880" cy="56383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800" b="1">
                <a:solidFill>
                  <a:srgbClr val="C00000"/>
                </a:solidFill>
                <a:latin typeface="Baskerville Old Face"/>
              </a:rPr>
              <a:t>3. Nested  if…else statements: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 The if clause and the else part may contain a compound statement.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IN" sz="2800">
                <a:solidFill>
                  <a:srgbClr val="0070C0"/>
                </a:solidFill>
                <a:latin typeface="Baskerville Old Face"/>
              </a:rPr>
              <a:t>Either or both may contain another if  or  if….else statement. This is called the nesting of if…else statements.</a:t>
            </a:r>
            <a:endParaRPr/>
          </a:p>
        </p:txBody>
      </p:sp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28600"/>
            <a:ext cx="8228880" cy="5790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Syntax:     	if(condition 1)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{	if(condition 2)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  				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	statement – 1;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	statement – 2;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	statement – 3;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}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152280"/>
            <a:ext cx="8228880" cy="5866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E.g. 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if(a&gt;b)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{		if(a&gt;c)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printf(“a is largest”);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printf(“c is largest”);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{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if(b&gt;c)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printf(“b is largest”);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else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			printf(“c is largest”);</a:t>
            </a:r>
            <a:endParaRPr/>
          </a:p>
          <a:p>
            <a:pPr>
              <a:lnSpc>
                <a:spcPct val="100000"/>
              </a:lnSpc>
            </a:pPr>
            <a:r>
              <a:rPr lang="en-IN" sz="2400">
                <a:solidFill>
                  <a:srgbClr val="0070C0"/>
                </a:solidFill>
                <a:latin typeface="Baskerville Old Face"/>
              </a:rPr>
              <a:t>}</a:t>
            </a:r>
            <a:endParaRPr/>
          </a:p>
        </p:txBody>
      </p:sp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1799</Words>
  <PresentationFormat>On-screen Show (4:3)</PresentationFormat>
  <Paragraphs>528</Paragraphs>
  <Slides>58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PCP</dc:creator>
  <cp:lastModifiedBy>PCP</cp:lastModifiedBy>
  <cp:revision>1</cp:revision>
  <dcterms:modified xsi:type="dcterms:W3CDTF">2017-05-31T10:41:35Z</dcterms:modified>
</cp:coreProperties>
</file>