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FBD2D-11F9-4AC3-89F3-3054FEDDF9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5DA3332-61D6-4BA1-9839-B16741D9D8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AE49744-E6F2-40FC-83C5-56B1643F9EAF}"/>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5" name="Footer Placeholder 4">
            <a:extLst>
              <a:ext uri="{FF2B5EF4-FFF2-40B4-BE49-F238E27FC236}">
                <a16:creationId xmlns:a16="http://schemas.microsoft.com/office/drawing/2014/main" id="{2B6BA2D9-4A9F-4D46-AEFB-286C5EAEBB7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CDA8F8-DFDB-4719-8927-FC1CD67E017D}"/>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1234351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1E7C9-1A2D-4EB7-823F-FE051A4F758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D15CA9C-B8A4-4CEC-8270-6EBB68B4497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2E61A3-4FBD-4B65-A775-56F180C4B1C9}"/>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5" name="Footer Placeholder 4">
            <a:extLst>
              <a:ext uri="{FF2B5EF4-FFF2-40B4-BE49-F238E27FC236}">
                <a16:creationId xmlns:a16="http://schemas.microsoft.com/office/drawing/2014/main" id="{67C181CA-6AA6-47F1-BFCD-F43A6D2AAA3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FFEF0DD-46FE-4BDD-9611-1B3163682E54}"/>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24141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F8ACA5-A6E3-45D3-AAC0-3A852B7B83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4C43879-1B28-44DF-82DF-80DBD253CB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AC33314-1196-4459-8655-86EEBE1B788F}"/>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5" name="Footer Placeholder 4">
            <a:extLst>
              <a:ext uri="{FF2B5EF4-FFF2-40B4-BE49-F238E27FC236}">
                <a16:creationId xmlns:a16="http://schemas.microsoft.com/office/drawing/2014/main" id="{E0E70FF4-8470-41B7-BE86-4F65F5E8920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CDB92F-9A29-4457-A981-63108C8947D9}"/>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3958461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E52FE-EDCF-4E85-9EC0-C0442403071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D69A0EE-AE65-44A6-B853-EEFC05E59FB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D09E4DE-AD51-4977-9656-457B15804DDC}"/>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5" name="Footer Placeholder 4">
            <a:extLst>
              <a:ext uri="{FF2B5EF4-FFF2-40B4-BE49-F238E27FC236}">
                <a16:creationId xmlns:a16="http://schemas.microsoft.com/office/drawing/2014/main" id="{E3021083-42ED-4914-BC7C-FCA5AE47CB3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B559DC1-C9E9-489E-A163-80355E3C944A}"/>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381727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2CB7C-AAFF-4DEB-B848-D89F8A399B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85D1B20-ADC7-478B-8A34-E7F27D5FBC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569847-A22C-4546-87C4-A52D9AABF828}"/>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5" name="Footer Placeholder 4">
            <a:extLst>
              <a:ext uri="{FF2B5EF4-FFF2-40B4-BE49-F238E27FC236}">
                <a16:creationId xmlns:a16="http://schemas.microsoft.com/office/drawing/2014/main" id="{6EF87AAD-8B8B-4D00-970A-8E590EEE9A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6F8975-65AE-4BFB-9605-055BB003ED7F}"/>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1531274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B4AD3-4321-4313-B43C-169B0D6D91D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6778930-3671-4C83-92A6-5EB97A5072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4AD7E8E-A64A-43EC-9442-B6E970EE00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C54883A-E789-433E-BDF6-145DDDBA852D}"/>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6" name="Footer Placeholder 5">
            <a:extLst>
              <a:ext uri="{FF2B5EF4-FFF2-40B4-BE49-F238E27FC236}">
                <a16:creationId xmlns:a16="http://schemas.microsoft.com/office/drawing/2014/main" id="{65F117F1-276C-46DB-B7CA-C371F8F4A3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8FDC09C-324C-445A-9B4A-D751F3208818}"/>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223909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86F91-CE83-48B4-AACE-3BA07F5A677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F88BC75-ED88-44DB-94EC-F29559BA21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B1F3615-460A-4661-836A-97995EE7EBB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370FA1B-6FFD-420E-9160-EEBB27330A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37F7AD-C543-4779-87B2-5E78622F5E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270CFEA-892B-431C-92EC-CA3DB0CBBE11}"/>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8" name="Footer Placeholder 7">
            <a:extLst>
              <a:ext uri="{FF2B5EF4-FFF2-40B4-BE49-F238E27FC236}">
                <a16:creationId xmlns:a16="http://schemas.microsoft.com/office/drawing/2014/main" id="{2D31E71E-18AF-484A-8594-369D05CD3D5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032BDD5-A35E-42AF-BCF4-B3B5AAE0806D}"/>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613668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3AE82-632B-43AA-A553-2F85E82BD6F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EFE049D-CEC5-4720-9BA0-71EC162222E3}"/>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4" name="Footer Placeholder 3">
            <a:extLst>
              <a:ext uri="{FF2B5EF4-FFF2-40B4-BE49-F238E27FC236}">
                <a16:creationId xmlns:a16="http://schemas.microsoft.com/office/drawing/2014/main" id="{22DBB587-61BC-4551-9FAB-CE0EDA070F5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72DB1EE-5334-4D0B-B8C6-ABD6AD2DFD12}"/>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2775655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8F9101-669F-471A-A8D5-276D6971253C}"/>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3" name="Footer Placeholder 2">
            <a:extLst>
              <a:ext uri="{FF2B5EF4-FFF2-40B4-BE49-F238E27FC236}">
                <a16:creationId xmlns:a16="http://schemas.microsoft.com/office/drawing/2014/main" id="{1FA40AEF-179D-4B14-BFAF-823C4528FAA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9A7416A-34A4-49C6-83B9-DF42213E1833}"/>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39920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6871B-59CA-479A-BCEF-07C59705D7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8BF479E-1464-454B-86B5-0C153834F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6390C47-1FCE-4ED5-AFDC-CBF5D12586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51213E-1A04-4771-AF41-15D8BF73F941}"/>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6" name="Footer Placeholder 5">
            <a:extLst>
              <a:ext uri="{FF2B5EF4-FFF2-40B4-BE49-F238E27FC236}">
                <a16:creationId xmlns:a16="http://schemas.microsoft.com/office/drawing/2014/main" id="{31F722AA-EA1B-4762-9DC7-D5D6D17CA84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7C7ABD0-9DE9-4245-8D9C-E6C1801CEAAA}"/>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320555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F25-F76D-4B73-BCF4-94BFE826D6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92C7730-E17F-4C0B-AFA3-3150CBE7B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CDC65D5-8F1F-45A4-B1AA-FCE04E1DE1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80BD4A-96C8-4605-AD54-3D2CD2E766D5}"/>
              </a:ext>
            </a:extLst>
          </p:cNvPr>
          <p:cNvSpPr>
            <a:spLocks noGrp="1"/>
          </p:cNvSpPr>
          <p:nvPr>
            <p:ph type="dt" sz="half" idx="10"/>
          </p:nvPr>
        </p:nvSpPr>
        <p:spPr/>
        <p:txBody>
          <a:bodyPr/>
          <a:lstStyle/>
          <a:p>
            <a:fld id="{20133156-4DE9-4415-AA02-F716D5A04D74}" type="datetimeFigureOut">
              <a:rPr lang="en-IN" smtClean="0"/>
              <a:t>26-07-2018</a:t>
            </a:fld>
            <a:endParaRPr lang="en-IN"/>
          </a:p>
        </p:txBody>
      </p:sp>
      <p:sp>
        <p:nvSpPr>
          <p:cNvPr id="6" name="Footer Placeholder 5">
            <a:extLst>
              <a:ext uri="{FF2B5EF4-FFF2-40B4-BE49-F238E27FC236}">
                <a16:creationId xmlns:a16="http://schemas.microsoft.com/office/drawing/2014/main" id="{5DD7C4E0-D3DE-4C94-A24A-94DC903C5DE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E693779-6799-4A05-AA2A-7ED2E754CD73}"/>
              </a:ext>
            </a:extLst>
          </p:cNvPr>
          <p:cNvSpPr>
            <a:spLocks noGrp="1"/>
          </p:cNvSpPr>
          <p:nvPr>
            <p:ph type="sldNum" sz="quarter" idx="12"/>
          </p:nvPr>
        </p:nvSpPr>
        <p:spPr/>
        <p:txBody>
          <a:bodyPr/>
          <a:lstStyle/>
          <a:p>
            <a:fld id="{C56434FF-8D47-4EB4-94A5-756CD67BA8A5}" type="slidenum">
              <a:rPr lang="en-IN" smtClean="0"/>
              <a:t>‹#›</a:t>
            </a:fld>
            <a:endParaRPr lang="en-IN"/>
          </a:p>
        </p:txBody>
      </p:sp>
    </p:spTree>
    <p:extLst>
      <p:ext uri="{BB962C8B-B14F-4D97-AF65-F5344CB8AC3E}">
        <p14:creationId xmlns:p14="http://schemas.microsoft.com/office/powerpoint/2010/main" val="234971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132D27-A511-4940-9520-8EB4779A1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FD0D69E-437C-46CB-9CD9-CC47C6D23C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25827EA-E91D-4157-8B4C-175DE91596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33156-4DE9-4415-AA02-F716D5A04D74}" type="datetimeFigureOut">
              <a:rPr lang="en-IN" smtClean="0"/>
              <a:t>26-07-2018</a:t>
            </a:fld>
            <a:endParaRPr lang="en-IN"/>
          </a:p>
        </p:txBody>
      </p:sp>
      <p:sp>
        <p:nvSpPr>
          <p:cNvPr id="5" name="Footer Placeholder 4">
            <a:extLst>
              <a:ext uri="{FF2B5EF4-FFF2-40B4-BE49-F238E27FC236}">
                <a16:creationId xmlns:a16="http://schemas.microsoft.com/office/drawing/2014/main" id="{CD910507-B596-418C-830F-47274EC4F0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009B29C-EF1B-40B4-B05D-773C5B87A9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434FF-8D47-4EB4-94A5-756CD67BA8A5}" type="slidenum">
              <a:rPr lang="en-IN" smtClean="0"/>
              <a:t>‹#›</a:t>
            </a:fld>
            <a:endParaRPr lang="en-IN"/>
          </a:p>
        </p:txBody>
      </p:sp>
    </p:spTree>
    <p:extLst>
      <p:ext uri="{BB962C8B-B14F-4D97-AF65-F5344CB8AC3E}">
        <p14:creationId xmlns:p14="http://schemas.microsoft.com/office/powerpoint/2010/main" val="1612285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F19AA-5972-4725-8FA8-21B291046C79}"/>
              </a:ext>
            </a:extLst>
          </p:cNvPr>
          <p:cNvSpPr>
            <a:spLocks noGrp="1"/>
          </p:cNvSpPr>
          <p:nvPr>
            <p:ph type="ctrTitle"/>
          </p:nvPr>
        </p:nvSpPr>
        <p:spPr/>
        <p:txBody>
          <a:bodyPr/>
          <a:lstStyle/>
          <a:p>
            <a:r>
              <a:rPr lang="en-IN" dirty="0"/>
              <a:t>RLC Parallel circuit</a:t>
            </a:r>
          </a:p>
        </p:txBody>
      </p:sp>
    </p:spTree>
    <p:extLst>
      <p:ext uri="{BB962C8B-B14F-4D97-AF65-F5344CB8AC3E}">
        <p14:creationId xmlns:p14="http://schemas.microsoft.com/office/powerpoint/2010/main" val="293816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89310-6AFA-4F6C-9799-33D4849E1090}"/>
              </a:ext>
            </a:extLst>
          </p:cNvPr>
          <p:cNvSpPr>
            <a:spLocks noGrp="1"/>
          </p:cNvSpPr>
          <p:nvPr>
            <p:ph type="title"/>
          </p:nvPr>
        </p:nvSpPr>
        <p:spPr/>
        <p:txBody>
          <a:bodyPr/>
          <a:lstStyle/>
          <a:p>
            <a:r>
              <a:rPr lang="en-IN" dirty="0"/>
              <a:t>Example 1</a:t>
            </a:r>
          </a:p>
        </p:txBody>
      </p:sp>
      <p:pic>
        <p:nvPicPr>
          <p:cNvPr id="1026" name="Picture 2" descr="impedance of parallel rlc circuit">
            <a:extLst>
              <a:ext uri="{FF2B5EF4-FFF2-40B4-BE49-F238E27FC236}">
                <a16:creationId xmlns:a16="http://schemas.microsoft.com/office/drawing/2014/main" id="{C6C8EDD1-CCDF-49E1-AEC7-5E6162408F7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44416" y="2173408"/>
            <a:ext cx="6824869" cy="27572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B96DA1C-AB90-4DA2-BE10-78AC622C4560}"/>
              </a:ext>
            </a:extLst>
          </p:cNvPr>
          <p:cNvSpPr/>
          <p:nvPr/>
        </p:nvSpPr>
        <p:spPr>
          <a:xfrm>
            <a:off x="1351722" y="1509593"/>
            <a:ext cx="9130748" cy="369332"/>
          </a:xfrm>
          <a:prstGeom prst="rect">
            <a:avLst/>
          </a:prstGeom>
        </p:spPr>
        <p:txBody>
          <a:bodyPr wrap="square">
            <a:spAutoFit/>
          </a:bodyPr>
          <a:lstStyle/>
          <a:p>
            <a:r>
              <a:rPr lang="en-IN" b="0" i="0" dirty="0">
                <a:solidFill>
                  <a:srgbClr val="414042"/>
                </a:solidFill>
                <a:effectLst/>
                <a:latin typeface="Lato"/>
              </a:rPr>
              <a:t>In an AC circuit, calculate impedance and supply current?</a:t>
            </a:r>
          </a:p>
        </p:txBody>
      </p:sp>
    </p:spTree>
    <p:extLst>
      <p:ext uri="{BB962C8B-B14F-4D97-AF65-F5344CB8AC3E}">
        <p14:creationId xmlns:p14="http://schemas.microsoft.com/office/powerpoint/2010/main" val="344457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1DDA1-7AF0-450F-ADBA-FAC3DCBD68D2}"/>
              </a:ext>
            </a:extLst>
          </p:cNvPr>
          <p:cNvSpPr>
            <a:spLocks noGrp="1"/>
          </p:cNvSpPr>
          <p:nvPr>
            <p:ph type="title"/>
          </p:nvPr>
        </p:nvSpPr>
        <p:spPr>
          <a:xfrm>
            <a:off x="838200" y="365126"/>
            <a:ext cx="10515600" cy="2576858"/>
          </a:xfrm>
        </p:spPr>
        <p:txBody>
          <a:bodyPr>
            <a:normAutofit/>
          </a:bodyPr>
          <a:lstStyle/>
          <a:p>
            <a:r>
              <a:rPr lang="en-IN" sz="2800" b="1" dirty="0"/>
              <a:t>Example 2</a:t>
            </a:r>
            <a:br>
              <a:rPr lang="en-IN" sz="2800" dirty="0"/>
            </a:br>
            <a:r>
              <a:rPr lang="en-IN" sz="2400" dirty="0"/>
              <a:t>A 50Ω resistor, a 20mH coil and a 5uF capacitor are all connected in parallel across a 50V, 100Hz supply. Calculate the total current drawn from the supply, the current for each branch, the total impedance of the circuit and the phase angle. Also construct the current and admittance triangles representing the circuit</a:t>
            </a:r>
            <a:r>
              <a:rPr lang="en-IN" dirty="0"/>
              <a:t>.</a:t>
            </a:r>
          </a:p>
        </p:txBody>
      </p:sp>
      <p:pic>
        <p:nvPicPr>
          <p:cNvPr id="2050" name="Picture 2" descr="parallel rlc circuit for question 1">
            <a:extLst>
              <a:ext uri="{FF2B5EF4-FFF2-40B4-BE49-F238E27FC236}">
                <a16:creationId xmlns:a16="http://schemas.microsoft.com/office/drawing/2014/main" id="{2326FA4D-39C9-411D-B951-CAFDC272723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87913" y="3167271"/>
            <a:ext cx="6482591" cy="3044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73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85203-BD6E-4501-A811-D38F7119C3E0}"/>
              </a:ext>
            </a:extLst>
          </p:cNvPr>
          <p:cNvSpPr>
            <a:spLocks noGrp="1"/>
          </p:cNvSpPr>
          <p:nvPr>
            <p:ph type="title"/>
          </p:nvPr>
        </p:nvSpPr>
        <p:spPr/>
        <p:txBody>
          <a:bodyPr/>
          <a:lstStyle/>
          <a:p>
            <a:r>
              <a:rPr lang="en-IN" dirty="0"/>
              <a:t>Example 3</a:t>
            </a:r>
          </a:p>
        </p:txBody>
      </p:sp>
      <p:sp>
        <p:nvSpPr>
          <p:cNvPr id="3" name="Content Placeholder 2">
            <a:extLst>
              <a:ext uri="{FF2B5EF4-FFF2-40B4-BE49-F238E27FC236}">
                <a16:creationId xmlns:a16="http://schemas.microsoft.com/office/drawing/2014/main" id="{411249C2-8476-46A4-8325-9BB08E72CDC6}"/>
              </a:ext>
            </a:extLst>
          </p:cNvPr>
          <p:cNvSpPr>
            <a:spLocks noGrp="1"/>
          </p:cNvSpPr>
          <p:nvPr>
            <p:ph idx="1"/>
          </p:nvPr>
        </p:nvSpPr>
        <p:spPr/>
        <p:txBody>
          <a:bodyPr/>
          <a:lstStyle/>
          <a:p>
            <a:r>
              <a:rPr lang="en-IN" b="1" dirty="0"/>
              <a:t>A parallel RLC circuit with a 16 Ω resistor, 8 Ω inductor, 20 Ω capacitor, and a 120-V power supply what are the following values?</a:t>
            </a:r>
          </a:p>
          <a:p>
            <a:r>
              <a:rPr lang="en-IN" dirty="0"/>
              <a:t>Current through the resistor (I</a:t>
            </a:r>
            <a:r>
              <a:rPr lang="en-IN" baseline="-25000" dirty="0"/>
              <a:t>R</a:t>
            </a:r>
            <a:r>
              <a:rPr lang="en-IN" dirty="0"/>
              <a:t>).</a:t>
            </a:r>
          </a:p>
          <a:p>
            <a:r>
              <a:rPr lang="en-IN" dirty="0"/>
              <a:t> Current through the inductor (I</a:t>
            </a:r>
            <a:r>
              <a:rPr lang="en-IN" baseline="-25000" dirty="0"/>
              <a:t>L</a:t>
            </a:r>
            <a:r>
              <a:rPr lang="en-IN" dirty="0"/>
              <a:t>).</a:t>
            </a:r>
          </a:p>
          <a:p>
            <a:r>
              <a:rPr lang="en-IN" dirty="0"/>
              <a:t>Current through the capacitor (I</a:t>
            </a:r>
            <a:r>
              <a:rPr lang="en-IN" baseline="-25000" dirty="0"/>
              <a:t>C</a:t>
            </a:r>
            <a:r>
              <a:rPr lang="en-IN" dirty="0"/>
              <a:t>). </a:t>
            </a:r>
          </a:p>
          <a:p>
            <a:r>
              <a:rPr lang="en-IN" dirty="0"/>
              <a:t>Net reactive current (I</a:t>
            </a:r>
            <a:r>
              <a:rPr lang="en-IN" baseline="-25000" dirty="0"/>
              <a:t>X</a:t>
            </a:r>
            <a:r>
              <a:rPr lang="en-IN" dirty="0"/>
              <a:t>).</a:t>
            </a:r>
          </a:p>
          <a:p>
            <a:r>
              <a:rPr lang="en-IN" dirty="0"/>
              <a:t>Total line current (I</a:t>
            </a:r>
            <a:r>
              <a:rPr lang="en-IN" baseline="-25000" dirty="0"/>
              <a:t>T</a:t>
            </a:r>
            <a:r>
              <a:rPr lang="en-IN" dirty="0"/>
              <a:t>). </a:t>
            </a:r>
          </a:p>
        </p:txBody>
      </p:sp>
    </p:spTree>
    <p:extLst>
      <p:ext uri="{BB962C8B-B14F-4D97-AF65-F5344CB8AC3E}">
        <p14:creationId xmlns:p14="http://schemas.microsoft.com/office/powerpoint/2010/main" val="2723016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75CB6-5930-4661-9E29-3635DF0AB97F}"/>
              </a:ext>
            </a:extLst>
          </p:cNvPr>
          <p:cNvSpPr>
            <a:spLocks noGrp="1"/>
          </p:cNvSpPr>
          <p:nvPr>
            <p:ph type="title"/>
          </p:nvPr>
        </p:nvSpPr>
        <p:spPr/>
        <p:txBody>
          <a:bodyPr/>
          <a:lstStyle/>
          <a:p>
            <a:r>
              <a:rPr lang="en-IN" dirty="0"/>
              <a:t>Example 5</a:t>
            </a:r>
          </a:p>
        </p:txBody>
      </p:sp>
      <p:sp>
        <p:nvSpPr>
          <p:cNvPr id="3" name="Content Placeholder 2">
            <a:extLst>
              <a:ext uri="{FF2B5EF4-FFF2-40B4-BE49-F238E27FC236}">
                <a16:creationId xmlns:a16="http://schemas.microsoft.com/office/drawing/2014/main" id="{DD4C335C-8ED7-42C6-8058-9E63472E3FC2}"/>
              </a:ext>
            </a:extLst>
          </p:cNvPr>
          <p:cNvSpPr>
            <a:spLocks noGrp="1"/>
          </p:cNvSpPr>
          <p:nvPr>
            <p:ph idx="1"/>
          </p:nvPr>
        </p:nvSpPr>
        <p:spPr/>
        <p:txBody>
          <a:bodyPr/>
          <a:lstStyle/>
          <a:p>
            <a:r>
              <a:rPr lang="en-IN" b="1" dirty="0"/>
              <a:t>For a RC parallel circuit with a supply voltage of 120-V and total watt of 9604 no value for the resistor and a capacitor valued at 1500µF, determine the following:</a:t>
            </a:r>
          </a:p>
          <a:p>
            <a:r>
              <a:rPr lang="en-IN" b="1" dirty="0"/>
              <a:t>a.</a:t>
            </a:r>
            <a:r>
              <a:rPr lang="en-IN" dirty="0"/>
              <a:t> The amount of current through the resistor.</a:t>
            </a:r>
          </a:p>
          <a:p>
            <a:r>
              <a:rPr lang="en-IN" b="1" dirty="0"/>
              <a:t>b.</a:t>
            </a:r>
            <a:r>
              <a:rPr lang="en-IN" dirty="0"/>
              <a:t> The capacitive reactance of the capacitor.</a:t>
            </a:r>
          </a:p>
          <a:p>
            <a:r>
              <a:rPr lang="en-IN" b="1" dirty="0"/>
              <a:t>c.</a:t>
            </a:r>
            <a:r>
              <a:rPr lang="en-IN" dirty="0"/>
              <a:t> The amount of current flow through the capacitor.</a:t>
            </a:r>
          </a:p>
          <a:p>
            <a:r>
              <a:rPr lang="en-IN" b="1" dirty="0"/>
              <a:t>d.</a:t>
            </a:r>
            <a:r>
              <a:rPr lang="en-IN" dirty="0"/>
              <a:t> The line current</a:t>
            </a:r>
          </a:p>
          <a:p>
            <a:r>
              <a:rPr lang="en-IN" b="1" dirty="0"/>
              <a:t>e.</a:t>
            </a:r>
            <a:r>
              <a:rPr lang="en-IN" dirty="0"/>
              <a:t> Apparent power</a:t>
            </a:r>
          </a:p>
          <a:p>
            <a:r>
              <a:rPr lang="en-IN" b="1" dirty="0"/>
              <a:t>f.</a:t>
            </a:r>
            <a:r>
              <a:rPr lang="en-IN" dirty="0"/>
              <a:t> PF</a:t>
            </a:r>
          </a:p>
          <a:p>
            <a:endParaRPr lang="en-IN" dirty="0"/>
          </a:p>
        </p:txBody>
      </p:sp>
    </p:spTree>
    <p:extLst>
      <p:ext uri="{BB962C8B-B14F-4D97-AF65-F5344CB8AC3E}">
        <p14:creationId xmlns:p14="http://schemas.microsoft.com/office/powerpoint/2010/main" val="1495144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AA1B-62FC-4AD7-8E30-E004A91326D7}"/>
              </a:ext>
            </a:extLst>
          </p:cNvPr>
          <p:cNvSpPr>
            <a:spLocks noGrp="1"/>
          </p:cNvSpPr>
          <p:nvPr>
            <p:ph type="title"/>
          </p:nvPr>
        </p:nvSpPr>
        <p:spPr/>
        <p:txBody>
          <a:bodyPr/>
          <a:lstStyle/>
          <a:p>
            <a:r>
              <a:rPr lang="en-IN" dirty="0"/>
              <a:t>Example 5</a:t>
            </a:r>
          </a:p>
        </p:txBody>
      </p:sp>
      <p:sp>
        <p:nvSpPr>
          <p:cNvPr id="3" name="Content Placeholder 2">
            <a:extLst>
              <a:ext uri="{FF2B5EF4-FFF2-40B4-BE49-F238E27FC236}">
                <a16:creationId xmlns:a16="http://schemas.microsoft.com/office/drawing/2014/main" id="{4B119A6D-A6FC-4DB3-AEDC-B062274B6111}"/>
              </a:ext>
            </a:extLst>
          </p:cNvPr>
          <p:cNvSpPr>
            <a:spLocks noGrp="1"/>
          </p:cNvSpPr>
          <p:nvPr>
            <p:ph idx="1"/>
          </p:nvPr>
        </p:nvSpPr>
        <p:spPr/>
        <p:txBody>
          <a:bodyPr/>
          <a:lstStyle/>
          <a:p>
            <a:r>
              <a:rPr lang="en-IN" dirty="0"/>
              <a:t>A voltage of 200 V is applied to a pure resistor (R), a pure capacitor, C and a lossy inductor coil, all of them connected in parallel. The total current is 2.4 A, while the component currents are 1.5, 2.0 and 1.2 A respectively. Find the total power factor and Draw the phasor diagram. </a:t>
            </a:r>
          </a:p>
        </p:txBody>
      </p:sp>
    </p:spTree>
    <p:extLst>
      <p:ext uri="{BB962C8B-B14F-4D97-AF65-F5344CB8AC3E}">
        <p14:creationId xmlns:p14="http://schemas.microsoft.com/office/powerpoint/2010/main" val="4143291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157</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Lato</vt:lpstr>
      <vt:lpstr>Office Theme</vt:lpstr>
      <vt:lpstr>RLC Parallel circuit</vt:lpstr>
      <vt:lpstr>Example 1</vt:lpstr>
      <vt:lpstr>Example 2 A 50Ω resistor, a 20mH coil and a 5uF capacitor are all connected in parallel across a 50V, 100Hz supply. Calculate the total current drawn from the supply, the current for each branch, the total impedance of the circuit and the phase angle. Also construct the current and admittance triangles representing the circuit.</vt:lpstr>
      <vt:lpstr>Example 3</vt:lpstr>
      <vt:lpstr>Example 5</vt:lpstr>
      <vt:lpstr>Example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Nivedita</dc:creator>
  <cp:lastModifiedBy>Nivedita</cp:lastModifiedBy>
  <cp:revision>4</cp:revision>
  <dcterms:created xsi:type="dcterms:W3CDTF">2018-07-26T15:52:22Z</dcterms:created>
  <dcterms:modified xsi:type="dcterms:W3CDTF">2018-07-26T16:11:57Z</dcterms:modified>
</cp:coreProperties>
</file>