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66" d="100"/>
          <a:sy n="66" d="100"/>
        </p:scale>
        <p:origin x="-1506" y="-14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5D03C2-5D8E-46C8-9DA8-E426EC1A6480}" type="datetimeFigureOut">
              <a:rPr lang="en-US" smtClean="0"/>
              <a:pPr/>
              <a:t>6/6/2017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47F01F-0E37-41A9-BB39-793C381C2A7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379257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5D03C2-5D8E-46C8-9DA8-E426EC1A6480}" type="datetimeFigureOut">
              <a:rPr lang="en-US" smtClean="0"/>
              <a:pPr/>
              <a:t>6/6/2017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47F01F-0E37-41A9-BB39-793C381C2A7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4214309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5D03C2-5D8E-46C8-9DA8-E426EC1A6480}" type="datetimeFigureOut">
              <a:rPr lang="en-US" smtClean="0"/>
              <a:pPr/>
              <a:t>6/6/2017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47F01F-0E37-41A9-BB39-793C381C2A7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6639295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5D03C2-5D8E-46C8-9DA8-E426EC1A6480}" type="datetimeFigureOut">
              <a:rPr lang="en-US" smtClean="0"/>
              <a:pPr/>
              <a:t>6/6/2017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47F01F-0E37-41A9-BB39-793C381C2A7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0491646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5D03C2-5D8E-46C8-9DA8-E426EC1A6480}" type="datetimeFigureOut">
              <a:rPr lang="en-US" smtClean="0"/>
              <a:pPr/>
              <a:t>6/6/2017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47F01F-0E37-41A9-BB39-793C381C2A7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953042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5D03C2-5D8E-46C8-9DA8-E426EC1A6480}" type="datetimeFigureOut">
              <a:rPr lang="en-US" smtClean="0"/>
              <a:pPr/>
              <a:t>6/6/2017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47F01F-0E37-41A9-BB39-793C381C2A7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5364126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5D03C2-5D8E-46C8-9DA8-E426EC1A6480}" type="datetimeFigureOut">
              <a:rPr lang="en-US" smtClean="0"/>
              <a:pPr/>
              <a:t>6/6/2017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47F01F-0E37-41A9-BB39-793C381C2A7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495873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5D03C2-5D8E-46C8-9DA8-E426EC1A6480}" type="datetimeFigureOut">
              <a:rPr lang="en-US" smtClean="0"/>
              <a:pPr/>
              <a:t>6/6/2017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47F01F-0E37-41A9-BB39-793C381C2A7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8312473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5D03C2-5D8E-46C8-9DA8-E426EC1A6480}" type="datetimeFigureOut">
              <a:rPr lang="en-US" smtClean="0"/>
              <a:pPr/>
              <a:t>6/6/2017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47F01F-0E37-41A9-BB39-793C381C2A7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2222466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5D03C2-5D8E-46C8-9DA8-E426EC1A6480}" type="datetimeFigureOut">
              <a:rPr lang="en-US" smtClean="0"/>
              <a:pPr/>
              <a:t>6/6/2017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47F01F-0E37-41A9-BB39-793C381C2A7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4254153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5D03C2-5D8E-46C8-9DA8-E426EC1A6480}" type="datetimeFigureOut">
              <a:rPr lang="en-US" smtClean="0"/>
              <a:pPr/>
              <a:t>6/6/2017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47F01F-0E37-41A9-BB39-793C381C2A7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5226016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5D03C2-5D8E-46C8-9DA8-E426EC1A6480}" type="datetimeFigureOut">
              <a:rPr lang="en-US" smtClean="0"/>
              <a:pPr/>
              <a:t>6/6/2017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47F01F-0E37-41A9-BB39-793C381C2A7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9101856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pcpolytechnic.com/entc/learning.html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://www.pcpolytechnic.com/contact-us.html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IN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Introduction to Passive Circuit Elements </a:t>
            </a:r>
            <a:endParaRPr lang="en-US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sz="3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Marks 8</a:t>
            </a:r>
            <a:endParaRPr lang="en-US" sz="3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5">
            <a:hlinkClick r:id="rId2"/>
          </p:cNvPr>
          <p:cNvSpPr>
            <a:spLocks noChangeArrowheads="1"/>
          </p:cNvSpPr>
          <p:nvPr/>
        </p:nvSpPr>
        <p:spPr bwMode="auto">
          <a:xfrm>
            <a:off x="2438400" y="6253186"/>
            <a:ext cx="3810000" cy="5334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r>
              <a:rPr lang="en-IN" sz="2000" i="1" u="sng" dirty="0">
                <a:solidFill>
                  <a:schemeClr val="accent6">
                    <a:lumMod val="50000"/>
                  </a:schemeClr>
                </a:solidFill>
                <a:cs typeface="Times New Roman" pitchFamily="18" charset="0"/>
              </a:rPr>
              <a:t>Visit for more Learning Resources</a:t>
            </a:r>
            <a:endParaRPr lang="en-US" sz="2000" b="1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29245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Introduction</a:t>
            </a:r>
            <a:endParaRPr lang="en-US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 all electronics circuits we have to use different electronics components such as 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Resistors, Capacitors, Inductors Transformers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and Semiconductor devices such as 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Diodes, Transistors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etc.…</a:t>
            </a:r>
          </a:p>
          <a:p>
            <a:pPr algn="just"/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 this chapter we are going to discuss about </a:t>
            </a:r>
          </a:p>
          <a:p>
            <a:pPr lvl="1" algn="just"/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various materials used to manufacture these devices</a:t>
            </a:r>
          </a:p>
          <a:p>
            <a:pPr lvl="1" algn="just"/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Types</a:t>
            </a:r>
          </a:p>
          <a:p>
            <a:pPr lvl="1" algn="just"/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Construction</a:t>
            </a:r>
          </a:p>
          <a:p>
            <a:pPr lvl="1" algn="just"/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Properties of devices and components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94655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Application of Electronics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Communication and Entertainment</a:t>
            </a:r>
          </a:p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Defense Application</a:t>
            </a:r>
          </a:p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Industrial Applications</a:t>
            </a:r>
          </a:p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Medical Science</a:t>
            </a:r>
          </a:p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Instrumentation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5218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Types of Electronics Components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Active Components: 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Diodes, Transistors, FET</a:t>
            </a:r>
          </a:p>
          <a:p>
            <a:pPr marL="0" indent="0">
              <a:buNone/>
            </a:pPr>
            <a:endParaRPr lang="en-US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 Passive Components: 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Resistors, Capacitors, Inductors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891389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Resistor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Definition: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Resistor is an electronics component which provides the specifies amount of opposition (resistance) to the flow of current.</a:t>
            </a:r>
          </a:p>
          <a:p>
            <a:pPr marL="0" indent="0" algn="just">
              <a:buNone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It can be a fixed value or a variable resistor.</a:t>
            </a:r>
          </a:p>
          <a:p>
            <a:pPr algn="just"/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Unit: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The value of resistor is called resistance. It is denoted by R and the unit of resistance is 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Ohms (</a:t>
            </a:r>
            <a:r>
              <a:rPr lang="el-GR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Ω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algn="just"/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Symbol:</a:t>
            </a:r>
          </a:p>
          <a:p>
            <a:pPr marL="0" indent="0" algn="just">
              <a:buNone/>
            </a:pP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85801" y="4876800"/>
            <a:ext cx="2209800" cy="7620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191000" y="4419600"/>
            <a:ext cx="2533650" cy="180975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838200" y="5867400"/>
            <a:ext cx="2209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Fixed Resistor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876800" y="6236732"/>
            <a:ext cx="17827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Variable Resistor</a:t>
            </a:r>
            <a:endParaRPr lang="en-US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42998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Resistance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>
        <mc:Choice xmlns:a14="http://schemas.microsoft.com/office/drawing/2010/main" xmlns="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fontScale="92500" lnSpcReduction="10000"/>
              </a:bodyPr>
              <a:lstStyle/>
              <a:p>
                <a:r>
                  <a:rPr 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Resistance of material is defined as the opposition to flow of current. It is measured in </a:t>
                </a:r>
                <a:r>
                  <a:rPr lang="en-US" sz="2400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Ohms (</a:t>
                </a:r>
                <a:r>
                  <a:rPr lang="el-GR" sz="2400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Ω</a:t>
                </a:r>
                <a:r>
                  <a:rPr lang="en-US" sz="2400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).</a:t>
                </a:r>
              </a:p>
              <a:p>
                <a:r>
                  <a:rPr 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Resistance of metal is small that means they are good conductors of electric current.</a:t>
                </a:r>
              </a:p>
              <a:p>
                <a:r>
                  <a:rPr 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But certain material like plastic, wood glass do not allow the current to pass through them easily, hence they are called as bad conductors or Insulator.</a:t>
                </a:r>
              </a:p>
              <a:p>
                <a:r>
                  <a:rPr 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 mathematical expression for resistance of conductor is,</a:t>
                </a:r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solidFill>
                            <a:srgbClr val="FF0000"/>
                          </a:solidFill>
                          <a:latin typeface="Cambria Math"/>
                          <a:cs typeface="Times New Roman" panose="02020603050405020304" pitchFamily="18" charset="0"/>
                        </a:rPr>
                        <m:t>𝑹</m:t>
                      </m:r>
                      <m:r>
                        <a:rPr lang="en-US" sz="2400" b="1" i="1" smtClean="0">
                          <a:solidFill>
                            <a:srgbClr val="FF0000"/>
                          </a:solidFill>
                          <a:latin typeface="Cambria Math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en-US" sz="2400" b="1" i="1" smtClean="0">
                          <a:solidFill>
                            <a:srgbClr val="FF0000"/>
                          </a:solidFill>
                          <a:latin typeface="Cambria Math"/>
                          <a:ea typeface="Cambria Math"/>
                          <a:cs typeface="Times New Roman" panose="02020603050405020304" pitchFamily="18" charset="0"/>
                        </a:rPr>
                        <m:t>𝝆</m:t>
                      </m:r>
                      <m:f>
                        <m:fPr>
                          <m:ctrlPr>
                            <a:rPr lang="en-US" sz="2400" b="1" i="1" smtClean="0">
                              <a:solidFill>
                                <a:srgbClr val="FF0000"/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2400" b="1" i="1" smtClean="0">
                              <a:solidFill>
                                <a:srgbClr val="FF0000"/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  <m:t>𝒍</m:t>
                          </m:r>
                        </m:num>
                        <m:den>
                          <m:r>
                            <a:rPr lang="en-US" sz="2400" b="1" i="1" smtClean="0">
                              <a:solidFill>
                                <a:srgbClr val="FF0000"/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  <m:t>𝒂</m:t>
                          </m:r>
                        </m:den>
                      </m:f>
                    </m:oMath>
                  </m:oMathPara>
                </a14:m>
                <a:endParaRPr lang="en-US" sz="24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 algn="just">
                  <a:buNone/>
                </a:pPr>
                <a:r>
                  <a:rPr 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Where, 𝝆 = Resistivity of material &amp; it is constant</a:t>
                </a:r>
              </a:p>
              <a:p>
                <a:pPr marL="0" indent="0" algn="just">
                  <a:buNone/>
                </a:pP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/>
                </a:r>
                <a:r>
                  <a:rPr 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 = Length of conductor</a:t>
                </a:r>
              </a:p>
              <a:p>
                <a:pPr marL="0" indent="0" algn="just">
                  <a:buNone/>
                </a:pP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/>
                </a:r>
                <a:r>
                  <a:rPr 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 = Cross section area</a:t>
                </a:r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889" t="-1482" r="-963" b="-94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xmlns="" val="1694932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Classification of Resistors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Resistors</a:t>
            </a:r>
          </a:p>
          <a:p>
            <a:pPr lvl="1"/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Linear</a:t>
            </a:r>
          </a:p>
          <a:p>
            <a:pPr lvl="2"/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Fixed </a:t>
            </a:r>
          </a:p>
          <a:p>
            <a:pPr lvl="2"/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Variable</a:t>
            </a:r>
          </a:p>
          <a:p>
            <a:pPr lvl="1"/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Non Linear</a:t>
            </a:r>
          </a:p>
          <a:p>
            <a:pPr lvl="2"/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Thermistor (TDR)</a:t>
            </a:r>
          </a:p>
          <a:p>
            <a:pPr lvl="2"/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LDR</a:t>
            </a:r>
          </a:p>
          <a:p>
            <a:pPr lvl="2"/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VDR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4">
            <a:hlinkClick r:id="rId2"/>
          </p:cNvPr>
          <p:cNvSpPr>
            <a:spLocks noChangeArrowheads="1"/>
          </p:cNvSpPr>
          <p:nvPr/>
        </p:nvSpPr>
        <p:spPr bwMode="auto">
          <a:xfrm>
            <a:off x="2667000" y="6400800"/>
            <a:ext cx="3581400" cy="3810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r>
              <a:rPr lang="en-IN" sz="2000" i="1" u="sng" dirty="0">
                <a:solidFill>
                  <a:schemeClr val="accent6">
                    <a:lumMod val="50000"/>
                  </a:schemeClr>
                </a:solidFill>
                <a:cs typeface="Times New Roman" pitchFamily="18" charset="0"/>
              </a:rPr>
              <a:t>For more detail contact us</a:t>
            </a:r>
          </a:p>
        </p:txBody>
      </p:sp>
    </p:spTree>
    <p:extLst>
      <p:ext uri="{BB962C8B-B14F-4D97-AF65-F5344CB8AC3E}">
        <p14:creationId xmlns:p14="http://schemas.microsoft.com/office/powerpoint/2010/main" xmlns="" val="265788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77</TotalTime>
  <Words>149</Words>
  <Application>Microsoft Office PowerPoint</Application>
  <PresentationFormat>On-screen Show (4:3)</PresentationFormat>
  <Paragraphs>39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Office Theme</vt:lpstr>
      <vt:lpstr>Introduction to Passive Circuit Elements </vt:lpstr>
      <vt:lpstr>Introduction</vt:lpstr>
      <vt:lpstr>Application of Electronics</vt:lpstr>
      <vt:lpstr>Types of Electronics Components</vt:lpstr>
      <vt:lpstr>Resistor</vt:lpstr>
      <vt:lpstr>Resistance</vt:lpstr>
      <vt:lpstr>Classification of Resistors</vt:lpstr>
    </vt:vector>
  </TitlesOfParts>
  <Company>Hewlett-Packard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Introduction to Passive Circuit Elements </dc:title>
  <dc:creator>om</dc:creator>
  <cp:lastModifiedBy>ADMIN</cp:lastModifiedBy>
  <cp:revision>39</cp:revision>
  <dcterms:created xsi:type="dcterms:W3CDTF">2016-12-13T13:28:43Z</dcterms:created>
  <dcterms:modified xsi:type="dcterms:W3CDTF">2017-06-06T06:19:11Z</dcterms:modified>
</cp:coreProperties>
</file>