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827F651-470D-483B-AC8B-221A10E70732}" type="datetimeFigureOut">
              <a:rPr lang="en-IN" smtClean="0"/>
              <a:pPr/>
              <a:t>31-05-2017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4EA9E09-16EF-4736-B0D7-A8FA0BD018C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mputer/learning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cpolytechnic.com/contact-u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052736"/>
            <a:ext cx="4464496" cy="2547715"/>
          </a:xfrm>
        </p:spPr>
        <p:txBody>
          <a:bodyPr>
            <a:normAutofit fontScale="90000"/>
          </a:bodyPr>
          <a:lstStyle/>
          <a:p>
            <a:r>
              <a:rPr lang="en-IN" sz="6700" dirty="0" smtClean="0">
                <a:latin typeface="Angsana New" pitchFamily="18" charset="-34"/>
                <a:cs typeface="Angsana New" pitchFamily="18" charset="-34"/>
              </a:rPr>
              <a:t>Chapter 1:</a:t>
            </a:r>
            <a:br>
              <a:rPr lang="en-IN" sz="6700" dirty="0" smtClean="0">
                <a:latin typeface="Angsana New" pitchFamily="18" charset="-34"/>
                <a:cs typeface="Angsana New" pitchFamily="18" charset="-34"/>
              </a:rPr>
            </a:br>
            <a:r>
              <a:rPr lang="en-IN" dirty="0" smtClean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Introduction </a:t>
            </a:r>
            <a:r>
              <a:rPr lang="en-IN" dirty="0">
                <a:solidFill>
                  <a:schemeClr val="tx2">
                    <a:lumMod val="75000"/>
                  </a:schemeClr>
                </a:solidFill>
                <a:latin typeface="Algerian" pitchFamily="82" charset="0"/>
              </a:rPr>
              <a:t>to Data Structures(8M</a:t>
            </a:r>
            <a:r>
              <a:rPr lang="en-IN" dirty="0">
                <a:latin typeface="Algerian" pitchFamily="82" charset="0"/>
              </a:rPr>
              <a:t>)</a:t>
            </a:r>
            <a:br>
              <a:rPr lang="en-IN" dirty="0">
                <a:latin typeface="Algerian" pitchFamily="82" charset="0"/>
              </a:rPr>
            </a:br>
            <a:r>
              <a:rPr lang="en-IN" dirty="0" smtClean="0">
                <a:latin typeface="Algerian" pitchFamily="82" charset="0"/>
              </a:rPr>
              <a:t/>
            </a:r>
            <a:br>
              <a:rPr lang="en-IN" dirty="0" smtClean="0">
                <a:latin typeface="Algerian" pitchFamily="82" charset="0"/>
              </a:rPr>
            </a:br>
            <a:endParaRPr lang="en-IN" dirty="0"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1" y="4421081"/>
            <a:ext cx="4918968" cy="53192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Visit for more Learning Resources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33225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N" sz="3600" u="sng" dirty="0" smtClean="0"/>
              <a:t>User Defined Data types- </a:t>
            </a:r>
            <a:r>
              <a:rPr lang="en-IN" sz="3600" b="1" dirty="0" smtClean="0"/>
              <a:t>typedef, enum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“type definition” allows user to define variable of existing data type.</a:t>
            </a:r>
          </a:p>
          <a:p>
            <a:r>
              <a:rPr lang="en-IN" dirty="0" smtClean="0"/>
              <a:t>Example.</a:t>
            </a:r>
          </a:p>
          <a:p>
            <a:pPr lvl="1"/>
            <a:r>
              <a:rPr lang="en-IN" dirty="0" smtClean="0"/>
              <a:t>     typedef  float marks ;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    marks m1,m2,m3;</a:t>
            </a:r>
          </a:p>
          <a:p>
            <a:pPr marL="457200" lvl="1" indent="0">
              <a:buNone/>
            </a:pPr>
            <a:r>
              <a:rPr lang="en-IN" dirty="0" smtClean="0"/>
              <a:t>(in above example  marks is used as float data type)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72328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Enumerated data type: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enum day(Mon , </a:t>
            </a:r>
            <a:r>
              <a:rPr lang="en-IN" dirty="0"/>
              <a:t>T</a:t>
            </a:r>
            <a:r>
              <a:rPr lang="en-IN" dirty="0" smtClean="0"/>
              <a:t>ue ,wed ,Thu ,Fri ,Sat , Sun)</a:t>
            </a:r>
          </a:p>
          <a:p>
            <a:pPr lvl="1"/>
            <a:r>
              <a:rPr lang="en-IN" dirty="0"/>
              <a:t> </a:t>
            </a:r>
            <a:r>
              <a:rPr lang="en-IN" dirty="0" smtClean="0"/>
              <a:t> enum day today;</a:t>
            </a:r>
          </a:p>
          <a:p>
            <a:pPr lvl="1"/>
            <a:r>
              <a:rPr lang="en-IN" dirty="0" smtClean="0"/>
              <a:t>   today=Thu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27917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04856" cy="1143000"/>
          </a:xfrm>
        </p:spPr>
        <p:txBody>
          <a:bodyPr>
            <a:normAutofit fontScale="90000"/>
          </a:bodyPr>
          <a:lstStyle/>
          <a:p>
            <a:r>
              <a:rPr lang="en-IN" sz="3600" u="sng" dirty="0" smtClean="0"/>
              <a:t>Derived data types</a:t>
            </a:r>
            <a:r>
              <a:rPr lang="en-IN" sz="3600" dirty="0" smtClean="0"/>
              <a:t>- </a:t>
            </a:r>
            <a:r>
              <a:rPr lang="en-IN" sz="3600" b="1" dirty="0" smtClean="0"/>
              <a:t>Array ,Structures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/>
          <a:lstStyle/>
          <a:p>
            <a:r>
              <a:rPr lang="en-IN" dirty="0" smtClean="0"/>
              <a:t>Array:</a:t>
            </a:r>
          </a:p>
          <a:p>
            <a:pPr lvl="1"/>
            <a:r>
              <a:rPr lang="en-IN" dirty="0" smtClean="0"/>
              <a:t>It is collection of homogeneous data type elements stored in contiguous memory locations.</a:t>
            </a:r>
          </a:p>
          <a:p>
            <a:pPr lvl="1"/>
            <a:r>
              <a:rPr lang="en-IN" dirty="0" smtClean="0"/>
              <a:t>E.g.</a:t>
            </a:r>
          </a:p>
          <a:p>
            <a:pPr lvl="2"/>
            <a:r>
              <a:rPr lang="en-IN" dirty="0"/>
              <a:t>i</a:t>
            </a:r>
            <a:r>
              <a:rPr lang="en-IN" dirty="0" smtClean="0"/>
              <a:t>nt a[5];</a:t>
            </a:r>
          </a:p>
          <a:p>
            <a:pPr lvl="2"/>
            <a:r>
              <a:rPr lang="en-IN" dirty="0" smtClean="0"/>
              <a:t>Element of array is accessed with a[i] where  “</a:t>
            </a:r>
            <a:r>
              <a:rPr lang="en-IN" b="1" dirty="0" smtClean="0"/>
              <a:t>a”</a:t>
            </a:r>
            <a:r>
              <a:rPr lang="en-IN" dirty="0" smtClean="0"/>
              <a:t> is the array and “i” is the index .</a:t>
            </a:r>
          </a:p>
          <a:p>
            <a:pPr lvl="2"/>
            <a:endParaRPr lang="en-IN" dirty="0" smtClean="0"/>
          </a:p>
          <a:p>
            <a:pPr lvl="2"/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2622519"/>
              </p:ext>
            </p:extLst>
          </p:nvPr>
        </p:nvGraphicFramePr>
        <p:xfrm>
          <a:off x="1835696" y="5085184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149736">
                <a:tc>
                  <a:txBody>
                    <a:bodyPr/>
                    <a:lstStyle/>
                    <a:p>
                      <a:r>
                        <a:rPr lang="en-IN" baseline="0" dirty="0" smtClean="0"/>
                        <a:t>  a</a:t>
                      </a:r>
                      <a:r>
                        <a:rPr lang="en-IN" dirty="0" smtClean="0"/>
                        <a:t>[0]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 a[1]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 a[2]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 a[3]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 a[4]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509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6192688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Structures:</a:t>
            </a:r>
          </a:p>
          <a:p>
            <a:pPr lvl="1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is collection of non-homogeneous (heterogeneous) elements.</a:t>
            </a:r>
          </a:p>
          <a:p>
            <a:pPr lvl="1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Using structure we can easily handle complex data structures</a:t>
            </a:r>
          </a:p>
          <a:p>
            <a:pPr lvl="1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Elements of structure can be accessed using dot(.) operator</a:t>
            </a:r>
          </a:p>
          <a:p>
            <a:pPr lvl="1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E.g.</a:t>
            </a:r>
          </a:p>
          <a:p>
            <a:pPr marL="914400" lvl="2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struct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stud</a:t>
            </a:r>
          </a:p>
          <a:p>
            <a:pPr marL="914400" lvl="2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{	int char name[35];</a:t>
            </a:r>
          </a:p>
          <a:p>
            <a:pPr marL="914400" lvl="2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             int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roll_no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14400" lvl="2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	char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addr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[50]</a:t>
            </a:r>
          </a:p>
          <a:p>
            <a:pPr marL="914400" lvl="2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}s;</a:t>
            </a:r>
          </a:p>
          <a:p>
            <a:pPr marL="914400" lvl="2" indent="0">
              <a:buNone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2" indent="0">
              <a:buNone/>
            </a:pP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s.Name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 //access the name field</a:t>
            </a:r>
          </a:p>
          <a:p>
            <a:pPr marL="914400" lvl="2" indent="0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19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IN" dirty="0" smtClean="0"/>
              <a:t>Union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88632"/>
          </a:xfrm>
        </p:spPr>
        <p:txBody>
          <a:bodyPr>
            <a:no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It is similar to structure data type 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Difference between structure and union is that in structure every data member has its own storage where members of union shares same memory locations.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Elements of structure can be accessed using dot(.) operator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Storage for below union is 4bytes</a:t>
            </a:r>
          </a:p>
          <a:p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union item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{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    int m;    //2byte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    float z;  //4 byte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     char c;   //1 byte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  }u;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IN" sz="2400" dirty="0" err="1" smtClean="0">
                <a:latin typeface="Times New Roman" pitchFamily="18" charset="0"/>
                <a:cs typeface="Times New Roman" pitchFamily="18" charset="0"/>
              </a:rPr>
              <a:t>u.m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 //access m field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60960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hlinkClick r:id="rId2"/>
              </a:rPr>
              <a:t>For more detail contact 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0210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64</TotalTime>
  <Words>273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Chapter 1: Introduction to Data Structures(8M)  </vt:lpstr>
      <vt:lpstr>User Defined Data types- typedef, enum</vt:lpstr>
      <vt:lpstr>Slide 3</vt:lpstr>
      <vt:lpstr>Derived data types- Array ,Structures</vt:lpstr>
      <vt:lpstr>Slide 5</vt:lpstr>
      <vt:lpstr>Union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PCP</cp:lastModifiedBy>
  <cp:revision>14</cp:revision>
  <dcterms:created xsi:type="dcterms:W3CDTF">2016-06-28T03:55:53Z</dcterms:created>
  <dcterms:modified xsi:type="dcterms:W3CDTF">2017-05-31T11:03:56Z</dcterms:modified>
</cp:coreProperties>
</file>