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IN"/>
              <a:t>Click to edit the title text format</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cpolytechnic.com/computer/lear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pcpolytechnic.com/contact-u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stomShape 1"/>
          <p:cNvSpPr/>
          <p:nvPr/>
        </p:nvSpPr>
        <p:spPr>
          <a:xfrm>
            <a:off x="914400" y="685800"/>
            <a:ext cx="7314480" cy="3563280"/>
          </a:xfrm>
          <a:prstGeom prst="rect">
            <a:avLst/>
          </a:prstGeom>
        </p:spPr>
        <p:txBody>
          <a:bodyPr lIns="90000" tIns="45000" rIns="90000" bIns="45000"/>
          <a:lstStyle/>
          <a:p>
            <a:pPr>
              <a:lnSpc>
                <a:spcPct val="100000"/>
              </a:lnSpc>
            </a:pPr>
            <a:r>
              <a:rPr lang="en-IN">
                <a:solidFill>
                  <a:srgbClr val="000000"/>
                </a:solidFill>
                <a:latin typeface="Calibri"/>
              </a:rPr>
              <a:t>   </a:t>
            </a:r>
            <a:r>
              <a:rPr lang="en-IN" sz="3600">
                <a:solidFill>
                  <a:srgbClr val="000000"/>
                </a:solidFill>
                <a:latin typeface="Calibri"/>
              </a:rPr>
              <a:t>Chapter 1:</a:t>
            </a:r>
            <a:endParaRPr/>
          </a:p>
          <a:p>
            <a:pPr>
              <a:lnSpc>
                <a:spcPct val="100000"/>
              </a:lnSpc>
            </a:pPr>
            <a:endParaRPr/>
          </a:p>
          <a:p>
            <a:pPr>
              <a:lnSpc>
                <a:spcPct val="100000"/>
              </a:lnSpc>
            </a:pPr>
            <a:endParaRPr/>
          </a:p>
          <a:p>
            <a:pPr>
              <a:lnSpc>
                <a:spcPct val="100000"/>
              </a:lnSpc>
            </a:pPr>
            <a:r>
              <a:rPr lang="en-IN" sz="4800">
                <a:solidFill>
                  <a:srgbClr val="000000"/>
                </a:solidFill>
                <a:latin typeface="Calibri"/>
              </a:rPr>
              <a:t>	Motherboard and</a:t>
            </a:r>
            <a:endParaRPr/>
          </a:p>
          <a:p>
            <a:pPr>
              <a:lnSpc>
                <a:spcPct val="100000"/>
              </a:lnSpc>
            </a:pPr>
            <a:r>
              <a:rPr lang="en-IN" sz="4800">
                <a:solidFill>
                  <a:srgbClr val="000000"/>
                </a:solidFill>
                <a:latin typeface="Calibri"/>
              </a:rPr>
              <a:t> 		its 	Component</a:t>
            </a:r>
            <a:endParaRPr/>
          </a:p>
        </p:txBody>
      </p:sp>
      <p:sp>
        <p:nvSpPr>
          <p:cNvPr id="3" name="TextBox 2"/>
          <p:cNvSpPr txBox="1"/>
          <p:nvPr/>
        </p:nvSpPr>
        <p:spPr>
          <a:xfrm>
            <a:off x="4419600" y="5410200"/>
            <a:ext cx="4114800" cy="369332"/>
          </a:xfrm>
          <a:prstGeom prst="rect">
            <a:avLst/>
          </a:prstGeom>
          <a:noFill/>
        </p:spPr>
        <p:txBody>
          <a:bodyPr wrap="square" rtlCol="0">
            <a:spAutoFit/>
          </a:bodyPr>
          <a:lstStyle/>
          <a:p>
            <a:r>
              <a:rPr lang="en-US" dirty="0" smtClean="0">
                <a:hlinkClick r:id="rId2"/>
              </a:rPr>
              <a:t>Visit for more Learning Resources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p:cNvPicPr/>
          <p:nvPr/>
        </p:nvPicPr>
        <p:blipFill>
          <a:blip r:embed="rId2"/>
          <a:stretch>
            <a:fillRect/>
          </a:stretch>
        </p:blipFill>
        <p:spPr>
          <a:xfrm>
            <a:off x="1523880" y="380880"/>
            <a:ext cx="6095160" cy="6095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p:nvPr/>
        </p:nvPicPr>
        <p:blipFill>
          <a:blip r:embed="rId2"/>
          <a:stretch>
            <a:fillRect/>
          </a:stretch>
        </p:blipFill>
        <p:spPr>
          <a:xfrm>
            <a:off x="1523880" y="304920"/>
            <a:ext cx="6476400" cy="6323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p:nvPr/>
        </p:nvPicPr>
        <p:blipFill>
          <a:blip r:embed="rId2"/>
          <a:stretch>
            <a:fillRect/>
          </a:stretch>
        </p:blipFill>
        <p:spPr>
          <a:xfrm>
            <a:off x="1219320" y="228600"/>
            <a:ext cx="6705000" cy="6476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304920" y="762120"/>
            <a:ext cx="7771680" cy="4844880"/>
          </a:xfrm>
          <a:prstGeom prst="rect">
            <a:avLst/>
          </a:prstGeom>
        </p:spPr>
        <p:txBody>
          <a:bodyPr lIns="90000" tIns="45000" rIns="90000" bIns="45000"/>
          <a:lstStyle/>
          <a:p>
            <a:pPr>
              <a:lnSpc>
                <a:spcPct val="100000"/>
              </a:lnSpc>
            </a:pPr>
            <a:r>
              <a:rPr lang="en-IN" sz="3600" b="1">
                <a:solidFill>
                  <a:srgbClr val="000000"/>
                </a:solidFill>
                <a:latin typeface="Times New Roman"/>
              </a:rPr>
              <a:t>Chipset Basics:</a:t>
            </a:r>
            <a:endParaRPr/>
          </a:p>
          <a:p>
            <a:pPr>
              <a:lnSpc>
                <a:spcPct val="100000"/>
              </a:lnSpc>
              <a:buFont typeface="Arial"/>
              <a:buChar char="•"/>
            </a:pPr>
            <a:r>
              <a:rPr lang="en-IN" sz="2400">
                <a:solidFill>
                  <a:srgbClr val="000000"/>
                </a:solidFill>
                <a:latin typeface="Times New Roman"/>
              </a:rPr>
              <a:t>Motherboard Chipset Controls the features and abilities of the motherboard.</a:t>
            </a:r>
            <a:endParaRPr/>
          </a:p>
          <a:p>
            <a:pPr>
              <a:lnSpc>
                <a:spcPct val="100000"/>
              </a:lnSpc>
              <a:buFont typeface="Arial"/>
              <a:buChar char="•"/>
            </a:pPr>
            <a:r>
              <a:rPr lang="en-IN" sz="2400">
                <a:solidFill>
                  <a:srgbClr val="000000"/>
                </a:solidFill>
                <a:latin typeface="Times New Roman"/>
              </a:rPr>
              <a:t>Modern motherboard chipsets nearly always consist of two separate chips. These two chips on motherboard  are called the north bridge and south bridge.</a:t>
            </a:r>
            <a:endParaRPr/>
          </a:p>
          <a:p>
            <a:pPr>
              <a:lnSpc>
                <a:spcPct val="100000"/>
              </a:lnSpc>
            </a:pPr>
            <a:endParaRPr/>
          </a:p>
          <a:p>
            <a:pPr>
              <a:lnSpc>
                <a:spcPct val="100000"/>
              </a:lnSpc>
            </a:pPr>
            <a:r>
              <a:rPr lang="en-IN" sz="3600" b="1">
                <a:solidFill>
                  <a:srgbClr val="000000"/>
                </a:solidFill>
                <a:latin typeface="Times New Roman"/>
              </a:rPr>
              <a:t>Chipset Architecture:</a:t>
            </a:r>
            <a:endParaRPr/>
          </a:p>
          <a:p>
            <a:pPr>
              <a:lnSpc>
                <a:spcPct val="100000"/>
              </a:lnSpc>
            </a:pPr>
            <a:r>
              <a:rPr lang="en-IN" sz="2400">
                <a:solidFill>
                  <a:srgbClr val="000000"/>
                </a:solidFill>
                <a:latin typeface="Times New Roman"/>
              </a:rPr>
              <a:t>There are two distinct architectures:</a:t>
            </a:r>
            <a:endParaRPr/>
          </a:p>
          <a:p>
            <a:pPr>
              <a:lnSpc>
                <a:spcPct val="100000"/>
              </a:lnSpc>
              <a:buFont typeface="Calibri"/>
              <a:buAutoNum type="arabicPeriod"/>
            </a:pPr>
            <a:r>
              <a:rPr lang="en-IN" sz="2400">
                <a:solidFill>
                  <a:srgbClr val="000000"/>
                </a:solidFill>
                <a:latin typeface="Times New Roman"/>
              </a:rPr>
              <a:t>North/South Bridge Architecture</a:t>
            </a:r>
            <a:endParaRPr/>
          </a:p>
          <a:p>
            <a:pPr>
              <a:lnSpc>
                <a:spcPct val="100000"/>
              </a:lnSpc>
              <a:buFont typeface="Calibri"/>
              <a:buAutoNum type="arabicPeriod"/>
            </a:pPr>
            <a:r>
              <a:rPr lang="en-IN" sz="2400">
                <a:solidFill>
                  <a:srgbClr val="000000"/>
                </a:solidFill>
                <a:latin typeface="Times New Roman"/>
              </a:rPr>
              <a:t>Hub Architecture</a:t>
            </a:r>
            <a:endParaRPr/>
          </a:p>
          <a:p>
            <a:pPr>
              <a:lnSpc>
                <a:spcPct val="100000"/>
              </a:lnSpc>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p:cNvPicPr/>
          <p:nvPr/>
        </p:nvPicPr>
        <p:blipFill>
          <a:blip r:embed="rId2" cstate="print"/>
          <a:stretch>
            <a:fillRect/>
          </a:stretch>
        </p:blipFill>
        <p:spPr>
          <a:xfrm>
            <a:off x="838080" y="1219320"/>
            <a:ext cx="7238160" cy="5409360"/>
          </a:xfrm>
          <a:prstGeom prst="rect">
            <a:avLst/>
          </a:prstGeom>
        </p:spPr>
      </p:pic>
      <p:sp>
        <p:nvSpPr>
          <p:cNvPr id="51" name="CustomShape 1"/>
          <p:cNvSpPr/>
          <p:nvPr/>
        </p:nvSpPr>
        <p:spPr>
          <a:xfrm>
            <a:off x="762120" y="380880"/>
            <a:ext cx="7619400" cy="638640"/>
          </a:xfrm>
          <a:prstGeom prst="rect">
            <a:avLst/>
          </a:prstGeom>
        </p:spPr>
        <p:txBody>
          <a:bodyPr lIns="90000" tIns="45000" rIns="90000" bIns="45000"/>
          <a:lstStyle/>
          <a:p>
            <a:pPr>
              <a:lnSpc>
                <a:spcPct val="100000"/>
              </a:lnSpc>
            </a:pPr>
            <a:r>
              <a:rPr lang="en-IN" sz="3600" b="1">
                <a:solidFill>
                  <a:srgbClr val="000000"/>
                </a:solidFill>
                <a:latin typeface="Times New Roman"/>
              </a:rPr>
              <a:t>North/South Bridge Architecture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p:nvPr/>
        </p:nvPicPr>
        <p:blipFill>
          <a:blip r:embed="rId2"/>
          <a:stretch>
            <a:fillRect/>
          </a:stretch>
        </p:blipFill>
        <p:spPr>
          <a:xfrm>
            <a:off x="990720" y="1828800"/>
            <a:ext cx="7171560" cy="4504680"/>
          </a:xfrm>
          <a:prstGeom prst="rect">
            <a:avLst/>
          </a:prstGeom>
        </p:spPr>
      </p:pic>
      <p:sp>
        <p:nvSpPr>
          <p:cNvPr id="53" name="CustomShape 1"/>
          <p:cNvSpPr/>
          <p:nvPr/>
        </p:nvSpPr>
        <p:spPr>
          <a:xfrm>
            <a:off x="1219320" y="685800"/>
            <a:ext cx="4952160" cy="638640"/>
          </a:xfrm>
          <a:prstGeom prst="rect">
            <a:avLst/>
          </a:prstGeom>
        </p:spPr>
        <p:txBody>
          <a:bodyPr lIns="90000" tIns="45000" rIns="90000" bIns="45000"/>
          <a:lstStyle/>
          <a:p>
            <a:pPr>
              <a:lnSpc>
                <a:spcPct val="100000"/>
              </a:lnSpc>
            </a:pPr>
            <a:r>
              <a:rPr lang="en-IN" sz="3600" b="1">
                <a:solidFill>
                  <a:srgbClr val="000000"/>
                </a:solidFill>
                <a:latin typeface="Times New Roman"/>
              </a:rPr>
              <a:t>Hub Architecture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3"/>
          <p:cNvPicPr/>
          <p:nvPr/>
        </p:nvPicPr>
        <p:blipFill>
          <a:blip r:embed="rId2"/>
          <a:stretch>
            <a:fillRect/>
          </a:stretch>
        </p:blipFill>
        <p:spPr>
          <a:xfrm>
            <a:off x="762120" y="1371600"/>
            <a:ext cx="7162200" cy="5295240"/>
          </a:xfrm>
          <a:prstGeom prst="rect">
            <a:avLst/>
          </a:prstGeom>
        </p:spPr>
      </p:pic>
      <p:sp>
        <p:nvSpPr>
          <p:cNvPr id="55" name="CustomShape 1"/>
          <p:cNvSpPr/>
          <p:nvPr/>
        </p:nvSpPr>
        <p:spPr>
          <a:xfrm>
            <a:off x="533520" y="457200"/>
            <a:ext cx="6019200" cy="638640"/>
          </a:xfrm>
          <a:prstGeom prst="rect">
            <a:avLst/>
          </a:prstGeom>
        </p:spPr>
        <p:txBody>
          <a:bodyPr lIns="90000" tIns="45000" rIns="90000" bIns="45000"/>
          <a:lstStyle/>
          <a:p>
            <a:pPr>
              <a:lnSpc>
                <a:spcPct val="100000"/>
              </a:lnSpc>
            </a:pPr>
            <a:r>
              <a:rPr lang="en-IN" sz="3600" b="1">
                <a:solidFill>
                  <a:srgbClr val="000000"/>
                </a:solidFill>
                <a:latin typeface="Times New Roman"/>
              </a:rPr>
              <a:t>Latest Chipset For PC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380880" y="838080"/>
            <a:ext cx="8076600" cy="2833200"/>
          </a:xfrm>
          <a:prstGeom prst="rect">
            <a:avLst/>
          </a:prstGeom>
        </p:spPr>
        <p:txBody>
          <a:bodyPr lIns="90000" tIns="45000" rIns="90000" bIns="45000"/>
          <a:lstStyle/>
          <a:p>
            <a:pPr>
              <a:lnSpc>
                <a:spcPct val="100000"/>
              </a:lnSpc>
            </a:pPr>
            <a:r>
              <a:rPr lang="en-IN" sz="3600">
                <a:solidFill>
                  <a:srgbClr val="000000"/>
                </a:solidFill>
                <a:latin typeface="Times New Roman"/>
              </a:rPr>
              <a:t>Motherboard Buses:</a:t>
            </a:r>
            <a:endParaRPr/>
          </a:p>
          <a:p>
            <a:pPr>
              <a:lnSpc>
                <a:spcPct val="100000"/>
              </a:lnSpc>
              <a:buFont typeface="Arial"/>
              <a:buChar char="•"/>
            </a:pPr>
            <a:r>
              <a:rPr lang="en-IN" sz="2400">
                <a:solidFill>
                  <a:srgbClr val="000000"/>
                </a:solidFill>
                <a:latin typeface="Times New Roman"/>
              </a:rPr>
              <a:t>A bus is a shared linear pathway that connects multiple devices to provide a communication channel between them.</a:t>
            </a:r>
            <a:endParaRPr/>
          </a:p>
          <a:p>
            <a:pPr>
              <a:lnSpc>
                <a:spcPct val="100000"/>
              </a:lnSpc>
              <a:buFont typeface="Arial"/>
              <a:buChar char="•"/>
            </a:pPr>
            <a:r>
              <a:rPr lang="en-IN" sz="2400">
                <a:solidFill>
                  <a:srgbClr val="000000"/>
                </a:solidFill>
                <a:latin typeface="Times New Roman"/>
              </a:rPr>
              <a:t>The external bus is also referred as the expansion bus.</a:t>
            </a:r>
            <a:endParaRPr/>
          </a:p>
          <a:p>
            <a:pPr>
              <a:lnSpc>
                <a:spcPct val="100000"/>
              </a:lnSpc>
              <a:buFont typeface="Arial"/>
              <a:buChar char="•"/>
            </a:pPr>
            <a:r>
              <a:rPr lang="en-IN" sz="2400">
                <a:solidFill>
                  <a:srgbClr val="000000"/>
                </a:solidFill>
                <a:latin typeface="Times New Roman"/>
              </a:rPr>
              <a:t>There are six major types of external buses found on the common motherboard. Only few of these of are actually found on the home PC such as ISA, PCI, AGP, USB and IDE.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p:cNvPicPr/>
          <p:nvPr/>
        </p:nvPicPr>
        <p:blipFill>
          <a:blip r:embed="rId2"/>
          <a:stretch>
            <a:fillRect/>
          </a:stretch>
        </p:blipFill>
        <p:spPr>
          <a:xfrm>
            <a:off x="838080" y="304920"/>
            <a:ext cx="7771680" cy="3859920"/>
          </a:xfrm>
          <a:prstGeom prst="rect">
            <a:avLst/>
          </a:prstGeom>
        </p:spPr>
      </p:pic>
      <p:pic>
        <p:nvPicPr>
          <p:cNvPr id="58" name="Picture 3"/>
          <p:cNvPicPr/>
          <p:nvPr/>
        </p:nvPicPr>
        <p:blipFill>
          <a:blip r:embed="rId3"/>
          <a:stretch>
            <a:fillRect/>
          </a:stretch>
        </p:blipFill>
        <p:spPr>
          <a:xfrm>
            <a:off x="838080" y="4343400"/>
            <a:ext cx="7923960" cy="1536120"/>
          </a:xfrm>
          <a:prstGeom prst="rect">
            <a:avLst/>
          </a:prstGeom>
        </p:spPr>
      </p:pic>
      <p:sp>
        <p:nvSpPr>
          <p:cNvPr id="59" name="CustomShape 1"/>
          <p:cNvSpPr/>
          <p:nvPr/>
        </p:nvSpPr>
        <p:spPr>
          <a:xfrm>
            <a:off x="609480" y="6019920"/>
            <a:ext cx="8076600" cy="820800"/>
          </a:xfrm>
          <a:prstGeom prst="rect">
            <a:avLst/>
          </a:prstGeom>
        </p:spPr>
        <p:txBody>
          <a:bodyPr lIns="90000" tIns="45000" rIns="90000" bIns="45000"/>
          <a:lstStyle/>
          <a:p>
            <a:pPr>
              <a:lnSpc>
                <a:spcPct val="100000"/>
              </a:lnSpc>
            </a:pPr>
            <a:r>
              <a:rPr lang="en-IN" sz="2400">
                <a:solidFill>
                  <a:srgbClr val="000000"/>
                </a:solidFill>
                <a:latin typeface="Calibri"/>
              </a:rPr>
              <a:t>Fig : IO Units and their Interconnection with IO Buses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838080" y="533520"/>
            <a:ext cx="7543080" cy="5576400"/>
          </a:xfrm>
          <a:prstGeom prst="rect">
            <a:avLst/>
          </a:prstGeom>
        </p:spPr>
        <p:txBody>
          <a:bodyPr lIns="90000" tIns="45000" rIns="90000" bIns="45000"/>
          <a:lstStyle/>
          <a:p>
            <a:pPr>
              <a:lnSpc>
                <a:spcPct val="100000"/>
              </a:lnSpc>
            </a:pPr>
            <a:r>
              <a:rPr lang="en-IN" sz="2400" b="1">
                <a:solidFill>
                  <a:srgbClr val="000000"/>
                </a:solidFill>
                <a:latin typeface="Times New Roman"/>
              </a:rPr>
              <a:t>8-Bit ISA (Industry Standard Architecture) :</a:t>
            </a:r>
            <a:endParaRPr/>
          </a:p>
          <a:p>
            <a:pPr>
              <a:lnSpc>
                <a:spcPct val="100000"/>
              </a:lnSpc>
              <a:buFont typeface="Arial"/>
              <a:buChar char="•"/>
            </a:pPr>
            <a:r>
              <a:rPr lang="en-IN" sz="2400">
                <a:solidFill>
                  <a:srgbClr val="000000"/>
                </a:solidFill>
                <a:latin typeface="Times New Roman"/>
              </a:rPr>
              <a:t>Used in PC-XT motherboard </a:t>
            </a:r>
            <a:endParaRPr/>
          </a:p>
          <a:p>
            <a:pPr>
              <a:lnSpc>
                <a:spcPct val="100000"/>
              </a:lnSpc>
              <a:buFont typeface="Arial"/>
              <a:buChar char="•"/>
            </a:pPr>
            <a:r>
              <a:rPr lang="en-IN" sz="2400">
                <a:solidFill>
                  <a:srgbClr val="000000"/>
                </a:solidFill>
                <a:latin typeface="Times New Roman"/>
              </a:rPr>
              <a:t>This bus provides 8 data lines and 20 address lines, 6 interrupts and 3 DMA channels.</a:t>
            </a:r>
            <a:endParaRPr/>
          </a:p>
          <a:p>
            <a:pPr>
              <a:lnSpc>
                <a:spcPct val="100000"/>
              </a:lnSpc>
              <a:buFont typeface="Arial"/>
              <a:buChar char="•"/>
            </a:pPr>
            <a:r>
              <a:rPr lang="en-IN" sz="2400">
                <a:solidFill>
                  <a:srgbClr val="000000"/>
                </a:solidFill>
                <a:latin typeface="Times New Roman"/>
              </a:rPr>
              <a:t>The XT bus operates at the system speed of 4.77 MHz.</a:t>
            </a:r>
            <a:endParaRPr/>
          </a:p>
          <a:p>
            <a:pPr>
              <a:lnSpc>
                <a:spcPct val="100000"/>
              </a:lnSpc>
            </a:pPr>
            <a:endParaRPr/>
          </a:p>
          <a:p>
            <a:pPr>
              <a:lnSpc>
                <a:spcPct val="100000"/>
              </a:lnSpc>
            </a:pPr>
            <a:r>
              <a:rPr lang="en-IN" sz="2400" b="1">
                <a:solidFill>
                  <a:srgbClr val="000000"/>
                </a:solidFill>
                <a:latin typeface="Times New Roman"/>
              </a:rPr>
              <a:t>16-Bit ISA :</a:t>
            </a:r>
            <a:endParaRPr/>
          </a:p>
          <a:p>
            <a:pPr>
              <a:lnSpc>
                <a:spcPct val="100000"/>
              </a:lnSpc>
              <a:buFont typeface="Arial"/>
              <a:buChar char="•"/>
            </a:pPr>
            <a:r>
              <a:rPr lang="en-IN" sz="2400">
                <a:solidFill>
                  <a:srgbClr val="000000"/>
                </a:solidFill>
                <a:latin typeface="Times New Roman"/>
              </a:rPr>
              <a:t>For PC-AT type motherboard </a:t>
            </a:r>
            <a:endParaRPr/>
          </a:p>
          <a:p>
            <a:pPr>
              <a:lnSpc>
                <a:spcPct val="100000"/>
              </a:lnSpc>
              <a:buFont typeface="Arial"/>
              <a:buChar char="•"/>
            </a:pPr>
            <a:r>
              <a:rPr lang="en-IN" sz="2400">
                <a:solidFill>
                  <a:srgbClr val="000000"/>
                </a:solidFill>
                <a:latin typeface="Times New Roman"/>
              </a:rPr>
              <a:t>Supports 16 bit data; 5 more interrupts and 4 more DMA channels</a:t>
            </a:r>
            <a:endParaRPr/>
          </a:p>
          <a:p>
            <a:pPr>
              <a:lnSpc>
                <a:spcPct val="100000"/>
              </a:lnSpc>
              <a:buFont typeface="Arial"/>
              <a:buChar char="•"/>
            </a:pPr>
            <a:r>
              <a:rPr lang="en-IN" sz="2400">
                <a:solidFill>
                  <a:srgbClr val="000000"/>
                </a:solidFill>
                <a:latin typeface="Times New Roman"/>
              </a:rPr>
              <a:t>Clock speed is increased on AT bus to 8 MHz</a:t>
            </a:r>
            <a:endParaRPr/>
          </a:p>
          <a:p>
            <a:pPr>
              <a:lnSpc>
                <a:spcPct val="100000"/>
              </a:lnSpc>
            </a:pPr>
            <a:endParaRPr/>
          </a:p>
          <a:p>
            <a:pPr>
              <a:lnSpc>
                <a:spcPct val="100000"/>
              </a:lnSpc>
            </a:pPr>
            <a:r>
              <a:rPr lang="en-IN" sz="2400" b="1">
                <a:solidFill>
                  <a:srgbClr val="000000"/>
                </a:solidFill>
                <a:latin typeface="Times New Roman"/>
              </a:rPr>
              <a:t>EISA (Extended Industry Standard Architecture) :</a:t>
            </a:r>
            <a:endParaRPr/>
          </a:p>
          <a:p>
            <a:pPr>
              <a:lnSpc>
                <a:spcPct val="100000"/>
              </a:lnSpc>
              <a:buFont typeface="Arial"/>
              <a:buChar char="•"/>
            </a:pPr>
            <a:r>
              <a:rPr lang="en-IN" sz="2400">
                <a:solidFill>
                  <a:srgbClr val="000000"/>
                </a:solidFill>
                <a:latin typeface="Times New Roman"/>
              </a:rPr>
              <a:t>This bus supports 32-Bit data bus and operate at 8 MHz</a:t>
            </a:r>
            <a:endParaRPr/>
          </a:p>
          <a:p>
            <a:pPr>
              <a:lnSpc>
                <a:spcPct val="100000"/>
              </a:lnSpc>
              <a:buFont typeface="Arial"/>
              <a:buChar char="•"/>
            </a:pPr>
            <a:r>
              <a:rPr lang="en-IN" sz="2400">
                <a:solidFill>
                  <a:srgbClr val="000000"/>
                </a:solidFill>
                <a:latin typeface="Times New Roman"/>
              </a:rPr>
              <a:t>This bus is fully compatible with ISA boards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stomShape 1"/>
          <p:cNvSpPr/>
          <p:nvPr/>
        </p:nvSpPr>
        <p:spPr>
          <a:xfrm>
            <a:off x="685800" y="533520"/>
            <a:ext cx="7771680" cy="6061680"/>
          </a:xfrm>
          <a:prstGeom prst="rect">
            <a:avLst/>
          </a:prstGeom>
        </p:spPr>
        <p:txBody>
          <a:bodyPr lIns="90000" tIns="45000" rIns="90000" bIns="45000"/>
          <a:lstStyle/>
          <a:p>
            <a:pPr>
              <a:lnSpc>
                <a:spcPct val="100000"/>
              </a:lnSpc>
            </a:pPr>
            <a:r>
              <a:rPr lang="en-IN" sz="2800">
                <a:solidFill>
                  <a:srgbClr val="000000"/>
                </a:solidFill>
                <a:latin typeface="Calibri"/>
              </a:rPr>
              <a:t>CPU- Concept Like Address Lines, Data Lines, Internal Registers-</a:t>
            </a:r>
            <a:endParaRPr/>
          </a:p>
          <a:p>
            <a:pPr>
              <a:lnSpc>
                <a:spcPct val="100000"/>
              </a:lnSpc>
            </a:pPr>
            <a:r>
              <a:rPr lang="en-IN" sz="2800">
                <a:solidFill>
                  <a:srgbClr val="000000"/>
                </a:solidFill>
                <a:latin typeface="Calibri"/>
              </a:rPr>
              <a:t>The CPU or Processor based system is consisting of 3 Functional blocks interconnected over set of 3 buses.</a:t>
            </a:r>
            <a:endParaRPr/>
          </a:p>
          <a:p>
            <a:pPr>
              <a:lnSpc>
                <a:spcPct val="100000"/>
              </a:lnSpc>
            </a:pPr>
            <a:r>
              <a:rPr lang="en-IN" sz="2800">
                <a:solidFill>
                  <a:srgbClr val="000000"/>
                </a:solidFill>
                <a:latin typeface="Calibri"/>
              </a:rPr>
              <a:t> The three functional blocks are as follows-</a:t>
            </a:r>
            <a:endParaRPr/>
          </a:p>
          <a:p>
            <a:pPr>
              <a:lnSpc>
                <a:spcPct val="100000"/>
              </a:lnSpc>
              <a:buFont typeface="Calibri"/>
              <a:buAutoNum type="arabicPeriod"/>
            </a:pPr>
            <a:r>
              <a:rPr lang="en-IN" sz="2800">
                <a:solidFill>
                  <a:srgbClr val="000000"/>
                </a:solidFill>
                <a:latin typeface="Calibri"/>
              </a:rPr>
              <a:t>CPU or processor</a:t>
            </a:r>
            <a:endParaRPr/>
          </a:p>
          <a:p>
            <a:pPr>
              <a:lnSpc>
                <a:spcPct val="100000"/>
              </a:lnSpc>
              <a:buFont typeface="Calibri"/>
              <a:buAutoNum type="arabicPeriod"/>
            </a:pPr>
            <a:r>
              <a:rPr lang="en-IN" sz="2800">
                <a:solidFill>
                  <a:srgbClr val="000000"/>
                </a:solidFill>
                <a:latin typeface="Calibri"/>
              </a:rPr>
              <a:t>Memory</a:t>
            </a:r>
            <a:endParaRPr/>
          </a:p>
          <a:p>
            <a:pPr>
              <a:lnSpc>
                <a:spcPct val="100000"/>
              </a:lnSpc>
              <a:buFont typeface="Calibri"/>
              <a:buAutoNum type="arabicPeriod"/>
            </a:pPr>
            <a:r>
              <a:rPr lang="en-IN" sz="2800">
                <a:solidFill>
                  <a:srgbClr val="000000"/>
                </a:solidFill>
                <a:latin typeface="Calibri"/>
              </a:rPr>
              <a:t>Input and Output Device</a:t>
            </a: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533520" y="380880"/>
            <a:ext cx="7848000" cy="5576400"/>
          </a:xfrm>
          <a:prstGeom prst="rect">
            <a:avLst/>
          </a:prstGeom>
        </p:spPr>
        <p:txBody>
          <a:bodyPr lIns="90000" tIns="45000" rIns="90000" bIns="45000"/>
          <a:lstStyle/>
          <a:p>
            <a:pPr>
              <a:lnSpc>
                <a:spcPct val="100000"/>
              </a:lnSpc>
            </a:pPr>
            <a:r>
              <a:rPr lang="en-IN" sz="2400" b="1">
                <a:solidFill>
                  <a:srgbClr val="000000"/>
                </a:solidFill>
                <a:latin typeface="Times New Roman"/>
              </a:rPr>
              <a:t>PCI (Peripheral Component Interconnect) Bus :</a:t>
            </a:r>
            <a:endParaRPr/>
          </a:p>
          <a:p>
            <a:pPr>
              <a:lnSpc>
                <a:spcPct val="100000"/>
              </a:lnSpc>
              <a:buFont typeface="Arial"/>
              <a:buChar char="•"/>
            </a:pPr>
            <a:r>
              <a:rPr lang="en-IN" sz="2400">
                <a:solidFill>
                  <a:srgbClr val="000000"/>
                </a:solidFill>
                <a:latin typeface="Times New Roman"/>
              </a:rPr>
              <a:t>For attaching peripheral devices to computer motherboard</a:t>
            </a:r>
            <a:endParaRPr/>
          </a:p>
          <a:p>
            <a:pPr>
              <a:lnSpc>
                <a:spcPct val="100000"/>
              </a:lnSpc>
              <a:buFont typeface="Arial"/>
              <a:buChar char="•"/>
            </a:pPr>
            <a:r>
              <a:rPr lang="en-IN" sz="2400">
                <a:solidFill>
                  <a:srgbClr val="000000"/>
                </a:solidFill>
                <a:latin typeface="Times New Roman"/>
              </a:rPr>
              <a:t>The PCI bus is a high speed bus that connects high-performance peripherals like video adapters, disk adapters and network adapters to the chipset processor and memory.</a:t>
            </a:r>
            <a:endParaRPr/>
          </a:p>
          <a:p>
            <a:pPr>
              <a:lnSpc>
                <a:spcPct val="100000"/>
              </a:lnSpc>
              <a:buFont typeface="Arial"/>
              <a:buChar char="•"/>
            </a:pPr>
            <a:r>
              <a:rPr lang="en-IN" sz="2400">
                <a:solidFill>
                  <a:srgbClr val="000000"/>
                </a:solidFill>
                <a:latin typeface="Times New Roman"/>
              </a:rPr>
              <a:t>PCI expansion bus differ in two respects that determine their performance :</a:t>
            </a:r>
            <a:endParaRPr/>
          </a:p>
          <a:p>
            <a:pPr>
              <a:lnSpc>
                <a:spcPct val="100000"/>
              </a:lnSpc>
              <a:buFont typeface="Arial"/>
              <a:buChar char="•"/>
            </a:pPr>
            <a:r>
              <a:rPr lang="en-IN" sz="2400">
                <a:solidFill>
                  <a:srgbClr val="000000"/>
                </a:solidFill>
                <a:latin typeface="Times New Roman"/>
              </a:rPr>
              <a:t>PCI bus width and bus speed.</a:t>
            </a:r>
            <a:endParaRPr/>
          </a:p>
          <a:p>
            <a:pPr>
              <a:lnSpc>
                <a:spcPct val="100000"/>
              </a:lnSpc>
              <a:buFont typeface="Arial"/>
              <a:buChar char="•"/>
            </a:pPr>
            <a:r>
              <a:rPr lang="en-IN" sz="2400">
                <a:solidFill>
                  <a:srgbClr val="000000"/>
                </a:solidFill>
                <a:latin typeface="Times New Roman"/>
              </a:rPr>
              <a:t>PIC with 32 bits width at 33.33 MHz generating 133.33 MB/s is found in Desktops</a:t>
            </a:r>
            <a:endParaRPr/>
          </a:p>
          <a:p>
            <a:pPr>
              <a:lnSpc>
                <a:spcPct val="100000"/>
              </a:lnSpc>
              <a:buFont typeface="Arial"/>
              <a:buChar char="•"/>
            </a:pPr>
            <a:r>
              <a:rPr lang="en-IN" sz="2400">
                <a:solidFill>
                  <a:srgbClr val="000000"/>
                </a:solidFill>
                <a:latin typeface="Times New Roman"/>
              </a:rPr>
              <a:t>PIC with 64 bits width at 66.66 MHz generating 533.33 MB/s is found in Desktops </a:t>
            </a:r>
            <a:endParaRPr/>
          </a:p>
          <a:p>
            <a:pPr>
              <a:lnSpc>
                <a:spcPct val="100000"/>
              </a:lnSpc>
              <a:buFont typeface="Arial"/>
              <a:buChar char="•"/>
            </a:pPr>
            <a:r>
              <a:rPr lang="en-IN" sz="2400">
                <a:solidFill>
                  <a:srgbClr val="000000"/>
                </a:solidFill>
                <a:latin typeface="Times New Roman"/>
              </a:rPr>
              <a:t> Versions of PCI – PCI 2.2,PCI 2.3,PCI 3.0,PCI-X, PCI_X 2.0, Mini PCI, Compact PCI etc.</a:t>
            </a:r>
            <a:endParaRPr/>
          </a:p>
          <a:p>
            <a:pPr>
              <a:lnSpc>
                <a:spcPct val="100000"/>
              </a:lnSpc>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609480" y="533520"/>
            <a:ext cx="7848000" cy="5576400"/>
          </a:xfrm>
          <a:prstGeom prst="rect">
            <a:avLst/>
          </a:prstGeom>
        </p:spPr>
        <p:txBody>
          <a:bodyPr lIns="90000" tIns="45000" rIns="90000" bIns="45000"/>
          <a:lstStyle/>
          <a:p>
            <a:pPr>
              <a:lnSpc>
                <a:spcPct val="100000"/>
              </a:lnSpc>
            </a:pPr>
            <a:r>
              <a:rPr lang="en-IN" sz="2400" b="1">
                <a:solidFill>
                  <a:srgbClr val="000000"/>
                </a:solidFill>
                <a:latin typeface="Times New Roman"/>
              </a:rPr>
              <a:t>PCI-X (PCI Extended) :</a:t>
            </a:r>
            <a:endParaRPr/>
          </a:p>
          <a:p>
            <a:pPr>
              <a:lnSpc>
                <a:spcPct val="100000"/>
              </a:lnSpc>
              <a:buFont typeface="Arial"/>
              <a:buChar char="•"/>
            </a:pPr>
            <a:r>
              <a:rPr lang="en-IN" sz="2400">
                <a:solidFill>
                  <a:srgbClr val="000000"/>
                </a:solidFill>
                <a:latin typeface="Times New Roman"/>
              </a:rPr>
              <a:t>It is essentially faster version of PCI, running at twice speed.</a:t>
            </a:r>
            <a:endParaRPr/>
          </a:p>
          <a:p>
            <a:pPr>
              <a:lnSpc>
                <a:spcPct val="100000"/>
              </a:lnSpc>
              <a:buFont typeface="Arial"/>
              <a:buChar char="•"/>
            </a:pPr>
            <a:r>
              <a:rPr lang="en-IN" sz="2400">
                <a:solidFill>
                  <a:srgbClr val="000000"/>
                </a:solidFill>
                <a:latin typeface="Times New Roman"/>
              </a:rPr>
              <a:t>Developed jointly by IBM, HP and Compaq</a:t>
            </a:r>
            <a:endParaRPr/>
          </a:p>
          <a:p>
            <a:pPr>
              <a:lnSpc>
                <a:spcPct val="100000"/>
              </a:lnSpc>
              <a:buFont typeface="Arial"/>
              <a:buChar char="•"/>
            </a:pPr>
            <a:r>
              <a:rPr lang="en-IN" sz="2400">
                <a:solidFill>
                  <a:srgbClr val="000000"/>
                </a:solidFill>
                <a:latin typeface="Times New Roman"/>
              </a:rPr>
              <a:t>The amount of data exchanged between the processor and peripherals with PCI-X is 1.06 GB/s, compared to %32 MB/s with standard PCI.</a:t>
            </a:r>
            <a:endParaRPr/>
          </a:p>
          <a:p>
            <a:pPr>
              <a:lnSpc>
                <a:spcPct val="100000"/>
              </a:lnSpc>
              <a:buFont typeface="Arial"/>
              <a:buChar char="•"/>
            </a:pPr>
            <a:r>
              <a:rPr lang="en-IN" sz="2400">
                <a:solidFill>
                  <a:srgbClr val="000000"/>
                </a:solidFill>
                <a:latin typeface="Times New Roman"/>
              </a:rPr>
              <a:t>64-Bit bandwidth.</a:t>
            </a:r>
            <a:endParaRPr/>
          </a:p>
          <a:p>
            <a:pPr>
              <a:lnSpc>
                <a:spcPct val="100000"/>
              </a:lnSpc>
              <a:buFont typeface="Arial"/>
              <a:buChar char="•"/>
            </a:pPr>
            <a:r>
              <a:rPr lang="en-IN" sz="2400">
                <a:solidFill>
                  <a:srgbClr val="000000"/>
                </a:solidFill>
                <a:latin typeface="Times New Roman"/>
              </a:rPr>
              <a:t>Bus speed – 133 MHz</a:t>
            </a:r>
            <a:endParaRPr/>
          </a:p>
          <a:p>
            <a:pPr>
              <a:lnSpc>
                <a:spcPct val="100000"/>
              </a:lnSpc>
            </a:pPr>
            <a:endParaRPr/>
          </a:p>
          <a:p>
            <a:pPr>
              <a:lnSpc>
                <a:spcPct val="100000"/>
              </a:lnSpc>
            </a:pPr>
            <a:r>
              <a:rPr lang="en-IN" sz="2400" b="1">
                <a:solidFill>
                  <a:srgbClr val="000000"/>
                </a:solidFill>
                <a:latin typeface="Times New Roman"/>
              </a:rPr>
              <a:t>PCI Express :</a:t>
            </a:r>
            <a:endParaRPr/>
          </a:p>
          <a:p>
            <a:pPr>
              <a:lnSpc>
                <a:spcPct val="100000"/>
              </a:lnSpc>
              <a:buFont typeface="Arial"/>
              <a:buChar char="•"/>
            </a:pPr>
            <a:r>
              <a:rPr lang="en-IN" sz="2400" b="1">
                <a:solidFill>
                  <a:srgbClr val="000000"/>
                </a:solidFill>
                <a:latin typeface="Times New Roman"/>
              </a:rPr>
              <a:t> </a:t>
            </a:r>
            <a:r>
              <a:rPr lang="en-IN" sz="2400">
                <a:solidFill>
                  <a:srgbClr val="000000"/>
                </a:solidFill>
                <a:latin typeface="Times New Roman"/>
              </a:rPr>
              <a:t>Officially abbreviated as</a:t>
            </a:r>
            <a:r>
              <a:rPr lang="en-IN" sz="2400" b="1">
                <a:solidFill>
                  <a:srgbClr val="000000"/>
                </a:solidFill>
                <a:latin typeface="Times New Roman"/>
              </a:rPr>
              <a:t> PCI-E or PCIE</a:t>
            </a:r>
            <a:endParaRPr/>
          </a:p>
          <a:p>
            <a:pPr>
              <a:lnSpc>
                <a:spcPct val="100000"/>
              </a:lnSpc>
              <a:buFont typeface="Arial"/>
              <a:buChar char="•"/>
            </a:pPr>
            <a:r>
              <a:rPr lang="en-IN" sz="2400">
                <a:solidFill>
                  <a:srgbClr val="000000"/>
                </a:solidFill>
                <a:latin typeface="Times New Roman"/>
              </a:rPr>
              <a:t>It was design to replace PCI, PCI-X and AGP</a:t>
            </a:r>
            <a:endParaRPr/>
          </a:p>
          <a:p>
            <a:pPr>
              <a:lnSpc>
                <a:spcPct val="100000"/>
              </a:lnSpc>
              <a:buFont typeface="Arial"/>
              <a:buChar char="•"/>
            </a:pPr>
            <a:r>
              <a:rPr lang="en-IN" sz="2400">
                <a:solidFill>
                  <a:srgbClr val="000000"/>
                </a:solidFill>
                <a:latin typeface="Times New Roman"/>
              </a:rPr>
              <a:t>PCI-Express is the new standard for faster Video cards.</a:t>
            </a:r>
            <a:endParaRPr/>
          </a:p>
          <a:p>
            <a:pPr>
              <a:lnSpc>
                <a:spcPct val="100000"/>
              </a:lnSpc>
              <a:buFont typeface="Arial"/>
              <a:buChar char="•"/>
            </a:pPr>
            <a:r>
              <a:rPr lang="en-IN" sz="2400">
                <a:solidFill>
                  <a:srgbClr val="000000"/>
                </a:solidFill>
                <a:latin typeface="Times New Roman"/>
              </a:rPr>
              <a:t>Point to point bus topology.</a:t>
            </a:r>
            <a:endParaRPr/>
          </a:p>
          <a:p>
            <a:pPr>
              <a:lnSpc>
                <a:spcPct val="100000"/>
              </a:lnSpc>
              <a:buFont typeface="Arial"/>
              <a:buChar char="•"/>
            </a:pPr>
            <a:r>
              <a:rPr lang="en-IN" sz="2400">
                <a:solidFill>
                  <a:srgbClr val="000000"/>
                </a:solidFill>
                <a:latin typeface="Times New Roman"/>
              </a:rPr>
              <a:t>Bandwidth from 132 MB/s to 8 GB/s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p:cNvPicPr/>
          <p:nvPr/>
        </p:nvPicPr>
        <p:blipFill>
          <a:blip r:embed="rId2"/>
          <a:stretch>
            <a:fillRect/>
          </a:stretch>
        </p:blipFill>
        <p:spPr>
          <a:xfrm>
            <a:off x="552600" y="304920"/>
            <a:ext cx="8036640" cy="6019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p:nvPr/>
        </p:nvPicPr>
        <p:blipFill>
          <a:blip r:embed="rId2"/>
          <a:stretch>
            <a:fillRect/>
          </a:stretch>
        </p:blipFill>
        <p:spPr>
          <a:xfrm>
            <a:off x="533520" y="838080"/>
            <a:ext cx="8228880" cy="44251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685800" y="762120"/>
            <a:ext cx="7543080" cy="5575680"/>
          </a:xfrm>
          <a:prstGeom prst="rect">
            <a:avLst/>
          </a:prstGeom>
        </p:spPr>
        <p:txBody>
          <a:bodyPr lIns="90000" tIns="45000" rIns="90000" bIns="45000"/>
          <a:lstStyle/>
          <a:p>
            <a:pPr>
              <a:lnSpc>
                <a:spcPct val="100000"/>
              </a:lnSpc>
            </a:pPr>
            <a:r>
              <a:rPr lang="en-IN" sz="2400" b="1">
                <a:solidFill>
                  <a:srgbClr val="000000"/>
                </a:solidFill>
                <a:latin typeface="Calibri"/>
              </a:rPr>
              <a:t>AGP (Accelerated Graphics Port) :</a:t>
            </a:r>
            <a:endParaRPr/>
          </a:p>
          <a:p>
            <a:pPr>
              <a:lnSpc>
                <a:spcPct val="100000"/>
              </a:lnSpc>
              <a:buFont typeface="Arial"/>
              <a:buChar char="•"/>
            </a:pPr>
            <a:r>
              <a:rPr lang="en-IN" sz="2400">
                <a:solidFill>
                  <a:srgbClr val="000000"/>
                </a:solidFill>
                <a:latin typeface="Calibri"/>
              </a:rPr>
              <a:t>Is also called as Advanced Graphics Port</a:t>
            </a:r>
            <a:endParaRPr/>
          </a:p>
          <a:p>
            <a:pPr>
              <a:lnSpc>
                <a:spcPct val="100000"/>
              </a:lnSpc>
              <a:buFont typeface="Arial"/>
              <a:buChar char="•"/>
            </a:pPr>
            <a:r>
              <a:rPr lang="en-IN" sz="2400">
                <a:solidFill>
                  <a:srgbClr val="000000"/>
                </a:solidFill>
                <a:latin typeface="Calibri"/>
              </a:rPr>
              <a:t>Design By Intel  in 1997</a:t>
            </a:r>
            <a:endParaRPr/>
          </a:p>
          <a:p>
            <a:pPr>
              <a:lnSpc>
                <a:spcPct val="100000"/>
              </a:lnSpc>
              <a:buFont typeface="Arial"/>
              <a:buChar char="•"/>
            </a:pPr>
            <a:r>
              <a:rPr lang="en-IN" sz="2400">
                <a:solidFill>
                  <a:srgbClr val="000000"/>
                </a:solidFill>
                <a:latin typeface="Calibri"/>
              </a:rPr>
              <a:t>It is an advanced port designed for video cared and 3D accelerators</a:t>
            </a:r>
            <a:endParaRPr/>
          </a:p>
          <a:p>
            <a:pPr>
              <a:lnSpc>
                <a:spcPct val="100000"/>
              </a:lnSpc>
              <a:buFont typeface="Arial"/>
              <a:buChar char="•"/>
            </a:pPr>
            <a:r>
              <a:rPr lang="en-IN" sz="2400">
                <a:solidFill>
                  <a:srgbClr val="000000"/>
                </a:solidFill>
                <a:latin typeface="Calibri"/>
              </a:rPr>
              <a:t>Allow graphics controller card to direct access the system memory.</a:t>
            </a:r>
            <a:endParaRPr/>
          </a:p>
          <a:p>
            <a:pPr>
              <a:lnSpc>
                <a:spcPct val="100000"/>
              </a:lnSpc>
              <a:buFont typeface="Arial"/>
              <a:buChar char="•"/>
            </a:pPr>
            <a:r>
              <a:rPr lang="en-IN" sz="2400">
                <a:solidFill>
                  <a:srgbClr val="000000"/>
                </a:solidFill>
                <a:latin typeface="Calibri"/>
              </a:rPr>
              <a:t> AGP is superior to PCI</a:t>
            </a:r>
            <a:endParaRPr/>
          </a:p>
          <a:p>
            <a:pPr>
              <a:lnSpc>
                <a:spcPct val="100000"/>
              </a:lnSpc>
              <a:buFont typeface="Arial"/>
              <a:buChar char="•"/>
            </a:pPr>
            <a:r>
              <a:rPr lang="en-IN" sz="2400">
                <a:solidFill>
                  <a:srgbClr val="000000"/>
                </a:solidFill>
                <a:latin typeface="Calibri"/>
              </a:rPr>
              <a:t> In PCI, to load a texture, a PCI graphics card must copy it from the systems RAM into the cards frame buffer, whereas an AGP card is capable of reading texture directly from system RAM using Graphics Address Remapping Table(GART)</a:t>
            </a:r>
            <a:endParaRPr/>
          </a:p>
          <a:p>
            <a:pPr>
              <a:lnSpc>
                <a:spcPct val="100000"/>
              </a:lnSpc>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p:cNvPicPr/>
          <p:nvPr/>
        </p:nvPicPr>
        <p:blipFill>
          <a:blip r:embed="rId2"/>
          <a:stretch>
            <a:fillRect/>
          </a:stretch>
        </p:blipFill>
        <p:spPr>
          <a:xfrm>
            <a:off x="609480" y="914400"/>
            <a:ext cx="7922520" cy="50284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stomShape 1"/>
          <p:cNvSpPr/>
          <p:nvPr/>
        </p:nvSpPr>
        <p:spPr>
          <a:xfrm>
            <a:off x="838080" y="533520"/>
            <a:ext cx="7085880" cy="3016080"/>
          </a:xfrm>
          <a:prstGeom prst="rect">
            <a:avLst/>
          </a:prstGeom>
        </p:spPr>
        <p:txBody>
          <a:bodyPr lIns="90000" tIns="45000" rIns="90000" bIns="45000"/>
          <a:lstStyle/>
          <a:p>
            <a:pPr>
              <a:lnSpc>
                <a:spcPct val="100000"/>
              </a:lnSpc>
            </a:pPr>
            <a:r>
              <a:rPr lang="en-IN" sz="2400" b="1">
                <a:solidFill>
                  <a:srgbClr val="000000"/>
                </a:solidFill>
                <a:latin typeface="Times New Roman"/>
              </a:rPr>
              <a:t>Logical Memory Organization :</a:t>
            </a:r>
            <a:endParaRPr/>
          </a:p>
          <a:p>
            <a:pPr>
              <a:lnSpc>
                <a:spcPct val="100000"/>
              </a:lnSpc>
            </a:pPr>
            <a:r>
              <a:rPr lang="en-IN" sz="2400">
                <a:solidFill>
                  <a:srgbClr val="000000"/>
                </a:solidFill>
                <a:latin typeface="Times New Roman"/>
              </a:rPr>
              <a:t>Memory layout in PC :</a:t>
            </a:r>
            <a:endParaRPr/>
          </a:p>
          <a:p>
            <a:pPr>
              <a:lnSpc>
                <a:spcPct val="100000"/>
              </a:lnSpc>
              <a:buFont typeface="Arial"/>
              <a:buChar char="•"/>
            </a:pPr>
            <a:r>
              <a:rPr lang="en-IN" sz="2400">
                <a:solidFill>
                  <a:srgbClr val="000000"/>
                </a:solidFill>
                <a:latin typeface="Times New Roman"/>
              </a:rPr>
              <a:t>The system memory in PC, it is often referred to as a single number is in fact broken into several different areas.</a:t>
            </a:r>
            <a:endParaRPr/>
          </a:p>
          <a:p>
            <a:pPr>
              <a:lnSpc>
                <a:spcPct val="100000"/>
              </a:lnSpc>
              <a:buFont typeface="Calibri"/>
              <a:buAutoNum type="arabicPeriod"/>
            </a:pPr>
            <a:r>
              <a:rPr lang="en-IN" sz="2400">
                <a:solidFill>
                  <a:srgbClr val="000000"/>
                </a:solidFill>
                <a:latin typeface="Times New Roman"/>
              </a:rPr>
              <a:t>Conventional memory</a:t>
            </a:r>
            <a:endParaRPr/>
          </a:p>
          <a:p>
            <a:pPr>
              <a:lnSpc>
                <a:spcPct val="100000"/>
              </a:lnSpc>
              <a:buFont typeface="Calibri"/>
              <a:buAutoNum type="arabicPeriod"/>
            </a:pPr>
            <a:r>
              <a:rPr lang="en-IN" sz="2400">
                <a:solidFill>
                  <a:srgbClr val="000000"/>
                </a:solidFill>
                <a:latin typeface="Times New Roman"/>
              </a:rPr>
              <a:t>Extended memory </a:t>
            </a:r>
            <a:endParaRPr/>
          </a:p>
          <a:p>
            <a:pPr>
              <a:lnSpc>
                <a:spcPct val="100000"/>
              </a:lnSpc>
              <a:buFont typeface="Calibri"/>
              <a:buAutoNum type="arabicPeriod"/>
            </a:pPr>
            <a:r>
              <a:rPr lang="en-IN" sz="2400">
                <a:solidFill>
                  <a:srgbClr val="000000"/>
                </a:solidFill>
                <a:latin typeface="Times New Roman"/>
              </a:rPr>
              <a:t>Expanded memory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p:cNvPicPr/>
          <p:nvPr/>
        </p:nvPicPr>
        <p:blipFill>
          <a:blip r:embed="rId2"/>
          <a:stretch>
            <a:fillRect/>
          </a:stretch>
        </p:blipFill>
        <p:spPr>
          <a:xfrm>
            <a:off x="888840" y="812880"/>
            <a:ext cx="7363800" cy="52315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p:cNvPicPr/>
          <p:nvPr/>
        </p:nvPicPr>
        <p:blipFill>
          <a:blip r:embed="rId2"/>
          <a:stretch>
            <a:fillRect/>
          </a:stretch>
        </p:blipFill>
        <p:spPr>
          <a:xfrm>
            <a:off x="990720" y="1752480"/>
            <a:ext cx="7466760" cy="4190400"/>
          </a:xfrm>
          <a:prstGeom prst="rect">
            <a:avLst/>
          </a:prstGeom>
        </p:spPr>
      </p:pic>
      <p:sp>
        <p:nvSpPr>
          <p:cNvPr id="70" name="CustomShape 1"/>
          <p:cNvSpPr/>
          <p:nvPr/>
        </p:nvSpPr>
        <p:spPr>
          <a:xfrm>
            <a:off x="609480" y="380880"/>
            <a:ext cx="7619400" cy="455760"/>
          </a:xfrm>
          <a:prstGeom prst="rect">
            <a:avLst/>
          </a:prstGeom>
        </p:spPr>
        <p:txBody>
          <a:bodyPr lIns="90000" tIns="45000" rIns="90000" bIns="45000"/>
          <a:lstStyle/>
          <a:p>
            <a:pPr>
              <a:lnSpc>
                <a:spcPct val="100000"/>
              </a:lnSpc>
            </a:pPr>
            <a:r>
              <a:rPr lang="en-IN" sz="2400" b="1">
                <a:solidFill>
                  <a:srgbClr val="000000"/>
                </a:solidFill>
                <a:latin typeface="Calibri"/>
              </a:rPr>
              <a:t>Conventional Memory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p:cNvPicPr/>
          <p:nvPr/>
        </p:nvPicPr>
        <p:blipFill>
          <a:blip r:embed="rId2"/>
          <a:stretch>
            <a:fillRect/>
          </a:stretch>
        </p:blipFill>
        <p:spPr>
          <a:xfrm>
            <a:off x="1066680" y="990720"/>
            <a:ext cx="7009560" cy="4876200"/>
          </a:xfrm>
          <a:prstGeom prst="rect">
            <a:avLst/>
          </a:prstGeom>
        </p:spPr>
      </p:pic>
      <p:pic>
        <p:nvPicPr>
          <p:cNvPr id="72" name="Picture 3"/>
          <p:cNvPicPr/>
          <p:nvPr/>
        </p:nvPicPr>
        <p:blipFill>
          <a:blip r:embed="rId3"/>
          <a:stretch>
            <a:fillRect/>
          </a:stretch>
        </p:blipFill>
        <p:spPr>
          <a:xfrm>
            <a:off x="1066680" y="5715000"/>
            <a:ext cx="7020720" cy="786600"/>
          </a:xfrm>
          <a:prstGeom prst="rect">
            <a:avLst/>
          </a:prstGeom>
        </p:spPr>
      </p:pic>
      <p:sp>
        <p:nvSpPr>
          <p:cNvPr id="73" name="CustomShape 1"/>
          <p:cNvSpPr/>
          <p:nvPr/>
        </p:nvSpPr>
        <p:spPr>
          <a:xfrm>
            <a:off x="1066680" y="228600"/>
            <a:ext cx="6552360" cy="455760"/>
          </a:xfrm>
          <a:prstGeom prst="rect">
            <a:avLst/>
          </a:prstGeom>
        </p:spPr>
        <p:txBody>
          <a:bodyPr lIns="90000" tIns="45000" rIns="90000" bIns="45000"/>
          <a:lstStyle/>
          <a:p>
            <a:pPr>
              <a:lnSpc>
                <a:spcPct val="100000"/>
              </a:lnSpc>
            </a:pPr>
            <a:r>
              <a:rPr lang="en-IN" sz="2400" b="1">
                <a:solidFill>
                  <a:srgbClr val="000000"/>
                </a:solidFill>
                <a:latin typeface="Calibri"/>
              </a:rPr>
              <a:t>Extended Memory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p:nvPr/>
        </p:nvPicPr>
        <p:blipFill>
          <a:blip r:embed="rId2"/>
          <a:stretch>
            <a:fillRect/>
          </a:stretch>
        </p:blipFill>
        <p:spPr>
          <a:xfrm>
            <a:off x="838080" y="838080"/>
            <a:ext cx="7390800" cy="5562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2"/>
          <p:cNvPicPr/>
          <p:nvPr/>
        </p:nvPicPr>
        <p:blipFill>
          <a:blip r:embed="rId2"/>
          <a:stretch>
            <a:fillRect/>
          </a:stretch>
        </p:blipFill>
        <p:spPr>
          <a:xfrm>
            <a:off x="857160" y="787320"/>
            <a:ext cx="7427160" cy="52826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685800" y="380880"/>
            <a:ext cx="8076600" cy="5210640"/>
          </a:xfrm>
          <a:prstGeom prst="rect">
            <a:avLst/>
          </a:prstGeom>
        </p:spPr>
        <p:txBody>
          <a:bodyPr lIns="90000" tIns="45000" rIns="90000" bIns="45000"/>
          <a:lstStyle/>
          <a:p>
            <a:pPr>
              <a:lnSpc>
                <a:spcPct val="100000"/>
              </a:lnSpc>
            </a:pPr>
            <a:r>
              <a:rPr lang="en-IN" sz="2400" b="1">
                <a:solidFill>
                  <a:srgbClr val="000000"/>
                </a:solidFill>
                <a:latin typeface="Times New Roman"/>
              </a:rPr>
              <a:t>BIOS and CMOS Setup:</a:t>
            </a:r>
            <a:endParaRPr/>
          </a:p>
          <a:p>
            <a:pPr>
              <a:lnSpc>
                <a:spcPct val="100000"/>
              </a:lnSpc>
            </a:pPr>
            <a:r>
              <a:rPr lang="en-IN" sz="2400" b="1">
                <a:solidFill>
                  <a:srgbClr val="000000"/>
                </a:solidFill>
                <a:latin typeface="Times New Roman"/>
              </a:rPr>
              <a:t>BIOS (Basic Input Output System) :</a:t>
            </a:r>
            <a:endParaRPr/>
          </a:p>
          <a:p>
            <a:pPr>
              <a:lnSpc>
                <a:spcPct val="100000"/>
              </a:lnSpc>
              <a:buFont typeface="Arial"/>
              <a:buChar char="•"/>
            </a:pPr>
            <a:r>
              <a:rPr lang="en-IN" sz="2400">
                <a:solidFill>
                  <a:srgbClr val="000000"/>
                </a:solidFill>
                <a:latin typeface="Times New Roman"/>
              </a:rPr>
              <a:t>It is a software program that tests the computer hardware components.</a:t>
            </a:r>
            <a:endParaRPr/>
          </a:p>
          <a:p>
            <a:pPr>
              <a:lnSpc>
                <a:spcPct val="100000"/>
              </a:lnSpc>
              <a:buFont typeface="Arial"/>
              <a:buChar char="•"/>
            </a:pPr>
            <a:r>
              <a:rPr lang="en-IN" sz="2400">
                <a:solidFill>
                  <a:srgbClr val="000000"/>
                </a:solidFill>
                <a:latin typeface="Times New Roman"/>
              </a:rPr>
              <a:t>Now a day motherboard BIOS come with EEPROM chip. This type of BIOS is erased and rewritten by using a special program. This type of BIOS called a flash BIOS.</a:t>
            </a:r>
            <a:endParaRPr/>
          </a:p>
          <a:p>
            <a:pPr>
              <a:lnSpc>
                <a:spcPct val="100000"/>
              </a:lnSpc>
              <a:buFont typeface="Arial"/>
              <a:buChar char="•"/>
            </a:pPr>
            <a:r>
              <a:rPr lang="en-IN" sz="2400">
                <a:solidFill>
                  <a:srgbClr val="000000"/>
                </a:solidFill>
                <a:latin typeface="Times New Roman"/>
              </a:rPr>
              <a:t>A main function of the BIOS is to give instructions for the power-on self test(POST).</a:t>
            </a:r>
            <a:endParaRPr/>
          </a:p>
          <a:p>
            <a:pPr>
              <a:lnSpc>
                <a:spcPct val="100000"/>
              </a:lnSpc>
            </a:pPr>
            <a:endParaRPr/>
          </a:p>
          <a:p>
            <a:pPr>
              <a:lnSpc>
                <a:spcPct val="100000"/>
              </a:lnSpc>
            </a:pPr>
            <a:r>
              <a:rPr lang="en-IN" sz="2400" b="1">
                <a:solidFill>
                  <a:srgbClr val="000000"/>
                </a:solidFill>
                <a:latin typeface="Times New Roman"/>
              </a:rPr>
              <a:t>CMOS(complimentary Metal Oxide Semiconductor)   :</a:t>
            </a:r>
            <a:endParaRPr/>
          </a:p>
          <a:p>
            <a:pPr>
              <a:lnSpc>
                <a:spcPct val="100000"/>
              </a:lnSpc>
              <a:buFont typeface="Arial"/>
              <a:buChar char="•"/>
            </a:pPr>
            <a:r>
              <a:rPr lang="en-IN" sz="2400">
                <a:solidFill>
                  <a:srgbClr val="000000"/>
                </a:solidFill>
                <a:latin typeface="Times New Roman"/>
              </a:rPr>
              <a:t>The data on the CMOS chip can be accessed and updated via the CMOS setup program.</a:t>
            </a:r>
            <a:endParaRPr/>
          </a:p>
          <a:p>
            <a:pPr>
              <a:lnSpc>
                <a:spcPct val="100000"/>
              </a:lnSpc>
              <a:buFont typeface="Arial"/>
              <a:buChar char="•"/>
            </a:pPr>
            <a:r>
              <a:rPr lang="en-IN" sz="2400">
                <a:solidFill>
                  <a:srgbClr val="000000"/>
                </a:solidFill>
                <a:latin typeface="Times New Roman"/>
              </a:rPr>
              <a:t>The CMOS setup can be accessed when the system boots.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762120" y="533520"/>
            <a:ext cx="7466760" cy="4844160"/>
          </a:xfrm>
          <a:prstGeom prst="rect">
            <a:avLst/>
          </a:prstGeom>
        </p:spPr>
        <p:txBody>
          <a:bodyPr lIns="90000" tIns="45000" rIns="90000" bIns="45000"/>
          <a:lstStyle/>
          <a:p>
            <a:pPr>
              <a:lnSpc>
                <a:spcPct val="100000"/>
              </a:lnSpc>
            </a:pPr>
            <a:r>
              <a:rPr lang="en-IN" sz="2400" b="1">
                <a:solidFill>
                  <a:srgbClr val="000000"/>
                </a:solidFill>
                <a:latin typeface="Times New Roman"/>
              </a:rPr>
              <a:t>Cache Memory :</a:t>
            </a:r>
            <a:endParaRPr/>
          </a:p>
          <a:p>
            <a:pPr>
              <a:lnSpc>
                <a:spcPct val="100000"/>
              </a:lnSpc>
              <a:buFont typeface="Arial"/>
              <a:buChar char="•"/>
            </a:pPr>
            <a:r>
              <a:rPr lang="en-IN" sz="2400">
                <a:solidFill>
                  <a:srgbClr val="000000"/>
                </a:solidFill>
                <a:latin typeface="Times New Roman"/>
              </a:rPr>
              <a:t>Cache memory is high speed memory kept in between the processor and RAM to increase the data execution speed.</a:t>
            </a:r>
            <a:endParaRPr/>
          </a:p>
          <a:p>
            <a:pPr>
              <a:lnSpc>
                <a:spcPct val="100000"/>
              </a:lnSpc>
              <a:buFont typeface="Arial"/>
              <a:buChar char="•"/>
            </a:pPr>
            <a:r>
              <a:rPr lang="en-IN" sz="2400">
                <a:solidFill>
                  <a:srgbClr val="000000"/>
                </a:solidFill>
                <a:latin typeface="Times New Roman"/>
              </a:rPr>
              <a:t>It is smaller, faster memory, which stores copies of the data from the most frequently used main memory location.</a:t>
            </a:r>
            <a:endParaRPr/>
          </a:p>
          <a:p>
            <a:pPr>
              <a:lnSpc>
                <a:spcPct val="100000"/>
              </a:lnSpc>
            </a:pPr>
            <a:endParaRPr/>
          </a:p>
          <a:p>
            <a:pPr>
              <a:lnSpc>
                <a:spcPct val="100000"/>
              </a:lnSpc>
            </a:pPr>
            <a:r>
              <a:rPr lang="en-IN" sz="2400" b="1">
                <a:solidFill>
                  <a:srgbClr val="000000"/>
                </a:solidFill>
                <a:latin typeface="Times New Roman"/>
              </a:rPr>
              <a:t>Level of Cache or Type of cache :</a:t>
            </a:r>
            <a:endParaRPr/>
          </a:p>
          <a:p>
            <a:pPr>
              <a:lnSpc>
                <a:spcPct val="100000"/>
              </a:lnSpc>
            </a:pPr>
            <a:r>
              <a:rPr lang="en-IN" sz="2400">
                <a:solidFill>
                  <a:srgbClr val="000000"/>
                </a:solidFill>
                <a:latin typeface="Times New Roman"/>
              </a:rPr>
              <a:t>There are different level of cache </a:t>
            </a:r>
            <a:endParaRPr/>
          </a:p>
          <a:p>
            <a:pPr>
              <a:lnSpc>
                <a:spcPct val="100000"/>
              </a:lnSpc>
              <a:buFont typeface="Calibri"/>
              <a:buAutoNum type="arabicPeriod"/>
            </a:pPr>
            <a:r>
              <a:rPr lang="en-IN" sz="2400">
                <a:solidFill>
                  <a:srgbClr val="000000"/>
                </a:solidFill>
                <a:latin typeface="Times New Roman"/>
              </a:rPr>
              <a:t>L1 Cache </a:t>
            </a:r>
            <a:endParaRPr/>
          </a:p>
          <a:p>
            <a:pPr>
              <a:lnSpc>
                <a:spcPct val="100000"/>
              </a:lnSpc>
              <a:buFont typeface="Calibri"/>
              <a:buAutoNum type="arabicPeriod"/>
            </a:pPr>
            <a:r>
              <a:rPr lang="en-IN" sz="2400">
                <a:solidFill>
                  <a:srgbClr val="000000"/>
                </a:solidFill>
                <a:latin typeface="Times New Roman"/>
              </a:rPr>
              <a:t>L2 Cache </a:t>
            </a:r>
            <a:endParaRPr/>
          </a:p>
          <a:p>
            <a:pPr>
              <a:lnSpc>
                <a:spcPct val="100000"/>
              </a:lnSpc>
              <a:buFont typeface="Calibri"/>
              <a:buAutoNum type="arabicPeriod"/>
            </a:pPr>
            <a:r>
              <a:rPr lang="en-IN" sz="2400">
                <a:solidFill>
                  <a:srgbClr val="000000"/>
                </a:solidFill>
                <a:latin typeface="Times New Roman"/>
              </a:rPr>
              <a:t>L3 Cache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p:cNvPicPr/>
          <p:nvPr/>
        </p:nvPicPr>
        <p:blipFill>
          <a:blip r:embed="rId2"/>
          <a:stretch>
            <a:fillRect/>
          </a:stretch>
        </p:blipFill>
        <p:spPr>
          <a:xfrm>
            <a:off x="1828800" y="304920"/>
            <a:ext cx="5485680" cy="6247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p:cNvPicPr/>
          <p:nvPr/>
        </p:nvPicPr>
        <p:blipFill>
          <a:blip r:embed="rId2"/>
          <a:stretch>
            <a:fillRect/>
          </a:stretch>
        </p:blipFill>
        <p:spPr>
          <a:xfrm>
            <a:off x="609480" y="228600"/>
            <a:ext cx="7871760" cy="3199680"/>
          </a:xfrm>
          <a:prstGeom prst="rect">
            <a:avLst/>
          </a:prstGeom>
        </p:spPr>
      </p:pic>
      <p:pic>
        <p:nvPicPr>
          <p:cNvPr id="79" name="Picture 4"/>
          <p:cNvPicPr/>
          <p:nvPr/>
        </p:nvPicPr>
        <p:blipFill>
          <a:blip r:embed="rId3"/>
          <a:stretch>
            <a:fillRect/>
          </a:stretch>
        </p:blipFill>
        <p:spPr>
          <a:xfrm>
            <a:off x="609480" y="3429000"/>
            <a:ext cx="7923960" cy="30855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57200" y="457200"/>
            <a:ext cx="7923960" cy="6489000"/>
          </a:xfrm>
          <a:prstGeom prst="rect">
            <a:avLst/>
          </a:prstGeom>
        </p:spPr>
        <p:txBody>
          <a:bodyPr lIns="90000" tIns="45000" rIns="90000" bIns="45000"/>
          <a:lstStyle/>
          <a:p>
            <a:pPr>
              <a:lnSpc>
                <a:spcPct val="100000"/>
              </a:lnSpc>
            </a:pPr>
            <a:r>
              <a:rPr lang="en-IN" sz="2800" b="1">
                <a:solidFill>
                  <a:srgbClr val="000000"/>
                </a:solidFill>
                <a:latin typeface="Times New Roman"/>
              </a:rPr>
              <a:t>Motherboard Selection Criteria:</a:t>
            </a:r>
            <a:endParaRPr/>
          </a:p>
          <a:p>
            <a:pPr>
              <a:lnSpc>
                <a:spcPct val="100000"/>
              </a:lnSpc>
              <a:buFont typeface="Arial"/>
              <a:buChar char="•"/>
            </a:pPr>
            <a:r>
              <a:rPr lang="en-IN" sz="2800">
                <a:solidFill>
                  <a:srgbClr val="000000"/>
                </a:solidFill>
                <a:latin typeface="Times New Roman"/>
              </a:rPr>
              <a:t>Processor</a:t>
            </a:r>
            <a:endParaRPr/>
          </a:p>
          <a:p>
            <a:pPr>
              <a:lnSpc>
                <a:spcPct val="100000"/>
              </a:lnSpc>
              <a:buFont typeface="Arial"/>
              <a:buChar char="•"/>
            </a:pPr>
            <a:r>
              <a:rPr lang="en-IN" sz="2800">
                <a:solidFill>
                  <a:srgbClr val="000000"/>
                </a:solidFill>
                <a:latin typeface="Times New Roman"/>
              </a:rPr>
              <a:t>Processor Socket</a:t>
            </a:r>
            <a:endParaRPr/>
          </a:p>
          <a:p>
            <a:pPr>
              <a:lnSpc>
                <a:spcPct val="100000"/>
              </a:lnSpc>
              <a:buFont typeface="Arial"/>
              <a:buChar char="•"/>
            </a:pPr>
            <a:r>
              <a:rPr lang="en-IN" sz="2800">
                <a:solidFill>
                  <a:srgbClr val="000000"/>
                </a:solidFill>
                <a:latin typeface="Times New Roman"/>
              </a:rPr>
              <a:t>Motherboard Speed</a:t>
            </a:r>
            <a:endParaRPr/>
          </a:p>
          <a:p>
            <a:pPr>
              <a:lnSpc>
                <a:spcPct val="100000"/>
              </a:lnSpc>
              <a:buFont typeface="Arial"/>
              <a:buChar char="•"/>
            </a:pPr>
            <a:r>
              <a:rPr lang="en-IN" sz="2800">
                <a:solidFill>
                  <a:srgbClr val="000000"/>
                </a:solidFill>
                <a:latin typeface="Times New Roman"/>
              </a:rPr>
              <a:t>Cache memory</a:t>
            </a:r>
            <a:endParaRPr/>
          </a:p>
          <a:p>
            <a:pPr>
              <a:lnSpc>
                <a:spcPct val="100000"/>
              </a:lnSpc>
              <a:buFont typeface="Arial"/>
              <a:buChar char="•"/>
            </a:pPr>
            <a:r>
              <a:rPr lang="en-IN" sz="2800">
                <a:solidFill>
                  <a:srgbClr val="000000"/>
                </a:solidFill>
                <a:latin typeface="Times New Roman"/>
              </a:rPr>
              <a:t>SIMM memory</a:t>
            </a:r>
            <a:endParaRPr/>
          </a:p>
          <a:p>
            <a:pPr>
              <a:lnSpc>
                <a:spcPct val="100000"/>
              </a:lnSpc>
              <a:buFont typeface="Arial"/>
              <a:buChar char="•"/>
            </a:pPr>
            <a:r>
              <a:rPr lang="en-IN" sz="2800">
                <a:solidFill>
                  <a:srgbClr val="000000"/>
                </a:solidFill>
                <a:latin typeface="Times New Roman"/>
              </a:rPr>
              <a:t>Bus type</a:t>
            </a:r>
            <a:endParaRPr/>
          </a:p>
          <a:p>
            <a:pPr>
              <a:lnSpc>
                <a:spcPct val="100000"/>
              </a:lnSpc>
              <a:buFont typeface="Arial"/>
              <a:buChar char="•"/>
            </a:pPr>
            <a:r>
              <a:rPr lang="en-IN" sz="2800">
                <a:solidFill>
                  <a:srgbClr val="000000"/>
                </a:solidFill>
                <a:latin typeface="Times New Roman"/>
              </a:rPr>
              <a:t>BIOS</a:t>
            </a:r>
            <a:endParaRPr/>
          </a:p>
          <a:p>
            <a:pPr>
              <a:lnSpc>
                <a:spcPct val="100000"/>
              </a:lnSpc>
              <a:buFont typeface="Arial"/>
              <a:buChar char="•"/>
            </a:pPr>
            <a:r>
              <a:rPr lang="en-IN" sz="2800">
                <a:solidFill>
                  <a:srgbClr val="000000"/>
                </a:solidFill>
                <a:latin typeface="Times New Roman"/>
              </a:rPr>
              <a:t>Form factor</a:t>
            </a:r>
            <a:endParaRPr/>
          </a:p>
          <a:p>
            <a:pPr>
              <a:lnSpc>
                <a:spcPct val="100000"/>
              </a:lnSpc>
              <a:buFont typeface="Arial"/>
              <a:buChar char="•"/>
            </a:pPr>
            <a:r>
              <a:rPr lang="en-IN" sz="2800">
                <a:solidFill>
                  <a:srgbClr val="000000"/>
                </a:solidFill>
                <a:latin typeface="Times New Roman"/>
              </a:rPr>
              <a:t>Built-in interface</a:t>
            </a:r>
            <a:endParaRPr/>
          </a:p>
          <a:p>
            <a:pPr>
              <a:lnSpc>
                <a:spcPct val="100000"/>
              </a:lnSpc>
              <a:buFont typeface="Arial"/>
              <a:buChar char="•"/>
            </a:pPr>
            <a:r>
              <a:rPr lang="en-IN" sz="2800">
                <a:solidFill>
                  <a:srgbClr val="000000"/>
                </a:solidFill>
                <a:latin typeface="Times New Roman"/>
              </a:rPr>
              <a:t>Plug and Play(PnP)</a:t>
            </a:r>
            <a:endParaRPr/>
          </a:p>
          <a:p>
            <a:pPr>
              <a:lnSpc>
                <a:spcPct val="100000"/>
              </a:lnSpc>
              <a:buFont typeface="Arial"/>
              <a:buChar char="•"/>
            </a:pPr>
            <a:r>
              <a:rPr lang="en-IN" sz="2800">
                <a:solidFill>
                  <a:srgbClr val="000000"/>
                </a:solidFill>
                <a:latin typeface="Times New Roman"/>
              </a:rPr>
              <a:t>Power management</a:t>
            </a:r>
            <a:endParaRPr/>
          </a:p>
          <a:p>
            <a:pPr>
              <a:lnSpc>
                <a:spcPct val="100000"/>
              </a:lnSpc>
              <a:buFont typeface="Arial"/>
              <a:buChar char="•"/>
            </a:pPr>
            <a:r>
              <a:rPr lang="en-IN" sz="2800">
                <a:solidFill>
                  <a:srgbClr val="000000"/>
                </a:solidFill>
                <a:latin typeface="Times New Roman"/>
              </a:rPr>
              <a:t>Motherboard chipset</a:t>
            </a:r>
            <a:endParaRPr/>
          </a:p>
          <a:p>
            <a:pPr>
              <a:lnSpc>
                <a:spcPct val="100000"/>
              </a:lnSpc>
            </a:pPr>
            <a:endParaRPr/>
          </a:p>
          <a:p>
            <a:pPr>
              <a:lnSpc>
                <a:spcPct val="100000"/>
              </a:lnSpc>
            </a:pPr>
            <a:endParaRPr/>
          </a:p>
        </p:txBody>
      </p:sp>
      <p:sp>
        <p:nvSpPr>
          <p:cNvPr id="3" name="TextBox 2"/>
          <p:cNvSpPr txBox="1"/>
          <p:nvPr/>
        </p:nvSpPr>
        <p:spPr>
          <a:xfrm>
            <a:off x="4114800" y="6172200"/>
            <a:ext cx="3733800" cy="381000"/>
          </a:xfrm>
          <a:prstGeom prst="rect">
            <a:avLst/>
          </a:prstGeom>
          <a:noFill/>
        </p:spPr>
        <p:txBody>
          <a:bodyPr wrap="square" rtlCol="0">
            <a:spAutoFit/>
          </a:bodyPr>
          <a:lstStyle/>
          <a:p>
            <a:r>
              <a:rPr lang="en-US" smtClean="0">
                <a:hlinkClick r:id="rId2"/>
              </a:rPr>
              <a:t>For more detail contact us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914400" y="914400"/>
            <a:ext cx="7085880" cy="5727600"/>
          </a:xfrm>
          <a:prstGeom prst="rect">
            <a:avLst/>
          </a:prstGeom>
        </p:spPr>
        <p:txBody>
          <a:bodyPr lIns="90000" tIns="45000" rIns="90000" bIns="45000"/>
          <a:lstStyle/>
          <a:p>
            <a:pPr>
              <a:lnSpc>
                <a:spcPct val="100000"/>
              </a:lnSpc>
            </a:pPr>
            <a:r>
              <a:rPr lang="en-IN" sz="3200">
                <a:solidFill>
                  <a:srgbClr val="000000"/>
                </a:solidFill>
                <a:latin typeface="Calibri"/>
              </a:rPr>
              <a:t>CPU-</a:t>
            </a:r>
            <a:endParaRPr/>
          </a:p>
          <a:p>
            <a:pPr>
              <a:lnSpc>
                <a:spcPct val="100000"/>
              </a:lnSpc>
              <a:buFont typeface="Arial"/>
              <a:buChar char="•"/>
            </a:pPr>
            <a:r>
              <a:rPr lang="en-IN" sz="2400">
                <a:solidFill>
                  <a:srgbClr val="000000"/>
                </a:solidFill>
                <a:latin typeface="Calibri"/>
              </a:rPr>
              <a:t>It executes the programs supplied by the user and thereby processes input data and generates output data.</a:t>
            </a:r>
            <a:endParaRPr/>
          </a:p>
          <a:p>
            <a:pPr>
              <a:lnSpc>
                <a:spcPct val="100000"/>
              </a:lnSpc>
              <a:buFont typeface="Arial"/>
              <a:buChar char="•"/>
            </a:pPr>
            <a:r>
              <a:rPr lang="en-IN" sz="2400">
                <a:solidFill>
                  <a:srgbClr val="000000"/>
                </a:solidFill>
                <a:latin typeface="Calibri"/>
              </a:rPr>
              <a:t>CPU usually communicates with Memory and Input/output devices for accessing Information and subsequently processing it.</a:t>
            </a:r>
            <a:endParaRPr/>
          </a:p>
          <a:p>
            <a:pPr>
              <a:lnSpc>
                <a:spcPct val="100000"/>
              </a:lnSpc>
            </a:pPr>
            <a:endParaRPr/>
          </a:p>
          <a:p>
            <a:pPr>
              <a:lnSpc>
                <a:spcPct val="100000"/>
              </a:lnSpc>
            </a:pPr>
            <a:r>
              <a:rPr lang="en-IN" sz="3200">
                <a:solidFill>
                  <a:srgbClr val="000000"/>
                </a:solidFill>
                <a:latin typeface="Calibri"/>
              </a:rPr>
              <a:t>Memory-</a:t>
            </a:r>
            <a:endParaRPr/>
          </a:p>
          <a:p>
            <a:pPr>
              <a:lnSpc>
                <a:spcPct val="100000"/>
              </a:lnSpc>
              <a:buFont typeface="Arial"/>
              <a:buChar char="•"/>
            </a:pPr>
            <a:r>
              <a:rPr lang="en-IN" sz="2400">
                <a:solidFill>
                  <a:srgbClr val="000000"/>
                </a:solidFill>
                <a:latin typeface="Calibri"/>
              </a:rPr>
              <a:t>It is used to store the information.</a:t>
            </a:r>
            <a:endParaRPr/>
          </a:p>
          <a:p>
            <a:pPr>
              <a:lnSpc>
                <a:spcPct val="100000"/>
              </a:lnSpc>
              <a:buFont typeface="Arial"/>
              <a:buChar char="•"/>
            </a:pPr>
            <a:r>
              <a:rPr lang="en-IN" sz="2400">
                <a:solidFill>
                  <a:srgbClr val="000000"/>
                </a:solidFill>
                <a:latin typeface="Calibri"/>
              </a:rPr>
              <a:t>It store the information temporarily or permanently.</a:t>
            </a:r>
            <a:endParaRPr/>
          </a:p>
          <a:p>
            <a:pPr>
              <a:lnSpc>
                <a:spcPct val="100000"/>
              </a:lnSpc>
              <a:buFont typeface="Arial"/>
              <a:buChar char="•"/>
            </a:pPr>
            <a:r>
              <a:rPr lang="en-IN" sz="2400">
                <a:solidFill>
                  <a:srgbClr val="000000"/>
                </a:solidFill>
                <a:latin typeface="Calibri"/>
              </a:rPr>
              <a:t>Every memory location possesses a unique address.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380880" y="533520"/>
            <a:ext cx="7771680" cy="4600080"/>
          </a:xfrm>
          <a:prstGeom prst="rect">
            <a:avLst/>
          </a:prstGeom>
        </p:spPr>
        <p:txBody>
          <a:bodyPr lIns="90000" tIns="45000" rIns="90000" bIns="45000"/>
          <a:lstStyle/>
          <a:p>
            <a:pPr>
              <a:lnSpc>
                <a:spcPct val="100000"/>
              </a:lnSpc>
            </a:pPr>
            <a:r>
              <a:rPr lang="en-IN" sz="2800">
                <a:solidFill>
                  <a:srgbClr val="000000"/>
                </a:solidFill>
                <a:latin typeface="Calibri"/>
              </a:rPr>
              <a:t>Input and Output Device-</a:t>
            </a:r>
            <a:endParaRPr/>
          </a:p>
          <a:p>
            <a:pPr>
              <a:lnSpc>
                <a:spcPct val="100000"/>
              </a:lnSpc>
              <a:buFont typeface="Arial"/>
              <a:buChar char="•"/>
            </a:pPr>
            <a:r>
              <a:rPr lang="en-IN" sz="2400">
                <a:solidFill>
                  <a:srgbClr val="000000"/>
                </a:solidFill>
                <a:latin typeface="Calibri"/>
              </a:rPr>
              <a:t>Input-data from user to Microprocessor system</a:t>
            </a:r>
            <a:endParaRPr/>
          </a:p>
          <a:p>
            <a:pPr>
              <a:lnSpc>
                <a:spcPct val="100000"/>
              </a:lnSpc>
              <a:buFont typeface="Arial"/>
              <a:buChar char="•"/>
            </a:pPr>
            <a:r>
              <a:rPr lang="en-IN" sz="2400">
                <a:solidFill>
                  <a:srgbClr val="000000"/>
                </a:solidFill>
                <a:latin typeface="Calibri"/>
              </a:rPr>
              <a:t>Output-data from Microprocessor system to user</a:t>
            </a:r>
            <a:endParaRPr/>
          </a:p>
          <a:p>
            <a:pPr>
              <a:lnSpc>
                <a:spcPct val="100000"/>
              </a:lnSpc>
            </a:pPr>
            <a:endParaRPr/>
          </a:p>
          <a:p>
            <a:pPr>
              <a:lnSpc>
                <a:spcPct val="100000"/>
              </a:lnSpc>
            </a:pPr>
            <a:r>
              <a:rPr lang="en-IN" sz="2800">
                <a:solidFill>
                  <a:srgbClr val="000000"/>
                </a:solidFill>
                <a:latin typeface="Calibri"/>
              </a:rPr>
              <a:t>Buses-</a:t>
            </a:r>
            <a:endParaRPr/>
          </a:p>
          <a:p>
            <a:pPr>
              <a:lnSpc>
                <a:spcPct val="100000"/>
              </a:lnSpc>
            </a:pPr>
            <a:r>
              <a:rPr lang="en-IN" sz="2400">
                <a:solidFill>
                  <a:srgbClr val="000000"/>
                </a:solidFill>
                <a:latin typeface="Calibri"/>
              </a:rPr>
              <a:t>Buses are collection of electrical lines</a:t>
            </a:r>
            <a:endParaRPr/>
          </a:p>
          <a:p>
            <a:pPr>
              <a:lnSpc>
                <a:spcPct val="100000"/>
              </a:lnSpc>
            </a:pPr>
            <a:r>
              <a:rPr lang="en-IN" sz="2400">
                <a:solidFill>
                  <a:srgbClr val="000000"/>
                </a:solidFill>
                <a:latin typeface="Calibri"/>
              </a:rPr>
              <a:t>Three buses that interconnect these functional blocks of the Microprocessor system are-</a:t>
            </a:r>
            <a:endParaRPr/>
          </a:p>
          <a:p>
            <a:pPr>
              <a:lnSpc>
                <a:spcPct val="100000"/>
              </a:lnSpc>
              <a:buFont typeface="Arial"/>
              <a:buChar char="•"/>
            </a:pPr>
            <a:r>
              <a:rPr lang="en-IN" sz="2400">
                <a:solidFill>
                  <a:srgbClr val="000000"/>
                </a:solidFill>
                <a:latin typeface="Calibri"/>
              </a:rPr>
              <a:t>Address Lines or Address Bus </a:t>
            </a:r>
            <a:endParaRPr/>
          </a:p>
          <a:p>
            <a:pPr>
              <a:lnSpc>
                <a:spcPct val="100000"/>
              </a:lnSpc>
              <a:buFont typeface="Arial"/>
              <a:buChar char="•"/>
            </a:pPr>
            <a:r>
              <a:rPr lang="en-IN" sz="2400">
                <a:solidFill>
                  <a:srgbClr val="000000"/>
                </a:solidFill>
                <a:latin typeface="Calibri"/>
              </a:rPr>
              <a:t>Data Lines or Data bus</a:t>
            </a:r>
            <a:endParaRPr/>
          </a:p>
          <a:p>
            <a:pPr>
              <a:lnSpc>
                <a:spcPct val="100000"/>
              </a:lnSpc>
              <a:buFont typeface="Arial"/>
              <a:buChar char="•"/>
            </a:pPr>
            <a:r>
              <a:rPr lang="en-IN" sz="2400">
                <a:solidFill>
                  <a:srgbClr val="000000"/>
                </a:solidFill>
                <a:latin typeface="Calibri"/>
              </a:rPr>
              <a:t>Control Bus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609480" y="380880"/>
            <a:ext cx="6933600" cy="6733800"/>
          </a:xfrm>
          <a:prstGeom prst="rect">
            <a:avLst/>
          </a:prstGeom>
        </p:spPr>
        <p:txBody>
          <a:bodyPr lIns="90000" tIns="45000" rIns="90000" bIns="45000"/>
          <a:lstStyle/>
          <a:p>
            <a:pPr>
              <a:lnSpc>
                <a:spcPct val="100000"/>
              </a:lnSpc>
            </a:pPr>
            <a:r>
              <a:rPr lang="en-IN" sz="2800">
                <a:solidFill>
                  <a:srgbClr val="000000"/>
                </a:solidFill>
                <a:latin typeface="Calibri"/>
              </a:rPr>
              <a:t>Internal Registers –</a:t>
            </a:r>
            <a:endParaRPr/>
          </a:p>
          <a:p>
            <a:pPr>
              <a:lnSpc>
                <a:spcPct val="100000"/>
              </a:lnSpc>
            </a:pPr>
            <a:r>
              <a:rPr lang="en-IN" sz="2400">
                <a:solidFill>
                  <a:srgbClr val="000000"/>
                </a:solidFill>
                <a:latin typeface="Calibri"/>
              </a:rPr>
              <a:t>Are used to store data, instructions or addresses</a:t>
            </a:r>
            <a:endParaRPr/>
          </a:p>
          <a:p>
            <a:pPr>
              <a:lnSpc>
                <a:spcPct val="100000"/>
              </a:lnSpc>
            </a:pPr>
            <a:r>
              <a:rPr lang="en-IN" sz="2400">
                <a:solidFill>
                  <a:srgbClr val="000000"/>
                </a:solidFill>
                <a:latin typeface="Calibri"/>
              </a:rPr>
              <a:t>The size of these registers depends on the size of the CPU and addressing capacity of the CPU.</a:t>
            </a:r>
            <a:endParaRPr/>
          </a:p>
          <a:p>
            <a:pPr>
              <a:lnSpc>
                <a:spcPct val="100000"/>
              </a:lnSpc>
            </a:pPr>
            <a:r>
              <a:rPr lang="en-IN" sz="2400">
                <a:solidFill>
                  <a:srgbClr val="000000"/>
                </a:solidFill>
                <a:latin typeface="Calibri"/>
              </a:rPr>
              <a:t>Internal register can be classified as-</a:t>
            </a:r>
            <a:endParaRPr/>
          </a:p>
          <a:p>
            <a:pPr>
              <a:lnSpc>
                <a:spcPct val="100000"/>
              </a:lnSpc>
              <a:buFont typeface="StarSymbol"/>
              <a:buAutoNum type="arabicPeriod"/>
            </a:pPr>
            <a:r>
              <a:rPr lang="en-IN" sz="2400">
                <a:solidFill>
                  <a:srgbClr val="000000"/>
                </a:solidFill>
                <a:latin typeface="Calibri"/>
              </a:rPr>
              <a:t>General Purpose Registers- store data and address or any type of information.</a:t>
            </a:r>
            <a:endParaRPr/>
          </a:p>
          <a:p>
            <a:pPr>
              <a:lnSpc>
                <a:spcPct val="100000"/>
              </a:lnSpc>
              <a:buFont typeface="StarSymbol"/>
              <a:buAutoNum type="arabicPeriod"/>
            </a:pPr>
            <a:r>
              <a:rPr lang="en-IN" sz="2400">
                <a:solidFill>
                  <a:srgbClr val="000000"/>
                </a:solidFill>
                <a:latin typeface="Calibri"/>
              </a:rPr>
              <a:t>Special Purpose Registers-</a:t>
            </a:r>
            <a:endParaRPr/>
          </a:p>
          <a:p>
            <a:pPr>
              <a:lnSpc>
                <a:spcPct val="100000"/>
              </a:lnSpc>
              <a:buFont typeface="Arial"/>
              <a:buChar char="•"/>
            </a:pPr>
            <a:r>
              <a:rPr lang="en-IN" sz="2400">
                <a:solidFill>
                  <a:srgbClr val="000000"/>
                </a:solidFill>
                <a:latin typeface="Calibri"/>
              </a:rPr>
              <a:t>used for special purpose.</a:t>
            </a:r>
            <a:endParaRPr/>
          </a:p>
          <a:p>
            <a:pPr>
              <a:lnSpc>
                <a:spcPct val="100000"/>
              </a:lnSpc>
              <a:buFont typeface="Arial"/>
              <a:buChar char="•"/>
            </a:pPr>
            <a:r>
              <a:rPr lang="en-IN" sz="2400">
                <a:solidFill>
                  <a:srgbClr val="000000"/>
                </a:solidFill>
                <a:latin typeface="Calibri"/>
              </a:rPr>
              <a:t>They don’t store data.  </a:t>
            </a:r>
            <a:endParaRPr/>
          </a:p>
          <a:p>
            <a:pPr>
              <a:lnSpc>
                <a:spcPct val="100000"/>
              </a:lnSpc>
              <a:buFont typeface="Arial"/>
              <a:buChar char="•"/>
            </a:pPr>
            <a:r>
              <a:rPr lang="en-IN" sz="2400">
                <a:solidFill>
                  <a:srgbClr val="000000"/>
                </a:solidFill>
                <a:latin typeface="Calibri"/>
              </a:rPr>
              <a:t>Special Purpose Registers can be sub classified as follow-</a:t>
            </a:r>
            <a:endParaRPr/>
          </a:p>
          <a:p>
            <a:pPr>
              <a:lnSpc>
                <a:spcPct val="100000"/>
              </a:lnSpc>
              <a:buFont typeface="Wingdings" charset="2"/>
              <a:buChar char=""/>
            </a:pPr>
            <a:r>
              <a:rPr lang="en-IN" sz="2400">
                <a:solidFill>
                  <a:srgbClr val="000000"/>
                </a:solidFill>
                <a:latin typeface="Calibri"/>
              </a:rPr>
              <a:t>Instruction Register- store instruction</a:t>
            </a:r>
            <a:endParaRPr/>
          </a:p>
          <a:p>
            <a:pPr>
              <a:lnSpc>
                <a:spcPct val="100000"/>
              </a:lnSpc>
              <a:buFont typeface="Wingdings" charset="2"/>
              <a:buChar char=""/>
            </a:pPr>
            <a:r>
              <a:rPr lang="en-IN" sz="2400">
                <a:solidFill>
                  <a:srgbClr val="000000"/>
                </a:solidFill>
                <a:latin typeface="Calibri"/>
              </a:rPr>
              <a:t>Status Register- store CPU status or flags</a:t>
            </a:r>
            <a:endParaRPr/>
          </a:p>
          <a:p>
            <a:pPr>
              <a:lnSpc>
                <a:spcPct val="100000"/>
              </a:lnSpc>
              <a:buFont typeface="Wingdings" charset="2"/>
              <a:buChar char=""/>
            </a:pPr>
            <a:r>
              <a:rPr lang="en-IN" sz="2400">
                <a:solidFill>
                  <a:srgbClr val="000000"/>
                </a:solidFill>
                <a:latin typeface="Calibri"/>
              </a:rPr>
              <a:t>Address Register- store memory address</a:t>
            </a:r>
            <a:endParaRPr/>
          </a:p>
          <a:p>
            <a:pPr>
              <a:lnSpc>
                <a:spcPct val="100000"/>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685800" y="838080"/>
            <a:ext cx="7543080" cy="2192760"/>
          </a:xfrm>
          <a:prstGeom prst="rect">
            <a:avLst/>
          </a:prstGeom>
        </p:spPr>
        <p:txBody>
          <a:bodyPr lIns="90000" tIns="45000" rIns="90000" bIns="45000"/>
          <a:lstStyle/>
          <a:p>
            <a:pPr>
              <a:lnSpc>
                <a:spcPct val="100000"/>
              </a:lnSpc>
            </a:pPr>
            <a:r>
              <a:rPr lang="en-IN" sz="3600" b="1">
                <a:solidFill>
                  <a:srgbClr val="000000"/>
                </a:solidFill>
                <a:latin typeface="Times New Roman"/>
              </a:rPr>
              <a:t>Mode of operation of CPU-</a:t>
            </a:r>
            <a:endParaRPr/>
          </a:p>
          <a:p>
            <a:pPr>
              <a:lnSpc>
                <a:spcPct val="100000"/>
              </a:lnSpc>
              <a:buFont typeface="Arial"/>
              <a:buChar char="•"/>
            </a:pPr>
            <a:r>
              <a:rPr lang="en-IN" sz="2800">
                <a:solidFill>
                  <a:srgbClr val="000000"/>
                </a:solidFill>
                <a:latin typeface="Times New Roman"/>
              </a:rPr>
              <a:t>Real mode</a:t>
            </a:r>
            <a:endParaRPr/>
          </a:p>
          <a:p>
            <a:pPr>
              <a:lnSpc>
                <a:spcPct val="100000"/>
              </a:lnSpc>
              <a:buFont typeface="Arial"/>
              <a:buChar char="•"/>
            </a:pPr>
            <a:r>
              <a:rPr lang="en-IN" sz="2800">
                <a:solidFill>
                  <a:srgbClr val="000000"/>
                </a:solidFill>
                <a:latin typeface="Times New Roman"/>
              </a:rPr>
              <a:t>IA-32 mode (Protected mode)</a:t>
            </a:r>
            <a:endParaRPr/>
          </a:p>
          <a:p>
            <a:pPr>
              <a:lnSpc>
                <a:spcPct val="100000"/>
              </a:lnSpc>
              <a:buFont typeface="Arial"/>
              <a:buChar char="•"/>
            </a:pPr>
            <a:r>
              <a:rPr lang="en-IN" sz="2800">
                <a:solidFill>
                  <a:srgbClr val="000000"/>
                </a:solidFill>
                <a:latin typeface="Times New Roman"/>
              </a:rPr>
              <a:t>IA-32 virtual real mode</a:t>
            </a:r>
            <a:endParaRPr/>
          </a:p>
          <a:p>
            <a:pPr>
              <a:lnSpc>
                <a:spcPct val="100000"/>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762120" y="838080"/>
            <a:ext cx="7162200" cy="5270040"/>
          </a:xfrm>
          <a:prstGeom prst="rect">
            <a:avLst/>
          </a:prstGeom>
        </p:spPr>
        <p:txBody>
          <a:bodyPr lIns="90000" tIns="45000" rIns="90000" bIns="45000"/>
          <a:lstStyle/>
          <a:p>
            <a:pPr>
              <a:lnSpc>
                <a:spcPct val="100000"/>
              </a:lnSpc>
            </a:pPr>
            <a:r>
              <a:rPr lang="en-IN" sz="3200" b="1">
                <a:solidFill>
                  <a:srgbClr val="000000"/>
                </a:solidFill>
                <a:latin typeface="Times New Roman"/>
              </a:rPr>
              <a:t>Processor Technologies-</a:t>
            </a:r>
            <a:endParaRPr/>
          </a:p>
          <a:p>
            <a:pPr>
              <a:lnSpc>
                <a:spcPct val="100000"/>
              </a:lnSpc>
            </a:pPr>
            <a:r>
              <a:rPr lang="en-IN" sz="2800">
                <a:solidFill>
                  <a:srgbClr val="000000"/>
                </a:solidFill>
                <a:latin typeface="Times New Roman"/>
              </a:rPr>
              <a:t>As the manufacturers of processors, Intel and other companies involve into continuous Research and Development (R&amp;D) activity to improve the speed,performance of the processor chip their connectivity with the system components and bus speeds.</a:t>
            </a:r>
            <a:endParaRPr/>
          </a:p>
          <a:p>
            <a:pPr>
              <a:lnSpc>
                <a:spcPct val="100000"/>
              </a:lnSpc>
            </a:pPr>
            <a:r>
              <a:rPr lang="en-IN" sz="2800">
                <a:solidFill>
                  <a:srgbClr val="000000"/>
                </a:solidFill>
                <a:latin typeface="Times New Roman"/>
              </a:rPr>
              <a:t>Many Processor Technologies and Architecture were evolved-</a:t>
            </a:r>
            <a:endParaRPr/>
          </a:p>
          <a:p>
            <a:pPr>
              <a:lnSpc>
                <a:spcPct val="100000"/>
              </a:lnSpc>
              <a:buFont typeface="Arial"/>
              <a:buChar char="•"/>
            </a:pPr>
            <a:r>
              <a:rPr lang="en-IN" sz="2800">
                <a:solidFill>
                  <a:srgbClr val="000000"/>
                </a:solidFill>
                <a:latin typeface="Times New Roman"/>
              </a:rPr>
              <a:t>Simple Non-Pipelined Processors</a:t>
            </a:r>
            <a:endParaRPr/>
          </a:p>
          <a:p>
            <a:pPr>
              <a:lnSpc>
                <a:spcPct val="100000"/>
              </a:lnSpc>
              <a:buFont typeface="Arial"/>
              <a:buChar char="•"/>
            </a:pPr>
            <a:r>
              <a:rPr lang="en-IN" sz="2800">
                <a:solidFill>
                  <a:srgbClr val="000000"/>
                </a:solidFill>
                <a:latin typeface="Times New Roman"/>
              </a:rPr>
              <a:t>Multi Stage Pipelined Processors</a:t>
            </a:r>
            <a:endParaRPr/>
          </a:p>
          <a:p>
            <a:pPr>
              <a:lnSpc>
                <a:spcPct val="100000"/>
              </a:lnSpc>
              <a:buFont typeface="Arial"/>
              <a:buChar char="•"/>
            </a:pPr>
            <a:r>
              <a:rPr lang="en-IN" sz="2800">
                <a:solidFill>
                  <a:srgbClr val="000000"/>
                </a:solidFill>
                <a:latin typeface="Times New Roman"/>
              </a:rPr>
              <a:t>Superscalar Architecture Processors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1143000" y="685800"/>
            <a:ext cx="5790600" cy="638640"/>
          </a:xfrm>
          <a:prstGeom prst="rect">
            <a:avLst/>
          </a:prstGeom>
        </p:spPr>
        <p:txBody>
          <a:bodyPr lIns="90000" tIns="45000" rIns="90000" bIns="45000"/>
          <a:lstStyle/>
          <a:p>
            <a:pPr>
              <a:lnSpc>
                <a:spcPct val="100000"/>
              </a:lnSpc>
            </a:pPr>
            <a:r>
              <a:rPr lang="en-IN" sz="3600" b="1">
                <a:solidFill>
                  <a:srgbClr val="000000"/>
                </a:solidFill>
                <a:latin typeface="Times New Roman"/>
              </a:rPr>
              <a:t>Processor socket and Slots</a:t>
            </a:r>
            <a:endParaRPr/>
          </a:p>
        </p:txBody>
      </p:sp>
      <p:pic>
        <p:nvPicPr>
          <p:cNvPr id="44" name="Picture 2"/>
          <p:cNvPicPr/>
          <p:nvPr/>
        </p:nvPicPr>
        <p:blipFill>
          <a:blip r:embed="rId2"/>
          <a:stretch>
            <a:fillRect/>
          </a:stretch>
        </p:blipFill>
        <p:spPr>
          <a:xfrm>
            <a:off x="5486400" y="1219320"/>
            <a:ext cx="3174120" cy="5358600"/>
          </a:xfrm>
          <a:prstGeom prst="rect">
            <a:avLst/>
          </a:prstGeom>
        </p:spPr>
      </p:pic>
      <p:sp>
        <p:nvSpPr>
          <p:cNvPr id="45" name="CustomShape 2"/>
          <p:cNvSpPr/>
          <p:nvPr/>
        </p:nvSpPr>
        <p:spPr>
          <a:xfrm>
            <a:off x="914400" y="1828800"/>
            <a:ext cx="3504600" cy="3928680"/>
          </a:xfrm>
          <a:prstGeom prst="rect">
            <a:avLst/>
          </a:prstGeom>
        </p:spPr>
        <p:txBody>
          <a:bodyPr lIns="90000" tIns="45000" rIns="90000" bIns="45000"/>
          <a:lstStyle/>
          <a:p>
            <a:pPr>
              <a:lnSpc>
                <a:spcPct val="100000"/>
              </a:lnSpc>
              <a:buFont typeface="Arial"/>
              <a:buChar char="•"/>
            </a:pPr>
            <a:r>
              <a:rPr lang="en-IN" sz="2800">
                <a:solidFill>
                  <a:srgbClr val="000000"/>
                </a:solidFill>
                <a:latin typeface="Times New Roman"/>
              </a:rPr>
              <a:t>CPU socket is a connection that allow computer processor to be connected to a motherboard.</a:t>
            </a:r>
            <a:endParaRPr/>
          </a:p>
          <a:p>
            <a:pPr>
              <a:lnSpc>
                <a:spcPct val="100000"/>
              </a:lnSpc>
              <a:buFont typeface="Arial"/>
              <a:buChar char="•"/>
            </a:pPr>
            <a:r>
              <a:rPr lang="en-IN" sz="2800">
                <a:solidFill>
                  <a:srgbClr val="000000"/>
                </a:solidFill>
                <a:latin typeface="Times New Roman"/>
              </a:rPr>
              <a:t>CPU socket allows the CPU to be replaced without soldering</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1155</Words>
  <PresentationFormat>On-screen Show (4:3)</PresentationFormat>
  <Paragraphs>154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PCP</cp:lastModifiedBy>
  <cp:revision>3</cp:revision>
  <dcterms:modified xsi:type="dcterms:W3CDTF">2017-05-31T10:22:54Z</dcterms:modified>
</cp:coreProperties>
</file>