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ts val="123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ts val="123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ts val="123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ts val="123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ts val="123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655561" y="9425270"/>
            <a:ext cx="230504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pPr marL="25400">
              <a:lnSpc>
                <a:spcPts val="123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hyperlink" Target="mailto:contact@tutorialspoint.com" TargetMode="Externa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9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36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slide" Target="slide2.xml"/><Relationship Id="rId4" Type="http://schemas.openxmlformats.org/officeDocument/2006/relationships/slide" Target="slide3.xml"/><Relationship Id="rId5" Type="http://schemas.openxmlformats.org/officeDocument/2006/relationships/slide" Target="slide7.xml"/><Relationship Id="rId6" Type="http://schemas.openxmlformats.org/officeDocument/2006/relationships/slide" Target="slide8.xml"/><Relationship Id="rId7" Type="http://schemas.openxmlformats.org/officeDocument/2006/relationships/slide" Target="slide9.xml"/><Relationship Id="rId8" Type="http://schemas.openxmlformats.org/officeDocument/2006/relationships/slide" Target="slide11.xml"/><Relationship Id="rId9" Type="http://schemas.openxmlformats.org/officeDocument/2006/relationships/slide" Target="slide12.xml"/><Relationship Id="rId10" Type="http://schemas.openxmlformats.org/officeDocument/2006/relationships/slide" Target="slide15.xml"/><Relationship Id="rId11" Type="http://schemas.openxmlformats.org/officeDocument/2006/relationships/slide" Target="slide17.xml"/><Relationship Id="rId12" Type="http://schemas.openxmlformats.org/officeDocument/2006/relationships/slide" Target="slide19.xml"/><Relationship Id="rId13" Type="http://schemas.openxmlformats.org/officeDocument/2006/relationships/slide" Target="slide22.xml"/><Relationship Id="rId14" Type="http://schemas.openxmlformats.org/officeDocument/2006/relationships/slide" Target="slide23.xml"/><Relationship Id="rId15" Type="http://schemas.openxmlformats.org/officeDocument/2006/relationships/slide" Target="slide24.xml"/><Relationship Id="rId16" Type="http://schemas.openxmlformats.org/officeDocument/2006/relationships/slide" Target="slide25.xml"/><Relationship Id="rId17" Type="http://schemas.openxmlformats.org/officeDocument/2006/relationships/slide" Target="slide27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50.jpg"/><Relationship Id="rId4" Type="http://schemas.openxmlformats.org/officeDocument/2006/relationships/image" Target="../media/image51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slide" Target="slide30.xml"/><Relationship Id="rId4" Type="http://schemas.openxmlformats.org/officeDocument/2006/relationships/slide" Target="slide31.xml"/><Relationship Id="rId5" Type="http://schemas.openxmlformats.org/officeDocument/2006/relationships/slide" Target="slide33.xml"/><Relationship Id="rId6" Type="http://schemas.openxmlformats.org/officeDocument/2006/relationships/slide" Target="slide34.xml"/><Relationship Id="rId7" Type="http://schemas.openxmlformats.org/officeDocument/2006/relationships/slide" Target="slide35.xml"/><Relationship Id="rId8" Type="http://schemas.openxmlformats.org/officeDocument/2006/relationships/slide" Target="slide37.xml"/><Relationship Id="rId9" Type="http://schemas.openxmlformats.org/officeDocument/2006/relationships/slide" Target="slide39.xml"/><Relationship Id="rId10" Type="http://schemas.openxmlformats.org/officeDocument/2006/relationships/slide" Target="slide40.xml"/><Relationship Id="rId11" Type="http://schemas.openxmlformats.org/officeDocument/2006/relationships/slide" Target="slide42.xml"/><Relationship Id="rId12" Type="http://schemas.openxmlformats.org/officeDocument/2006/relationships/slide" Target="slide43.xml"/><Relationship Id="rId13" Type="http://schemas.openxmlformats.org/officeDocument/2006/relationships/slide" Target="slide44.xml"/><Relationship Id="rId14" Type="http://schemas.openxmlformats.org/officeDocument/2006/relationships/slide" Target="slide45.xml"/><Relationship Id="rId15" Type="http://schemas.openxmlformats.org/officeDocument/2006/relationships/slide" Target="slide47.xml"/><Relationship Id="rId16" Type="http://schemas.openxmlformats.org/officeDocument/2006/relationships/slide" Target="slide48.xml"/><Relationship Id="rId17" Type="http://schemas.openxmlformats.org/officeDocument/2006/relationships/slide" Target="slide49.xml"/><Relationship Id="rId18" Type="http://schemas.openxmlformats.org/officeDocument/2006/relationships/slide" Target="slide50.xml"/><Relationship Id="rId19" Type="http://schemas.openxmlformats.org/officeDocument/2006/relationships/slide" Target="slide51.xml"/><Relationship Id="rId20" Type="http://schemas.openxmlformats.org/officeDocument/2006/relationships/slide" Target="slide52.xml"/><Relationship Id="rId21" Type="http://schemas.openxmlformats.org/officeDocument/2006/relationships/slide" Target="slide53.xml"/><Relationship Id="rId22" Type="http://schemas.openxmlformats.org/officeDocument/2006/relationships/slide" Target="slide54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Relationship Id="rId3" Type="http://schemas.openxmlformats.org/officeDocument/2006/relationships/image" Target="../media/image74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png"/><Relationship Id="rId3" Type="http://schemas.openxmlformats.org/officeDocument/2006/relationships/image" Target="../media/image81.jpg"/><Relationship Id="rId4" Type="http://schemas.openxmlformats.org/officeDocument/2006/relationships/image" Target="../media/image82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5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6.png"/><Relationship Id="rId3" Type="http://schemas.openxmlformats.org/officeDocument/2006/relationships/image" Target="../media/image87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8.png"/><Relationship Id="rId3" Type="http://schemas.openxmlformats.org/officeDocument/2006/relationships/image" Target="../media/image89.pn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0.png"/><Relationship Id="rId3" Type="http://schemas.openxmlformats.org/officeDocument/2006/relationships/image" Target="../media/image9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slide" Target="slide55.xml"/><Relationship Id="rId4" Type="http://schemas.openxmlformats.org/officeDocument/2006/relationships/slide" Target="slide57.xml"/><Relationship Id="rId5" Type="http://schemas.openxmlformats.org/officeDocument/2006/relationships/slide" Target="slide58.xml"/><Relationship Id="rId6" Type="http://schemas.openxmlformats.org/officeDocument/2006/relationships/slide" Target="slide59.xml"/><Relationship Id="rId7" Type="http://schemas.openxmlformats.org/officeDocument/2006/relationships/slide" Target="slide60.xml"/><Relationship Id="rId8" Type="http://schemas.openxmlformats.org/officeDocument/2006/relationships/slide" Target="slide61.xml"/><Relationship Id="rId9" Type="http://schemas.openxmlformats.org/officeDocument/2006/relationships/slide" Target="slide63.xml"/><Relationship Id="rId10" Type="http://schemas.openxmlformats.org/officeDocument/2006/relationships/slide" Target="slide65.xml"/><Relationship Id="rId11" Type="http://schemas.openxmlformats.org/officeDocument/2006/relationships/slide" Target="slide67.xml"/><Relationship Id="rId12" Type="http://schemas.openxmlformats.org/officeDocument/2006/relationships/slide" Target="slide68.xml"/><Relationship Id="rId13" Type="http://schemas.openxmlformats.org/officeDocument/2006/relationships/slide" Target="slide70.xml"/><Relationship Id="rId14" Type="http://schemas.openxmlformats.org/officeDocument/2006/relationships/slide" Target="slide71.xml"/><Relationship Id="rId15" Type="http://schemas.openxmlformats.org/officeDocument/2006/relationships/slide" Target="slide72.xml"/><Relationship Id="rId16" Type="http://schemas.openxmlformats.org/officeDocument/2006/relationships/slide" Target="slide74.xml"/><Relationship Id="rId17" Type="http://schemas.openxmlformats.org/officeDocument/2006/relationships/slide" Target="slide75.xml"/><Relationship Id="rId18" Type="http://schemas.openxmlformats.org/officeDocument/2006/relationships/slide" Target="slide77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4.png"/><Relationship Id="rId3" Type="http://schemas.openxmlformats.org/officeDocument/2006/relationships/image" Target="../media/image95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6.png"/><Relationship Id="rId3" Type="http://schemas.openxmlformats.org/officeDocument/2006/relationships/image" Target="../media/image97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8.png"/><Relationship Id="rId3" Type="http://schemas.openxmlformats.org/officeDocument/2006/relationships/image" Target="../media/image99.jpg"/><Relationship Id="rId4" Type="http://schemas.openxmlformats.org/officeDocument/2006/relationships/image" Target="../media/image100.jpg"/><Relationship Id="rId5" Type="http://schemas.openxmlformats.org/officeDocument/2006/relationships/image" Target="../media/image101.jpg"/><Relationship Id="rId6" Type="http://schemas.openxmlformats.org/officeDocument/2006/relationships/image" Target="../media/image102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3.png"/><Relationship Id="rId3" Type="http://schemas.openxmlformats.org/officeDocument/2006/relationships/image" Target="../media/image104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5.png"/><Relationship Id="rId3" Type="http://schemas.openxmlformats.org/officeDocument/2006/relationships/image" Target="../media/image106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7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8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9.png"/><Relationship Id="rId3" Type="http://schemas.openxmlformats.org/officeDocument/2006/relationships/hyperlink" Target="http://rocbo.chez.tiscali.fr/Max/culture/bezier/bezier.htm" TargetMode="External"/><Relationship Id="rId4" Type="http://schemas.openxmlformats.org/officeDocument/2006/relationships/image" Target="../media/image110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slide" Target="slide77.xml"/><Relationship Id="rId4" Type="http://schemas.openxmlformats.org/officeDocument/2006/relationships/slide" Target="slide78.xml"/><Relationship Id="rId5" Type="http://schemas.openxmlformats.org/officeDocument/2006/relationships/slide" Target="slide79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3.png"/><Relationship Id="rId3" Type="http://schemas.openxmlformats.org/officeDocument/2006/relationships/image" Target="../media/image114.png"/><Relationship Id="rId4" Type="http://schemas.openxmlformats.org/officeDocument/2006/relationships/image" Target="../media/image115.pn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6.png"/><Relationship Id="rId3" Type="http://schemas.openxmlformats.org/officeDocument/2006/relationships/image" Target="../media/image117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8.png"/><Relationship Id="rId3" Type="http://schemas.openxmlformats.org/officeDocument/2006/relationships/image" Target="../media/image119.pn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0.png"/><Relationship Id="rId3" Type="http://schemas.openxmlformats.org/officeDocument/2006/relationships/image" Target="../media/image121.pn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2.png"/><Relationship Id="rId3" Type="http://schemas.openxmlformats.org/officeDocument/2006/relationships/image" Target="../media/image123.pn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4.pn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5.png"/><Relationship Id="rId3" Type="http://schemas.openxmlformats.org/officeDocument/2006/relationships/image" Target="../media/image126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7.png"/><Relationship Id="rId3" Type="http://schemas.openxmlformats.org/officeDocument/2006/relationships/image" Target="../media/image128.pn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9.png"/><Relationship Id="rId3" Type="http://schemas.openxmlformats.org/officeDocument/2006/relationships/image" Target="../media/image130.pn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1.png"/><Relationship Id="rId3" Type="http://schemas.openxmlformats.org/officeDocument/2006/relationships/image" Target="../media/image132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3.png"/><Relationship Id="rId3" Type="http://schemas.openxmlformats.org/officeDocument/2006/relationships/image" Target="../media/image134.jpg"/><Relationship Id="rId4" Type="http://schemas.openxmlformats.org/officeDocument/2006/relationships/image" Target="../media/image135.jp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6.png"/><Relationship Id="rId3" Type="http://schemas.openxmlformats.org/officeDocument/2006/relationships/image" Target="../media/image137.pn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8.png"/><Relationship Id="rId3" Type="http://schemas.openxmlformats.org/officeDocument/2006/relationships/image" Target="../media/image139.pn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0.png"/><Relationship Id="rId3" Type="http://schemas.openxmlformats.org/officeDocument/2006/relationships/image" Target="../media/image141.jpg"/><Relationship Id="rId4" Type="http://schemas.openxmlformats.org/officeDocument/2006/relationships/image" Target="../media/image142.jp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3.png"/><Relationship Id="rId3" Type="http://schemas.openxmlformats.org/officeDocument/2006/relationships/image" Target="../media/image144.jp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5.png"/><Relationship Id="rId3" Type="http://schemas.openxmlformats.org/officeDocument/2006/relationships/image" Target="../media/image146.png"/><Relationship Id="rId4" Type="http://schemas.openxmlformats.org/officeDocument/2006/relationships/image" Target="../media/image147.png"/><Relationship Id="rId5" Type="http://schemas.openxmlformats.org/officeDocument/2006/relationships/image" Target="../media/image148.jp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9.png"/><Relationship Id="rId3" Type="http://schemas.openxmlformats.org/officeDocument/2006/relationships/image" Target="../media/image150.png"/><Relationship Id="rId4" Type="http://schemas.openxmlformats.org/officeDocument/2006/relationships/image" Target="../media/image151.png"/><Relationship Id="rId5" Type="http://schemas.openxmlformats.org/officeDocument/2006/relationships/image" Target="../media/image152.pn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3.pn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4.pn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5.png"/><Relationship Id="rId3" Type="http://schemas.openxmlformats.org/officeDocument/2006/relationships/image" Target="../media/image156.png"/><Relationship Id="rId4" Type="http://schemas.openxmlformats.org/officeDocument/2006/relationships/image" Target="../media/image157.png"/><Relationship Id="rId5" Type="http://schemas.openxmlformats.org/officeDocument/2006/relationships/image" Target="../media/image15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9.png"/><Relationship Id="rId3" Type="http://schemas.openxmlformats.org/officeDocument/2006/relationships/image" Target="../media/image16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0564" cy="106923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16304" y="447040"/>
            <a:ext cx="5855970" cy="3616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900">
              <a:latin typeface="Times New Roman"/>
              <a:cs typeface="Times New Roman"/>
            </a:endParaRPr>
          </a:p>
          <a:p>
            <a:pPr marL="241300" marR="5715" indent="-228600">
              <a:lnSpc>
                <a:spcPct val="100899"/>
              </a:lnSpc>
              <a:buFont typeface="Symbol"/>
              <a:buChar char=""/>
              <a:tabLst>
                <a:tab pos="241300" algn="l"/>
              </a:tabLst>
            </a:pPr>
            <a:r>
              <a:rPr dirty="0" sz="1100" spc="-5" b="1">
                <a:latin typeface="Verdana"/>
                <a:cs typeface="Verdana"/>
              </a:rPr>
              <a:t>Engineering drawings </a:t>
            </a:r>
            <a:r>
              <a:rPr dirty="0" sz="1100">
                <a:latin typeface="Verdana"/>
                <a:cs typeface="Verdana"/>
              </a:rPr>
              <a:t>- </a:t>
            </a:r>
            <a:r>
              <a:rPr dirty="0" sz="1100" spc="-5">
                <a:latin typeface="Verdana"/>
                <a:cs typeface="Verdana"/>
              </a:rPr>
              <a:t>mechanical, electrical, civil, </a:t>
            </a:r>
            <a:r>
              <a:rPr dirty="0" sz="1100">
                <a:latin typeface="Verdana"/>
                <a:cs typeface="Verdana"/>
              </a:rPr>
              <a:t>etc. - </a:t>
            </a:r>
            <a:r>
              <a:rPr dirty="0" sz="1100" spc="-5">
                <a:latin typeface="Verdana"/>
                <a:cs typeface="Verdana"/>
              </a:rPr>
              <a:t>Replacing the  </a:t>
            </a:r>
            <a:r>
              <a:rPr dirty="0" sz="1100" spc="-5">
                <a:latin typeface="Verdana"/>
                <a:cs typeface="Verdana"/>
              </a:rPr>
              <a:t>blueprints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past.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1800"/>
              </a:lnSpc>
              <a:buFont typeface="Symbol"/>
              <a:buChar char=""/>
              <a:tabLst>
                <a:tab pos="241300" algn="l"/>
              </a:tabLst>
            </a:pPr>
            <a:r>
              <a:rPr dirty="0" sz="1100" spc="-5" b="1">
                <a:latin typeface="Verdana"/>
                <a:cs typeface="Verdana"/>
              </a:rPr>
              <a:t>Typography </a:t>
            </a:r>
            <a:r>
              <a:rPr dirty="0" sz="1100">
                <a:latin typeface="Verdana"/>
                <a:cs typeface="Verdana"/>
              </a:rPr>
              <a:t>- The use of character </a:t>
            </a:r>
            <a:r>
              <a:rPr dirty="0" sz="1100" spc="-5">
                <a:latin typeface="Verdana"/>
                <a:cs typeface="Verdana"/>
              </a:rPr>
              <a:t>images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publishing </a:t>
            </a:r>
            <a:r>
              <a:rPr dirty="0" sz="1100">
                <a:latin typeface="Verdana"/>
                <a:cs typeface="Verdana"/>
              </a:rPr>
              <a:t>- </a:t>
            </a:r>
            <a:r>
              <a:rPr dirty="0" sz="1100" spc="-5">
                <a:latin typeface="Verdana"/>
                <a:cs typeface="Verdana"/>
              </a:rPr>
              <a:t>replacing the hard  </a:t>
            </a:r>
            <a:r>
              <a:rPr dirty="0" sz="1100" spc="-5">
                <a:latin typeface="Verdana"/>
                <a:cs typeface="Verdana"/>
              </a:rPr>
              <a:t>type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past.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241300" marR="7620" indent="-228600">
              <a:lnSpc>
                <a:spcPct val="101800"/>
              </a:lnSpc>
              <a:buFont typeface="Symbol"/>
              <a:buChar char=""/>
              <a:tabLst>
                <a:tab pos="241300" algn="l"/>
              </a:tabLst>
            </a:pPr>
            <a:r>
              <a:rPr dirty="0" sz="1100" spc="-5" b="1">
                <a:latin typeface="Verdana"/>
                <a:cs typeface="Verdana"/>
              </a:rPr>
              <a:t>Architecture </a:t>
            </a:r>
            <a:r>
              <a:rPr dirty="0" sz="1100">
                <a:latin typeface="Verdana"/>
                <a:cs typeface="Verdana"/>
              </a:rPr>
              <a:t>- </a:t>
            </a:r>
            <a:r>
              <a:rPr dirty="0" sz="1100" spc="-5">
                <a:latin typeface="Verdana"/>
                <a:cs typeface="Verdana"/>
              </a:rPr>
              <a:t>Construction plans, </a:t>
            </a:r>
            <a:r>
              <a:rPr dirty="0" sz="1100">
                <a:latin typeface="Verdana"/>
                <a:cs typeface="Verdana"/>
              </a:rPr>
              <a:t>exterior sketches - </a:t>
            </a:r>
            <a:r>
              <a:rPr dirty="0" sz="1100" spc="-5">
                <a:latin typeface="Verdana"/>
                <a:cs typeface="Verdana"/>
              </a:rPr>
              <a:t>replacing the blueprints  </a:t>
            </a:r>
            <a:r>
              <a:rPr dirty="0" sz="1100">
                <a:latin typeface="Verdana"/>
                <a:cs typeface="Verdana"/>
              </a:rPr>
              <a:t>and hand </a:t>
            </a:r>
            <a:r>
              <a:rPr dirty="0" sz="1100" spc="-5">
                <a:latin typeface="Verdana"/>
                <a:cs typeface="Verdana"/>
              </a:rPr>
              <a:t>drawings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past.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3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300" algn="l"/>
              </a:tabLst>
            </a:pPr>
            <a:r>
              <a:rPr dirty="0" sz="1100" b="1">
                <a:latin typeface="Verdana"/>
                <a:cs typeface="Verdana"/>
              </a:rPr>
              <a:t>Art </a:t>
            </a:r>
            <a:r>
              <a:rPr dirty="0" sz="1100">
                <a:latin typeface="Verdana"/>
                <a:cs typeface="Verdana"/>
              </a:rPr>
              <a:t>- </a:t>
            </a:r>
            <a:r>
              <a:rPr dirty="0" sz="1100" spc="-5">
                <a:latin typeface="Verdana"/>
                <a:cs typeface="Verdana"/>
              </a:rPr>
              <a:t>Computers provide </a:t>
            </a:r>
            <a:r>
              <a:rPr dirty="0" sz="1100">
                <a:latin typeface="Verdana"/>
                <a:cs typeface="Verdana"/>
              </a:rPr>
              <a:t>a new medium for</a:t>
            </a:r>
            <a:r>
              <a:rPr dirty="0" sz="1100" spc="-5">
                <a:latin typeface="Verdana"/>
                <a:cs typeface="Verdana"/>
              </a:rPr>
              <a:t> artists.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50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100" spc="-5" b="1">
                <a:latin typeface="Verdana"/>
                <a:cs typeface="Verdana"/>
              </a:rPr>
              <a:t>Training </a:t>
            </a:r>
            <a:r>
              <a:rPr dirty="0" sz="1100">
                <a:latin typeface="Verdana"/>
                <a:cs typeface="Verdana"/>
              </a:rPr>
              <a:t>- </a:t>
            </a:r>
            <a:r>
              <a:rPr dirty="0" sz="1100" spc="-5">
                <a:latin typeface="Verdana"/>
                <a:cs typeface="Verdana"/>
              </a:rPr>
              <a:t>Flight simulators, computer </a:t>
            </a:r>
            <a:r>
              <a:rPr dirty="0" sz="1100">
                <a:latin typeface="Verdana"/>
                <a:cs typeface="Verdana"/>
              </a:rPr>
              <a:t>aided </a:t>
            </a:r>
            <a:r>
              <a:rPr dirty="0" sz="1100" spc="-5">
                <a:latin typeface="Verdana"/>
                <a:cs typeface="Verdana"/>
              </a:rPr>
              <a:t>instruction,</a:t>
            </a:r>
            <a:r>
              <a:rPr dirty="0" sz="1100" spc="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etc.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300" algn="l"/>
              </a:tabLst>
            </a:pPr>
            <a:r>
              <a:rPr dirty="0" sz="1100" spc="-5" b="1">
                <a:latin typeface="Verdana"/>
                <a:cs typeface="Verdana"/>
              </a:rPr>
              <a:t>Entertainment </a:t>
            </a:r>
            <a:r>
              <a:rPr dirty="0" sz="1100">
                <a:latin typeface="Verdana"/>
                <a:cs typeface="Verdana"/>
              </a:rPr>
              <a:t>- </a:t>
            </a:r>
            <a:r>
              <a:rPr dirty="0" sz="1100" spc="-5">
                <a:latin typeface="Verdana"/>
                <a:cs typeface="Verdana"/>
              </a:rPr>
              <a:t>Movies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games.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300" algn="l"/>
              </a:tabLst>
            </a:pPr>
            <a:r>
              <a:rPr dirty="0" sz="1100" spc="-5" b="1">
                <a:latin typeface="Verdana"/>
                <a:cs typeface="Verdana"/>
              </a:rPr>
              <a:t>Simulation and modeling </a:t>
            </a:r>
            <a:r>
              <a:rPr dirty="0" sz="1100">
                <a:latin typeface="Verdana"/>
                <a:cs typeface="Verdana"/>
              </a:rPr>
              <a:t>- </a:t>
            </a:r>
            <a:r>
              <a:rPr dirty="0" sz="1100" spc="-5">
                <a:latin typeface="Verdana"/>
                <a:cs typeface="Verdana"/>
              </a:rPr>
              <a:t>Replacing physical modeling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enactments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" y="38099"/>
            <a:ext cx="7499984" cy="1296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r" marR="662305">
              <a:lnSpc>
                <a:spcPct val="100000"/>
              </a:lnSpc>
              <a:spcBef>
                <a:spcPts val="690"/>
              </a:spcBef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1812" y="2889757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400" y="1807418"/>
            <a:ext cx="6085205" cy="2092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12300"/>
              </a:lnSpc>
            </a:pP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line </a:t>
            </a:r>
            <a:r>
              <a:rPr dirty="0" sz="1100">
                <a:latin typeface="Verdana"/>
                <a:cs typeface="Verdana"/>
              </a:rPr>
              <a:t>connects </a:t>
            </a:r>
            <a:r>
              <a:rPr dirty="0" sz="1100" spc="-5">
                <a:latin typeface="Verdana"/>
                <a:cs typeface="Verdana"/>
              </a:rPr>
              <a:t>two points. </a:t>
            </a: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basic </a:t>
            </a:r>
            <a:r>
              <a:rPr dirty="0" sz="1100">
                <a:latin typeface="Verdana"/>
                <a:cs typeface="Verdana"/>
              </a:rPr>
              <a:t>element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graphics.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draw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line, you </a:t>
            </a:r>
            <a:r>
              <a:rPr dirty="0" sz="1100">
                <a:latin typeface="Verdana"/>
                <a:cs typeface="Verdana"/>
              </a:rPr>
              <a:t>need  </a:t>
            </a:r>
            <a:r>
              <a:rPr dirty="0" sz="1100" spc="-5">
                <a:latin typeface="Verdana"/>
                <a:cs typeface="Verdana"/>
              </a:rPr>
              <a:t>two points </a:t>
            </a:r>
            <a:r>
              <a:rPr dirty="0" sz="1100">
                <a:latin typeface="Verdana"/>
                <a:cs typeface="Verdana"/>
              </a:rPr>
              <a:t>between </a:t>
            </a:r>
            <a:r>
              <a:rPr dirty="0" sz="1100" spc="-5">
                <a:latin typeface="Verdana"/>
                <a:cs typeface="Verdana"/>
              </a:rPr>
              <a:t>which you </a:t>
            </a:r>
            <a:r>
              <a:rPr dirty="0" sz="1100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draw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line. </a:t>
            </a: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following </a:t>
            </a:r>
            <a:r>
              <a:rPr dirty="0" sz="1100">
                <a:latin typeface="Verdana"/>
                <a:cs typeface="Verdana"/>
              </a:rPr>
              <a:t>three </a:t>
            </a:r>
            <a:r>
              <a:rPr dirty="0" sz="1100" spc="-5">
                <a:latin typeface="Verdana"/>
                <a:cs typeface="Verdana"/>
              </a:rPr>
              <a:t>algorithms, we  </a:t>
            </a:r>
            <a:r>
              <a:rPr dirty="0" baseline="5050" sz="1650">
                <a:latin typeface="Verdana"/>
                <a:cs typeface="Verdana"/>
              </a:rPr>
              <a:t>refer </a:t>
            </a:r>
            <a:r>
              <a:rPr dirty="0" baseline="5050" sz="1650" spc="-7">
                <a:latin typeface="Verdana"/>
                <a:cs typeface="Verdana"/>
              </a:rPr>
              <a:t>the </a:t>
            </a:r>
            <a:r>
              <a:rPr dirty="0" baseline="5050" sz="1650">
                <a:latin typeface="Verdana"/>
                <a:cs typeface="Verdana"/>
              </a:rPr>
              <a:t>one </a:t>
            </a:r>
            <a:r>
              <a:rPr dirty="0" baseline="5050" sz="1650" spc="-7">
                <a:latin typeface="Verdana"/>
                <a:cs typeface="Verdana"/>
              </a:rPr>
              <a:t>point </a:t>
            </a:r>
            <a:r>
              <a:rPr dirty="0" baseline="5050" sz="1650">
                <a:latin typeface="Verdana"/>
                <a:cs typeface="Verdana"/>
              </a:rPr>
              <a:t>of </a:t>
            </a:r>
            <a:r>
              <a:rPr dirty="0" baseline="5050" sz="1650" spc="-7">
                <a:latin typeface="Verdana"/>
                <a:cs typeface="Verdana"/>
              </a:rPr>
              <a:t>line as </a:t>
            </a:r>
            <a:r>
              <a:rPr dirty="0" baseline="5050" sz="1650">
                <a:latin typeface="Verdana"/>
                <a:cs typeface="Verdana"/>
              </a:rPr>
              <a:t>X</a:t>
            </a:r>
            <a:r>
              <a:rPr dirty="0" sz="700">
                <a:latin typeface="Verdana"/>
                <a:cs typeface="Verdana"/>
              </a:rPr>
              <a:t>0</a:t>
            </a:r>
            <a:r>
              <a:rPr dirty="0" baseline="5050" sz="1650">
                <a:latin typeface="Verdana"/>
                <a:cs typeface="Verdana"/>
              </a:rPr>
              <a:t>, Y</a:t>
            </a:r>
            <a:r>
              <a:rPr dirty="0" sz="700">
                <a:latin typeface="Verdana"/>
                <a:cs typeface="Verdana"/>
              </a:rPr>
              <a:t>0  </a:t>
            </a:r>
            <a:r>
              <a:rPr dirty="0" baseline="5050" sz="1650">
                <a:latin typeface="Verdana"/>
                <a:cs typeface="Verdana"/>
              </a:rPr>
              <a:t>and </a:t>
            </a:r>
            <a:r>
              <a:rPr dirty="0" baseline="5050" sz="1650" spc="-7">
                <a:latin typeface="Verdana"/>
                <a:cs typeface="Verdana"/>
              </a:rPr>
              <a:t>the </a:t>
            </a:r>
            <a:r>
              <a:rPr dirty="0" baseline="5050" sz="1650">
                <a:latin typeface="Verdana"/>
                <a:cs typeface="Verdana"/>
              </a:rPr>
              <a:t>second </a:t>
            </a:r>
            <a:r>
              <a:rPr dirty="0" baseline="5050" sz="1650" spc="-7">
                <a:latin typeface="Verdana"/>
                <a:cs typeface="Verdana"/>
              </a:rPr>
              <a:t>point </a:t>
            </a:r>
            <a:r>
              <a:rPr dirty="0" baseline="5050" sz="1650">
                <a:latin typeface="Verdana"/>
                <a:cs typeface="Verdana"/>
              </a:rPr>
              <a:t>of </a:t>
            </a:r>
            <a:r>
              <a:rPr dirty="0" baseline="5050" sz="1650" spc="-7">
                <a:latin typeface="Verdana"/>
                <a:cs typeface="Verdana"/>
              </a:rPr>
              <a:t>line </a:t>
            </a:r>
            <a:r>
              <a:rPr dirty="0" baseline="5050" sz="1650">
                <a:latin typeface="Verdana"/>
                <a:cs typeface="Verdana"/>
              </a:rPr>
              <a:t>as X</a:t>
            </a:r>
            <a:r>
              <a:rPr dirty="0" sz="700">
                <a:latin typeface="Verdana"/>
                <a:cs typeface="Verdana"/>
              </a:rPr>
              <a:t>1</a:t>
            </a:r>
            <a:r>
              <a:rPr dirty="0" baseline="5050" sz="1650">
                <a:latin typeface="Verdana"/>
                <a:cs typeface="Verdana"/>
              </a:rPr>
              <a:t>,</a:t>
            </a:r>
            <a:r>
              <a:rPr dirty="0" baseline="5050" sz="1650" spc="-179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Y</a:t>
            </a:r>
            <a:r>
              <a:rPr dirty="0" sz="700">
                <a:latin typeface="Verdana"/>
                <a:cs typeface="Verdana"/>
              </a:rPr>
              <a:t>1</a:t>
            </a:r>
            <a:r>
              <a:rPr dirty="0" baseline="5050" sz="1650">
                <a:latin typeface="Verdana"/>
                <a:cs typeface="Verdana"/>
              </a:rPr>
              <a:t>.</a:t>
            </a:r>
            <a:endParaRPr baseline="5050" sz="16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4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00" b="1">
                <a:latin typeface="Arial"/>
                <a:cs typeface="Arial"/>
              </a:rPr>
              <a:t>DDAAlgorithm</a:t>
            </a:r>
            <a:endParaRPr sz="1800">
              <a:latin typeface="Arial"/>
              <a:cs typeface="Arial"/>
            </a:endParaRPr>
          </a:p>
          <a:p>
            <a:pPr algn="just" marL="12700" marR="6350">
              <a:lnSpc>
                <a:spcPct val="108400"/>
              </a:lnSpc>
              <a:spcBef>
                <a:spcPts val="730"/>
              </a:spcBef>
            </a:pPr>
            <a:r>
              <a:rPr dirty="0" sz="1100" spc="-5">
                <a:latin typeface="Verdana"/>
                <a:cs typeface="Verdana"/>
              </a:rPr>
              <a:t>Digital Differential Analyzer </a:t>
            </a:r>
            <a:r>
              <a:rPr dirty="0" sz="1100">
                <a:latin typeface="Verdana"/>
                <a:cs typeface="Verdana"/>
              </a:rPr>
              <a:t>(DDA) </a:t>
            </a:r>
            <a:r>
              <a:rPr dirty="0" sz="1100" spc="-5">
                <a:latin typeface="Verdana"/>
                <a:cs typeface="Verdana"/>
              </a:rPr>
              <a:t>algorithm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 simple line generation algorithm  </a:t>
            </a:r>
            <a:r>
              <a:rPr dirty="0" sz="1100" spc="-5">
                <a:latin typeface="Verdana"/>
                <a:cs typeface="Verdana"/>
              </a:rPr>
              <a:t>which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explained step by step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here.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8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baseline="5050" sz="1650" b="1">
                <a:latin typeface="Verdana"/>
                <a:cs typeface="Verdana"/>
              </a:rPr>
              <a:t>Step </a:t>
            </a:r>
            <a:r>
              <a:rPr dirty="0" baseline="5050" sz="1650" spc="-7" b="1">
                <a:latin typeface="Verdana"/>
                <a:cs typeface="Verdana"/>
              </a:rPr>
              <a:t>1: </a:t>
            </a:r>
            <a:r>
              <a:rPr dirty="0" baseline="5050" sz="1650">
                <a:latin typeface="Verdana"/>
                <a:cs typeface="Verdana"/>
              </a:rPr>
              <a:t>Get </a:t>
            </a:r>
            <a:r>
              <a:rPr dirty="0" baseline="5050" sz="1650" spc="-7">
                <a:latin typeface="Verdana"/>
                <a:cs typeface="Verdana"/>
              </a:rPr>
              <a:t>the input </a:t>
            </a:r>
            <a:r>
              <a:rPr dirty="0" baseline="5050" sz="1650">
                <a:latin typeface="Verdana"/>
                <a:cs typeface="Verdana"/>
              </a:rPr>
              <a:t>of </a:t>
            </a:r>
            <a:r>
              <a:rPr dirty="0" baseline="5050" sz="1650" spc="-7">
                <a:latin typeface="Verdana"/>
                <a:cs typeface="Verdana"/>
              </a:rPr>
              <a:t>two </a:t>
            </a:r>
            <a:r>
              <a:rPr dirty="0" baseline="5050" sz="1650">
                <a:latin typeface="Verdana"/>
                <a:cs typeface="Verdana"/>
              </a:rPr>
              <a:t>end </a:t>
            </a:r>
            <a:r>
              <a:rPr dirty="0" baseline="5050" sz="1650" spc="-7">
                <a:latin typeface="Verdana"/>
                <a:cs typeface="Verdana"/>
              </a:rPr>
              <a:t>points </a:t>
            </a:r>
            <a:r>
              <a:rPr dirty="0" baseline="5050" sz="1650">
                <a:latin typeface="Verdana"/>
                <a:cs typeface="Verdana"/>
              </a:rPr>
              <a:t>(X</a:t>
            </a:r>
            <a:r>
              <a:rPr dirty="0" sz="700">
                <a:latin typeface="Verdana"/>
                <a:cs typeface="Verdana"/>
              </a:rPr>
              <a:t>0</a:t>
            </a:r>
            <a:r>
              <a:rPr dirty="0" baseline="5050" sz="1650">
                <a:latin typeface="Verdana"/>
                <a:cs typeface="Verdana"/>
              </a:rPr>
              <a:t>, Y</a:t>
            </a:r>
            <a:r>
              <a:rPr dirty="0" sz="700">
                <a:latin typeface="Verdana"/>
                <a:cs typeface="Verdana"/>
              </a:rPr>
              <a:t>0</a:t>
            </a:r>
            <a:r>
              <a:rPr dirty="0" baseline="5050" sz="1650">
                <a:latin typeface="Verdana"/>
                <a:cs typeface="Verdana"/>
              </a:rPr>
              <a:t>) and </a:t>
            </a:r>
            <a:r>
              <a:rPr dirty="0" baseline="5050" sz="1650" spc="-7">
                <a:latin typeface="Verdana"/>
                <a:cs typeface="Verdana"/>
              </a:rPr>
              <a:t>(X</a:t>
            </a:r>
            <a:r>
              <a:rPr dirty="0" sz="700" spc="-5">
                <a:latin typeface="Verdana"/>
                <a:cs typeface="Verdana"/>
              </a:rPr>
              <a:t>1</a:t>
            </a:r>
            <a:r>
              <a:rPr dirty="0" baseline="5050" sz="1650" spc="-7">
                <a:latin typeface="Verdana"/>
                <a:cs typeface="Verdana"/>
              </a:rPr>
              <a:t>,</a:t>
            </a:r>
            <a:r>
              <a:rPr dirty="0" baseline="5050" sz="1650" spc="-37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Y</a:t>
            </a:r>
            <a:r>
              <a:rPr dirty="0" sz="700">
                <a:latin typeface="Verdana"/>
                <a:cs typeface="Verdana"/>
              </a:rPr>
              <a:t>1</a:t>
            </a:r>
            <a:r>
              <a:rPr dirty="0" baseline="5050" sz="1650">
                <a:latin typeface="Verdana"/>
                <a:cs typeface="Verdana"/>
              </a:rPr>
              <a:t>).</a:t>
            </a:r>
            <a:endParaRPr baseline="5050" sz="165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825"/>
              </a:spcBef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2: </a:t>
            </a:r>
            <a:r>
              <a:rPr dirty="0" sz="1100" spc="-5">
                <a:latin typeface="Verdana"/>
                <a:cs typeface="Verdana"/>
              </a:rPr>
              <a:t>Calculate the </a:t>
            </a:r>
            <a:r>
              <a:rPr dirty="0" sz="1100">
                <a:latin typeface="Verdana"/>
                <a:cs typeface="Verdana"/>
              </a:rPr>
              <a:t>difference between </a:t>
            </a:r>
            <a:r>
              <a:rPr dirty="0" sz="1100" spc="-10">
                <a:latin typeface="Verdana"/>
                <a:cs typeface="Verdana"/>
              </a:rPr>
              <a:t>two </a:t>
            </a:r>
            <a:r>
              <a:rPr dirty="0" sz="1100">
                <a:latin typeface="Verdana"/>
                <a:cs typeface="Verdana"/>
              </a:rPr>
              <a:t>end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points.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4004" y="4013326"/>
            <a:ext cx="6071870" cy="588645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wrap="square" lIns="0" tIns="13970" rIns="0" bIns="0" rtlCol="0" vert="horz">
            <a:spAutoFit/>
          </a:bodyPr>
          <a:lstStyle/>
          <a:p>
            <a:pPr marL="940435" marR="4249420" indent="-22860">
              <a:lnSpc>
                <a:spcPts val="1989"/>
              </a:lnSpc>
              <a:spcBef>
                <a:spcPts val="110"/>
              </a:spcBef>
            </a:pPr>
            <a:r>
              <a:rPr dirty="0" baseline="5050" sz="1650">
                <a:latin typeface="Consolas"/>
                <a:cs typeface="Consolas"/>
              </a:rPr>
              <a:t>dx = X</a:t>
            </a:r>
            <a:r>
              <a:rPr dirty="0" sz="700">
                <a:latin typeface="Consolas"/>
                <a:cs typeface="Consolas"/>
              </a:rPr>
              <a:t>1 </a:t>
            </a:r>
            <a:r>
              <a:rPr dirty="0" baseline="5050" sz="1650">
                <a:latin typeface="Consolas"/>
                <a:cs typeface="Consolas"/>
              </a:rPr>
              <a:t>- X</a:t>
            </a:r>
            <a:r>
              <a:rPr dirty="0" sz="700">
                <a:latin typeface="Consolas"/>
                <a:cs typeface="Consolas"/>
              </a:rPr>
              <a:t>0  </a:t>
            </a:r>
            <a:r>
              <a:rPr dirty="0" baseline="5050" sz="1650" spc="-7">
                <a:latin typeface="Consolas"/>
                <a:cs typeface="Consolas"/>
              </a:rPr>
              <a:t>dy </a:t>
            </a:r>
            <a:r>
              <a:rPr dirty="0" baseline="5050" sz="1650">
                <a:latin typeface="Consolas"/>
                <a:cs typeface="Consolas"/>
              </a:rPr>
              <a:t>= Y</a:t>
            </a:r>
            <a:r>
              <a:rPr dirty="0" sz="700">
                <a:latin typeface="Consolas"/>
                <a:cs typeface="Consolas"/>
              </a:rPr>
              <a:t>1  </a:t>
            </a:r>
            <a:r>
              <a:rPr dirty="0" baseline="5050" sz="1650">
                <a:latin typeface="Consolas"/>
                <a:cs typeface="Consolas"/>
              </a:rPr>
              <a:t>-</a:t>
            </a:r>
            <a:r>
              <a:rPr dirty="0" baseline="5050" sz="1650" spc="-390">
                <a:latin typeface="Consolas"/>
                <a:cs typeface="Consolas"/>
              </a:rPr>
              <a:t> </a:t>
            </a:r>
            <a:r>
              <a:rPr dirty="0" baseline="5050" sz="1650">
                <a:latin typeface="Consolas"/>
                <a:cs typeface="Consolas"/>
              </a:rPr>
              <a:t>Y</a:t>
            </a:r>
            <a:r>
              <a:rPr dirty="0" sz="700">
                <a:latin typeface="Consolas"/>
                <a:cs typeface="Consolas"/>
              </a:rPr>
              <a:t>0</a:t>
            </a:r>
            <a:endParaRPr sz="7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0" y="4950226"/>
            <a:ext cx="6084570" cy="556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8700"/>
              </a:lnSpc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3: </a:t>
            </a:r>
            <a:r>
              <a:rPr dirty="0" sz="1100">
                <a:latin typeface="Verdana"/>
                <a:cs typeface="Verdana"/>
              </a:rPr>
              <a:t>Based on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calculated difference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step-2,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need to </a:t>
            </a:r>
            <a:r>
              <a:rPr dirty="0" sz="1100" spc="-5">
                <a:latin typeface="Verdana"/>
                <a:cs typeface="Verdana"/>
              </a:rPr>
              <a:t>identify the</a:t>
            </a:r>
            <a:r>
              <a:rPr dirty="0" sz="1100" spc="-1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number  </a:t>
            </a:r>
            <a:r>
              <a:rPr dirty="0" sz="1100">
                <a:latin typeface="Verdana"/>
                <a:cs typeface="Verdana"/>
              </a:rPr>
              <a:t>of steps to put </a:t>
            </a:r>
            <a:r>
              <a:rPr dirty="0" sz="1100" spc="-10">
                <a:latin typeface="Verdana"/>
                <a:cs typeface="Verdana"/>
              </a:rPr>
              <a:t>pixel. </a:t>
            </a:r>
            <a:r>
              <a:rPr dirty="0" sz="1100">
                <a:latin typeface="Verdana"/>
                <a:cs typeface="Verdana"/>
              </a:rPr>
              <a:t>If dx &gt; dy, </a:t>
            </a:r>
            <a:r>
              <a:rPr dirty="0" sz="1100" spc="-5">
                <a:latin typeface="Verdana"/>
                <a:cs typeface="Verdana"/>
              </a:rPr>
              <a:t>then you </a:t>
            </a:r>
            <a:r>
              <a:rPr dirty="0" sz="1100">
                <a:latin typeface="Verdana"/>
                <a:cs typeface="Verdana"/>
              </a:rPr>
              <a:t>need more steps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x </a:t>
            </a:r>
            <a:r>
              <a:rPr dirty="0" sz="1100" spc="-5">
                <a:latin typeface="Verdana"/>
                <a:cs typeface="Verdana"/>
              </a:rPr>
              <a:t>coordinate; otherwise 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y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coordinate.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004" y="5619876"/>
            <a:ext cx="6071870" cy="10947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wrap="square" lIns="0" tIns="64135" rIns="0" bIns="0" rtlCol="0" vert="horz">
            <a:spAutoFit/>
          </a:bodyPr>
          <a:lstStyle/>
          <a:p>
            <a:pPr marL="460375">
              <a:lnSpc>
                <a:spcPct val="100000"/>
              </a:lnSpc>
              <a:spcBef>
                <a:spcPts val="505"/>
              </a:spcBef>
            </a:pPr>
            <a:r>
              <a:rPr dirty="0" sz="1100">
                <a:latin typeface="Consolas"/>
                <a:cs typeface="Consolas"/>
              </a:rPr>
              <a:t>if </a:t>
            </a:r>
            <a:r>
              <a:rPr dirty="0" sz="1100" spc="-5">
                <a:latin typeface="Consolas"/>
                <a:cs typeface="Consolas"/>
              </a:rPr>
              <a:t>(dx </a:t>
            </a:r>
            <a:r>
              <a:rPr dirty="0" sz="1100">
                <a:latin typeface="Consolas"/>
                <a:cs typeface="Consolas"/>
              </a:rPr>
              <a:t>&gt;</a:t>
            </a:r>
            <a:r>
              <a:rPr dirty="0" sz="1100" spc="-85">
                <a:latin typeface="Consolas"/>
                <a:cs typeface="Consolas"/>
              </a:rPr>
              <a:t> </a:t>
            </a:r>
            <a:r>
              <a:rPr dirty="0" sz="1100" spc="-5">
                <a:latin typeface="Consolas"/>
                <a:cs typeface="Consolas"/>
              </a:rPr>
              <a:t>dy)</a:t>
            </a:r>
            <a:endParaRPr sz="1100">
              <a:latin typeface="Consolas"/>
              <a:cs typeface="Consolas"/>
            </a:endParaRPr>
          </a:p>
          <a:p>
            <a:pPr marL="917575">
              <a:lnSpc>
                <a:spcPct val="100000"/>
              </a:lnSpc>
              <a:spcBef>
                <a:spcPts val="670"/>
              </a:spcBef>
            </a:pPr>
            <a:r>
              <a:rPr dirty="0" sz="1100" spc="-5">
                <a:latin typeface="Consolas"/>
                <a:cs typeface="Consolas"/>
              </a:rPr>
              <a:t>Steps </a:t>
            </a:r>
            <a:r>
              <a:rPr dirty="0" sz="1100">
                <a:latin typeface="Consolas"/>
                <a:cs typeface="Consolas"/>
              </a:rPr>
              <a:t>=</a:t>
            </a:r>
            <a:r>
              <a:rPr dirty="0" sz="1100" spc="-55">
                <a:latin typeface="Consolas"/>
                <a:cs typeface="Consolas"/>
              </a:rPr>
              <a:t> </a:t>
            </a:r>
            <a:r>
              <a:rPr dirty="0" sz="1100" spc="-5">
                <a:latin typeface="Consolas"/>
                <a:cs typeface="Consolas"/>
              </a:rPr>
              <a:t>absolute(dx);</a:t>
            </a:r>
            <a:endParaRPr sz="1100">
              <a:latin typeface="Consolas"/>
              <a:cs typeface="Consolas"/>
            </a:endParaRPr>
          </a:p>
          <a:p>
            <a:pPr marL="460375">
              <a:lnSpc>
                <a:spcPct val="100000"/>
              </a:lnSpc>
              <a:spcBef>
                <a:spcPts val="670"/>
              </a:spcBef>
            </a:pPr>
            <a:r>
              <a:rPr dirty="0" sz="1100" spc="-5">
                <a:latin typeface="Consolas"/>
                <a:cs typeface="Consolas"/>
              </a:rPr>
              <a:t>else</a:t>
            </a:r>
            <a:endParaRPr sz="1100">
              <a:latin typeface="Consolas"/>
              <a:cs typeface="Consolas"/>
            </a:endParaRPr>
          </a:p>
          <a:p>
            <a:pPr marL="917575">
              <a:lnSpc>
                <a:spcPct val="100000"/>
              </a:lnSpc>
              <a:spcBef>
                <a:spcPts val="670"/>
              </a:spcBef>
            </a:pPr>
            <a:r>
              <a:rPr dirty="0" sz="1100" spc="-5">
                <a:latin typeface="Consolas"/>
                <a:cs typeface="Consolas"/>
              </a:rPr>
              <a:t>Steps </a:t>
            </a:r>
            <a:r>
              <a:rPr dirty="0" sz="1100">
                <a:latin typeface="Consolas"/>
                <a:cs typeface="Consolas"/>
              </a:rPr>
              <a:t>=</a:t>
            </a:r>
            <a:r>
              <a:rPr dirty="0" sz="1100" spc="-55">
                <a:latin typeface="Consolas"/>
                <a:cs typeface="Consolas"/>
              </a:rPr>
              <a:t> </a:t>
            </a:r>
            <a:r>
              <a:rPr dirty="0" sz="1100" spc="-5">
                <a:latin typeface="Consolas"/>
                <a:cs typeface="Consolas"/>
              </a:rPr>
              <a:t>absolute(dy);</a:t>
            </a:r>
            <a:endParaRPr sz="11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0" y="7075805"/>
            <a:ext cx="4674235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4: </a:t>
            </a:r>
            <a:r>
              <a:rPr dirty="0" sz="1100" spc="-5">
                <a:latin typeface="Verdana"/>
                <a:cs typeface="Verdana"/>
              </a:rPr>
              <a:t>Calculate the increment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x </a:t>
            </a:r>
            <a:r>
              <a:rPr dirty="0" sz="1100" spc="-5">
                <a:latin typeface="Verdana"/>
                <a:cs typeface="Verdana"/>
              </a:rPr>
              <a:t>coordinate </a:t>
            </a:r>
            <a:r>
              <a:rPr dirty="0" sz="1100">
                <a:latin typeface="Verdana"/>
                <a:cs typeface="Verdana"/>
              </a:rPr>
              <a:t>and y</a:t>
            </a:r>
            <a:r>
              <a:rPr dirty="0" sz="1100" spc="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coordinate.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4004" y="7365237"/>
            <a:ext cx="6071870" cy="588645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 marL="460375" marR="3137535">
              <a:lnSpc>
                <a:spcPts val="1989"/>
              </a:lnSpc>
              <a:spcBef>
                <a:spcPts val="15"/>
              </a:spcBef>
            </a:pPr>
            <a:r>
              <a:rPr dirty="0" sz="1100" spc="-5">
                <a:latin typeface="Consolas"/>
                <a:cs typeface="Consolas"/>
              </a:rPr>
              <a:t>Xincrement </a:t>
            </a:r>
            <a:r>
              <a:rPr dirty="0" sz="1100">
                <a:latin typeface="Consolas"/>
                <a:cs typeface="Consolas"/>
              </a:rPr>
              <a:t>= </a:t>
            </a:r>
            <a:r>
              <a:rPr dirty="0" sz="1100" spc="-5">
                <a:latin typeface="Consolas"/>
                <a:cs typeface="Consolas"/>
              </a:rPr>
              <a:t>dx </a:t>
            </a:r>
            <a:r>
              <a:rPr dirty="0" sz="1100">
                <a:latin typeface="Consolas"/>
                <a:cs typeface="Consolas"/>
              </a:rPr>
              <a:t>/ </a:t>
            </a:r>
            <a:r>
              <a:rPr dirty="0" sz="1100" spc="-5">
                <a:latin typeface="Consolas"/>
                <a:cs typeface="Consolas"/>
              </a:rPr>
              <a:t>(float) </a:t>
            </a:r>
            <a:r>
              <a:rPr dirty="0" sz="1100">
                <a:latin typeface="Consolas"/>
                <a:cs typeface="Consolas"/>
              </a:rPr>
              <a:t>steps;  </a:t>
            </a:r>
            <a:r>
              <a:rPr dirty="0" sz="1100" spc="-5">
                <a:latin typeface="Consolas"/>
                <a:cs typeface="Consolas"/>
              </a:rPr>
              <a:t>Yincrement </a:t>
            </a:r>
            <a:r>
              <a:rPr dirty="0" sz="1100">
                <a:latin typeface="Consolas"/>
                <a:cs typeface="Consolas"/>
              </a:rPr>
              <a:t>= </a:t>
            </a:r>
            <a:r>
              <a:rPr dirty="0" sz="1100" spc="-5">
                <a:latin typeface="Consolas"/>
                <a:cs typeface="Consolas"/>
              </a:rPr>
              <a:t>dy </a:t>
            </a:r>
            <a:r>
              <a:rPr dirty="0" sz="1100">
                <a:latin typeface="Consolas"/>
                <a:cs typeface="Consolas"/>
              </a:rPr>
              <a:t>/ </a:t>
            </a:r>
            <a:r>
              <a:rPr dirty="0" sz="1100" spc="-5">
                <a:latin typeface="Consolas"/>
                <a:cs typeface="Consolas"/>
              </a:rPr>
              <a:t>(float)</a:t>
            </a:r>
            <a:r>
              <a:rPr dirty="0" sz="1100" spc="-60">
                <a:latin typeface="Consolas"/>
                <a:cs typeface="Consolas"/>
              </a:rPr>
              <a:t> </a:t>
            </a:r>
            <a:r>
              <a:rPr dirty="0" sz="1100">
                <a:latin typeface="Consolas"/>
                <a:cs typeface="Consolas"/>
              </a:rPr>
              <a:t>steps;</a:t>
            </a:r>
            <a:endParaRPr sz="1100">
              <a:latin typeface="Consolas"/>
              <a:cs typeface="Consola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80" y="38099"/>
            <a:ext cx="7499984" cy="1296035"/>
          </a:xfrm>
          <a:custGeom>
            <a:avLst/>
            <a:gdLst/>
            <a:ahLst/>
            <a:cxnLst/>
            <a:rect l="l" t="t" r="r" b="b"/>
            <a:pathLst>
              <a:path w="7499984" h="1296035">
                <a:moveTo>
                  <a:pt x="0" y="1295653"/>
                </a:moveTo>
                <a:lnTo>
                  <a:pt x="7499604" y="1295653"/>
                </a:lnTo>
                <a:lnTo>
                  <a:pt x="7499604" y="0"/>
                </a:lnTo>
                <a:lnTo>
                  <a:pt x="0" y="0"/>
                </a:lnTo>
                <a:lnTo>
                  <a:pt x="0" y="1295653"/>
                </a:lnTo>
                <a:close/>
              </a:path>
            </a:pathLst>
          </a:custGeom>
          <a:solidFill>
            <a:srgbClr val="0031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532889" y="362203"/>
            <a:ext cx="451104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5" b="0">
                <a:solidFill>
                  <a:srgbClr val="FFFFFF"/>
                </a:solidFill>
                <a:latin typeface="Calibri Light"/>
                <a:cs typeface="Calibri Light"/>
              </a:rPr>
              <a:t>2. </a:t>
            </a:r>
            <a:r>
              <a:rPr dirty="0" sz="2800" spc="-80" b="0">
                <a:solidFill>
                  <a:srgbClr val="FFFFFF"/>
                </a:solidFill>
                <a:latin typeface="Calibri Light"/>
                <a:cs typeface="Calibri Light"/>
              </a:rPr>
              <a:t>LINE </a:t>
            </a:r>
            <a:r>
              <a:rPr dirty="0" sz="2800" spc="-95" b="0">
                <a:solidFill>
                  <a:srgbClr val="FFFFFF"/>
                </a:solidFill>
                <a:latin typeface="Calibri Light"/>
                <a:cs typeface="Calibri Light"/>
              </a:rPr>
              <a:t>GENERATION</a:t>
            </a:r>
            <a:r>
              <a:rPr dirty="0" sz="2800" spc="-45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800" spc="-95" b="0">
                <a:solidFill>
                  <a:srgbClr val="FFFFFF"/>
                </a:solidFill>
                <a:latin typeface="Calibri Light"/>
                <a:cs typeface="Calibri Light"/>
              </a:rPr>
              <a:t>ALGORITHM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480" y="1352803"/>
            <a:ext cx="7499984" cy="0"/>
          </a:xfrm>
          <a:custGeom>
            <a:avLst/>
            <a:gdLst/>
            <a:ahLst/>
            <a:cxnLst/>
            <a:rect l="l" t="t" r="r" b="b"/>
            <a:pathLst>
              <a:path w="7499984" h="0">
                <a:moveTo>
                  <a:pt x="0" y="0"/>
                </a:moveTo>
                <a:lnTo>
                  <a:pt x="7499604" y="0"/>
                </a:lnTo>
              </a:path>
            </a:pathLst>
          </a:custGeom>
          <a:ln w="3810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240" y="0"/>
            <a:ext cx="0" cy="1372235"/>
          </a:xfrm>
          <a:custGeom>
            <a:avLst/>
            <a:gdLst/>
            <a:ahLst/>
            <a:cxnLst/>
            <a:rect l="l" t="t" r="r" b="b"/>
            <a:pathLst>
              <a:path w="0" h="1372235">
                <a:moveTo>
                  <a:pt x="0" y="0"/>
                </a:moveTo>
                <a:lnTo>
                  <a:pt x="0" y="13718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45323" y="0"/>
            <a:ext cx="0" cy="1372235"/>
          </a:xfrm>
          <a:custGeom>
            <a:avLst/>
            <a:gdLst/>
            <a:ahLst/>
            <a:cxnLst/>
            <a:rect l="l" t="t" r="r" b="b"/>
            <a:pathLst>
              <a:path w="0" h="1372235">
                <a:moveTo>
                  <a:pt x="0" y="0"/>
                </a:moveTo>
                <a:lnTo>
                  <a:pt x="0" y="13718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400" y="447040"/>
            <a:ext cx="6085205" cy="824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4557395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5080">
              <a:lnSpc>
                <a:spcPct val="108200"/>
              </a:lnSpc>
              <a:spcBef>
                <a:spcPts val="980"/>
              </a:spcBef>
            </a:pPr>
            <a:r>
              <a:rPr dirty="0" sz="1100" b="1">
                <a:latin typeface="Verdana"/>
                <a:cs typeface="Verdana"/>
              </a:rPr>
              <a:t>Step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5:</a:t>
            </a:r>
            <a:r>
              <a:rPr dirty="0" sz="1100" spc="-40" b="1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Put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pixel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by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successfully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incrementing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x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y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coordinates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accordingly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  </a:t>
            </a:r>
            <a:r>
              <a:rPr dirty="0" sz="1100" spc="-5">
                <a:latin typeface="Verdana"/>
                <a:cs typeface="Verdana"/>
              </a:rPr>
              <a:t>complete the drawing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line.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4004" y="1385569"/>
            <a:ext cx="6071870" cy="159893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wrap="square" lIns="0" tIns="6413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505"/>
              </a:spcBef>
            </a:pPr>
            <a:r>
              <a:rPr dirty="0" sz="1100" spc="-5">
                <a:latin typeface="Consolas"/>
                <a:cs typeface="Consolas"/>
              </a:rPr>
              <a:t>for(int v=0; </a:t>
            </a:r>
            <a:r>
              <a:rPr dirty="0" sz="1100">
                <a:latin typeface="Consolas"/>
                <a:cs typeface="Consolas"/>
              </a:rPr>
              <a:t>v &lt; </a:t>
            </a:r>
            <a:r>
              <a:rPr dirty="0" sz="1100" spc="-5">
                <a:latin typeface="Consolas"/>
                <a:cs typeface="Consolas"/>
              </a:rPr>
              <a:t>Steps;</a:t>
            </a:r>
            <a:r>
              <a:rPr dirty="0" sz="1100" spc="-60">
                <a:latin typeface="Consolas"/>
                <a:cs typeface="Consolas"/>
              </a:rPr>
              <a:t> </a:t>
            </a:r>
            <a:r>
              <a:rPr dirty="0" sz="1100" spc="-5">
                <a:latin typeface="Consolas"/>
                <a:cs typeface="Consolas"/>
              </a:rPr>
              <a:t>v++)</a:t>
            </a:r>
            <a:endParaRPr sz="1100">
              <a:latin typeface="Consolas"/>
              <a:cs typeface="Consolas"/>
            </a:endParaRPr>
          </a:p>
          <a:p>
            <a:pPr marL="460375">
              <a:lnSpc>
                <a:spcPct val="100000"/>
              </a:lnSpc>
              <a:spcBef>
                <a:spcPts val="670"/>
              </a:spcBef>
            </a:pPr>
            <a:r>
              <a:rPr dirty="0" sz="1100">
                <a:latin typeface="Consolas"/>
                <a:cs typeface="Consolas"/>
              </a:rPr>
              <a:t>{</a:t>
            </a:r>
            <a:endParaRPr sz="1100">
              <a:latin typeface="Consolas"/>
              <a:cs typeface="Consolas"/>
            </a:endParaRPr>
          </a:p>
          <a:p>
            <a:pPr algn="just" marL="917575" marR="3678554">
              <a:lnSpc>
                <a:spcPct val="150900"/>
              </a:lnSpc>
            </a:pPr>
            <a:r>
              <a:rPr dirty="0" sz="1100">
                <a:latin typeface="Consolas"/>
                <a:cs typeface="Consolas"/>
              </a:rPr>
              <a:t>x = x + </a:t>
            </a:r>
            <a:r>
              <a:rPr dirty="0" sz="1100" spc="-5">
                <a:latin typeface="Consolas"/>
                <a:cs typeface="Consolas"/>
              </a:rPr>
              <a:t>Xincrement;  </a:t>
            </a:r>
            <a:r>
              <a:rPr dirty="0" sz="1100">
                <a:latin typeface="Consolas"/>
                <a:cs typeface="Consolas"/>
              </a:rPr>
              <a:t>y = y + </a:t>
            </a:r>
            <a:r>
              <a:rPr dirty="0" sz="1100" spc="-5">
                <a:latin typeface="Consolas"/>
                <a:cs typeface="Consolas"/>
              </a:rPr>
              <a:t>Yincrement;  </a:t>
            </a:r>
            <a:r>
              <a:rPr dirty="0" sz="1100" spc="-5">
                <a:latin typeface="Consolas"/>
                <a:cs typeface="Consolas"/>
              </a:rPr>
              <a:t>putpixel(x,y);</a:t>
            </a:r>
            <a:endParaRPr sz="1100">
              <a:latin typeface="Consolas"/>
              <a:cs typeface="Consolas"/>
            </a:endParaRPr>
          </a:p>
          <a:p>
            <a:pPr marL="460375">
              <a:lnSpc>
                <a:spcPct val="100000"/>
              </a:lnSpc>
              <a:spcBef>
                <a:spcPts val="660"/>
              </a:spcBef>
            </a:pPr>
            <a:r>
              <a:rPr dirty="0" sz="1100">
                <a:latin typeface="Consolas"/>
                <a:cs typeface="Consolas"/>
              </a:rPr>
              <a:t>}</a:t>
            </a:r>
            <a:endParaRPr sz="11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0" y="3199510"/>
            <a:ext cx="285305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14" b="1">
                <a:latin typeface="Arial"/>
                <a:cs typeface="Arial"/>
              </a:rPr>
              <a:t>Bresenham’s</a:t>
            </a:r>
            <a:r>
              <a:rPr dirty="0" sz="1800" spc="-305" b="1">
                <a:latin typeface="Arial"/>
                <a:cs typeface="Arial"/>
              </a:rPr>
              <a:t> </a:t>
            </a:r>
            <a:r>
              <a:rPr dirty="0" sz="1800" spc="-95" b="1">
                <a:latin typeface="Arial"/>
                <a:cs typeface="Arial"/>
              </a:rPr>
              <a:t>Line</a:t>
            </a:r>
            <a:r>
              <a:rPr dirty="0" sz="1800" spc="-300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Generation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1812" y="3499738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7400" y="3566601"/>
            <a:ext cx="6084570" cy="1206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8600"/>
              </a:lnSpc>
            </a:pPr>
            <a:r>
              <a:rPr dirty="0" sz="1100">
                <a:latin typeface="Verdana"/>
                <a:cs typeface="Verdana"/>
              </a:rPr>
              <a:t>The Bresenham </a:t>
            </a:r>
            <a:r>
              <a:rPr dirty="0" sz="1100" spc="-5">
                <a:latin typeface="Verdana"/>
                <a:cs typeface="Verdana"/>
              </a:rPr>
              <a:t>algorithm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another </a:t>
            </a:r>
            <a:r>
              <a:rPr dirty="0" sz="1100" spc="-5">
                <a:latin typeface="Verdana"/>
                <a:cs typeface="Verdana"/>
              </a:rPr>
              <a:t>incremental </a:t>
            </a:r>
            <a:r>
              <a:rPr dirty="0" sz="1100">
                <a:latin typeface="Verdana"/>
                <a:cs typeface="Verdana"/>
              </a:rPr>
              <a:t>scan conversion algorithm. The </a:t>
            </a:r>
            <a:r>
              <a:rPr dirty="0" sz="1100" spc="-5">
                <a:latin typeface="Verdana"/>
                <a:cs typeface="Verdana"/>
              </a:rPr>
              <a:t>big  </a:t>
            </a:r>
            <a:r>
              <a:rPr dirty="0" sz="1100" spc="-5">
                <a:latin typeface="Verdana"/>
                <a:cs typeface="Verdana"/>
              </a:rPr>
              <a:t>advantage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this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algorithm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that,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it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uses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only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integer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calculations.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Moving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across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 i="1">
                <a:latin typeface="Verdana"/>
                <a:cs typeface="Verdana"/>
              </a:rPr>
              <a:t>x </a:t>
            </a:r>
            <a:r>
              <a:rPr dirty="0" sz="1100" spc="-5">
                <a:latin typeface="Verdana"/>
                <a:cs typeface="Verdana"/>
              </a:rPr>
              <a:t>axis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unit </a:t>
            </a:r>
            <a:r>
              <a:rPr dirty="0" sz="1100" spc="-5">
                <a:latin typeface="Verdana"/>
                <a:cs typeface="Verdana"/>
              </a:rPr>
              <a:t>intervals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at </a:t>
            </a:r>
            <a:r>
              <a:rPr dirty="0" sz="1100">
                <a:latin typeface="Verdana"/>
                <a:cs typeface="Verdana"/>
              </a:rPr>
              <a:t>each step choose </a:t>
            </a:r>
            <a:r>
              <a:rPr dirty="0" sz="1100" spc="-5">
                <a:latin typeface="Verdana"/>
                <a:cs typeface="Verdana"/>
              </a:rPr>
              <a:t>between two different </a:t>
            </a:r>
            <a:r>
              <a:rPr dirty="0" sz="1100" i="1">
                <a:latin typeface="Verdana"/>
                <a:cs typeface="Verdana"/>
              </a:rPr>
              <a:t>y</a:t>
            </a:r>
            <a:r>
              <a:rPr dirty="0" sz="1100" spc="95" i="1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coordinates.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8600"/>
              </a:lnSpc>
              <a:spcBef>
                <a:spcPts val="819"/>
              </a:spcBef>
            </a:pP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example, as </a:t>
            </a:r>
            <a:r>
              <a:rPr dirty="0" sz="1100">
                <a:latin typeface="Verdana"/>
                <a:cs typeface="Verdana"/>
              </a:rPr>
              <a:t>shown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following illustration, from position (2, 3) you </a:t>
            </a:r>
            <a:r>
              <a:rPr dirty="0" sz="1100">
                <a:latin typeface="Verdana"/>
                <a:cs typeface="Verdana"/>
              </a:rPr>
              <a:t>need to  </a:t>
            </a:r>
            <a:r>
              <a:rPr dirty="0" sz="1100">
                <a:latin typeface="Verdana"/>
                <a:cs typeface="Verdana"/>
              </a:rPr>
              <a:t>choose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between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(3,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3)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(3,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4).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You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would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like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point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that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closer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original  </a:t>
            </a:r>
            <a:r>
              <a:rPr dirty="0" sz="1100" spc="-5">
                <a:latin typeface="Verdana"/>
                <a:cs typeface="Verdana"/>
              </a:rPr>
              <a:t>line.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0" y="8177550"/>
            <a:ext cx="6082030" cy="497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21200"/>
              </a:lnSpc>
            </a:pPr>
            <a:r>
              <a:rPr dirty="0" sz="1100">
                <a:latin typeface="Verdana"/>
                <a:cs typeface="Verdana"/>
              </a:rPr>
              <a:t>At </a:t>
            </a:r>
            <a:r>
              <a:rPr dirty="0" sz="1100" spc="-5">
                <a:latin typeface="Verdana"/>
                <a:cs typeface="Verdana"/>
              </a:rPr>
              <a:t>sample position x</a:t>
            </a:r>
            <a:r>
              <a:rPr dirty="0" baseline="-7936" sz="1050" spc="-7">
                <a:latin typeface="Verdana"/>
                <a:cs typeface="Verdana"/>
              </a:rPr>
              <a:t>k</a:t>
            </a:r>
            <a:r>
              <a:rPr dirty="0" sz="1100" spc="-5">
                <a:latin typeface="Verdana"/>
                <a:cs typeface="Verdana"/>
              </a:rPr>
              <a:t>+1</a:t>
            </a:r>
            <a:r>
              <a:rPr dirty="0" baseline="-7936" sz="1575" spc="-7">
                <a:latin typeface="Verdana"/>
                <a:cs typeface="Verdana"/>
              </a:rPr>
              <a:t>,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vertical </a:t>
            </a:r>
            <a:r>
              <a:rPr dirty="0" sz="1100" spc="-5">
                <a:latin typeface="Verdana"/>
                <a:cs typeface="Verdana"/>
              </a:rPr>
              <a:t>separations from the mathematical line are  </a:t>
            </a:r>
            <a:r>
              <a:rPr dirty="0" sz="1100" spc="-5">
                <a:latin typeface="Verdana"/>
                <a:cs typeface="Verdana"/>
              </a:rPr>
              <a:t>labelled as </a:t>
            </a:r>
            <a:r>
              <a:rPr dirty="0" sz="1600">
                <a:latin typeface="Verdana"/>
                <a:cs typeface="Verdana"/>
              </a:rPr>
              <a:t>d</a:t>
            </a:r>
            <a:r>
              <a:rPr dirty="0" baseline="-7936" sz="1575">
                <a:latin typeface="Verdana"/>
                <a:cs typeface="Verdana"/>
              </a:rPr>
              <a:t>upper </a:t>
            </a:r>
            <a:r>
              <a:rPr dirty="0" sz="1100" spc="-5">
                <a:latin typeface="Verdana"/>
                <a:cs typeface="Verdana"/>
              </a:rPr>
              <a:t>and </a:t>
            </a:r>
            <a:r>
              <a:rPr dirty="0" sz="1600" spc="-5">
                <a:latin typeface="Verdana"/>
                <a:cs typeface="Verdana"/>
              </a:rPr>
              <a:t>d</a:t>
            </a:r>
            <a:r>
              <a:rPr dirty="0" baseline="-7936" sz="1575" spc="-7">
                <a:latin typeface="Verdana"/>
                <a:cs typeface="Verdana"/>
              </a:rPr>
              <a:t>lower</a:t>
            </a:r>
            <a:r>
              <a:rPr dirty="0" baseline="-7936" sz="1050" spc="-7">
                <a:latin typeface="Verdana"/>
                <a:cs typeface="Verdana"/>
              </a:rPr>
              <a:t>.</a:t>
            </a:r>
            <a:endParaRPr baseline="-7936" sz="105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28444" y="4882895"/>
            <a:ext cx="3601211" cy="3189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400" y="3536822"/>
            <a:ext cx="5767070" cy="812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050" sz="1650">
                <a:latin typeface="Verdana"/>
                <a:cs typeface="Verdana"/>
              </a:rPr>
              <a:t>From </a:t>
            </a:r>
            <a:r>
              <a:rPr dirty="0" baseline="5050" sz="1650" spc="-7">
                <a:latin typeface="Verdana"/>
                <a:cs typeface="Verdana"/>
              </a:rPr>
              <a:t>the above illustration, </a:t>
            </a:r>
            <a:r>
              <a:rPr dirty="0" baseline="5050" sz="1650">
                <a:latin typeface="Verdana"/>
                <a:cs typeface="Verdana"/>
              </a:rPr>
              <a:t>the </a:t>
            </a:r>
            <a:r>
              <a:rPr dirty="0" baseline="5050" sz="1650" i="1">
                <a:latin typeface="Verdana"/>
                <a:cs typeface="Verdana"/>
              </a:rPr>
              <a:t>y </a:t>
            </a:r>
            <a:r>
              <a:rPr dirty="0" baseline="5050" sz="1650">
                <a:latin typeface="Verdana"/>
                <a:cs typeface="Verdana"/>
              </a:rPr>
              <a:t>coordinate on </a:t>
            </a:r>
            <a:r>
              <a:rPr dirty="0" baseline="5050" sz="1650" spc="-7">
                <a:latin typeface="Verdana"/>
                <a:cs typeface="Verdana"/>
              </a:rPr>
              <a:t>the mathematical line at </a:t>
            </a:r>
            <a:r>
              <a:rPr dirty="0" baseline="5050" sz="1650" spc="-7" i="1">
                <a:latin typeface="Verdana"/>
                <a:cs typeface="Verdana"/>
              </a:rPr>
              <a:t>x</a:t>
            </a:r>
            <a:r>
              <a:rPr dirty="0" sz="700" spc="-5" i="1">
                <a:latin typeface="Verdana"/>
                <a:cs typeface="Verdana"/>
              </a:rPr>
              <a:t>k</a:t>
            </a:r>
            <a:r>
              <a:rPr dirty="0" baseline="5050" sz="1650" spc="-7" i="1">
                <a:latin typeface="Verdana"/>
                <a:cs typeface="Verdana"/>
              </a:rPr>
              <a:t>+</a:t>
            </a:r>
            <a:r>
              <a:rPr dirty="0" baseline="5050" sz="1650" spc="-7">
                <a:latin typeface="Verdana"/>
                <a:cs typeface="Verdana"/>
              </a:rPr>
              <a:t>1</a:t>
            </a:r>
            <a:r>
              <a:rPr dirty="0" baseline="5050" sz="1650" spc="82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is:</a:t>
            </a:r>
            <a:endParaRPr baseline="5050" sz="1650">
              <a:latin typeface="Verdana"/>
              <a:cs typeface="Verdana"/>
            </a:endParaRPr>
          </a:p>
          <a:p>
            <a:pPr marL="2696845">
              <a:lnSpc>
                <a:spcPct val="100000"/>
              </a:lnSpc>
              <a:spcBef>
                <a:spcPts val="780"/>
              </a:spcBef>
            </a:pPr>
            <a:r>
              <a:rPr dirty="0" sz="1100" spc="-90">
                <a:latin typeface="Cambria Math"/>
                <a:cs typeface="Cambria Math"/>
              </a:rPr>
              <a:t>�  </a:t>
            </a:r>
            <a:r>
              <a:rPr dirty="0" sz="1100">
                <a:latin typeface="Cambria Math"/>
                <a:cs typeface="Cambria Math"/>
              </a:rPr>
              <a:t>= </a:t>
            </a:r>
            <a:r>
              <a:rPr dirty="0" sz="1100" spc="40">
                <a:latin typeface="Cambria Math"/>
                <a:cs typeface="Cambria Math"/>
              </a:rPr>
              <a:t>�</a:t>
            </a:r>
            <a:r>
              <a:rPr dirty="0" baseline="2525" sz="1650" spc="60">
                <a:latin typeface="Cambria Math"/>
                <a:cs typeface="Cambria Math"/>
              </a:rPr>
              <a:t>(</a:t>
            </a:r>
            <a:r>
              <a:rPr dirty="0" sz="1100" spc="40">
                <a:latin typeface="Cambria Math"/>
                <a:cs typeface="Cambria Math"/>
              </a:rPr>
              <a:t>�</a:t>
            </a:r>
            <a:r>
              <a:rPr dirty="0" baseline="-17361" sz="1200" spc="60">
                <a:latin typeface="Cambria Math"/>
                <a:cs typeface="Cambria Math"/>
              </a:rPr>
              <a:t>� </a:t>
            </a:r>
            <a:r>
              <a:rPr dirty="0" sz="1100">
                <a:latin typeface="Cambria Math"/>
                <a:cs typeface="Cambria Math"/>
              </a:rPr>
              <a:t>+ 1</a:t>
            </a:r>
            <a:r>
              <a:rPr dirty="0" baseline="2525" sz="1650">
                <a:latin typeface="Cambria Math"/>
                <a:cs typeface="Cambria Math"/>
              </a:rPr>
              <a:t>) </a:t>
            </a:r>
            <a:r>
              <a:rPr dirty="0" sz="1100">
                <a:latin typeface="Cambria Math"/>
                <a:cs typeface="Cambria Math"/>
              </a:rPr>
              <a:t>+</a:t>
            </a:r>
            <a:r>
              <a:rPr dirty="0" sz="1100" spc="114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𝑏</a:t>
            </a:r>
            <a:endParaRPr sz="11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sz="1100">
                <a:latin typeface="Verdana"/>
                <a:cs typeface="Verdana"/>
              </a:rPr>
              <a:t>So, </a:t>
            </a:r>
            <a:r>
              <a:rPr dirty="0" sz="1600">
                <a:latin typeface="Verdana"/>
                <a:cs typeface="Verdana"/>
              </a:rPr>
              <a:t>d</a:t>
            </a:r>
            <a:r>
              <a:rPr dirty="0" baseline="-7936" sz="1575">
                <a:latin typeface="Verdana"/>
                <a:cs typeface="Verdana"/>
              </a:rPr>
              <a:t>upper </a:t>
            </a:r>
            <a:r>
              <a:rPr dirty="0" sz="1100" spc="-5">
                <a:latin typeface="Verdana"/>
                <a:cs typeface="Verdana"/>
              </a:rPr>
              <a:t>and </a:t>
            </a:r>
            <a:r>
              <a:rPr dirty="0" sz="1600" spc="-5">
                <a:latin typeface="Verdana"/>
                <a:cs typeface="Verdana"/>
              </a:rPr>
              <a:t>d</a:t>
            </a:r>
            <a:r>
              <a:rPr dirty="0" baseline="-7936" sz="1575" spc="-7">
                <a:latin typeface="Verdana"/>
                <a:cs typeface="Verdana"/>
              </a:rPr>
              <a:t>lower </a:t>
            </a:r>
            <a:r>
              <a:rPr dirty="0" sz="1100" spc="-5">
                <a:latin typeface="Verdana"/>
                <a:cs typeface="Verdana"/>
              </a:rPr>
              <a:t>are given as </a:t>
            </a:r>
            <a:r>
              <a:rPr dirty="0" sz="1100">
                <a:latin typeface="Verdana"/>
                <a:cs typeface="Verdana"/>
              </a:rPr>
              <a:t>follows: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0254" y="4478654"/>
            <a:ext cx="394970" cy="175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12626" sz="1650" spc="-7">
                <a:latin typeface="Cambria Math"/>
                <a:cs typeface="Cambria Math"/>
              </a:rPr>
              <a:t>𝑑</a:t>
            </a:r>
            <a:r>
              <a:rPr dirty="0" sz="800" spc="-370">
                <a:latin typeface="Cambria Math"/>
                <a:cs typeface="Cambria Math"/>
              </a:rPr>
              <a:t>�</a:t>
            </a:r>
            <a:r>
              <a:rPr dirty="0" sz="800" spc="-95">
                <a:latin typeface="Cambria Math"/>
                <a:cs typeface="Cambria Math"/>
              </a:rPr>
              <a:t>�</a:t>
            </a:r>
            <a:r>
              <a:rPr dirty="0" sz="800" spc="45">
                <a:latin typeface="Cambria Math"/>
                <a:cs typeface="Cambria Math"/>
              </a:rPr>
              <a:t>��𝑟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88790" y="4449698"/>
            <a:ext cx="1393825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Cambria Math"/>
                <a:cs typeface="Cambria Math"/>
              </a:rPr>
              <a:t>= </a:t>
            </a:r>
            <a:r>
              <a:rPr dirty="0" sz="1100" spc="-165">
                <a:latin typeface="Cambria Math"/>
                <a:cs typeface="Cambria Math"/>
              </a:rPr>
              <a:t>�   </a:t>
            </a:r>
            <a:r>
              <a:rPr dirty="0" sz="1100">
                <a:latin typeface="Cambria Math"/>
                <a:cs typeface="Cambria Math"/>
              </a:rPr>
              <a:t>−</a:t>
            </a:r>
            <a:r>
              <a:rPr dirty="0" sz="1100" spc="-5">
                <a:latin typeface="Cambria Math"/>
                <a:cs typeface="Cambria Math"/>
              </a:rPr>
              <a:t> </a:t>
            </a:r>
            <a:r>
              <a:rPr dirty="0" sz="1100" spc="-135">
                <a:latin typeface="Cambria Math"/>
                <a:cs typeface="Cambria Math"/>
              </a:rPr>
              <a:t>�</a:t>
            </a:r>
            <a:r>
              <a:rPr dirty="0" baseline="-17361" sz="1200" spc="-202">
                <a:latin typeface="Cambria Math"/>
                <a:cs typeface="Cambria Math"/>
              </a:rPr>
              <a:t>�</a:t>
            </a:r>
            <a:endParaRPr baseline="-17361" sz="1200">
              <a:latin typeface="Cambria Math"/>
              <a:cs typeface="Cambria Math"/>
            </a:endParaRPr>
          </a:p>
          <a:p>
            <a:pPr marL="17145">
              <a:lnSpc>
                <a:spcPct val="100000"/>
              </a:lnSpc>
              <a:spcBef>
                <a:spcPts val="944"/>
              </a:spcBef>
            </a:pPr>
            <a:r>
              <a:rPr dirty="0" sz="1100">
                <a:latin typeface="Verdana"/>
                <a:cs typeface="Verdana"/>
              </a:rPr>
              <a:t>= </a:t>
            </a:r>
            <a:r>
              <a:rPr dirty="0" sz="1100" spc="45">
                <a:latin typeface="Cambria Math"/>
                <a:cs typeface="Cambria Math"/>
              </a:rPr>
              <a:t>�</a:t>
            </a:r>
            <a:r>
              <a:rPr dirty="0" baseline="2525" sz="1650" spc="67">
                <a:latin typeface="Cambria Math"/>
                <a:cs typeface="Cambria Math"/>
              </a:rPr>
              <a:t>(</a:t>
            </a:r>
            <a:r>
              <a:rPr dirty="0" sz="1100" spc="45">
                <a:latin typeface="Cambria Math"/>
                <a:cs typeface="Cambria Math"/>
              </a:rPr>
              <a:t>�</a:t>
            </a:r>
            <a:r>
              <a:rPr dirty="0" baseline="-17361" sz="1200" spc="67">
                <a:latin typeface="Cambria Math"/>
                <a:cs typeface="Cambria Math"/>
              </a:rPr>
              <a:t>� </a:t>
            </a:r>
            <a:r>
              <a:rPr dirty="0" sz="1100">
                <a:latin typeface="Cambria Math"/>
                <a:cs typeface="Cambria Math"/>
              </a:rPr>
              <a:t>+ 1</a:t>
            </a:r>
            <a:r>
              <a:rPr dirty="0" baseline="2525" sz="1650">
                <a:latin typeface="Cambria Math"/>
                <a:cs typeface="Cambria Math"/>
              </a:rPr>
              <a:t>) </a:t>
            </a:r>
            <a:r>
              <a:rPr dirty="0" sz="1100">
                <a:latin typeface="Cambria Math"/>
                <a:cs typeface="Cambria Math"/>
              </a:rPr>
              <a:t>+ 𝑏  −</a:t>
            </a:r>
            <a:r>
              <a:rPr dirty="0" sz="1100" spc="140">
                <a:latin typeface="Cambria Math"/>
                <a:cs typeface="Cambria Math"/>
              </a:rPr>
              <a:t> </a:t>
            </a:r>
            <a:r>
              <a:rPr dirty="0" sz="1100" spc="-170">
                <a:latin typeface="Cambria Math"/>
                <a:cs typeface="Cambria Math"/>
              </a:rPr>
              <a:t>�</a:t>
            </a:r>
            <a:r>
              <a:rPr dirty="0" baseline="-17361" sz="1200" spc="-254">
                <a:latin typeface="Cambria Math"/>
                <a:cs typeface="Cambria Math"/>
              </a:rPr>
              <a:t>�</a:t>
            </a:r>
            <a:endParaRPr baseline="-17361" sz="12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0" y="5021198"/>
            <a:ext cx="285115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Verdana"/>
                <a:cs typeface="Verdana"/>
              </a:rPr>
              <a:t>and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22802" y="5327776"/>
            <a:ext cx="410209" cy="175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12626" sz="1650" spc="-7">
                <a:latin typeface="Cambria Math"/>
                <a:cs typeface="Cambria Math"/>
              </a:rPr>
              <a:t>𝑑</a:t>
            </a:r>
            <a:r>
              <a:rPr dirty="0" sz="800" spc="110">
                <a:latin typeface="Cambria Math"/>
                <a:cs typeface="Cambria Math"/>
              </a:rPr>
              <a:t>𝑢</a:t>
            </a:r>
            <a:r>
              <a:rPr dirty="0" sz="800" spc="-35">
                <a:latin typeface="Cambria Math"/>
                <a:cs typeface="Cambria Math"/>
              </a:rPr>
              <a:t>�</a:t>
            </a:r>
            <a:r>
              <a:rPr dirty="0" sz="800" spc="-40">
                <a:latin typeface="Cambria Math"/>
                <a:cs typeface="Cambria Math"/>
              </a:rPr>
              <a:t>�</a:t>
            </a:r>
            <a:r>
              <a:rPr dirty="0" sz="800" spc="-145">
                <a:latin typeface="Cambria Math"/>
                <a:cs typeface="Cambria Math"/>
              </a:rPr>
              <a:t>�</a:t>
            </a:r>
            <a:r>
              <a:rPr dirty="0" sz="800" spc="90">
                <a:latin typeface="Cambria Math"/>
                <a:cs typeface="Cambria Math"/>
              </a:rPr>
              <a:t>𝑟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16578" y="5298820"/>
            <a:ext cx="1619250" cy="509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Cambria Math"/>
                <a:cs typeface="Cambria Math"/>
              </a:rPr>
              <a:t>= </a:t>
            </a:r>
            <a:r>
              <a:rPr dirty="0" sz="1100" spc="-90">
                <a:latin typeface="Cambria Math"/>
                <a:cs typeface="Cambria Math"/>
              </a:rPr>
              <a:t>(�</a:t>
            </a:r>
            <a:r>
              <a:rPr dirty="0" baseline="-17361" sz="1200" spc="-135">
                <a:latin typeface="Cambria Math"/>
                <a:cs typeface="Cambria Math"/>
              </a:rPr>
              <a:t>�   </a:t>
            </a:r>
            <a:r>
              <a:rPr dirty="0" sz="1100">
                <a:latin typeface="Cambria Math"/>
                <a:cs typeface="Cambria Math"/>
              </a:rPr>
              <a:t>+ 1) −</a:t>
            </a:r>
            <a:r>
              <a:rPr dirty="0" sz="1100" spc="30">
                <a:latin typeface="Cambria Math"/>
                <a:cs typeface="Cambria Math"/>
              </a:rPr>
              <a:t> </a:t>
            </a:r>
            <a:r>
              <a:rPr dirty="0" sz="1100" spc="-165">
                <a:latin typeface="Cambria Math"/>
                <a:cs typeface="Cambria Math"/>
              </a:rPr>
              <a:t>�</a:t>
            </a:r>
            <a:endParaRPr sz="11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marL="24765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= </a:t>
            </a:r>
            <a:r>
              <a:rPr dirty="0" sz="1100" spc="-170">
                <a:latin typeface="Cambria Math"/>
                <a:cs typeface="Cambria Math"/>
              </a:rPr>
              <a:t>�</a:t>
            </a:r>
            <a:r>
              <a:rPr dirty="0" baseline="-17361" sz="1200" spc="-254">
                <a:latin typeface="Cambria Math"/>
                <a:cs typeface="Cambria Math"/>
              </a:rPr>
              <a:t>� </a:t>
            </a:r>
            <a:r>
              <a:rPr dirty="0" sz="1100">
                <a:latin typeface="Cambria Math"/>
                <a:cs typeface="Cambria Math"/>
              </a:rPr>
              <a:t>+ 1 − </a:t>
            </a:r>
            <a:r>
              <a:rPr dirty="0" sz="1100" spc="45">
                <a:latin typeface="Cambria Math"/>
                <a:cs typeface="Cambria Math"/>
              </a:rPr>
              <a:t>�</a:t>
            </a:r>
            <a:r>
              <a:rPr dirty="0" baseline="2525" sz="1650" spc="67">
                <a:latin typeface="Cambria Math"/>
                <a:cs typeface="Cambria Math"/>
              </a:rPr>
              <a:t>(</a:t>
            </a:r>
            <a:r>
              <a:rPr dirty="0" sz="1100" spc="45">
                <a:latin typeface="Cambria Math"/>
                <a:cs typeface="Cambria Math"/>
              </a:rPr>
              <a:t>�</a:t>
            </a:r>
            <a:r>
              <a:rPr dirty="0" baseline="-17361" sz="1200" spc="67">
                <a:latin typeface="Cambria Math"/>
                <a:cs typeface="Cambria Math"/>
              </a:rPr>
              <a:t>� </a:t>
            </a:r>
            <a:r>
              <a:rPr dirty="0" sz="1100">
                <a:latin typeface="Cambria Math"/>
                <a:cs typeface="Cambria Math"/>
              </a:rPr>
              <a:t>+ 1</a:t>
            </a:r>
            <a:r>
              <a:rPr dirty="0" baseline="2525" sz="1650">
                <a:latin typeface="Cambria Math"/>
                <a:cs typeface="Cambria Math"/>
              </a:rPr>
              <a:t>)  </a:t>
            </a:r>
            <a:r>
              <a:rPr dirty="0" sz="1100">
                <a:latin typeface="Cambria Math"/>
                <a:cs typeface="Cambria Math"/>
              </a:rPr>
              <a:t>−</a:t>
            </a:r>
            <a:r>
              <a:rPr dirty="0" sz="1100" spc="-9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𝑏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0" y="5873353"/>
            <a:ext cx="6083300" cy="558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9100"/>
              </a:lnSpc>
            </a:pPr>
            <a:r>
              <a:rPr dirty="0" sz="1100">
                <a:latin typeface="Verdana"/>
                <a:cs typeface="Verdana"/>
              </a:rPr>
              <a:t>You can </a:t>
            </a:r>
            <a:r>
              <a:rPr dirty="0" sz="1100" spc="-5">
                <a:latin typeface="Verdana"/>
                <a:cs typeface="Verdana"/>
              </a:rPr>
              <a:t>use these </a:t>
            </a:r>
            <a:r>
              <a:rPr dirty="0" sz="1100" spc="-1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make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simple decision </a:t>
            </a:r>
            <a:r>
              <a:rPr dirty="0" sz="1100">
                <a:latin typeface="Verdana"/>
                <a:cs typeface="Verdana"/>
              </a:rPr>
              <a:t>about </a:t>
            </a:r>
            <a:r>
              <a:rPr dirty="0" sz="1100" spc="-5">
                <a:latin typeface="Verdana"/>
                <a:cs typeface="Verdana"/>
              </a:rPr>
              <a:t>which pixel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closer to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 spc="-5">
                <a:latin typeface="Verdana"/>
                <a:cs typeface="Verdana"/>
              </a:rPr>
              <a:t>mathematical line. This simple decision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based on </a:t>
            </a:r>
            <a:r>
              <a:rPr dirty="0" sz="1100" spc="-5">
                <a:latin typeface="Verdana"/>
                <a:cs typeface="Verdana"/>
              </a:rPr>
              <a:t>the difference between the two  </a:t>
            </a:r>
            <a:r>
              <a:rPr dirty="0" sz="1100" spc="-5">
                <a:latin typeface="Verdana"/>
                <a:cs typeface="Verdana"/>
              </a:rPr>
              <a:t>pixel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positions.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84805" y="6560692"/>
            <a:ext cx="985519" cy="175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12626" sz="1650" spc="-75">
                <a:latin typeface="Cambria Math"/>
                <a:cs typeface="Cambria Math"/>
              </a:rPr>
              <a:t>𝑑</a:t>
            </a:r>
            <a:r>
              <a:rPr dirty="0" sz="800" spc="-50">
                <a:latin typeface="Cambria Math"/>
                <a:cs typeface="Cambria Math"/>
              </a:rPr>
              <a:t>����𝑟 </a:t>
            </a:r>
            <a:r>
              <a:rPr dirty="0" baseline="12626" sz="1650">
                <a:latin typeface="Cambria Math"/>
                <a:cs typeface="Cambria Math"/>
              </a:rPr>
              <a:t>−  </a:t>
            </a:r>
            <a:r>
              <a:rPr dirty="0" baseline="12626" sz="1650" spc="15">
                <a:latin typeface="Cambria Math"/>
                <a:cs typeface="Cambria Math"/>
              </a:rPr>
              <a:t>𝑑</a:t>
            </a:r>
            <a:r>
              <a:rPr dirty="0" sz="800" spc="10">
                <a:latin typeface="Cambria Math"/>
                <a:cs typeface="Cambria Math"/>
              </a:rPr>
              <a:t>𝑢���𝑟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51986" y="6531736"/>
            <a:ext cx="1824355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Cambria Math"/>
                <a:cs typeface="Cambria Math"/>
              </a:rPr>
              <a:t>= </a:t>
            </a:r>
            <a:r>
              <a:rPr dirty="0" sz="1100" spc="5">
                <a:latin typeface="Cambria Math"/>
                <a:cs typeface="Cambria Math"/>
              </a:rPr>
              <a:t>2�</a:t>
            </a:r>
            <a:r>
              <a:rPr dirty="0" baseline="2525" sz="1650" spc="7">
                <a:latin typeface="Cambria Math"/>
                <a:cs typeface="Cambria Math"/>
              </a:rPr>
              <a:t>(</a:t>
            </a:r>
            <a:r>
              <a:rPr dirty="0" sz="1100" spc="5">
                <a:latin typeface="Cambria Math"/>
                <a:cs typeface="Cambria Math"/>
              </a:rPr>
              <a:t>�</a:t>
            </a:r>
            <a:r>
              <a:rPr dirty="0" baseline="-17361" sz="1200" spc="7">
                <a:latin typeface="Cambria Math"/>
                <a:cs typeface="Cambria Math"/>
              </a:rPr>
              <a:t>� </a:t>
            </a:r>
            <a:r>
              <a:rPr dirty="0" sz="1100">
                <a:latin typeface="Cambria Math"/>
                <a:cs typeface="Cambria Math"/>
              </a:rPr>
              <a:t>+ 1</a:t>
            </a:r>
            <a:r>
              <a:rPr dirty="0" baseline="2525" sz="1650">
                <a:latin typeface="Cambria Math"/>
                <a:cs typeface="Cambria Math"/>
              </a:rPr>
              <a:t>) </a:t>
            </a:r>
            <a:r>
              <a:rPr dirty="0" sz="1100">
                <a:latin typeface="Cambria Math"/>
                <a:cs typeface="Cambria Math"/>
              </a:rPr>
              <a:t>− </a:t>
            </a:r>
            <a:r>
              <a:rPr dirty="0" sz="1100" spc="-90">
                <a:latin typeface="Cambria Math"/>
                <a:cs typeface="Cambria Math"/>
              </a:rPr>
              <a:t>2�</a:t>
            </a:r>
            <a:r>
              <a:rPr dirty="0" baseline="-17361" sz="1200" spc="-135">
                <a:latin typeface="Cambria Math"/>
                <a:cs typeface="Cambria Math"/>
              </a:rPr>
              <a:t>� </a:t>
            </a:r>
            <a:r>
              <a:rPr dirty="0" sz="1100">
                <a:latin typeface="Cambria Math"/>
                <a:cs typeface="Cambria Math"/>
              </a:rPr>
              <a:t>+  2𝑏 −</a:t>
            </a:r>
            <a:r>
              <a:rPr dirty="0" sz="1100" spc="-6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1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400" y="6819757"/>
            <a:ext cx="6085840" cy="375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9100"/>
              </a:lnSpc>
            </a:pPr>
            <a:r>
              <a:rPr dirty="0" sz="1100">
                <a:latin typeface="Verdana"/>
                <a:cs typeface="Verdana"/>
              </a:rPr>
              <a:t>Let </a:t>
            </a:r>
            <a:r>
              <a:rPr dirty="0" sz="1100" spc="-5">
                <a:latin typeface="Verdana"/>
                <a:cs typeface="Verdana"/>
              </a:rPr>
              <a:t>us substitute </a:t>
            </a:r>
            <a:r>
              <a:rPr dirty="0" sz="1100" i="1">
                <a:latin typeface="Verdana"/>
                <a:cs typeface="Verdana"/>
              </a:rPr>
              <a:t>m </a:t>
            </a:r>
            <a:r>
              <a:rPr dirty="0" sz="1100" spc="-5">
                <a:latin typeface="Verdana"/>
                <a:cs typeface="Verdana"/>
              </a:rPr>
              <a:t>with d</a:t>
            </a:r>
            <a:r>
              <a:rPr dirty="0" sz="1100" spc="-5" i="1">
                <a:latin typeface="Verdana"/>
                <a:cs typeface="Verdana"/>
              </a:rPr>
              <a:t>y</a:t>
            </a:r>
            <a:r>
              <a:rPr dirty="0" sz="1100" spc="-5">
                <a:latin typeface="Verdana"/>
                <a:cs typeface="Verdana"/>
              </a:rPr>
              <a:t>/d</a:t>
            </a:r>
            <a:r>
              <a:rPr dirty="0" sz="1100" spc="-5" i="1">
                <a:latin typeface="Verdana"/>
                <a:cs typeface="Verdana"/>
              </a:rPr>
              <a:t>x </a:t>
            </a:r>
            <a:r>
              <a:rPr dirty="0" sz="1100" spc="-5">
                <a:latin typeface="Verdana"/>
                <a:cs typeface="Verdana"/>
              </a:rPr>
              <a:t>where </a:t>
            </a:r>
            <a:r>
              <a:rPr dirty="0" sz="1100">
                <a:latin typeface="Verdana"/>
                <a:cs typeface="Verdana"/>
              </a:rPr>
              <a:t>d</a:t>
            </a:r>
            <a:r>
              <a:rPr dirty="0" sz="1100" i="1">
                <a:latin typeface="Verdana"/>
                <a:cs typeface="Verdana"/>
              </a:rPr>
              <a:t>x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i="1">
                <a:latin typeface="Verdana"/>
                <a:cs typeface="Verdana"/>
              </a:rPr>
              <a:t>dy </a:t>
            </a:r>
            <a:r>
              <a:rPr dirty="0" sz="1100" spc="-5">
                <a:latin typeface="Verdana"/>
                <a:cs typeface="Verdana"/>
              </a:rPr>
              <a:t>are the </a:t>
            </a:r>
            <a:r>
              <a:rPr dirty="0" sz="1100">
                <a:latin typeface="Verdana"/>
                <a:cs typeface="Verdana"/>
              </a:rPr>
              <a:t>differences between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end-  </a:t>
            </a:r>
            <a:r>
              <a:rPr dirty="0" sz="1100" spc="-5">
                <a:latin typeface="Verdana"/>
                <a:cs typeface="Verdana"/>
              </a:rPr>
              <a:t>points.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44904" y="7361173"/>
            <a:ext cx="1270000" cy="175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12626" sz="1650" spc="-7">
                <a:latin typeface="Cambria Math"/>
                <a:cs typeface="Cambria Math"/>
              </a:rPr>
              <a:t>𝑑</a:t>
            </a:r>
            <a:r>
              <a:rPr dirty="0" baseline="12626" sz="1650" spc="-262">
                <a:latin typeface="Cambria Math"/>
                <a:cs typeface="Cambria Math"/>
              </a:rPr>
              <a:t>�</a:t>
            </a:r>
            <a:r>
              <a:rPr dirty="0" baseline="12626" sz="1650" spc="-7">
                <a:latin typeface="Cambria Math"/>
                <a:cs typeface="Cambria Math"/>
              </a:rPr>
              <a:t>(</a:t>
            </a:r>
            <a:r>
              <a:rPr dirty="0" baseline="12626" sz="1650" spc="-7">
                <a:latin typeface="Cambria Math"/>
                <a:cs typeface="Cambria Math"/>
              </a:rPr>
              <a:t>𝑑</a:t>
            </a:r>
            <a:r>
              <a:rPr dirty="0" sz="800" spc="-370">
                <a:latin typeface="Cambria Math"/>
                <a:cs typeface="Cambria Math"/>
              </a:rPr>
              <a:t>�</a:t>
            </a:r>
            <a:r>
              <a:rPr dirty="0" sz="800" spc="-95">
                <a:latin typeface="Cambria Math"/>
                <a:cs typeface="Cambria Math"/>
              </a:rPr>
              <a:t>�</a:t>
            </a:r>
            <a:r>
              <a:rPr dirty="0" sz="800" spc="45">
                <a:latin typeface="Cambria Math"/>
                <a:cs typeface="Cambria Math"/>
              </a:rPr>
              <a:t>��𝑟</a:t>
            </a:r>
            <a:r>
              <a:rPr dirty="0" sz="800">
                <a:latin typeface="Cambria Math"/>
                <a:cs typeface="Cambria Math"/>
              </a:rPr>
              <a:t> </a:t>
            </a:r>
            <a:r>
              <a:rPr dirty="0" sz="800" spc="-50">
                <a:latin typeface="Cambria Math"/>
                <a:cs typeface="Cambria Math"/>
              </a:rPr>
              <a:t> </a:t>
            </a:r>
            <a:r>
              <a:rPr dirty="0" baseline="12626" sz="1650">
                <a:latin typeface="Cambria Math"/>
                <a:cs typeface="Cambria Math"/>
              </a:rPr>
              <a:t>− </a:t>
            </a:r>
            <a:r>
              <a:rPr dirty="0" baseline="12626" sz="1650">
                <a:latin typeface="Cambria Math"/>
                <a:cs typeface="Cambria Math"/>
              </a:rPr>
              <a:t> </a:t>
            </a:r>
            <a:r>
              <a:rPr dirty="0" baseline="12626" sz="1650" spc="-7">
                <a:latin typeface="Cambria Math"/>
                <a:cs typeface="Cambria Math"/>
              </a:rPr>
              <a:t> </a:t>
            </a:r>
            <a:r>
              <a:rPr dirty="0" baseline="12626" sz="1650" spc="44">
                <a:latin typeface="Cambria Math"/>
                <a:cs typeface="Cambria Math"/>
              </a:rPr>
              <a:t>𝑑</a:t>
            </a:r>
            <a:r>
              <a:rPr dirty="0" sz="800" spc="30">
                <a:latin typeface="Cambria Math"/>
                <a:cs typeface="Cambria Math"/>
              </a:rPr>
              <a:t>𝑢���𝑟</a:t>
            </a:r>
            <a:r>
              <a:rPr dirty="0" baseline="12626" sz="1650" spc="44">
                <a:latin typeface="Cambria Math"/>
                <a:cs typeface="Cambria Math"/>
              </a:rPr>
              <a:t>)</a:t>
            </a:r>
            <a:endParaRPr baseline="12626" sz="165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49651" y="7288021"/>
            <a:ext cx="15621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25">
                <a:latin typeface="Cambria Math"/>
                <a:cs typeface="Cambria Math"/>
              </a:rPr>
              <a:t>��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62351" y="7432293"/>
            <a:ext cx="131445" cy="0"/>
          </a:xfrm>
          <a:custGeom>
            <a:avLst/>
            <a:gdLst/>
            <a:ahLst/>
            <a:cxnLst/>
            <a:rect l="l" t="t" r="r" b="b"/>
            <a:pathLst>
              <a:path w="131444" h="0">
                <a:moveTo>
                  <a:pt x="0" y="0"/>
                </a:moveTo>
                <a:lnTo>
                  <a:pt x="131063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87400" y="7332217"/>
            <a:ext cx="5667375" cy="20948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14195">
              <a:lnSpc>
                <a:spcPts val="1085"/>
              </a:lnSpc>
              <a:tabLst>
                <a:tab pos="2430145" algn="l"/>
              </a:tabLst>
            </a:pPr>
            <a:r>
              <a:rPr dirty="0" sz="1100">
                <a:latin typeface="Cambria Math"/>
                <a:cs typeface="Cambria Math"/>
              </a:rPr>
              <a:t>=</a:t>
            </a:r>
            <a:r>
              <a:rPr dirty="0" sz="1100" spc="60">
                <a:latin typeface="Cambria Math"/>
                <a:cs typeface="Cambria Math"/>
              </a:rPr>
              <a:t> </a:t>
            </a:r>
            <a:r>
              <a:rPr dirty="0" sz="1100" spc="-5">
                <a:latin typeface="Cambria Math"/>
                <a:cs typeface="Cambria Math"/>
              </a:rPr>
              <a:t>𝑑</a:t>
            </a:r>
            <a:r>
              <a:rPr dirty="0" sz="1100" spc="-190">
                <a:latin typeface="Cambria Math"/>
                <a:cs typeface="Cambria Math"/>
              </a:rPr>
              <a:t>�</a:t>
            </a:r>
            <a:r>
              <a:rPr dirty="0" sz="1100" spc="-5">
                <a:latin typeface="Cambria Math"/>
                <a:cs typeface="Cambria Math"/>
              </a:rPr>
              <a:t>(</a:t>
            </a:r>
            <a:r>
              <a:rPr dirty="0" sz="1100">
                <a:latin typeface="Cambria Math"/>
                <a:cs typeface="Cambria Math"/>
              </a:rPr>
              <a:t>2</a:t>
            </a:r>
            <a:r>
              <a:rPr dirty="0" sz="1100">
                <a:latin typeface="Cambria Math"/>
                <a:cs typeface="Cambria Math"/>
              </a:rPr>
              <a:t>	</a:t>
            </a:r>
            <a:r>
              <a:rPr dirty="0" baseline="2525" sz="1650" spc="-7">
                <a:latin typeface="Cambria Math"/>
                <a:cs typeface="Cambria Math"/>
              </a:rPr>
              <a:t>(</a:t>
            </a:r>
            <a:r>
              <a:rPr dirty="0" sz="1100" spc="-225">
                <a:latin typeface="Cambria Math"/>
                <a:cs typeface="Cambria Math"/>
              </a:rPr>
              <a:t>�</a:t>
            </a:r>
            <a:r>
              <a:rPr dirty="0" baseline="-17361" sz="1200" spc="-97">
                <a:latin typeface="Cambria Math"/>
                <a:cs typeface="Cambria Math"/>
              </a:rPr>
              <a:t>�</a:t>
            </a:r>
            <a:r>
              <a:rPr dirty="0" baseline="-17361" sz="1200">
                <a:latin typeface="Cambria Math"/>
                <a:cs typeface="Cambria Math"/>
              </a:rPr>
              <a:t> </a:t>
            </a:r>
            <a:r>
              <a:rPr dirty="0" baseline="-17361" sz="1200" spc="-7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+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1</a:t>
            </a:r>
            <a:r>
              <a:rPr dirty="0" baseline="2525" sz="1650">
                <a:latin typeface="Cambria Math"/>
                <a:cs typeface="Cambria Math"/>
              </a:rPr>
              <a:t>)</a:t>
            </a:r>
            <a:r>
              <a:rPr dirty="0" baseline="2525" sz="1650" spc="-7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−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2</a:t>
            </a:r>
            <a:r>
              <a:rPr dirty="0" sz="1100" spc="-210">
                <a:latin typeface="Cambria Math"/>
                <a:cs typeface="Cambria Math"/>
              </a:rPr>
              <a:t>�</a:t>
            </a:r>
            <a:r>
              <a:rPr dirty="0" baseline="-17361" sz="1200" spc="-97">
                <a:latin typeface="Cambria Math"/>
                <a:cs typeface="Cambria Math"/>
              </a:rPr>
              <a:t>�</a:t>
            </a:r>
            <a:r>
              <a:rPr dirty="0" baseline="-17361" sz="1200">
                <a:latin typeface="Cambria Math"/>
                <a:cs typeface="Cambria Math"/>
              </a:rPr>
              <a:t> </a:t>
            </a:r>
            <a:r>
              <a:rPr dirty="0" baseline="-17361" sz="1200" spc="-52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+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2</a:t>
            </a:r>
            <a:r>
              <a:rPr dirty="0" sz="1100">
                <a:latin typeface="Cambria Math"/>
                <a:cs typeface="Cambria Math"/>
              </a:rPr>
              <a:t>𝑏</a:t>
            </a:r>
            <a:r>
              <a:rPr dirty="0" sz="1100" spc="1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−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1</a:t>
            </a:r>
            <a:r>
              <a:rPr dirty="0" sz="1100">
                <a:latin typeface="Verdana"/>
                <a:cs typeface="Verdana"/>
              </a:rPr>
              <a:t>)</a:t>
            </a:r>
            <a:endParaRPr sz="1100">
              <a:latin typeface="Verdana"/>
              <a:cs typeface="Verdana"/>
            </a:endParaRPr>
          </a:p>
          <a:p>
            <a:pPr algn="ctr" marR="979805">
              <a:lnSpc>
                <a:spcPts val="725"/>
              </a:lnSpc>
            </a:pPr>
            <a:r>
              <a:rPr dirty="0" sz="800" spc="-50">
                <a:latin typeface="Cambria Math"/>
                <a:cs typeface="Cambria Math"/>
              </a:rPr>
              <a:t>��</a:t>
            </a:r>
            <a:endParaRPr sz="8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Times New Roman"/>
              <a:cs typeface="Times New Roman"/>
            </a:endParaRPr>
          </a:p>
          <a:p>
            <a:pPr marL="1793239">
              <a:lnSpc>
                <a:spcPct val="100000"/>
              </a:lnSpc>
            </a:pPr>
            <a:r>
              <a:rPr dirty="0" sz="1100">
                <a:latin typeface="Cambria Math"/>
                <a:cs typeface="Cambria Math"/>
              </a:rPr>
              <a:t>=</a:t>
            </a:r>
            <a:r>
              <a:rPr dirty="0" sz="1100" spc="6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2</a:t>
            </a:r>
            <a:r>
              <a:rPr dirty="0" sz="1100" spc="-5">
                <a:latin typeface="Cambria Math"/>
                <a:cs typeface="Cambria Math"/>
              </a:rPr>
              <a:t>𝑑</a:t>
            </a:r>
            <a:r>
              <a:rPr dirty="0" sz="1100" spc="-165">
                <a:latin typeface="Cambria Math"/>
                <a:cs typeface="Cambria Math"/>
              </a:rPr>
              <a:t>�</a:t>
            </a:r>
            <a:r>
              <a:rPr dirty="0" sz="1100" spc="1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∙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 spc="-225">
                <a:latin typeface="Cambria Math"/>
                <a:cs typeface="Cambria Math"/>
              </a:rPr>
              <a:t>�</a:t>
            </a:r>
            <a:r>
              <a:rPr dirty="0" baseline="-17361" sz="1200" spc="-97">
                <a:latin typeface="Cambria Math"/>
                <a:cs typeface="Cambria Math"/>
              </a:rPr>
              <a:t>�</a:t>
            </a:r>
            <a:r>
              <a:rPr dirty="0" baseline="-17361" sz="1200">
                <a:latin typeface="Cambria Math"/>
                <a:cs typeface="Cambria Math"/>
              </a:rPr>
              <a:t>  </a:t>
            </a:r>
            <a:r>
              <a:rPr dirty="0" baseline="-17361" sz="1200" spc="37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−</a:t>
            </a:r>
            <a:r>
              <a:rPr dirty="0" sz="1100" spc="-1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2</a:t>
            </a:r>
            <a:r>
              <a:rPr dirty="0" sz="1100" spc="-5">
                <a:latin typeface="Cambria Math"/>
                <a:cs typeface="Cambria Math"/>
              </a:rPr>
              <a:t>𝑑</a:t>
            </a:r>
            <a:r>
              <a:rPr dirty="0" sz="1100" spc="-210">
                <a:latin typeface="Cambria Math"/>
                <a:cs typeface="Cambria Math"/>
              </a:rPr>
              <a:t>�</a:t>
            </a:r>
            <a:r>
              <a:rPr dirty="0" sz="1100" spc="3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∙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 spc="-210">
                <a:latin typeface="Cambria Math"/>
                <a:cs typeface="Cambria Math"/>
              </a:rPr>
              <a:t>�</a:t>
            </a:r>
            <a:r>
              <a:rPr dirty="0" baseline="-17361" sz="1200" spc="-97">
                <a:latin typeface="Cambria Math"/>
                <a:cs typeface="Cambria Math"/>
              </a:rPr>
              <a:t>�</a:t>
            </a:r>
            <a:r>
              <a:rPr dirty="0" baseline="-17361" sz="1200">
                <a:latin typeface="Cambria Math"/>
                <a:cs typeface="Cambria Math"/>
              </a:rPr>
              <a:t> </a:t>
            </a:r>
            <a:r>
              <a:rPr dirty="0" baseline="-17361" sz="1200" spc="-52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+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2</a:t>
            </a:r>
            <a:r>
              <a:rPr dirty="0" sz="1100" spc="-5">
                <a:latin typeface="Cambria Math"/>
                <a:cs typeface="Cambria Math"/>
              </a:rPr>
              <a:t>𝑑</a:t>
            </a:r>
            <a:r>
              <a:rPr dirty="0" sz="1100" spc="-165">
                <a:latin typeface="Cambria Math"/>
                <a:cs typeface="Cambria Math"/>
              </a:rPr>
              <a:t>�</a:t>
            </a:r>
            <a:r>
              <a:rPr dirty="0" sz="1100" spc="1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+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 spc="-5">
                <a:latin typeface="Cambria Math"/>
                <a:cs typeface="Cambria Math"/>
              </a:rPr>
              <a:t>𝑑</a:t>
            </a:r>
            <a:r>
              <a:rPr dirty="0" sz="1100" spc="-175">
                <a:latin typeface="Cambria Math"/>
                <a:cs typeface="Cambria Math"/>
              </a:rPr>
              <a:t>�</a:t>
            </a:r>
            <a:r>
              <a:rPr dirty="0" sz="1100" spc="-5">
                <a:latin typeface="Cambria Math"/>
                <a:cs typeface="Cambria Math"/>
              </a:rPr>
              <a:t>(</a:t>
            </a:r>
            <a:r>
              <a:rPr dirty="0" sz="1100">
                <a:latin typeface="Cambria Math"/>
                <a:cs typeface="Cambria Math"/>
              </a:rPr>
              <a:t>2</a:t>
            </a:r>
            <a:r>
              <a:rPr dirty="0" sz="1100">
                <a:latin typeface="Cambria Math"/>
                <a:cs typeface="Cambria Math"/>
              </a:rPr>
              <a:t>𝑏</a:t>
            </a:r>
            <a:r>
              <a:rPr dirty="0" sz="1100" spc="1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−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1</a:t>
            </a:r>
            <a:r>
              <a:rPr dirty="0" sz="1100">
                <a:latin typeface="Verdana"/>
                <a:cs typeface="Verdana"/>
              </a:rPr>
              <a:t>)</a:t>
            </a:r>
            <a:endParaRPr sz="1100">
              <a:latin typeface="Verdana"/>
              <a:cs typeface="Verdana"/>
            </a:endParaRPr>
          </a:p>
          <a:p>
            <a:pPr marL="1793239">
              <a:lnSpc>
                <a:spcPct val="100000"/>
              </a:lnSpc>
              <a:spcBef>
                <a:spcPts val="875"/>
              </a:spcBef>
            </a:pPr>
            <a:r>
              <a:rPr dirty="0" sz="1100">
                <a:latin typeface="Cambria Math"/>
                <a:cs typeface="Cambria Math"/>
              </a:rPr>
              <a:t>=</a:t>
            </a:r>
            <a:r>
              <a:rPr dirty="0" sz="1100" spc="6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2</a:t>
            </a:r>
            <a:r>
              <a:rPr dirty="0" sz="1100" spc="-5">
                <a:latin typeface="Cambria Math"/>
                <a:cs typeface="Cambria Math"/>
              </a:rPr>
              <a:t>𝑑</a:t>
            </a:r>
            <a:r>
              <a:rPr dirty="0" sz="1100" spc="-165">
                <a:latin typeface="Cambria Math"/>
                <a:cs typeface="Cambria Math"/>
              </a:rPr>
              <a:t>�</a:t>
            </a:r>
            <a:r>
              <a:rPr dirty="0" sz="1100" spc="1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∙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 spc="-225">
                <a:latin typeface="Cambria Math"/>
                <a:cs typeface="Cambria Math"/>
              </a:rPr>
              <a:t>�</a:t>
            </a:r>
            <a:r>
              <a:rPr dirty="0" baseline="-17361" sz="1200" spc="-97">
                <a:latin typeface="Cambria Math"/>
                <a:cs typeface="Cambria Math"/>
              </a:rPr>
              <a:t>�</a:t>
            </a:r>
            <a:r>
              <a:rPr dirty="0" baseline="-17361" sz="1200">
                <a:latin typeface="Cambria Math"/>
                <a:cs typeface="Cambria Math"/>
              </a:rPr>
              <a:t>  </a:t>
            </a:r>
            <a:r>
              <a:rPr dirty="0" baseline="-17361" sz="1200" spc="37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−</a:t>
            </a:r>
            <a:r>
              <a:rPr dirty="0" sz="1100" spc="-1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2</a:t>
            </a:r>
            <a:r>
              <a:rPr dirty="0" sz="1100" spc="-5">
                <a:latin typeface="Cambria Math"/>
                <a:cs typeface="Cambria Math"/>
              </a:rPr>
              <a:t>𝑑</a:t>
            </a:r>
            <a:r>
              <a:rPr dirty="0" sz="1100" spc="-210">
                <a:latin typeface="Cambria Math"/>
                <a:cs typeface="Cambria Math"/>
              </a:rPr>
              <a:t>�</a:t>
            </a:r>
            <a:r>
              <a:rPr dirty="0" sz="1100" spc="3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∙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 spc="-210">
                <a:latin typeface="Cambria Math"/>
                <a:cs typeface="Cambria Math"/>
              </a:rPr>
              <a:t>�</a:t>
            </a:r>
            <a:r>
              <a:rPr dirty="0" baseline="-17361" sz="1200" spc="-97">
                <a:latin typeface="Cambria Math"/>
                <a:cs typeface="Cambria Math"/>
              </a:rPr>
              <a:t>�</a:t>
            </a:r>
            <a:r>
              <a:rPr dirty="0" baseline="-17361" sz="1200">
                <a:latin typeface="Cambria Math"/>
                <a:cs typeface="Cambria Math"/>
              </a:rPr>
              <a:t> </a:t>
            </a:r>
            <a:r>
              <a:rPr dirty="0" baseline="-17361" sz="1200" spc="-52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+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 spc="-100">
                <a:latin typeface="Cambria Math"/>
                <a:cs typeface="Cambria Math"/>
              </a:rPr>
              <a:t>�</a:t>
            </a:r>
            <a:endParaRPr sz="11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sz="1100">
                <a:latin typeface="Verdana"/>
                <a:cs typeface="Verdana"/>
              </a:rPr>
              <a:t>So, a </a:t>
            </a:r>
            <a:r>
              <a:rPr dirty="0" sz="1100" spc="-5">
                <a:latin typeface="Verdana"/>
                <a:cs typeface="Verdana"/>
              </a:rPr>
              <a:t>decision </a:t>
            </a:r>
            <a:r>
              <a:rPr dirty="0" sz="1100">
                <a:latin typeface="Verdana"/>
                <a:cs typeface="Verdana"/>
              </a:rPr>
              <a:t>parameter </a:t>
            </a:r>
            <a:r>
              <a:rPr dirty="0" sz="1600" i="1">
                <a:latin typeface="Verdana"/>
                <a:cs typeface="Verdana"/>
              </a:rPr>
              <a:t>p</a:t>
            </a:r>
            <a:r>
              <a:rPr dirty="0" baseline="-7936" sz="1575" i="1">
                <a:latin typeface="Verdana"/>
                <a:cs typeface="Verdana"/>
              </a:rPr>
              <a:t>k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i="1">
                <a:latin typeface="Verdana"/>
                <a:cs typeface="Verdana"/>
              </a:rPr>
              <a:t>k</a:t>
            </a:r>
            <a:r>
              <a:rPr dirty="0" sz="1100">
                <a:latin typeface="Verdana"/>
                <a:cs typeface="Verdana"/>
              </a:rPr>
              <a:t>th step </a:t>
            </a:r>
            <a:r>
              <a:rPr dirty="0" sz="1100" spc="-5">
                <a:latin typeface="Verdana"/>
                <a:cs typeface="Verdana"/>
              </a:rPr>
              <a:t>along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line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given </a:t>
            </a:r>
            <a:r>
              <a:rPr dirty="0" sz="1100" spc="-5">
                <a:latin typeface="Verdana"/>
                <a:cs typeface="Verdana"/>
              </a:rPr>
              <a:t>by:</a:t>
            </a:r>
            <a:endParaRPr sz="1100">
              <a:latin typeface="Verdana"/>
              <a:cs typeface="Verdana"/>
            </a:endParaRPr>
          </a:p>
          <a:p>
            <a:pPr algn="ctr" marL="417830">
              <a:lnSpc>
                <a:spcPct val="100000"/>
              </a:lnSpc>
              <a:spcBef>
                <a:spcPts val="1125"/>
              </a:spcBef>
            </a:pPr>
            <a:r>
              <a:rPr dirty="0" baseline="12626" sz="1650" spc="-60">
                <a:latin typeface="Cambria Math"/>
                <a:cs typeface="Cambria Math"/>
              </a:rPr>
              <a:t>𝑝</a:t>
            </a:r>
            <a:r>
              <a:rPr dirty="0" sz="800" spc="-65">
                <a:latin typeface="Cambria Math"/>
                <a:cs typeface="Cambria Math"/>
              </a:rPr>
              <a:t>�</a:t>
            </a:r>
            <a:r>
              <a:rPr dirty="0" sz="800">
                <a:latin typeface="Cambria Math"/>
                <a:cs typeface="Cambria Math"/>
              </a:rPr>
              <a:t> </a:t>
            </a:r>
            <a:r>
              <a:rPr dirty="0" sz="800" spc="25">
                <a:latin typeface="Cambria Math"/>
                <a:cs typeface="Cambria Math"/>
              </a:rPr>
              <a:t> </a:t>
            </a:r>
            <a:r>
              <a:rPr dirty="0" baseline="12626" sz="1650">
                <a:latin typeface="Cambria Math"/>
                <a:cs typeface="Cambria Math"/>
              </a:rPr>
              <a:t>=</a:t>
            </a:r>
            <a:r>
              <a:rPr dirty="0" baseline="12626" sz="1650" spc="67">
                <a:latin typeface="Cambria Math"/>
                <a:cs typeface="Cambria Math"/>
              </a:rPr>
              <a:t> </a:t>
            </a:r>
            <a:r>
              <a:rPr dirty="0" baseline="12626" sz="1650" spc="-7">
                <a:latin typeface="Cambria Math"/>
                <a:cs typeface="Cambria Math"/>
              </a:rPr>
              <a:t>𝑑</a:t>
            </a:r>
            <a:r>
              <a:rPr dirty="0" baseline="12626" sz="1650" spc="-262">
                <a:latin typeface="Cambria Math"/>
                <a:cs typeface="Cambria Math"/>
              </a:rPr>
              <a:t>�</a:t>
            </a:r>
            <a:r>
              <a:rPr dirty="0" baseline="12626" sz="1650" spc="-7">
                <a:latin typeface="Cambria Math"/>
                <a:cs typeface="Cambria Math"/>
              </a:rPr>
              <a:t>(</a:t>
            </a:r>
            <a:r>
              <a:rPr dirty="0" baseline="12626" sz="1650" spc="-7">
                <a:latin typeface="Cambria Math"/>
                <a:cs typeface="Cambria Math"/>
              </a:rPr>
              <a:t>𝑑</a:t>
            </a:r>
            <a:r>
              <a:rPr dirty="0" sz="800" spc="-370">
                <a:latin typeface="Cambria Math"/>
                <a:cs typeface="Cambria Math"/>
              </a:rPr>
              <a:t>�</a:t>
            </a:r>
            <a:r>
              <a:rPr dirty="0" sz="800" spc="-95">
                <a:latin typeface="Cambria Math"/>
                <a:cs typeface="Cambria Math"/>
              </a:rPr>
              <a:t>�</a:t>
            </a:r>
            <a:r>
              <a:rPr dirty="0" sz="800" spc="45">
                <a:latin typeface="Cambria Math"/>
                <a:cs typeface="Cambria Math"/>
              </a:rPr>
              <a:t>��𝑟</a:t>
            </a:r>
            <a:r>
              <a:rPr dirty="0" sz="800">
                <a:latin typeface="Cambria Math"/>
                <a:cs typeface="Cambria Math"/>
              </a:rPr>
              <a:t> </a:t>
            </a:r>
            <a:r>
              <a:rPr dirty="0" sz="800" spc="-50">
                <a:latin typeface="Cambria Math"/>
                <a:cs typeface="Cambria Math"/>
              </a:rPr>
              <a:t> </a:t>
            </a:r>
            <a:r>
              <a:rPr dirty="0" baseline="12626" sz="1650">
                <a:latin typeface="Cambria Math"/>
                <a:cs typeface="Cambria Math"/>
              </a:rPr>
              <a:t>−</a:t>
            </a:r>
            <a:r>
              <a:rPr dirty="0" baseline="12626" sz="1650">
                <a:latin typeface="Cambria Math"/>
                <a:cs typeface="Cambria Math"/>
              </a:rPr>
              <a:t>  </a:t>
            </a:r>
            <a:r>
              <a:rPr dirty="0" baseline="12626" sz="1650" spc="-7">
                <a:latin typeface="Cambria Math"/>
                <a:cs typeface="Cambria Math"/>
              </a:rPr>
              <a:t>𝑑</a:t>
            </a:r>
            <a:r>
              <a:rPr dirty="0" sz="800" spc="110">
                <a:latin typeface="Cambria Math"/>
                <a:cs typeface="Cambria Math"/>
              </a:rPr>
              <a:t>𝑢</a:t>
            </a:r>
            <a:r>
              <a:rPr dirty="0" sz="800" spc="-35">
                <a:latin typeface="Cambria Math"/>
                <a:cs typeface="Cambria Math"/>
              </a:rPr>
              <a:t>�</a:t>
            </a:r>
            <a:r>
              <a:rPr dirty="0" sz="800" spc="-40">
                <a:latin typeface="Cambria Math"/>
                <a:cs typeface="Cambria Math"/>
              </a:rPr>
              <a:t>�</a:t>
            </a:r>
            <a:r>
              <a:rPr dirty="0" sz="800" spc="-145">
                <a:latin typeface="Cambria Math"/>
                <a:cs typeface="Cambria Math"/>
              </a:rPr>
              <a:t>�</a:t>
            </a:r>
            <a:r>
              <a:rPr dirty="0" sz="800" spc="150">
                <a:latin typeface="Cambria Math"/>
                <a:cs typeface="Cambria Math"/>
              </a:rPr>
              <a:t>𝑟</a:t>
            </a:r>
            <a:r>
              <a:rPr dirty="0" baseline="12626" sz="1650">
                <a:latin typeface="Cambria Math"/>
                <a:cs typeface="Cambria Math"/>
              </a:rPr>
              <a:t>)</a:t>
            </a:r>
            <a:endParaRPr baseline="12626" sz="1650">
              <a:latin typeface="Cambria Math"/>
              <a:cs typeface="Cambria Math"/>
            </a:endParaRPr>
          </a:p>
          <a:p>
            <a:pPr marL="2449830">
              <a:lnSpc>
                <a:spcPct val="100000"/>
              </a:lnSpc>
              <a:spcBef>
                <a:spcPts val="790"/>
              </a:spcBef>
            </a:pPr>
            <a:r>
              <a:rPr dirty="0" sz="1100">
                <a:latin typeface="Cambria Math"/>
                <a:cs typeface="Cambria Math"/>
              </a:rPr>
              <a:t>=</a:t>
            </a:r>
            <a:r>
              <a:rPr dirty="0" sz="1100" spc="6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2</a:t>
            </a:r>
            <a:r>
              <a:rPr dirty="0" sz="1100" spc="-5">
                <a:latin typeface="Cambria Math"/>
                <a:cs typeface="Cambria Math"/>
              </a:rPr>
              <a:t>𝑑</a:t>
            </a:r>
            <a:r>
              <a:rPr dirty="0" sz="1100" spc="-165">
                <a:latin typeface="Cambria Math"/>
                <a:cs typeface="Cambria Math"/>
              </a:rPr>
              <a:t>�</a:t>
            </a:r>
            <a:r>
              <a:rPr dirty="0" sz="1100" spc="1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∙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 spc="-225">
                <a:latin typeface="Cambria Math"/>
                <a:cs typeface="Cambria Math"/>
              </a:rPr>
              <a:t>�</a:t>
            </a:r>
            <a:r>
              <a:rPr dirty="0" baseline="-17361" sz="1200" spc="-97">
                <a:latin typeface="Cambria Math"/>
                <a:cs typeface="Cambria Math"/>
              </a:rPr>
              <a:t>�</a:t>
            </a:r>
            <a:r>
              <a:rPr dirty="0" baseline="-17361" sz="1200">
                <a:latin typeface="Cambria Math"/>
                <a:cs typeface="Cambria Math"/>
              </a:rPr>
              <a:t>  </a:t>
            </a:r>
            <a:r>
              <a:rPr dirty="0" baseline="-17361" sz="1200" spc="37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−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2</a:t>
            </a:r>
            <a:r>
              <a:rPr dirty="0" sz="1100" spc="-5">
                <a:latin typeface="Cambria Math"/>
                <a:cs typeface="Cambria Math"/>
              </a:rPr>
              <a:t>𝑑</a:t>
            </a:r>
            <a:r>
              <a:rPr dirty="0" sz="1100" spc="-210">
                <a:latin typeface="Cambria Math"/>
                <a:cs typeface="Cambria Math"/>
              </a:rPr>
              <a:t>�</a:t>
            </a:r>
            <a:r>
              <a:rPr dirty="0" sz="1100" spc="2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∙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 spc="-210">
                <a:latin typeface="Cambria Math"/>
                <a:cs typeface="Cambria Math"/>
              </a:rPr>
              <a:t>�</a:t>
            </a:r>
            <a:r>
              <a:rPr dirty="0" baseline="-17361" sz="1200" spc="-97">
                <a:latin typeface="Cambria Math"/>
                <a:cs typeface="Cambria Math"/>
              </a:rPr>
              <a:t>�</a:t>
            </a:r>
            <a:r>
              <a:rPr dirty="0" baseline="-17361" sz="1200">
                <a:latin typeface="Cambria Math"/>
                <a:cs typeface="Cambria Math"/>
              </a:rPr>
              <a:t> </a:t>
            </a:r>
            <a:r>
              <a:rPr dirty="0" baseline="-17361" sz="1200" spc="-52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+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 spc="-100">
                <a:latin typeface="Cambria Math"/>
                <a:cs typeface="Cambria Math"/>
              </a:rPr>
              <a:t>�</a:t>
            </a:r>
            <a:endParaRPr sz="11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sign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decision parameter </a:t>
            </a:r>
            <a:r>
              <a:rPr dirty="0" sz="1600" i="1">
                <a:latin typeface="Verdana"/>
                <a:cs typeface="Verdana"/>
              </a:rPr>
              <a:t>p</a:t>
            </a:r>
            <a:r>
              <a:rPr dirty="0" baseline="-7936" sz="1575" i="1">
                <a:latin typeface="Verdana"/>
                <a:cs typeface="Verdana"/>
              </a:rPr>
              <a:t>k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the same </a:t>
            </a:r>
            <a:r>
              <a:rPr dirty="0" sz="1100" spc="-5">
                <a:latin typeface="Verdana"/>
                <a:cs typeface="Verdana"/>
              </a:rPr>
              <a:t>as that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600" spc="-5" i="1">
                <a:latin typeface="Verdana"/>
                <a:cs typeface="Verdana"/>
              </a:rPr>
              <a:t>d</a:t>
            </a:r>
            <a:r>
              <a:rPr dirty="0" baseline="-7936" sz="1575" spc="-7" i="1">
                <a:latin typeface="Verdana"/>
                <a:cs typeface="Verdana"/>
              </a:rPr>
              <a:t>lower  </a:t>
            </a:r>
            <a:r>
              <a:rPr dirty="0" sz="1600" spc="-5">
                <a:latin typeface="Verdana"/>
                <a:cs typeface="Verdana"/>
              </a:rPr>
              <a:t>–</a:t>
            </a:r>
            <a:r>
              <a:rPr dirty="0" sz="1600" spc="-85">
                <a:latin typeface="Verdana"/>
                <a:cs typeface="Verdana"/>
              </a:rPr>
              <a:t> </a:t>
            </a:r>
            <a:r>
              <a:rPr dirty="0" sz="1600" spc="-5" i="1">
                <a:latin typeface="Verdana"/>
                <a:cs typeface="Verdana"/>
              </a:rPr>
              <a:t>d</a:t>
            </a:r>
            <a:r>
              <a:rPr dirty="0" baseline="-7936" sz="1575" spc="-7" i="1">
                <a:latin typeface="Verdana"/>
                <a:cs typeface="Verdana"/>
              </a:rPr>
              <a:t>upper</a:t>
            </a:r>
            <a:r>
              <a:rPr dirty="0" baseline="-7936" sz="1050" spc="-7" i="1">
                <a:latin typeface="Verdana"/>
                <a:cs typeface="Verdana"/>
              </a:rPr>
              <a:t>.</a:t>
            </a:r>
            <a:endParaRPr baseline="-7936" sz="105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790700" y="914399"/>
            <a:ext cx="4072128" cy="25359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400" y="447040"/>
            <a:ext cx="6087110" cy="7869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0095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9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If </a:t>
            </a:r>
            <a:r>
              <a:rPr dirty="0" sz="1600" i="1">
                <a:latin typeface="Verdana"/>
                <a:cs typeface="Verdana"/>
              </a:rPr>
              <a:t>p</a:t>
            </a:r>
            <a:r>
              <a:rPr dirty="0" baseline="-7936" sz="1575" i="1">
                <a:latin typeface="Verdana"/>
                <a:cs typeface="Verdana"/>
              </a:rPr>
              <a:t>k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negative, </a:t>
            </a:r>
            <a:r>
              <a:rPr dirty="0" sz="1100">
                <a:latin typeface="Verdana"/>
                <a:cs typeface="Verdana"/>
              </a:rPr>
              <a:t>then choose </a:t>
            </a:r>
            <a:r>
              <a:rPr dirty="0" sz="1100" spc="-5">
                <a:latin typeface="Verdana"/>
                <a:cs typeface="Verdana"/>
              </a:rPr>
              <a:t>the lower pixel, otherwise </a:t>
            </a:r>
            <a:r>
              <a:rPr dirty="0" sz="1100">
                <a:latin typeface="Verdana"/>
                <a:cs typeface="Verdana"/>
              </a:rPr>
              <a:t>choose </a:t>
            </a:r>
            <a:r>
              <a:rPr dirty="0" sz="1100" spc="-5">
                <a:latin typeface="Verdana"/>
                <a:cs typeface="Verdana"/>
              </a:rPr>
              <a:t>the upper</a:t>
            </a:r>
            <a:r>
              <a:rPr dirty="0" sz="1100" spc="1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pixel.</a:t>
            </a:r>
            <a:endParaRPr sz="1100">
              <a:latin typeface="Verdana"/>
              <a:cs typeface="Verdana"/>
            </a:endParaRPr>
          </a:p>
          <a:p>
            <a:pPr marL="12700" marR="5715">
              <a:lnSpc>
                <a:spcPct val="108200"/>
              </a:lnSpc>
              <a:spcBef>
                <a:spcPts val="869"/>
              </a:spcBef>
            </a:pPr>
            <a:r>
              <a:rPr dirty="0" sz="1100" spc="-5">
                <a:latin typeface="Verdana"/>
                <a:cs typeface="Verdana"/>
              </a:rPr>
              <a:t>Remember, the coordinate </a:t>
            </a:r>
            <a:r>
              <a:rPr dirty="0" sz="1100">
                <a:latin typeface="Verdana"/>
                <a:cs typeface="Verdana"/>
              </a:rPr>
              <a:t>changes occur </a:t>
            </a:r>
            <a:r>
              <a:rPr dirty="0" sz="1100" spc="-5">
                <a:latin typeface="Verdana"/>
                <a:cs typeface="Verdana"/>
              </a:rPr>
              <a:t>along the </a:t>
            </a:r>
            <a:r>
              <a:rPr dirty="0" sz="1100" i="1">
                <a:latin typeface="Verdana"/>
                <a:cs typeface="Verdana"/>
              </a:rPr>
              <a:t>x </a:t>
            </a:r>
            <a:r>
              <a:rPr dirty="0" sz="1100" spc="-5">
                <a:latin typeface="Verdana"/>
                <a:cs typeface="Verdana"/>
              </a:rPr>
              <a:t>axis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unit steps, so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can</a:t>
            </a:r>
            <a:r>
              <a:rPr dirty="0" sz="1100" spc="-18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do  </a:t>
            </a:r>
            <a:r>
              <a:rPr dirty="0" sz="1100" spc="-5">
                <a:latin typeface="Verdana"/>
                <a:cs typeface="Verdana"/>
              </a:rPr>
              <a:t>everything with integer calculations. </a:t>
            </a:r>
            <a:r>
              <a:rPr dirty="0" sz="1100">
                <a:latin typeface="Verdana"/>
                <a:cs typeface="Verdana"/>
              </a:rPr>
              <a:t>At step </a:t>
            </a:r>
            <a:r>
              <a:rPr dirty="0" sz="1100" spc="-5" i="1">
                <a:latin typeface="Verdana"/>
                <a:cs typeface="Verdana"/>
              </a:rPr>
              <a:t>k</a:t>
            </a:r>
            <a:r>
              <a:rPr dirty="0" sz="1100" spc="-5">
                <a:latin typeface="Verdana"/>
                <a:cs typeface="Verdana"/>
              </a:rPr>
              <a:t>+1, the decision </a:t>
            </a:r>
            <a:r>
              <a:rPr dirty="0" sz="1100">
                <a:latin typeface="Verdana"/>
                <a:cs typeface="Verdana"/>
              </a:rPr>
              <a:t>parameter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given</a:t>
            </a:r>
            <a:r>
              <a:rPr dirty="0" sz="1100" spc="10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as:</a:t>
            </a:r>
            <a:endParaRPr sz="1100">
              <a:latin typeface="Verdana"/>
              <a:cs typeface="Verdana"/>
            </a:endParaRPr>
          </a:p>
          <a:p>
            <a:pPr marL="1976120">
              <a:lnSpc>
                <a:spcPct val="100000"/>
              </a:lnSpc>
              <a:spcBef>
                <a:spcPts val="875"/>
              </a:spcBef>
            </a:pPr>
            <a:r>
              <a:rPr dirty="0" sz="1100" spc="-40">
                <a:latin typeface="Cambria Math"/>
                <a:cs typeface="Cambria Math"/>
              </a:rPr>
              <a:t>𝑝</a:t>
            </a:r>
            <a:r>
              <a:rPr dirty="0" baseline="-17361" sz="1200" spc="-75">
                <a:latin typeface="Cambria Math"/>
                <a:cs typeface="Cambria Math"/>
              </a:rPr>
              <a:t>�</a:t>
            </a:r>
            <a:r>
              <a:rPr dirty="0" baseline="-17361" sz="1200" spc="-22">
                <a:latin typeface="Cambria Math"/>
                <a:cs typeface="Cambria Math"/>
              </a:rPr>
              <a:t>+</a:t>
            </a:r>
            <a:r>
              <a:rPr dirty="0" baseline="-17361" sz="1200" spc="30">
                <a:latin typeface="Cambria Math"/>
                <a:cs typeface="Cambria Math"/>
              </a:rPr>
              <a:t>1</a:t>
            </a:r>
            <a:r>
              <a:rPr dirty="0" baseline="-17361" sz="1200">
                <a:latin typeface="Cambria Math"/>
                <a:cs typeface="Cambria Math"/>
              </a:rPr>
              <a:t> </a:t>
            </a:r>
            <a:r>
              <a:rPr dirty="0" baseline="-17361" sz="1200" spc="-22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=</a:t>
            </a:r>
            <a:r>
              <a:rPr dirty="0" sz="1100" spc="6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2</a:t>
            </a:r>
            <a:r>
              <a:rPr dirty="0" sz="1100" spc="-5">
                <a:latin typeface="Cambria Math"/>
                <a:cs typeface="Cambria Math"/>
              </a:rPr>
              <a:t>𝑑</a:t>
            </a:r>
            <a:r>
              <a:rPr dirty="0" sz="1100" spc="-165">
                <a:latin typeface="Cambria Math"/>
                <a:cs typeface="Cambria Math"/>
              </a:rPr>
              <a:t>�</a:t>
            </a:r>
            <a:r>
              <a:rPr dirty="0" sz="1100" spc="1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∙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 spc="-225">
                <a:latin typeface="Cambria Math"/>
                <a:cs typeface="Cambria Math"/>
              </a:rPr>
              <a:t>�</a:t>
            </a:r>
            <a:r>
              <a:rPr dirty="0" baseline="-17361" sz="1200" spc="-60">
                <a:latin typeface="Cambria Math"/>
                <a:cs typeface="Cambria Math"/>
              </a:rPr>
              <a:t>�</a:t>
            </a:r>
            <a:r>
              <a:rPr dirty="0" baseline="-17361" sz="1200" spc="-22">
                <a:latin typeface="Cambria Math"/>
                <a:cs typeface="Cambria Math"/>
              </a:rPr>
              <a:t>+</a:t>
            </a:r>
            <a:r>
              <a:rPr dirty="0" baseline="-17361" sz="1200" spc="30">
                <a:latin typeface="Cambria Math"/>
                <a:cs typeface="Cambria Math"/>
              </a:rPr>
              <a:t>1</a:t>
            </a:r>
            <a:r>
              <a:rPr dirty="0" baseline="-17361" sz="1200">
                <a:latin typeface="Cambria Math"/>
                <a:cs typeface="Cambria Math"/>
              </a:rPr>
              <a:t>  </a:t>
            </a:r>
            <a:r>
              <a:rPr dirty="0" baseline="-17361" sz="1200" spc="-1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−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2</a:t>
            </a:r>
            <a:r>
              <a:rPr dirty="0" sz="1100" spc="-5">
                <a:latin typeface="Cambria Math"/>
                <a:cs typeface="Cambria Math"/>
              </a:rPr>
              <a:t>𝑑</a:t>
            </a:r>
            <a:r>
              <a:rPr dirty="0" sz="1100" spc="-210">
                <a:latin typeface="Cambria Math"/>
                <a:cs typeface="Cambria Math"/>
              </a:rPr>
              <a:t>�</a:t>
            </a:r>
            <a:r>
              <a:rPr dirty="0" sz="1100" spc="3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∙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 spc="-210">
                <a:latin typeface="Cambria Math"/>
                <a:cs typeface="Cambria Math"/>
              </a:rPr>
              <a:t>�</a:t>
            </a:r>
            <a:r>
              <a:rPr dirty="0" baseline="-17361" sz="1200" spc="-60">
                <a:latin typeface="Cambria Math"/>
                <a:cs typeface="Cambria Math"/>
              </a:rPr>
              <a:t>�</a:t>
            </a:r>
            <a:r>
              <a:rPr dirty="0" baseline="-17361" sz="1200" spc="-22">
                <a:latin typeface="Cambria Math"/>
                <a:cs typeface="Cambria Math"/>
              </a:rPr>
              <a:t>+</a:t>
            </a:r>
            <a:r>
              <a:rPr dirty="0" baseline="-17361" sz="1200" spc="30">
                <a:latin typeface="Cambria Math"/>
                <a:cs typeface="Cambria Math"/>
              </a:rPr>
              <a:t>1</a:t>
            </a:r>
            <a:r>
              <a:rPr dirty="0" baseline="-17361" sz="1200">
                <a:latin typeface="Cambria Math"/>
                <a:cs typeface="Cambria Math"/>
              </a:rPr>
              <a:t> </a:t>
            </a:r>
            <a:r>
              <a:rPr dirty="0" baseline="-17361" sz="1200" spc="-112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+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 spc="-100">
                <a:latin typeface="Cambria Math"/>
                <a:cs typeface="Cambria Math"/>
              </a:rPr>
              <a:t>�</a:t>
            </a:r>
            <a:endParaRPr sz="1100">
              <a:latin typeface="Cambria Math"/>
              <a:cs typeface="Cambria Math"/>
            </a:endParaRPr>
          </a:p>
          <a:p>
            <a:pPr algn="just" marL="1270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Subtracting </a:t>
            </a:r>
            <a:r>
              <a:rPr dirty="0" sz="1600" i="1">
                <a:latin typeface="Verdana"/>
                <a:cs typeface="Verdana"/>
              </a:rPr>
              <a:t>p</a:t>
            </a:r>
            <a:r>
              <a:rPr dirty="0" baseline="-7936" sz="1575" i="1">
                <a:latin typeface="Verdana"/>
                <a:cs typeface="Verdana"/>
              </a:rPr>
              <a:t>k </a:t>
            </a:r>
            <a:r>
              <a:rPr dirty="0" sz="1100" spc="-5">
                <a:latin typeface="Verdana"/>
                <a:cs typeface="Verdana"/>
              </a:rPr>
              <a:t>from this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get:</a:t>
            </a:r>
            <a:endParaRPr sz="1100">
              <a:latin typeface="Verdana"/>
              <a:cs typeface="Verdana"/>
            </a:endParaRPr>
          </a:p>
          <a:p>
            <a:pPr marL="1602105">
              <a:lnSpc>
                <a:spcPct val="100000"/>
              </a:lnSpc>
              <a:spcBef>
                <a:spcPts val="905"/>
              </a:spcBef>
            </a:pPr>
            <a:r>
              <a:rPr dirty="0" sz="1100" spc="-40">
                <a:latin typeface="Cambria Math"/>
                <a:cs typeface="Cambria Math"/>
              </a:rPr>
              <a:t>𝑝</a:t>
            </a:r>
            <a:r>
              <a:rPr dirty="0" baseline="-17361" sz="1200" spc="-60">
                <a:latin typeface="Cambria Math"/>
                <a:cs typeface="Cambria Math"/>
              </a:rPr>
              <a:t>�</a:t>
            </a:r>
            <a:r>
              <a:rPr dirty="0" baseline="-17361" sz="1200" spc="-22">
                <a:latin typeface="Cambria Math"/>
                <a:cs typeface="Cambria Math"/>
              </a:rPr>
              <a:t>+</a:t>
            </a:r>
            <a:r>
              <a:rPr dirty="0" baseline="-17361" sz="1200" spc="30">
                <a:latin typeface="Cambria Math"/>
                <a:cs typeface="Cambria Math"/>
              </a:rPr>
              <a:t>1</a:t>
            </a:r>
            <a:r>
              <a:rPr dirty="0" baseline="-17361" sz="1200">
                <a:latin typeface="Cambria Math"/>
                <a:cs typeface="Cambria Math"/>
              </a:rPr>
              <a:t> </a:t>
            </a:r>
            <a:r>
              <a:rPr dirty="0" baseline="-17361" sz="1200" spc="-112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−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 spc="-40">
                <a:latin typeface="Cambria Math"/>
                <a:cs typeface="Cambria Math"/>
              </a:rPr>
              <a:t>𝑝</a:t>
            </a:r>
            <a:r>
              <a:rPr dirty="0" baseline="-17361" sz="1200" spc="-97">
                <a:latin typeface="Cambria Math"/>
                <a:cs typeface="Cambria Math"/>
              </a:rPr>
              <a:t>�</a:t>
            </a:r>
            <a:r>
              <a:rPr dirty="0" baseline="-17361" sz="1200">
                <a:latin typeface="Cambria Math"/>
                <a:cs typeface="Cambria Math"/>
              </a:rPr>
              <a:t>   </a:t>
            </a:r>
            <a:r>
              <a:rPr dirty="0" baseline="-17361" sz="1200" spc="-13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=</a:t>
            </a:r>
            <a:r>
              <a:rPr dirty="0" sz="1100" spc="6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2</a:t>
            </a:r>
            <a:r>
              <a:rPr dirty="0" sz="1100" spc="-5">
                <a:latin typeface="Cambria Math"/>
                <a:cs typeface="Cambria Math"/>
              </a:rPr>
              <a:t>𝑑</a:t>
            </a:r>
            <a:r>
              <a:rPr dirty="0" sz="1100" spc="-150">
                <a:latin typeface="Cambria Math"/>
                <a:cs typeface="Cambria Math"/>
              </a:rPr>
              <a:t>�</a:t>
            </a:r>
            <a:r>
              <a:rPr dirty="0" sz="1100" spc="-5">
                <a:latin typeface="Cambria Math"/>
                <a:cs typeface="Cambria Math"/>
              </a:rPr>
              <a:t>(</a:t>
            </a:r>
            <a:r>
              <a:rPr dirty="0" sz="1100" spc="-225">
                <a:latin typeface="Cambria Math"/>
                <a:cs typeface="Cambria Math"/>
              </a:rPr>
              <a:t>�</a:t>
            </a:r>
            <a:r>
              <a:rPr dirty="0" baseline="-17361" sz="1200" spc="-75">
                <a:latin typeface="Cambria Math"/>
                <a:cs typeface="Cambria Math"/>
              </a:rPr>
              <a:t>�</a:t>
            </a:r>
            <a:r>
              <a:rPr dirty="0" baseline="-17361" sz="1200" spc="-22">
                <a:latin typeface="Cambria Math"/>
                <a:cs typeface="Cambria Math"/>
              </a:rPr>
              <a:t>+</a:t>
            </a:r>
            <a:r>
              <a:rPr dirty="0" baseline="-17361" sz="1200" spc="30">
                <a:latin typeface="Cambria Math"/>
                <a:cs typeface="Cambria Math"/>
              </a:rPr>
              <a:t>1</a:t>
            </a:r>
            <a:r>
              <a:rPr dirty="0" baseline="-17361" sz="1200">
                <a:latin typeface="Cambria Math"/>
                <a:cs typeface="Cambria Math"/>
              </a:rPr>
              <a:t> </a:t>
            </a:r>
            <a:r>
              <a:rPr dirty="0" baseline="-17361" sz="1200" spc="-112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−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 spc="-225">
                <a:latin typeface="Cambria Math"/>
                <a:cs typeface="Cambria Math"/>
              </a:rPr>
              <a:t>�</a:t>
            </a:r>
            <a:r>
              <a:rPr dirty="0" baseline="-17361" sz="1200" spc="15">
                <a:latin typeface="Cambria Math"/>
                <a:cs typeface="Cambria Math"/>
              </a:rPr>
              <a:t>�</a:t>
            </a:r>
            <a:r>
              <a:rPr dirty="0" sz="1100">
                <a:latin typeface="Cambria Math"/>
                <a:cs typeface="Cambria Math"/>
              </a:rPr>
              <a:t>)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 spc="-1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−</a:t>
            </a:r>
            <a:r>
              <a:rPr dirty="0" sz="1100" spc="-1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2</a:t>
            </a:r>
            <a:r>
              <a:rPr dirty="0" sz="1100" spc="-5">
                <a:latin typeface="Cambria Math"/>
                <a:cs typeface="Cambria Math"/>
              </a:rPr>
              <a:t>𝑑</a:t>
            </a:r>
            <a:r>
              <a:rPr dirty="0" sz="1100" spc="-175">
                <a:latin typeface="Cambria Math"/>
                <a:cs typeface="Cambria Math"/>
              </a:rPr>
              <a:t>�</a:t>
            </a:r>
            <a:r>
              <a:rPr dirty="0" sz="1100" spc="-5">
                <a:latin typeface="Cambria Math"/>
                <a:cs typeface="Cambria Math"/>
              </a:rPr>
              <a:t>(</a:t>
            </a:r>
            <a:r>
              <a:rPr dirty="0" sz="1100" spc="-210">
                <a:latin typeface="Cambria Math"/>
                <a:cs typeface="Cambria Math"/>
              </a:rPr>
              <a:t>�</a:t>
            </a:r>
            <a:r>
              <a:rPr dirty="0" baseline="-17361" sz="1200" spc="-60">
                <a:latin typeface="Cambria Math"/>
                <a:cs typeface="Cambria Math"/>
              </a:rPr>
              <a:t>�</a:t>
            </a:r>
            <a:r>
              <a:rPr dirty="0" baseline="-17361" sz="1200" spc="-22">
                <a:latin typeface="Cambria Math"/>
                <a:cs typeface="Cambria Math"/>
              </a:rPr>
              <a:t>+</a:t>
            </a:r>
            <a:r>
              <a:rPr dirty="0" baseline="-17361" sz="1200" spc="30">
                <a:latin typeface="Cambria Math"/>
                <a:cs typeface="Cambria Math"/>
              </a:rPr>
              <a:t>1</a:t>
            </a:r>
            <a:r>
              <a:rPr dirty="0" baseline="-17361" sz="1200">
                <a:latin typeface="Cambria Math"/>
                <a:cs typeface="Cambria Math"/>
              </a:rPr>
              <a:t> </a:t>
            </a:r>
            <a:r>
              <a:rPr dirty="0" baseline="-17361" sz="1200" spc="-112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−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 spc="-210">
                <a:latin typeface="Cambria Math"/>
                <a:cs typeface="Cambria Math"/>
              </a:rPr>
              <a:t>�</a:t>
            </a:r>
            <a:r>
              <a:rPr dirty="0" baseline="-17361" sz="1200" spc="15">
                <a:latin typeface="Cambria Math"/>
                <a:cs typeface="Cambria Math"/>
              </a:rPr>
              <a:t>�</a:t>
            </a:r>
            <a:r>
              <a:rPr dirty="0" sz="1100">
                <a:latin typeface="Cambria Math"/>
                <a:cs typeface="Cambria Math"/>
              </a:rPr>
              <a:t>)</a:t>
            </a:r>
            <a:endParaRPr sz="11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But, </a:t>
            </a:r>
            <a:r>
              <a:rPr dirty="0" sz="1600" i="1">
                <a:latin typeface="Verdana"/>
                <a:cs typeface="Verdana"/>
              </a:rPr>
              <a:t>x</a:t>
            </a:r>
            <a:r>
              <a:rPr dirty="0" baseline="-7936" sz="1575" i="1">
                <a:latin typeface="Verdana"/>
                <a:cs typeface="Verdana"/>
              </a:rPr>
              <a:t>k+</a:t>
            </a:r>
            <a:r>
              <a:rPr dirty="0" baseline="-7936" sz="1575">
                <a:latin typeface="Verdana"/>
                <a:cs typeface="Verdana"/>
              </a:rPr>
              <a:t>1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 same as </a:t>
            </a:r>
            <a:r>
              <a:rPr dirty="0" sz="1600" spc="-5" i="1">
                <a:latin typeface="Verdana"/>
                <a:cs typeface="Verdana"/>
              </a:rPr>
              <a:t>x</a:t>
            </a:r>
            <a:r>
              <a:rPr dirty="0" baseline="-7936" sz="1575" spc="-7" i="1">
                <a:latin typeface="Verdana"/>
                <a:cs typeface="Verdana"/>
              </a:rPr>
              <a:t>k</a:t>
            </a:r>
            <a:r>
              <a:rPr dirty="0" sz="1100" spc="-5" i="1">
                <a:latin typeface="Verdana"/>
                <a:cs typeface="Verdana"/>
              </a:rPr>
              <a:t>+</a:t>
            </a:r>
            <a:r>
              <a:rPr dirty="0" sz="1100" spc="-5">
                <a:latin typeface="Verdana"/>
                <a:cs typeface="Verdana"/>
              </a:rPr>
              <a:t>1.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So:</a:t>
            </a:r>
            <a:endParaRPr sz="1100">
              <a:latin typeface="Verdana"/>
              <a:cs typeface="Verdana"/>
            </a:endParaRPr>
          </a:p>
          <a:p>
            <a:pPr marL="1969770">
              <a:lnSpc>
                <a:spcPct val="100000"/>
              </a:lnSpc>
              <a:spcBef>
                <a:spcPts val="905"/>
              </a:spcBef>
            </a:pPr>
            <a:r>
              <a:rPr dirty="0" sz="1100" spc="-40">
                <a:latin typeface="Cambria Math"/>
                <a:cs typeface="Cambria Math"/>
              </a:rPr>
              <a:t>𝑝</a:t>
            </a:r>
            <a:r>
              <a:rPr dirty="0" baseline="-17361" sz="1200" spc="-75">
                <a:latin typeface="Cambria Math"/>
                <a:cs typeface="Cambria Math"/>
              </a:rPr>
              <a:t>�</a:t>
            </a:r>
            <a:r>
              <a:rPr dirty="0" baseline="-17361" sz="1200" spc="-22">
                <a:latin typeface="Cambria Math"/>
                <a:cs typeface="Cambria Math"/>
              </a:rPr>
              <a:t>+</a:t>
            </a:r>
            <a:r>
              <a:rPr dirty="0" baseline="-17361" sz="1200" spc="30">
                <a:latin typeface="Cambria Math"/>
                <a:cs typeface="Cambria Math"/>
              </a:rPr>
              <a:t>1</a:t>
            </a:r>
            <a:r>
              <a:rPr dirty="0" baseline="-17361" sz="1200">
                <a:latin typeface="Cambria Math"/>
                <a:cs typeface="Cambria Math"/>
              </a:rPr>
              <a:t> </a:t>
            </a:r>
            <a:r>
              <a:rPr dirty="0" baseline="-17361" sz="1200" spc="-7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=</a:t>
            </a:r>
            <a:r>
              <a:rPr dirty="0" sz="1100" spc="60">
                <a:latin typeface="Cambria Math"/>
                <a:cs typeface="Cambria Math"/>
              </a:rPr>
              <a:t> </a:t>
            </a:r>
            <a:r>
              <a:rPr dirty="0" sz="1100" spc="-40">
                <a:latin typeface="Cambria Math"/>
                <a:cs typeface="Cambria Math"/>
              </a:rPr>
              <a:t>𝑝</a:t>
            </a:r>
            <a:r>
              <a:rPr dirty="0" baseline="-17361" sz="1200" spc="-97">
                <a:latin typeface="Cambria Math"/>
                <a:cs typeface="Cambria Math"/>
              </a:rPr>
              <a:t>�</a:t>
            </a:r>
            <a:r>
              <a:rPr dirty="0" baseline="-17361" sz="1200">
                <a:latin typeface="Cambria Math"/>
                <a:cs typeface="Cambria Math"/>
              </a:rPr>
              <a:t> </a:t>
            </a:r>
            <a:r>
              <a:rPr dirty="0" baseline="-17361" sz="1200" spc="-7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+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 spc="-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2</a:t>
            </a:r>
            <a:r>
              <a:rPr dirty="0" sz="1100" spc="-5">
                <a:latin typeface="Cambria Math"/>
                <a:cs typeface="Cambria Math"/>
              </a:rPr>
              <a:t>𝑑</a:t>
            </a:r>
            <a:r>
              <a:rPr dirty="0" sz="1100" spc="-165">
                <a:latin typeface="Cambria Math"/>
                <a:cs typeface="Cambria Math"/>
              </a:rPr>
              <a:t>�</a:t>
            </a:r>
            <a:r>
              <a:rPr dirty="0" sz="1100" spc="1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−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2</a:t>
            </a:r>
            <a:r>
              <a:rPr dirty="0" sz="1100" spc="-5">
                <a:latin typeface="Cambria Math"/>
                <a:cs typeface="Cambria Math"/>
              </a:rPr>
              <a:t>𝑑</a:t>
            </a:r>
            <a:r>
              <a:rPr dirty="0" sz="1100" spc="-175">
                <a:latin typeface="Cambria Math"/>
                <a:cs typeface="Cambria Math"/>
              </a:rPr>
              <a:t>�</a:t>
            </a:r>
            <a:r>
              <a:rPr dirty="0" sz="1100" spc="-5">
                <a:latin typeface="Cambria Math"/>
                <a:cs typeface="Cambria Math"/>
              </a:rPr>
              <a:t>(</a:t>
            </a:r>
            <a:r>
              <a:rPr dirty="0" sz="1100" spc="-210">
                <a:latin typeface="Cambria Math"/>
                <a:cs typeface="Cambria Math"/>
              </a:rPr>
              <a:t>�</a:t>
            </a:r>
            <a:r>
              <a:rPr dirty="0" baseline="-17361" sz="1200" spc="-75">
                <a:latin typeface="Cambria Math"/>
                <a:cs typeface="Cambria Math"/>
              </a:rPr>
              <a:t>�</a:t>
            </a:r>
            <a:r>
              <a:rPr dirty="0" baseline="-17361" sz="1200" spc="-22">
                <a:latin typeface="Cambria Math"/>
                <a:cs typeface="Cambria Math"/>
              </a:rPr>
              <a:t>+</a:t>
            </a:r>
            <a:r>
              <a:rPr dirty="0" baseline="-17361" sz="1200" spc="30">
                <a:latin typeface="Cambria Math"/>
                <a:cs typeface="Cambria Math"/>
              </a:rPr>
              <a:t>1</a:t>
            </a:r>
            <a:r>
              <a:rPr dirty="0" baseline="-17361" sz="1200">
                <a:latin typeface="Cambria Math"/>
                <a:cs typeface="Cambria Math"/>
              </a:rPr>
              <a:t> </a:t>
            </a:r>
            <a:r>
              <a:rPr dirty="0" baseline="-17361" sz="1200" spc="-97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−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 spc="-210">
                <a:latin typeface="Cambria Math"/>
                <a:cs typeface="Cambria Math"/>
              </a:rPr>
              <a:t>�</a:t>
            </a:r>
            <a:r>
              <a:rPr dirty="0" baseline="-17361" sz="1200" spc="15">
                <a:latin typeface="Cambria Math"/>
                <a:cs typeface="Cambria Math"/>
              </a:rPr>
              <a:t>�</a:t>
            </a:r>
            <a:r>
              <a:rPr dirty="0" sz="1100">
                <a:latin typeface="Cambria Math"/>
                <a:cs typeface="Cambria Math"/>
              </a:rPr>
              <a:t>)</a:t>
            </a:r>
            <a:endParaRPr sz="1100">
              <a:latin typeface="Cambria Math"/>
              <a:cs typeface="Cambria Math"/>
            </a:endParaRPr>
          </a:p>
          <a:p>
            <a:pPr algn="just" marL="12700">
              <a:lnSpc>
                <a:spcPct val="100000"/>
              </a:lnSpc>
              <a:spcBef>
                <a:spcPts val="950"/>
              </a:spcBef>
            </a:pPr>
            <a:r>
              <a:rPr dirty="0" sz="1100">
                <a:latin typeface="Verdana"/>
                <a:cs typeface="Verdana"/>
              </a:rPr>
              <a:t>Where, </a:t>
            </a:r>
            <a:r>
              <a:rPr dirty="0" sz="1600">
                <a:latin typeface="Verdana"/>
                <a:cs typeface="Verdana"/>
              </a:rPr>
              <a:t>y</a:t>
            </a:r>
            <a:r>
              <a:rPr dirty="0" baseline="-7936" sz="1575">
                <a:latin typeface="Verdana"/>
                <a:cs typeface="Verdana"/>
              </a:rPr>
              <a:t>k+1 </a:t>
            </a:r>
            <a:r>
              <a:rPr dirty="0" sz="1600" spc="-5">
                <a:latin typeface="Verdana"/>
                <a:cs typeface="Verdana"/>
              </a:rPr>
              <a:t>– </a:t>
            </a:r>
            <a:r>
              <a:rPr dirty="0" sz="1600">
                <a:latin typeface="Verdana"/>
                <a:cs typeface="Verdana"/>
              </a:rPr>
              <a:t>y</a:t>
            </a:r>
            <a:r>
              <a:rPr dirty="0" baseline="-7936" sz="1575">
                <a:latin typeface="Verdana"/>
                <a:cs typeface="Verdana"/>
              </a:rPr>
              <a:t>k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either </a:t>
            </a:r>
            <a:r>
              <a:rPr dirty="0" sz="1100">
                <a:latin typeface="Verdana"/>
                <a:cs typeface="Verdana"/>
              </a:rPr>
              <a:t>0 or 1 </a:t>
            </a:r>
            <a:r>
              <a:rPr dirty="0" sz="1100" spc="-5">
                <a:latin typeface="Verdana"/>
                <a:cs typeface="Verdana"/>
              </a:rPr>
              <a:t>depending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 sign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220">
                <a:latin typeface="Verdana"/>
                <a:cs typeface="Verdana"/>
              </a:rPr>
              <a:t> </a:t>
            </a:r>
            <a:r>
              <a:rPr dirty="0" sz="1600">
                <a:latin typeface="Verdana"/>
                <a:cs typeface="Verdana"/>
              </a:rPr>
              <a:t>p</a:t>
            </a:r>
            <a:r>
              <a:rPr dirty="0" baseline="-7936" sz="1575">
                <a:latin typeface="Verdana"/>
                <a:cs typeface="Verdana"/>
              </a:rPr>
              <a:t>k.</a:t>
            </a:r>
            <a:endParaRPr baseline="-7936" sz="1575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95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first </a:t>
            </a:r>
            <a:r>
              <a:rPr dirty="0" sz="1100">
                <a:latin typeface="Verdana"/>
                <a:cs typeface="Verdana"/>
              </a:rPr>
              <a:t>decision parameter p0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evaluated </a:t>
            </a:r>
            <a:r>
              <a:rPr dirty="0" sz="1100" spc="-5">
                <a:latin typeface="Verdana"/>
                <a:cs typeface="Verdana"/>
              </a:rPr>
              <a:t>at (x0, y0)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given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as:</a:t>
            </a:r>
            <a:endParaRPr sz="11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875"/>
              </a:spcBef>
            </a:pPr>
            <a:r>
              <a:rPr dirty="0" sz="1100" spc="-40">
                <a:latin typeface="Cambria Math"/>
                <a:cs typeface="Cambria Math"/>
              </a:rPr>
              <a:t>𝑝</a:t>
            </a:r>
            <a:r>
              <a:rPr dirty="0" baseline="-17361" sz="1200" spc="30">
                <a:latin typeface="Cambria Math"/>
                <a:cs typeface="Cambria Math"/>
              </a:rPr>
              <a:t>0</a:t>
            </a:r>
            <a:r>
              <a:rPr dirty="0" baseline="-17361" sz="1200">
                <a:latin typeface="Cambria Math"/>
                <a:cs typeface="Cambria Math"/>
              </a:rPr>
              <a:t> </a:t>
            </a:r>
            <a:r>
              <a:rPr dirty="0" baseline="-17361" sz="1200" spc="-7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=</a:t>
            </a:r>
            <a:r>
              <a:rPr dirty="0" sz="1100" spc="6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2</a:t>
            </a:r>
            <a:r>
              <a:rPr dirty="0" sz="1100" spc="-5">
                <a:latin typeface="Cambria Math"/>
                <a:cs typeface="Cambria Math"/>
              </a:rPr>
              <a:t>𝑑</a:t>
            </a:r>
            <a:r>
              <a:rPr dirty="0" sz="1100" spc="-165">
                <a:latin typeface="Cambria Math"/>
                <a:cs typeface="Cambria Math"/>
              </a:rPr>
              <a:t>�</a:t>
            </a:r>
            <a:r>
              <a:rPr dirty="0" sz="1100" spc="1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−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 spc="-5">
                <a:latin typeface="Cambria Math"/>
                <a:cs typeface="Cambria Math"/>
              </a:rPr>
              <a:t>𝑑</a:t>
            </a:r>
            <a:r>
              <a:rPr dirty="0" sz="1100" spc="-215">
                <a:latin typeface="Cambria Math"/>
                <a:cs typeface="Cambria Math"/>
              </a:rPr>
              <a:t>�</a:t>
            </a:r>
            <a:endParaRPr sz="1100">
              <a:latin typeface="Cambria Math"/>
              <a:cs typeface="Cambria Math"/>
            </a:endParaRPr>
          </a:p>
          <a:p>
            <a:pPr marL="12700" marR="5080">
              <a:lnSpc>
                <a:spcPct val="108200"/>
              </a:lnSpc>
              <a:spcBef>
                <a:spcPts val="825"/>
              </a:spcBef>
            </a:pPr>
            <a:r>
              <a:rPr dirty="0" sz="1100">
                <a:latin typeface="Verdana"/>
                <a:cs typeface="Verdana"/>
              </a:rPr>
              <a:t>Now, </a:t>
            </a:r>
            <a:r>
              <a:rPr dirty="0" sz="1100" spc="-5">
                <a:latin typeface="Verdana"/>
                <a:cs typeface="Verdana"/>
              </a:rPr>
              <a:t>keeping in </a:t>
            </a:r>
            <a:r>
              <a:rPr dirty="0" sz="1100">
                <a:latin typeface="Verdana"/>
                <a:cs typeface="Verdana"/>
              </a:rPr>
              <a:t>mind </a:t>
            </a:r>
            <a:r>
              <a:rPr dirty="0" sz="1100" spc="-5">
                <a:latin typeface="Verdana"/>
                <a:cs typeface="Verdana"/>
              </a:rPr>
              <a:t>all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above points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calculations, </a:t>
            </a:r>
            <a:r>
              <a:rPr dirty="0" sz="1100">
                <a:latin typeface="Verdana"/>
                <a:cs typeface="Verdana"/>
              </a:rPr>
              <a:t>here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 Bresenham  </a:t>
            </a:r>
            <a:r>
              <a:rPr dirty="0" sz="1100" spc="-5">
                <a:latin typeface="Verdana"/>
                <a:cs typeface="Verdana"/>
              </a:rPr>
              <a:t>algorithm </a:t>
            </a:r>
            <a:r>
              <a:rPr dirty="0" sz="1100">
                <a:latin typeface="Verdana"/>
                <a:cs typeface="Verdana"/>
              </a:rPr>
              <a:t>for slope m &lt;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1: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8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baseline="5050" sz="1650" b="1">
                <a:latin typeface="Verdana"/>
                <a:cs typeface="Verdana"/>
              </a:rPr>
              <a:t>Step </a:t>
            </a:r>
            <a:r>
              <a:rPr dirty="0" baseline="5050" sz="1650" spc="-7" b="1">
                <a:latin typeface="Verdana"/>
                <a:cs typeface="Verdana"/>
              </a:rPr>
              <a:t>1: </a:t>
            </a:r>
            <a:r>
              <a:rPr dirty="0" baseline="5050" sz="1650">
                <a:latin typeface="Verdana"/>
                <a:cs typeface="Verdana"/>
              </a:rPr>
              <a:t>Input </a:t>
            </a:r>
            <a:r>
              <a:rPr dirty="0" baseline="5050" sz="1650" spc="-7">
                <a:latin typeface="Verdana"/>
                <a:cs typeface="Verdana"/>
              </a:rPr>
              <a:t>the </a:t>
            </a:r>
            <a:r>
              <a:rPr dirty="0" baseline="5050" sz="1650">
                <a:latin typeface="Verdana"/>
                <a:cs typeface="Verdana"/>
              </a:rPr>
              <a:t>two </a:t>
            </a:r>
            <a:r>
              <a:rPr dirty="0" baseline="5050" sz="1650" spc="-7">
                <a:latin typeface="Verdana"/>
                <a:cs typeface="Verdana"/>
              </a:rPr>
              <a:t>end-points </a:t>
            </a:r>
            <a:r>
              <a:rPr dirty="0" baseline="5050" sz="1650">
                <a:latin typeface="Verdana"/>
                <a:cs typeface="Verdana"/>
              </a:rPr>
              <a:t>of </a:t>
            </a:r>
            <a:r>
              <a:rPr dirty="0" baseline="5050" sz="1650" spc="-7">
                <a:latin typeface="Verdana"/>
                <a:cs typeface="Verdana"/>
              </a:rPr>
              <a:t>line, </a:t>
            </a:r>
            <a:r>
              <a:rPr dirty="0" baseline="5050" sz="1650">
                <a:latin typeface="Verdana"/>
                <a:cs typeface="Verdana"/>
              </a:rPr>
              <a:t>storing </a:t>
            </a:r>
            <a:r>
              <a:rPr dirty="0" baseline="5050" sz="1650" spc="-7">
                <a:latin typeface="Verdana"/>
                <a:cs typeface="Verdana"/>
              </a:rPr>
              <a:t>the left </a:t>
            </a:r>
            <a:r>
              <a:rPr dirty="0" baseline="5050" sz="1650">
                <a:latin typeface="Verdana"/>
                <a:cs typeface="Verdana"/>
              </a:rPr>
              <a:t>end-point </a:t>
            </a:r>
            <a:r>
              <a:rPr dirty="0" baseline="5050" sz="1650" spc="-15">
                <a:latin typeface="Verdana"/>
                <a:cs typeface="Verdana"/>
              </a:rPr>
              <a:t>in </a:t>
            </a:r>
            <a:r>
              <a:rPr dirty="0" baseline="5050" sz="1650" spc="-7">
                <a:latin typeface="Verdana"/>
                <a:cs typeface="Verdana"/>
              </a:rPr>
              <a:t>(</a:t>
            </a:r>
            <a:r>
              <a:rPr dirty="0" baseline="5050" sz="1650" spc="-7" i="1">
                <a:latin typeface="Verdana"/>
                <a:cs typeface="Verdana"/>
              </a:rPr>
              <a:t>x</a:t>
            </a:r>
            <a:r>
              <a:rPr dirty="0" sz="700" spc="-5" i="1">
                <a:latin typeface="Verdana"/>
                <a:cs typeface="Verdana"/>
              </a:rPr>
              <a:t>0</a:t>
            </a:r>
            <a:r>
              <a:rPr dirty="0" baseline="5050" sz="1650" spc="-7" i="1">
                <a:latin typeface="Verdana"/>
                <a:cs typeface="Verdana"/>
              </a:rPr>
              <a:t>,</a:t>
            </a:r>
            <a:r>
              <a:rPr dirty="0" baseline="5050" sz="1650" spc="60" i="1">
                <a:latin typeface="Verdana"/>
                <a:cs typeface="Verdana"/>
              </a:rPr>
              <a:t> </a:t>
            </a:r>
            <a:r>
              <a:rPr dirty="0" baseline="5050" sz="1650" i="1">
                <a:latin typeface="Verdana"/>
                <a:cs typeface="Verdana"/>
              </a:rPr>
              <a:t>y</a:t>
            </a:r>
            <a:r>
              <a:rPr dirty="0" sz="700" i="1">
                <a:latin typeface="Verdana"/>
                <a:cs typeface="Verdana"/>
              </a:rPr>
              <a:t>0</a:t>
            </a:r>
            <a:r>
              <a:rPr dirty="0" baseline="5050" sz="1650">
                <a:latin typeface="Verdana"/>
                <a:cs typeface="Verdana"/>
              </a:rPr>
              <a:t>).</a:t>
            </a:r>
            <a:endParaRPr baseline="5050" sz="165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925"/>
              </a:spcBef>
            </a:pPr>
            <a:r>
              <a:rPr dirty="0" baseline="5050" sz="1650" b="1">
                <a:latin typeface="Verdana"/>
                <a:cs typeface="Verdana"/>
              </a:rPr>
              <a:t>Step </a:t>
            </a:r>
            <a:r>
              <a:rPr dirty="0" baseline="5050" sz="1650" spc="-7" b="1">
                <a:latin typeface="Verdana"/>
                <a:cs typeface="Verdana"/>
              </a:rPr>
              <a:t>2: </a:t>
            </a:r>
            <a:r>
              <a:rPr dirty="0" baseline="5050" sz="1650" spc="-7">
                <a:latin typeface="Verdana"/>
                <a:cs typeface="Verdana"/>
              </a:rPr>
              <a:t>Plot the point (</a:t>
            </a:r>
            <a:r>
              <a:rPr dirty="0" baseline="5050" sz="1650" spc="-7" i="1">
                <a:latin typeface="Verdana"/>
                <a:cs typeface="Verdana"/>
              </a:rPr>
              <a:t>x</a:t>
            </a:r>
            <a:r>
              <a:rPr dirty="0" sz="700" spc="-5" i="1">
                <a:latin typeface="Verdana"/>
                <a:cs typeface="Verdana"/>
              </a:rPr>
              <a:t>0</a:t>
            </a:r>
            <a:r>
              <a:rPr dirty="0" baseline="5050" sz="1650" spc="-7" i="1">
                <a:latin typeface="Verdana"/>
                <a:cs typeface="Verdana"/>
              </a:rPr>
              <a:t>,</a:t>
            </a:r>
            <a:r>
              <a:rPr dirty="0" baseline="5050" sz="1650" i="1">
                <a:latin typeface="Verdana"/>
                <a:cs typeface="Verdana"/>
              </a:rPr>
              <a:t> </a:t>
            </a:r>
            <a:r>
              <a:rPr dirty="0" baseline="5050" sz="1650" spc="-7" i="1">
                <a:latin typeface="Verdana"/>
                <a:cs typeface="Verdana"/>
              </a:rPr>
              <a:t>y</a:t>
            </a:r>
            <a:r>
              <a:rPr dirty="0" sz="700" spc="-5" i="1">
                <a:latin typeface="Verdana"/>
                <a:cs typeface="Verdana"/>
              </a:rPr>
              <a:t>0</a:t>
            </a:r>
            <a:r>
              <a:rPr dirty="0" baseline="5050" sz="1650" spc="-7">
                <a:latin typeface="Verdana"/>
                <a:cs typeface="Verdana"/>
              </a:rPr>
              <a:t>).</a:t>
            </a:r>
            <a:endParaRPr baseline="5050" sz="1650">
              <a:latin typeface="Verdana"/>
              <a:cs typeface="Verdana"/>
            </a:endParaRPr>
          </a:p>
          <a:p>
            <a:pPr marL="12700" marR="7620">
              <a:lnSpc>
                <a:spcPct val="108200"/>
              </a:lnSpc>
              <a:spcBef>
                <a:spcPts val="730"/>
              </a:spcBef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3: </a:t>
            </a:r>
            <a:r>
              <a:rPr dirty="0" sz="1100" spc="-5">
                <a:latin typeface="Verdana"/>
                <a:cs typeface="Verdana"/>
              </a:rPr>
              <a:t>Calculate the </a:t>
            </a:r>
            <a:r>
              <a:rPr dirty="0" sz="1100">
                <a:latin typeface="Verdana"/>
                <a:cs typeface="Verdana"/>
              </a:rPr>
              <a:t>constants </a:t>
            </a:r>
            <a:r>
              <a:rPr dirty="0" sz="1100" spc="-5">
                <a:latin typeface="Verdana"/>
                <a:cs typeface="Verdana"/>
              </a:rPr>
              <a:t>d</a:t>
            </a:r>
            <a:r>
              <a:rPr dirty="0" sz="1100" spc="-5" i="1">
                <a:latin typeface="Verdana"/>
                <a:cs typeface="Verdana"/>
              </a:rPr>
              <a:t>x</a:t>
            </a:r>
            <a:r>
              <a:rPr dirty="0" sz="1100" spc="-5">
                <a:latin typeface="Verdana"/>
                <a:cs typeface="Verdana"/>
              </a:rPr>
              <a:t>, d</a:t>
            </a:r>
            <a:r>
              <a:rPr dirty="0" sz="1100" spc="-5" i="1">
                <a:latin typeface="Verdana"/>
                <a:cs typeface="Verdana"/>
              </a:rPr>
              <a:t>y</a:t>
            </a:r>
            <a:r>
              <a:rPr dirty="0" sz="1100" spc="-5">
                <a:latin typeface="Verdana"/>
                <a:cs typeface="Verdana"/>
              </a:rPr>
              <a:t>, </a:t>
            </a:r>
            <a:r>
              <a:rPr dirty="0" sz="1100">
                <a:latin typeface="Verdana"/>
                <a:cs typeface="Verdana"/>
              </a:rPr>
              <a:t>2d</a:t>
            </a:r>
            <a:r>
              <a:rPr dirty="0" sz="1100" i="1">
                <a:latin typeface="Verdana"/>
                <a:cs typeface="Verdana"/>
              </a:rPr>
              <a:t>y</a:t>
            </a:r>
            <a:r>
              <a:rPr dirty="0" sz="1100">
                <a:latin typeface="Verdana"/>
                <a:cs typeface="Verdana"/>
              </a:rPr>
              <a:t>, and </a:t>
            </a:r>
            <a:r>
              <a:rPr dirty="0" sz="1100" spc="-5">
                <a:latin typeface="Verdana"/>
                <a:cs typeface="Verdana"/>
              </a:rPr>
              <a:t>(2d</a:t>
            </a:r>
            <a:r>
              <a:rPr dirty="0" sz="1100" spc="-5" i="1">
                <a:latin typeface="Verdana"/>
                <a:cs typeface="Verdana"/>
              </a:rPr>
              <a:t>y </a:t>
            </a:r>
            <a:r>
              <a:rPr dirty="0" sz="1100" i="1">
                <a:latin typeface="Verdana"/>
                <a:cs typeface="Verdana"/>
              </a:rPr>
              <a:t>– </a:t>
            </a:r>
            <a:r>
              <a:rPr dirty="0" sz="1100" spc="-5">
                <a:latin typeface="Verdana"/>
                <a:cs typeface="Verdana"/>
              </a:rPr>
              <a:t>2d</a:t>
            </a:r>
            <a:r>
              <a:rPr dirty="0" sz="1100" spc="-5" i="1">
                <a:latin typeface="Verdana"/>
                <a:cs typeface="Verdana"/>
              </a:rPr>
              <a:t>x</a:t>
            </a:r>
            <a:r>
              <a:rPr dirty="0" sz="1100" spc="-5">
                <a:latin typeface="Verdana"/>
                <a:cs typeface="Verdana"/>
              </a:rPr>
              <a:t>) </a:t>
            </a:r>
            <a:r>
              <a:rPr dirty="0" sz="1100">
                <a:latin typeface="Verdana"/>
                <a:cs typeface="Verdana"/>
              </a:rPr>
              <a:t>and get </a:t>
            </a:r>
            <a:r>
              <a:rPr dirty="0" sz="1100" spc="-5">
                <a:latin typeface="Verdana"/>
                <a:cs typeface="Verdana"/>
              </a:rPr>
              <a:t>the first value 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the decision </a:t>
            </a:r>
            <a:r>
              <a:rPr dirty="0" sz="1100">
                <a:latin typeface="Verdana"/>
                <a:cs typeface="Verdana"/>
              </a:rPr>
              <a:t>parameter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as:</a:t>
            </a:r>
            <a:endParaRPr sz="11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875"/>
              </a:spcBef>
            </a:pPr>
            <a:r>
              <a:rPr dirty="0" sz="1100" spc="-40">
                <a:latin typeface="Cambria Math"/>
                <a:cs typeface="Cambria Math"/>
              </a:rPr>
              <a:t>𝑝</a:t>
            </a:r>
            <a:r>
              <a:rPr dirty="0" baseline="-17361" sz="1200" spc="30">
                <a:latin typeface="Cambria Math"/>
                <a:cs typeface="Cambria Math"/>
              </a:rPr>
              <a:t>0</a:t>
            </a:r>
            <a:r>
              <a:rPr dirty="0" baseline="-17361" sz="1200">
                <a:latin typeface="Cambria Math"/>
                <a:cs typeface="Cambria Math"/>
              </a:rPr>
              <a:t> </a:t>
            </a:r>
            <a:r>
              <a:rPr dirty="0" baseline="-17361" sz="1200" spc="-7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=</a:t>
            </a:r>
            <a:r>
              <a:rPr dirty="0" sz="1100" spc="6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2</a:t>
            </a:r>
            <a:r>
              <a:rPr dirty="0" sz="1100" spc="-5">
                <a:latin typeface="Cambria Math"/>
                <a:cs typeface="Cambria Math"/>
              </a:rPr>
              <a:t>𝑑</a:t>
            </a:r>
            <a:r>
              <a:rPr dirty="0" sz="1100" spc="-165">
                <a:latin typeface="Cambria Math"/>
                <a:cs typeface="Cambria Math"/>
              </a:rPr>
              <a:t>�</a:t>
            </a:r>
            <a:r>
              <a:rPr dirty="0" sz="1100" spc="1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−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 spc="-5">
                <a:latin typeface="Cambria Math"/>
                <a:cs typeface="Cambria Math"/>
              </a:rPr>
              <a:t>𝑑</a:t>
            </a:r>
            <a:r>
              <a:rPr dirty="0" sz="1100" spc="-215">
                <a:latin typeface="Cambria Math"/>
                <a:cs typeface="Cambria Math"/>
              </a:rPr>
              <a:t>�</a:t>
            </a:r>
            <a:endParaRPr sz="1100">
              <a:latin typeface="Cambria Math"/>
              <a:cs typeface="Cambria Math"/>
            </a:endParaRPr>
          </a:p>
          <a:p>
            <a:pPr marL="12700" marR="432434">
              <a:lnSpc>
                <a:spcPts val="2480"/>
              </a:lnSpc>
              <a:spcBef>
                <a:spcPts val="540"/>
              </a:spcBef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4: </a:t>
            </a:r>
            <a:r>
              <a:rPr dirty="0" sz="1100">
                <a:latin typeface="Verdana"/>
                <a:cs typeface="Verdana"/>
              </a:rPr>
              <a:t>At each </a:t>
            </a:r>
            <a:r>
              <a:rPr dirty="0" sz="1600" i="1">
                <a:latin typeface="Verdana"/>
                <a:cs typeface="Verdana"/>
              </a:rPr>
              <a:t>x</a:t>
            </a:r>
            <a:r>
              <a:rPr dirty="0" baseline="-7936" sz="1575" i="1">
                <a:latin typeface="Verdana"/>
                <a:cs typeface="Verdana"/>
              </a:rPr>
              <a:t>k </a:t>
            </a:r>
            <a:r>
              <a:rPr dirty="0" sz="1100" spc="-5">
                <a:latin typeface="Verdana"/>
                <a:cs typeface="Verdana"/>
              </a:rPr>
              <a:t>along the line, </a:t>
            </a:r>
            <a:r>
              <a:rPr dirty="0" sz="1100">
                <a:latin typeface="Verdana"/>
                <a:cs typeface="Verdana"/>
              </a:rPr>
              <a:t>starting </a:t>
            </a:r>
            <a:r>
              <a:rPr dirty="0" sz="1100" spc="-5">
                <a:latin typeface="Verdana"/>
                <a:cs typeface="Verdana"/>
              </a:rPr>
              <a:t>at </a:t>
            </a:r>
            <a:r>
              <a:rPr dirty="0" sz="1100" i="1">
                <a:latin typeface="Verdana"/>
                <a:cs typeface="Verdana"/>
              </a:rPr>
              <a:t>k = </a:t>
            </a:r>
            <a:r>
              <a:rPr dirty="0" sz="1100" spc="-5" i="1">
                <a:latin typeface="Verdana"/>
                <a:cs typeface="Verdana"/>
              </a:rPr>
              <a:t>0</a:t>
            </a:r>
            <a:r>
              <a:rPr dirty="0" sz="1100" spc="-5">
                <a:latin typeface="Verdana"/>
                <a:cs typeface="Verdana"/>
              </a:rPr>
              <a:t>, </a:t>
            </a:r>
            <a:r>
              <a:rPr dirty="0" sz="1100">
                <a:latin typeface="Verdana"/>
                <a:cs typeface="Verdana"/>
              </a:rPr>
              <a:t>perform </a:t>
            </a:r>
            <a:r>
              <a:rPr dirty="0" sz="1100" spc="-5">
                <a:latin typeface="Verdana"/>
                <a:cs typeface="Verdana"/>
              </a:rPr>
              <a:t>the following </a:t>
            </a:r>
            <a:r>
              <a:rPr dirty="0" sz="1100">
                <a:latin typeface="Verdana"/>
                <a:cs typeface="Verdana"/>
              </a:rPr>
              <a:t>test:  </a:t>
            </a:r>
            <a:r>
              <a:rPr dirty="0" baseline="5050" sz="1650">
                <a:latin typeface="Verdana"/>
                <a:cs typeface="Verdana"/>
              </a:rPr>
              <a:t>If </a:t>
            </a:r>
            <a:r>
              <a:rPr dirty="0" baseline="5050" sz="1650" spc="-7" i="1">
                <a:latin typeface="Verdana"/>
                <a:cs typeface="Verdana"/>
              </a:rPr>
              <a:t>p</a:t>
            </a:r>
            <a:r>
              <a:rPr dirty="0" sz="700" spc="-5" i="1">
                <a:latin typeface="Verdana"/>
                <a:cs typeface="Verdana"/>
              </a:rPr>
              <a:t>k  </a:t>
            </a:r>
            <a:r>
              <a:rPr dirty="0" baseline="5050" sz="1650" i="1">
                <a:latin typeface="Verdana"/>
                <a:cs typeface="Verdana"/>
              </a:rPr>
              <a:t>&lt; 0</a:t>
            </a:r>
            <a:r>
              <a:rPr dirty="0" baseline="5050" sz="1650">
                <a:latin typeface="Verdana"/>
                <a:cs typeface="Verdana"/>
              </a:rPr>
              <a:t>, </a:t>
            </a:r>
            <a:r>
              <a:rPr dirty="0" baseline="5050" sz="1650" spc="-7">
                <a:latin typeface="Verdana"/>
                <a:cs typeface="Verdana"/>
              </a:rPr>
              <a:t>the next </a:t>
            </a:r>
            <a:r>
              <a:rPr dirty="0" baseline="5050" sz="1650">
                <a:latin typeface="Verdana"/>
                <a:cs typeface="Verdana"/>
              </a:rPr>
              <a:t>point to </a:t>
            </a:r>
            <a:r>
              <a:rPr dirty="0" baseline="5050" sz="1650" spc="-7">
                <a:latin typeface="Verdana"/>
                <a:cs typeface="Verdana"/>
              </a:rPr>
              <a:t>plot </a:t>
            </a:r>
            <a:r>
              <a:rPr dirty="0" baseline="5050" sz="1650" spc="-15">
                <a:latin typeface="Verdana"/>
                <a:cs typeface="Verdana"/>
              </a:rPr>
              <a:t>is </a:t>
            </a:r>
            <a:r>
              <a:rPr dirty="0" baseline="5050" sz="1650" spc="-7">
                <a:latin typeface="Verdana"/>
                <a:cs typeface="Verdana"/>
              </a:rPr>
              <a:t>(</a:t>
            </a:r>
            <a:r>
              <a:rPr dirty="0" baseline="5050" sz="1650" spc="-7" i="1">
                <a:latin typeface="Verdana"/>
                <a:cs typeface="Verdana"/>
              </a:rPr>
              <a:t>x</a:t>
            </a:r>
            <a:r>
              <a:rPr dirty="0" sz="700" spc="-5" i="1">
                <a:latin typeface="Verdana"/>
                <a:cs typeface="Verdana"/>
              </a:rPr>
              <a:t>k</a:t>
            </a:r>
            <a:r>
              <a:rPr dirty="0" baseline="5050" sz="1650" spc="-7" i="1">
                <a:latin typeface="Verdana"/>
                <a:cs typeface="Verdana"/>
              </a:rPr>
              <a:t>+1, y</a:t>
            </a:r>
            <a:r>
              <a:rPr dirty="0" sz="700" spc="-5" i="1">
                <a:latin typeface="Verdana"/>
                <a:cs typeface="Verdana"/>
              </a:rPr>
              <a:t>k</a:t>
            </a:r>
            <a:r>
              <a:rPr dirty="0" baseline="5050" sz="1650" spc="-7">
                <a:latin typeface="Verdana"/>
                <a:cs typeface="Verdana"/>
              </a:rPr>
              <a:t>)</a:t>
            </a:r>
            <a:r>
              <a:rPr dirty="0" baseline="5050" sz="1650" spc="-157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and</a:t>
            </a:r>
            <a:endParaRPr baseline="5050" sz="16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dirty="0" sz="1100" spc="-40">
                <a:latin typeface="Cambria Math"/>
                <a:cs typeface="Cambria Math"/>
              </a:rPr>
              <a:t>𝑝</a:t>
            </a:r>
            <a:r>
              <a:rPr dirty="0" baseline="-17361" sz="1200" spc="-60">
                <a:latin typeface="Cambria Math"/>
                <a:cs typeface="Cambria Math"/>
              </a:rPr>
              <a:t>�</a:t>
            </a:r>
            <a:r>
              <a:rPr dirty="0" baseline="-17361" sz="1200" spc="-22">
                <a:latin typeface="Cambria Math"/>
                <a:cs typeface="Cambria Math"/>
              </a:rPr>
              <a:t>+</a:t>
            </a:r>
            <a:r>
              <a:rPr dirty="0" baseline="-17361" sz="1200" spc="30">
                <a:latin typeface="Cambria Math"/>
                <a:cs typeface="Cambria Math"/>
              </a:rPr>
              <a:t>1</a:t>
            </a:r>
            <a:r>
              <a:rPr dirty="0" baseline="-17361" sz="1200">
                <a:latin typeface="Cambria Math"/>
                <a:cs typeface="Cambria Math"/>
              </a:rPr>
              <a:t> </a:t>
            </a:r>
            <a:r>
              <a:rPr dirty="0" baseline="-17361" sz="1200" spc="-22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=</a:t>
            </a:r>
            <a:r>
              <a:rPr dirty="0" sz="1100" spc="60">
                <a:latin typeface="Cambria Math"/>
                <a:cs typeface="Cambria Math"/>
              </a:rPr>
              <a:t> </a:t>
            </a:r>
            <a:r>
              <a:rPr dirty="0" sz="1100" spc="-40">
                <a:latin typeface="Cambria Math"/>
                <a:cs typeface="Cambria Math"/>
              </a:rPr>
              <a:t>𝑝</a:t>
            </a:r>
            <a:r>
              <a:rPr dirty="0" baseline="-17361" sz="1200" spc="-97">
                <a:latin typeface="Cambria Math"/>
                <a:cs typeface="Cambria Math"/>
              </a:rPr>
              <a:t>�</a:t>
            </a:r>
            <a:r>
              <a:rPr dirty="0" baseline="-17361" sz="1200">
                <a:latin typeface="Cambria Math"/>
                <a:cs typeface="Cambria Math"/>
              </a:rPr>
              <a:t> </a:t>
            </a:r>
            <a:r>
              <a:rPr dirty="0" baseline="-17361" sz="1200" spc="-7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+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2</a:t>
            </a:r>
            <a:r>
              <a:rPr dirty="0" sz="1100" spc="-5">
                <a:latin typeface="Cambria Math"/>
                <a:cs typeface="Cambria Math"/>
              </a:rPr>
              <a:t>𝑑</a:t>
            </a:r>
            <a:r>
              <a:rPr dirty="0" sz="1100" spc="-150">
                <a:latin typeface="Cambria Math"/>
                <a:cs typeface="Cambria Math"/>
              </a:rPr>
              <a:t>�</a:t>
            </a:r>
            <a:r>
              <a:rPr dirty="0" sz="1100" spc="-5">
                <a:latin typeface="Verdana"/>
                <a:cs typeface="Verdana"/>
              </a:rPr>
              <a:t>O</a:t>
            </a:r>
            <a:r>
              <a:rPr dirty="0" sz="1100">
                <a:latin typeface="Verdana"/>
                <a:cs typeface="Verdana"/>
              </a:rPr>
              <a:t>t</a:t>
            </a:r>
            <a:r>
              <a:rPr dirty="0" sz="1100" spc="-10">
                <a:latin typeface="Verdana"/>
                <a:cs typeface="Verdana"/>
              </a:rPr>
              <a:t>h</a:t>
            </a:r>
            <a:r>
              <a:rPr dirty="0" sz="1100">
                <a:latin typeface="Verdana"/>
                <a:cs typeface="Verdana"/>
              </a:rPr>
              <a:t>er</a:t>
            </a:r>
            <a:r>
              <a:rPr dirty="0" sz="1100" spc="-5">
                <a:latin typeface="Verdana"/>
                <a:cs typeface="Verdana"/>
              </a:rPr>
              <a:t>w</a:t>
            </a:r>
            <a:r>
              <a:rPr dirty="0" sz="1100" spc="-15">
                <a:latin typeface="Verdana"/>
                <a:cs typeface="Verdana"/>
              </a:rPr>
              <a:t>i</a:t>
            </a:r>
            <a:r>
              <a:rPr dirty="0" sz="1100">
                <a:latin typeface="Verdana"/>
                <a:cs typeface="Verdana"/>
              </a:rPr>
              <a:t>se,</a:t>
            </a:r>
            <a:endParaRPr sz="1100">
              <a:latin typeface="Verdana"/>
              <a:cs typeface="Verdana"/>
            </a:endParaRPr>
          </a:p>
          <a:p>
            <a:pPr marL="2337435">
              <a:lnSpc>
                <a:spcPct val="100000"/>
              </a:lnSpc>
              <a:spcBef>
                <a:spcPts val="60"/>
              </a:spcBef>
            </a:pPr>
            <a:r>
              <a:rPr dirty="0" sz="1100" spc="-40">
                <a:latin typeface="Cambria Math"/>
                <a:cs typeface="Cambria Math"/>
              </a:rPr>
              <a:t>𝑝</a:t>
            </a:r>
            <a:r>
              <a:rPr dirty="0" baseline="-17361" sz="1200" spc="-75">
                <a:latin typeface="Cambria Math"/>
                <a:cs typeface="Cambria Math"/>
              </a:rPr>
              <a:t>�</a:t>
            </a:r>
            <a:r>
              <a:rPr dirty="0" baseline="-17361" sz="1200" spc="-22">
                <a:latin typeface="Cambria Math"/>
                <a:cs typeface="Cambria Math"/>
              </a:rPr>
              <a:t>+</a:t>
            </a:r>
            <a:r>
              <a:rPr dirty="0" baseline="-17361" sz="1200" spc="30">
                <a:latin typeface="Cambria Math"/>
                <a:cs typeface="Cambria Math"/>
              </a:rPr>
              <a:t>1</a:t>
            </a:r>
            <a:r>
              <a:rPr dirty="0" baseline="-17361" sz="1200">
                <a:latin typeface="Cambria Math"/>
                <a:cs typeface="Cambria Math"/>
              </a:rPr>
              <a:t> </a:t>
            </a:r>
            <a:r>
              <a:rPr dirty="0" baseline="-17361" sz="1200" spc="-22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=</a:t>
            </a:r>
            <a:r>
              <a:rPr dirty="0" sz="1100" spc="60">
                <a:latin typeface="Cambria Math"/>
                <a:cs typeface="Cambria Math"/>
              </a:rPr>
              <a:t> </a:t>
            </a:r>
            <a:r>
              <a:rPr dirty="0" sz="1100" spc="-40">
                <a:latin typeface="Cambria Math"/>
                <a:cs typeface="Cambria Math"/>
              </a:rPr>
              <a:t>𝑝</a:t>
            </a:r>
            <a:r>
              <a:rPr dirty="0" baseline="-17361" sz="1200" spc="-97">
                <a:latin typeface="Cambria Math"/>
                <a:cs typeface="Cambria Math"/>
              </a:rPr>
              <a:t>�</a:t>
            </a:r>
            <a:r>
              <a:rPr dirty="0" baseline="-17361" sz="1200">
                <a:latin typeface="Cambria Math"/>
                <a:cs typeface="Cambria Math"/>
              </a:rPr>
              <a:t> </a:t>
            </a:r>
            <a:r>
              <a:rPr dirty="0" baseline="-17361" sz="1200" spc="-52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+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2</a:t>
            </a:r>
            <a:r>
              <a:rPr dirty="0" sz="1100" spc="-5">
                <a:latin typeface="Cambria Math"/>
                <a:cs typeface="Cambria Math"/>
              </a:rPr>
              <a:t>𝑑</a:t>
            </a:r>
            <a:r>
              <a:rPr dirty="0" sz="1100" spc="-165">
                <a:latin typeface="Cambria Math"/>
                <a:cs typeface="Cambria Math"/>
              </a:rPr>
              <a:t>�</a:t>
            </a:r>
            <a:r>
              <a:rPr dirty="0" sz="1100" spc="1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−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2</a:t>
            </a:r>
            <a:r>
              <a:rPr dirty="0" sz="1100" spc="-5">
                <a:latin typeface="Cambria Math"/>
                <a:cs typeface="Cambria Math"/>
              </a:rPr>
              <a:t>𝑑</a:t>
            </a:r>
            <a:r>
              <a:rPr dirty="0" sz="1100" spc="-215">
                <a:latin typeface="Cambria Math"/>
                <a:cs typeface="Cambria Math"/>
              </a:rPr>
              <a:t>�</a:t>
            </a:r>
            <a:endParaRPr sz="1100">
              <a:latin typeface="Cambria Math"/>
              <a:cs typeface="Cambria Math"/>
            </a:endParaRPr>
          </a:p>
          <a:p>
            <a:pPr algn="just" marL="12700">
              <a:lnSpc>
                <a:spcPct val="100000"/>
              </a:lnSpc>
              <a:spcBef>
                <a:spcPts val="919"/>
              </a:spcBef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5: </a:t>
            </a:r>
            <a:r>
              <a:rPr dirty="0" sz="1100" spc="-5">
                <a:latin typeface="Verdana"/>
                <a:cs typeface="Verdana"/>
              </a:rPr>
              <a:t>Repeat </a:t>
            </a:r>
            <a:r>
              <a:rPr dirty="0" sz="1100">
                <a:latin typeface="Verdana"/>
                <a:cs typeface="Verdana"/>
              </a:rPr>
              <a:t>step 4 (d</a:t>
            </a:r>
            <a:r>
              <a:rPr dirty="0" sz="1100" i="1">
                <a:latin typeface="Verdana"/>
                <a:cs typeface="Verdana"/>
              </a:rPr>
              <a:t>x </a:t>
            </a:r>
            <a:r>
              <a:rPr dirty="0" sz="1100">
                <a:latin typeface="Verdana"/>
                <a:cs typeface="Verdana"/>
              </a:rPr>
              <a:t>– </a:t>
            </a:r>
            <a:r>
              <a:rPr dirty="0" sz="1100" spc="-5">
                <a:latin typeface="Verdana"/>
                <a:cs typeface="Verdana"/>
              </a:rPr>
              <a:t>1)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times.</a:t>
            </a:r>
            <a:endParaRPr sz="1100">
              <a:latin typeface="Verdana"/>
              <a:cs typeface="Verdana"/>
            </a:endParaRPr>
          </a:p>
          <a:p>
            <a:pPr algn="just" marL="12700" marR="7620">
              <a:lnSpc>
                <a:spcPct val="101299"/>
              </a:lnSpc>
              <a:spcBef>
                <a:spcPts val="915"/>
              </a:spcBef>
            </a:pPr>
            <a:r>
              <a:rPr dirty="0" sz="1100">
                <a:latin typeface="Verdana"/>
                <a:cs typeface="Verdana"/>
              </a:rPr>
              <a:t>For m &gt; </a:t>
            </a:r>
            <a:r>
              <a:rPr dirty="0" sz="1100" spc="-5">
                <a:latin typeface="Verdana"/>
                <a:cs typeface="Verdana"/>
              </a:rPr>
              <a:t>1, find </a:t>
            </a:r>
            <a:r>
              <a:rPr dirty="0" sz="1100">
                <a:latin typeface="Verdana"/>
                <a:cs typeface="Verdana"/>
              </a:rPr>
              <a:t>out </a:t>
            </a:r>
            <a:r>
              <a:rPr dirty="0" sz="1100" spc="-5">
                <a:latin typeface="Verdana"/>
                <a:cs typeface="Verdana"/>
              </a:rPr>
              <a:t>whether you need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increment </a:t>
            </a:r>
            <a:r>
              <a:rPr dirty="0" sz="1100">
                <a:latin typeface="Verdana"/>
                <a:cs typeface="Verdana"/>
              </a:rPr>
              <a:t>x </a:t>
            </a:r>
            <a:r>
              <a:rPr dirty="0" sz="1100" spc="-5">
                <a:latin typeface="Verdana"/>
                <a:cs typeface="Verdana"/>
              </a:rPr>
              <a:t>while incrementing </a:t>
            </a:r>
            <a:r>
              <a:rPr dirty="0" sz="1100">
                <a:latin typeface="Verdana"/>
                <a:cs typeface="Verdana"/>
              </a:rPr>
              <a:t>y each </a:t>
            </a:r>
            <a:r>
              <a:rPr dirty="0" sz="1100" spc="-5">
                <a:latin typeface="Verdana"/>
                <a:cs typeface="Verdana"/>
              </a:rPr>
              <a:t>time.  </a:t>
            </a:r>
            <a:r>
              <a:rPr dirty="0" sz="1100">
                <a:latin typeface="Verdana"/>
                <a:cs typeface="Verdana"/>
              </a:rPr>
              <a:t>After </a:t>
            </a:r>
            <a:r>
              <a:rPr dirty="0" sz="1100" spc="-5">
                <a:latin typeface="Verdana"/>
                <a:cs typeface="Verdana"/>
              </a:rPr>
              <a:t>solving, the equation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decision </a:t>
            </a:r>
            <a:r>
              <a:rPr dirty="0" sz="1100">
                <a:latin typeface="Verdana"/>
                <a:cs typeface="Verdana"/>
              </a:rPr>
              <a:t>parameter </a:t>
            </a:r>
            <a:r>
              <a:rPr dirty="0" sz="1600">
                <a:latin typeface="Verdana"/>
                <a:cs typeface="Verdana"/>
              </a:rPr>
              <a:t>p</a:t>
            </a:r>
            <a:r>
              <a:rPr dirty="0" baseline="-7936" sz="1575">
                <a:latin typeface="Verdana"/>
                <a:cs typeface="Verdana"/>
              </a:rPr>
              <a:t>k </a:t>
            </a:r>
            <a:r>
              <a:rPr dirty="0" sz="1100">
                <a:latin typeface="Verdana"/>
                <a:cs typeface="Verdana"/>
              </a:rPr>
              <a:t>will be </a:t>
            </a:r>
            <a:r>
              <a:rPr dirty="0" sz="1100" spc="-5">
                <a:latin typeface="Verdana"/>
                <a:cs typeface="Verdana"/>
              </a:rPr>
              <a:t>very similar, </a:t>
            </a:r>
            <a:r>
              <a:rPr dirty="0" sz="1100">
                <a:latin typeface="Verdana"/>
                <a:cs typeface="Verdana"/>
              </a:rPr>
              <a:t>just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x  </a:t>
            </a:r>
            <a:r>
              <a:rPr dirty="0" sz="1100">
                <a:latin typeface="Verdana"/>
                <a:cs typeface="Verdana"/>
              </a:rPr>
              <a:t>and y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equation </a:t>
            </a:r>
            <a:r>
              <a:rPr dirty="0" sz="1100">
                <a:latin typeface="Verdana"/>
                <a:cs typeface="Verdana"/>
              </a:rPr>
              <a:t>gets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interchanged.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1812" y="1196593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400" y="447040"/>
            <a:ext cx="6085205" cy="2024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965"/>
              </a:spcBef>
            </a:pPr>
            <a:r>
              <a:rPr dirty="0" sz="1800" spc="-114" b="1">
                <a:latin typeface="Arial"/>
                <a:cs typeface="Arial"/>
              </a:rPr>
              <a:t>Mid-Point</a:t>
            </a:r>
            <a:r>
              <a:rPr dirty="0" sz="1800" spc="-375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Algorithm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9100"/>
              </a:lnSpc>
              <a:spcBef>
                <a:spcPts val="710"/>
              </a:spcBef>
            </a:pPr>
            <a:r>
              <a:rPr dirty="0" sz="1100" spc="-5">
                <a:latin typeface="Verdana"/>
                <a:cs typeface="Verdana"/>
              </a:rPr>
              <a:t>Mid-point </a:t>
            </a:r>
            <a:r>
              <a:rPr dirty="0" sz="1100">
                <a:latin typeface="Verdana"/>
                <a:cs typeface="Verdana"/>
              </a:rPr>
              <a:t>algorithm </a:t>
            </a:r>
            <a:r>
              <a:rPr dirty="0" sz="1100" spc="-5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due to </a:t>
            </a:r>
            <a:r>
              <a:rPr dirty="0" sz="1100" spc="-5">
                <a:latin typeface="Verdana"/>
                <a:cs typeface="Verdana"/>
              </a:rPr>
              <a:t>Bresenham which was modified </a:t>
            </a: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Pitteway </a:t>
            </a:r>
            <a:r>
              <a:rPr dirty="0" sz="1100">
                <a:latin typeface="Verdana"/>
                <a:cs typeface="Verdana"/>
              </a:rPr>
              <a:t>and Van  </a:t>
            </a:r>
            <a:r>
              <a:rPr dirty="0" sz="1100">
                <a:latin typeface="Verdana"/>
                <a:cs typeface="Verdana"/>
              </a:rPr>
              <a:t>Aken.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Assume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that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you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have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already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put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point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at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(x,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y)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coordinate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slope 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line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0 ≤ k ≤ 1 </a:t>
            </a:r>
            <a:r>
              <a:rPr dirty="0" sz="1100" spc="-5">
                <a:latin typeface="Verdana"/>
                <a:cs typeface="Verdana"/>
              </a:rPr>
              <a:t>as </a:t>
            </a:r>
            <a:r>
              <a:rPr dirty="0" sz="1100">
                <a:latin typeface="Verdana"/>
                <a:cs typeface="Verdana"/>
              </a:rPr>
              <a:t>shown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illustration.</a:t>
            </a:r>
            <a:endParaRPr sz="1100">
              <a:latin typeface="Verdana"/>
              <a:cs typeface="Verdana"/>
            </a:endParaRPr>
          </a:p>
          <a:p>
            <a:pPr algn="just" marL="12700" marR="7620">
              <a:lnSpc>
                <a:spcPct val="109100"/>
              </a:lnSpc>
              <a:spcBef>
                <a:spcPts val="800"/>
              </a:spcBef>
            </a:pPr>
            <a:r>
              <a:rPr dirty="0" sz="1100">
                <a:latin typeface="Verdana"/>
                <a:cs typeface="Verdana"/>
              </a:rPr>
              <a:t>Now </a:t>
            </a:r>
            <a:r>
              <a:rPr dirty="0" sz="1100" spc="-5">
                <a:latin typeface="Verdana"/>
                <a:cs typeface="Verdana"/>
              </a:rPr>
              <a:t>you need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decide whether </a:t>
            </a:r>
            <a:r>
              <a:rPr dirty="0" sz="1100">
                <a:latin typeface="Verdana"/>
                <a:cs typeface="Verdana"/>
              </a:rPr>
              <a:t>to put </a:t>
            </a:r>
            <a:r>
              <a:rPr dirty="0" sz="1100" spc="-5">
                <a:latin typeface="Verdana"/>
                <a:cs typeface="Verdana"/>
              </a:rPr>
              <a:t>the next point at </a:t>
            </a:r>
            <a:r>
              <a:rPr dirty="0" sz="1100">
                <a:latin typeface="Verdana"/>
                <a:cs typeface="Verdana"/>
              </a:rPr>
              <a:t>E or N. </a:t>
            </a: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can be chosen  </a:t>
            </a: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identifying the intersection point </a:t>
            </a:r>
            <a:r>
              <a:rPr dirty="0" sz="1100">
                <a:latin typeface="Verdana"/>
                <a:cs typeface="Verdana"/>
              </a:rPr>
              <a:t>Q closest to </a:t>
            </a:r>
            <a:r>
              <a:rPr dirty="0" sz="1100" spc="-5">
                <a:latin typeface="Verdana"/>
                <a:cs typeface="Verdana"/>
              </a:rPr>
              <a:t>the point </a:t>
            </a:r>
            <a:r>
              <a:rPr dirty="0" sz="1100">
                <a:latin typeface="Verdana"/>
                <a:cs typeface="Verdana"/>
              </a:rPr>
              <a:t>N or </a:t>
            </a:r>
            <a:r>
              <a:rPr dirty="0" sz="1100" spc="-5">
                <a:latin typeface="Verdana"/>
                <a:cs typeface="Verdana"/>
              </a:rPr>
              <a:t>E. </a:t>
            </a:r>
            <a:r>
              <a:rPr dirty="0" sz="110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the intersection  </a:t>
            </a:r>
            <a:r>
              <a:rPr dirty="0" sz="1100" spc="-5">
                <a:latin typeface="Verdana"/>
                <a:cs typeface="Verdana"/>
              </a:rPr>
              <a:t>point </a:t>
            </a:r>
            <a:r>
              <a:rPr dirty="0" sz="1100">
                <a:latin typeface="Verdana"/>
                <a:cs typeface="Verdana"/>
              </a:rPr>
              <a:t>Q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closest to </a:t>
            </a:r>
            <a:r>
              <a:rPr dirty="0" sz="1100" spc="-5">
                <a:latin typeface="Verdana"/>
                <a:cs typeface="Verdana"/>
              </a:rPr>
              <a:t>the point </a:t>
            </a:r>
            <a:r>
              <a:rPr dirty="0" sz="1100">
                <a:latin typeface="Verdana"/>
                <a:cs typeface="Verdana"/>
              </a:rPr>
              <a:t>N </a:t>
            </a:r>
            <a:r>
              <a:rPr dirty="0" sz="1100" spc="-5">
                <a:latin typeface="Verdana"/>
                <a:cs typeface="Verdana"/>
              </a:rPr>
              <a:t>then </a:t>
            </a:r>
            <a:r>
              <a:rPr dirty="0" sz="1100">
                <a:latin typeface="Verdana"/>
                <a:cs typeface="Verdana"/>
              </a:rPr>
              <a:t>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considered </a:t>
            </a:r>
            <a:r>
              <a:rPr dirty="0" sz="1100" spc="-5">
                <a:latin typeface="Verdana"/>
                <a:cs typeface="Verdana"/>
              </a:rPr>
              <a:t>as the next point; </a:t>
            </a:r>
            <a:r>
              <a:rPr dirty="0" sz="1100">
                <a:latin typeface="Verdana"/>
                <a:cs typeface="Verdana"/>
              </a:rPr>
              <a:t>otherwise</a:t>
            </a:r>
            <a:r>
              <a:rPr dirty="0" sz="1100" spc="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0" y="5303392"/>
            <a:ext cx="6085840" cy="14141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Figure: Mid-point</a:t>
            </a:r>
            <a:r>
              <a:rPr dirty="0" sz="1100" spc="-55" b="1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Algorithm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8400"/>
              </a:lnSpc>
              <a:spcBef>
                <a:spcPts val="819"/>
              </a:spcBef>
            </a:pP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determine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that,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first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calculate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mid-point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M(x+1,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y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+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½</a:t>
            </a:r>
            <a:r>
              <a:rPr dirty="0" sz="1100" spc="-5">
                <a:latin typeface="Verdana"/>
                <a:cs typeface="Verdana"/>
              </a:rPr>
              <a:t>).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If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intersection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point  </a:t>
            </a:r>
            <a:r>
              <a:rPr dirty="0" sz="1100">
                <a:latin typeface="Verdana"/>
                <a:cs typeface="Verdana"/>
              </a:rPr>
              <a:t>Q 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spc="-10">
                <a:latin typeface="Verdana"/>
                <a:cs typeface="Verdana"/>
              </a:rPr>
              <a:t>line </a:t>
            </a:r>
            <a:r>
              <a:rPr dirty="0" sz="1100" spc="-5">
                <a:latin typeface="Verdana"/>
                <a:cs typeface="Verdana"/>
              </a:rPr>
              <a:t>with the vertical line </a:t>
            </a:r>
            <a:r>
              <a:rPr dirty="0" sz="1100">
                <a:latin typeface="Verdana"/>
                <a:cs typeface="Verdana"/>
              </a:rPr>
              <a:t>connecting E and 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below </a:t>
            </a:r>
            <a:r>
              <a:rPr dirty="0" sz="1100" spc="15">
                <a:latin typeface="Verdana"/>
                <a:cs typeface="Verdana"/>
              </a:rPr>
              <a:t>M, </a:t>
            </a:r>
            <a:r>
              <a:rPr dirty="0" sz="1100" spc="-5">
                <a:latin typeface="Verdana"/>
                <a:cs typeface="Verdana"/>
              </a:rPr>
              <a:t>then take </a:t>
            </a:r>
            <a:r>
              <a:rPr dirty="0" sz="1100">
                <a:latin typeface="Verdana"/>
                <a:cs typeface="Verdana"/>
              </a:rPr>
              <a:t>E </a:t>
            </a:r>
            <a:r>
              <a:rPr dirty="0" sz="1100" spc="-5">
                <a:latin typeface="Verdana"/>
                <a:cs typeface="Verdana"/>
              </a:rPr>
              <a:t>as the  </a:t>
            </a:r>
            <a:r>
              <a:rPr dirty="0" sz="1100" spc="-5">
                <a:latin typeface="Verdana"/>
                <a:cs typeface="Verdana"/>
              </a:rPr>
              <a:t>next point; </a:t>
            </a:r>
            <a:r>
              <a:rPr dirty="0" sz="1100">
                <a:latin typeface="Verdana"/>
                <a:cs typeface="Verdana"/>
              </a:rPr>
              <a:t>otherwise </a:t>
            </a:r>
            <a:r>
              <a:rPr dirty="0" sz="1100" spc="-5">
                <a:latin typeface="Verdana"/>
                <a:cs typeface="Verdana"/>
              </a:rPr>
              <a:t>take </a:t>
            </a:r>
            <a:r>
              <a:rPr dirty="0" sz="1100">
                <a:latin typeface="Verdana"/>
                <a:cs typeface="Verdana"/>
              </a:rPr>
              <a:t>N </a:t>
            </a:r>
            <a:r>
              <a:rPr dirty="0" sz="1100" spc="-5">
                <a:latin typeface="Verdana"/>
                <a:cs typeface="Verdana"/>
              </a:rPr>
              <a:t>as the next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point.</a:t>
            </a:r>
            <a:endParaRPr sz="11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In order to check </a:t>
            </a:r>
            <a:r>
              <a:rPr dirty="0" sz="1100" spc="-5">
                <a:latin typeface="Verdana"/>
                <a:cs typeface="Verdana"/>
              </a:rPr>
              <a:t>this, </a:t>
            </a:r>
            <a:r>
              <a:rPr dirty="0" sz="1100">
                <a:latin typeface="Verdana"/>
                <a:cs typeface="Verdana"/>
              </a:rPr>
              <a:t>we need to </a:t>
            </a:r>
            <a:r>
              <a:rPr dirty="0" sz="1100" spc="-5">
                <a:latin typeface="Verdana"/>
                <a:cs typeface="Verdana"/>
              </a:rPr>
              <a:t>consider the implicit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equation:</a:t>
            </a:r>
            <a:endParaRPr sz="11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919"/>
              </a:spcBef>
            </a:pPr>
            <a:r>
              <a:rPr dirty="0" sz="1100" spc="-5">
                <a:latin typeface="Verdana"/>
                <a:cs typeface="Verdana"/>
              </a:rPr>
              <a:t>F(x,y) </a:t>
            </a:r>
            <a:r>
              <a:rPr dirty="0" sz="1100">
                <a:latin typeface="Verdana"/>
                <a:cs typeface="Verdana"/>
              </a:rPr>
              <a:t>= </a:t>
            </a:r>
            <a:r>
              <a:rPr dirty="0" sz="1100" spc="-5">
                <a:latin typeface="Verdana"/>
                <a:cs typeface="Verdana"/>
              </a:rPr>
              <a:t>mx </a:t>
            </a:r>
            <a:r>
              <a:rPr dirty="0" sz="1100">
                <a:latin typeface="Verdana"/>
                <a:cs typeface="Verdana"/>
              </a:rPr>
              <a:t>+ b -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y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0" y="7110856"/>
            <a:ext cx="3164840" cy="1040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positive </a:t>
            </a:r>
            <a:r>
              <a:rPr dirty="0" sz="1100">
                <a:latin typeface="Verdana"/>
                <a:cs typeface="Verdana"/>
              </a:rPr>
              <a:t>m </a:t>
            </a:r>
            <a:r>
              <a:rPr dirty="0" sz="1100" spc="-5">
                <a:latin typeface="Verdana"/>
                <a:cs typeface="Verdana"/>
              </a:rPr>
              <a:t>at </a:t>
            </a:r>
            <a:r>
              <a:rPr dirty="0" sz="1100">
                <a:latin typeface="Verdana"/>
                <a:cs typeface="Verdana"/>
              </a:rPr>
              <a:t>any </a:t>
            </a:r>
            <a:r>
              <a:rPr dirty="0" sz="1100" spc="-5">
                <a:latin typeface="Verdana"/>
                <a:cs typeface="Verdana"/>
              </a:rPr>
              <a:t>given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X,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940"/>
              </a:spcBef>
              <a:buSzPct val="90909"/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If y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 line, </a:t>
            </a:r>
            <a:r>
              <a:rPr dirty="0" sz="1100">
                <a:latin typeface="Verdana"/>
                <a:cs typeface="Verdana"/>
              </a:rPr>
              <a:t>then </a:t>
            </a:r>
            <a:r>
              <a:rPr dirty="0" sz="1100" spc="-5">
                <a:latin typeface="Verdana"/>
                <a:cs typeface="Verdana"/>
              </a:rPr>
              <a:t>F(x, y) </a:t>
            </a:r>
            <a:r>
              <a:rPr dirty="0" sz="1100">
                <a:latin typeface="Verdana"/>
                <a:cs typeface="Verdana"/>
              </a:rPr>
              <a:t>=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0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944"/>
              </a:spcBef>
              <a:buSzPct val="90909"/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If y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above the line, then F(x, y) </a:t>
            </a:r>
            <a:r>
              <a:rPr dirty="0" sz="1100">
                <a:latin typeface="Verdana"/>
                <a:cs typeface="Verdana"/>
              </a:rPr>
              <a:t>&lt;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0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944"/>
              </a:spcBef>
              <a:buSzPct val="90909"/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If y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below </a:t>
            </a:r>
            <a:r>
              <a:rPr dirty="0" sz="1100" spc="-5">
                <a:latin typeface="Verdana"/>
                <a:cs typeface="Verdana"/>
              </a:rPr>
              <a:t>the line, then F(x, y) </a:t>
            </a:r>
            <a:r>
              <a:rPr dirty="0" sz="1100">
                <a:latin typeface="Verdana"/>
                <a:cs typeface="Verdana"/>
              </a:rPr>
              <a:t>&gt;</a:t>
            </a:r>
            <a:r>
              <a:rPr dirty="0" sz="1100" spc="-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0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90927" y="2581655"/>
            <a:ext cx="3476244" cy="2316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9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67739" y="914399"/>
            <a:ext cx="5721096" cy="2785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10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" y="38099"/>
            <a:ext cx="7499984" cy="1296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r" marR="662305">
              <a:lnSpc>
                <a:spcPct val="100000"/>
              </a:lnSpc>
              <a:spcBef>
                <a:spcPts val="690"/>
              </a:spcBef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400" y="1812782"/>
            <a:ext cx="6086475" cy="1025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9100"/>
              </a:lnSpc>
            </a:pPr>
            <a:r>
              <a:rPr dirty="0" sz="1100" spc="-5">
                <a:latin typeface="Verdana"/>
                <a:cs typeface="Verdana"/>
              </a:rPr>
              <a:t>Drawing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circle </a:t>
            </a:r>
            <a:r>
              <a:rPr dirty="0" sz="1100">
                <a:latin typeface="Verdana"/>
                <a:cs typeface="Verdana"/>
              </a:rPr>
              <a:t>on the screen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little </a:t>
            </a:r>
            <a:r>
              <a:rPr dirty="0" sz="1100">
                <a:latin typeface="Verdana"/>
                <a:cs typeface="Verdana"/>
              </a:rPr>
              <a:t>complex </a:t>
            </a:r>
            <a:r>
              <a:rPr dirty="0" sz="1100" spc="-5">
                <a:latin typeface="Verdana"/>
                <a:cs typeface="Verdana"/>
              </a:rPr>
              <a:t>than drawing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line. </a:t>
            </a:r>
            <a:r>
              <a:rPr dirty="0" sz="1100">
                <a:latin typeface="Verdana"/>
                <a:cs typeface="Verdana"/>
              </a:rPr>
              <a:t>There </a:t>
            </a:r>
            <a:r>
              <a:rPr dirty="0" sz="1100" spc="-5">
                <a:latin typeface="Verdana"/>
                <a:cs typeface="Verdana"/>
              </a:rPr>
              <a:t>are two  </a:t>
            </a:r>
            <a:r>
              <a:rPr dirty="0" sz="1100" spc="-5">
                <a:latin typeface="Verdana"/>
                <a:cs typeface="Verdana"/>
              </a:rPr>
              <a:t>popular algorithms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generating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circle: </a:t>
            </a:r>
            <a:r>
              <a:rPr dirty="0" sz="1100" spc="-5" b="1">
                <a:latin typeface="Verdana"/>
                <a:cs typeface="Verdana"/>
              </a:rPr>
              <a:t>Bresenham’s </a:t>
            </a:r>
            <a:r>
              <a:rPr dirty="0" sz="1100" b="1">
                <a:latin typeface="Verdana"/>
                <a:cs typeface="Verdana"/>
              </a:rPr>
              <a:t>Algorithm </a:t>
            </a:r>
            <a:r>
              <a:rPr dirty="0" sz="1100" spc="-5">
                <a:latin typeface="Verdana"/>
                <a:cs typeface="Verdana"/>
              </a:rPr>
              <a:t>and </a:t>
            </a:r>
            <a:r>
              <a:rPr dirty="0" sz="1100" spc="-5" b="1">
                <a:latin typeface="Verdana"/>
                <a:cs typeface="Verdana"/>
              </a:rPr>
              <a:t>Midpoint  Circle Algorithm. </a:t>
            </a:r>
            <a:r>
              <a:rPr dirty="0" sz="1100">
                <a:latin typeface="Verdana"/>
                <a:cs typeface="Verdana"/>
              </a:rPr>
              <a:t>These </a:t>
            </a:r>
            <a:r>
              <a:rPr dirty="0" sz="1100" spc="-5">
                <a:latin typeface="Verdana"/>
                <a:cs typeface="Verdana"/>
              </a:rPr>
              <a:t>algorithms are </a:t>
            </a:r>
            <a:r>
              <a:rPr dirty="0" sz="1100">
                <a:latin typeface="Verdana"/>
                <a:cs typeface="Verdana"/>
              </a:rPr>
              <a:t>based on </a:t>
            </a:r>
            <a:r>
              <a:rPr dirty="0" sz="1100" spc="-5">
                <a:latin typeface="Verdana"/>
                <a:cs typeface="Verdana"/>
              </a:rPr>
              <a:t>the idea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determining the  </a:t>
            </a:r>
            <a:r>
              <a:rPr dirty="0" sz="1100">
                <a:latin typeface="Verdana"/>
                <a:cs typeface="Verdana"/>
              </a:rPr>
              <a:t>subsequent </a:t>
            </a:r>
            <a:r>
              <a:rPr dirty="0" sz="1100" spc="-5">
                <a:latin typeface="Verdana"/>
                <a:cs typeface="Verdana"/>
              </a:rPr>
              <a:t>points required </a:t>
            </a:r>
            <a:r>
              <a:rPr dirty="0" sz="1100">
                <a:latin typeface="Verdana"/>
                <a:cs typeface="Verdana"/>
              </a:rPr>
              <a:t>to draw </a:t>
            </a:r>
            <a:r>
              <a:rPr dirty="0" sz="1100" spc="-5">
                <a:latin typeface="Verdana"/>
                <a:cs typeface="Verdana"/>
              </a:rPr>
              <a:t>the circle. </a:t>
            </a:r>
            <a:r>
              <a:rPr dirty="0" sz="1100">
                <a:latin typeface="Verdana"/>
                <a:cs typeface="Verdana"/>
              </a:rPr>
              <a:t>Let us discuss </a:t>
            </a:r>
            <a:r>
              <a:rPr dirty="0" sz="1100" spc="-5">
                <a:latin typeface="Verdana"/>
                <a:cs typeface="Verdana"/>
              </a:rPr>
              <a:t>the algorithms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detail:</a:t>
            </a:r>
            <a:endParaRPr sz="11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equation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circle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X</a:t>
            </a:r>
            <a:r>
              <a:rPr dirty="0" baseline="31746" sz="1050">
                <a:latin typeface="Verdana"/>
                <a:cs typeface="Verdana"/>
              </a:rPr>
              <a:t>2  </a:t>
            </a:r>
            <a:r>
              <a:rPr dirty="0" sz="1100">
                <a:latin typeface="Verdana"/>
                <a:cs typeface="Verdana"/>
              </a:rPr>
              <a:t>+ Y</a:t>
            </a:r>
            <a:r>
              <a:rPr dirty="0" baseline="31746" sz="1050">
                <a:latin typeface="Verdana"/>
                <a:cs typeface="Verdana"/>
              </a:rPr>
              <a:t>2  </a:t>
            </a:r>
            <a:r>
              <a:rPr dirty="0" sz="1100">
                <a:latin typeface="Verdana"/>
                <a:cs typeface="Verdana"/>
              </a:rPr>
              <a:t>= </a:t>
            </a:r>
            <a:r>
              <a:rPr dirty="0" sz="1100" spc="-5">
                <a:latin typeface="Verdana"/>
                <a:cs typeface="Verdana"/>
              </a:rPr>
              <a:t>r</a:t>
            </a:r>
            <a:r>
              <a:rPr dirty="0" baseline="31746" sz="1050" spc="-7">
                <a:latin typeface="Verdana"/>
                <a:cs typeface="Verdana"/>
              </a:rPr>
              <a:t>2</a:t>
            </a:r>
            <a:r>
              <a:rPr dirty="0" sz="1100" spc="-5">
                <a:latin typeface="Verdana"/>
                <a:cs typeface="Verdana"/>
              </a:rPr>
              <a:t>, where </a:t>
            </a:r>
            <a:r>
              <a:rPr dirty="0" sz="1100">
                <a:latin typeface="Verdana"/>
                <a:cs typeface="Verdana"/>
              </a:rPr>
              <a:t>r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2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radius.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0" y="6532753"/>
            <a:ext cx="227901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14" b="1">
                <a:latin typeface="Arial"/>
                <a:cs typeface="Arial"/>
              </a:rPr>
              <a:t>Bresenham’s</a:t>
            </a:r>
            <a:r>
              <a:rPr dirty="0" sz="1800" spc="-360" b="1">
                <a:latin typeface="Arial"/>
                <a:cs typeface="Arial"/>
              </a:rPr>
              <a:t> </a:t>
            </a:r>
            <a:r>
              <a:rPr dirty="0" sz="1800" spc="-120" b="1">
                <a:latin typeface="Arial"/>
                <a:cs typeface="Arial"/>
              </a:rPr>
              <a:t>Algorithm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1812" y="6831456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7400" y="6898990"/>
            <a:ext cx="6086475" cy="840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6350">
              <a:lnSpc>
                <a:spcPct val="108200"/>
              </a:lnSpc>
            </a:pPr>
            <a:r>
              <a:rPr dirty="0" sz="1100">
                <a:latin typeface="Verdana"/>
                <a:cs typeface="Verdana"/>
              </a:rPr>
              <a:t>We cannot </a:t>
            </a:r>
            <a:r>
              <a:rPr dirty="0" sz="1100" spc="-5">
                <a:latin typeface="Verdana"/>
                <a:cs typeface="Verdana"/>
              </a:rPr>
              <a:t>display </a:t>
            </a:r>
            <a:r>
              <a:rPr dirty="0" sz="1100">
                <a:latin typeface="Verdana"/>
                <a:cs typeface="Verdana"/>
              </a:rPr>
              <a:t>a continuous </a:t>
            </a:r>
            <a:r>
              <a:rPr dirty="0" sz="1100" spc="-5">
                <a:latin typeface="Verdana"/>
                <a:cs typeface="Verdana"/>
              </a:rPr>
              <a:t>arc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raster </a:t>
            </a:r>
            <a:r>
              <a:rPr dirty="0" sz="1100" spc="-5">
                <a:latin typeface="Verdana"/>
                <a:cs typeface="Verdana"/>
              </a:rPr>
              <a:t>display. </a:t>
            </a:r>
            <a:r>
              <a:rPr dirty="0" sz="1100">
                <a:latin typeface="Verdana"/>
                <a:cs typeface="Verdana"/>
              </a:rPr>
              <a:t>Instead, we </a:t>
            </a:r>
            <a:r>
              <a:rPr dirty="0" sz="1100" spc="-5">
                <a:latin typeface="Verdana"/>
                <a:cs typeface="Verdana"/>
              </a:rPr>
              <a:t>have </a:t>
            </a:r>
            <a:r>
              <a:rPr dirty="0" sz="1100">
                <a:latin typeface="Verdana"/>
                <a:cs typeface="Verdana"/>
              </a:rPr>
              <a:t>to choose 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nearest </a:t>
            </a:r>
            <a:r>
              <a:rPr dirty="0" sz="1100" spc="-5">
                <a:latin typeface="Verdana"/>
                <a:cs typeface="Verdana"/>
              </a:rPr>
              <a:t>pixel position </a:t>
            </a:r>
            <a:r>
              <a:rPr dirty="0" sz="1100">
                <a:latin typeface="Verdana"/>
                <a:cs typeface="Verdana"/>
              </a:rPr>
              <a:t>to complete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arc.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08200"/>
              </a:lnSpc>
              <a:spcBef>
                <a:spcPts val="830"/>
              </a:spcBef>
            </a:pPr>
            <a:r>
              <a:rPr dirty="0" sz="1100">
                <a:latin typeface="Verdana"/>
                <a:cs typeface="Verdana"/>
              </a:rPr>
              <a:t>From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following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illustration,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you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see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that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have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put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pixel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at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(X,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Y)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location  </a:t>
            </a:r>
            <a:r>
              <a:rPr dirty="0" sz="1100">
                <a:latin typeface="Verdana"/>
                <a:cs typeface="Verdana"/>
              </a:rPr>
              <a:t>and now need to </a:t>
            </a:r>
            <a:r>
              <a:rPr dirty="0" sz="1100" spc="-5">
                <a:latin typeface="Verdana"/>
                <a:cs typeface="Verdana"/>
              </a:rPr>
              <a:t>decide where </a:t>
            </a:r>
            <a:r>
              <a:rPr dirty="0" sz="1100">
                <a:latin typeface="Verdana"/>
                <a:cs typeface="Verdana"/>
              </a:rPr>
              <a:t>to put </a:t>
            </a:r>
            <a:r>
              <a:rPr dirty="0" sz="1100" spc="-5">
                <a:latin typeface="Verdana"/>
                <a:cs typeface="Verdana"/>
              </a:rPr>
              <a:t>the next pixel: at </a:t>
            </a:r>
            <a:r>
              <a:rPr dirty="0" sz="1100">
                <a:latin typeface="Verdana"/>
                <a:cs typeface="Verdana"/>
              </a:rPr>
              <a:t>N </a:t>
            </a:r>
            <a:r>
              <a:rPr dirty="0" sz="1100" spc="-5">
                <a:latin typeface="Verdana"/>
                <a:cs typeface="Verdana"/>
              </a:rPr>
              <a:t>(X+1, </a:t>
            </a:r>
            <a:r>
              <a:rPr dirty="0" sz="1100">
                <a:latin typeface="Verdana"/>
                <a:cs typeface="Verdana"/>
              </a:rPr>
              <a:t>Y) or </a:t>
            </a:r>
            <a:r>
              <a:rPr dirty="0" sz="1100" spc="-5">
                <a:latin typeface="Verdana"/>
                <a:cs typeface="Verdana"/>
              </a:rPr>
              <a:t>at </a:t>
            </a:r>
            <a:r>
              <a:rPr dirty="0" sz="1100">
                <a:latin typeface="Verdana"/>
                <a:cs typeface="Verdana"/>
              </a:rPr>
              <a:t>S </a:t>
            </a:r>
            <a:r>
              <a:rPr dirty="0" sz="1100" spc="-5">
                <a:latin typeface="Verdana"/>
                <a:cs typeface="Verdana"/>
              </a:rPr>
              <a:t>(X+1,</a:t>
            </a:r>
            <a:r>
              <a:rPr dirty="0" sz="1100" spc="-254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Y-1).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30252" y="3419123"/>
            <a:ext cx="2499360" cy="2527935"/>
          </a:xfrm>
          <a:custGeom>
            <a:avLst/>
            <a:gdLst/>
            <a:ahLst/>
            <a:cxnLst/>
            <a:rect l="l" t="t" r="r" b="b"/>
            <a:pathLst>
              <a:path w="2499360" h="2527935">
                <a:moveTo>
                  <a:pt x="0" y="1263547"/>
                </a:moveTo>
                <a:lnTo>
                  <a:pt x="895" y="1312304"/>
                </a:lnTo>
                <a:lnTo>
                  <a:pt x="3562" y="1360573"/>
                </a:lnTo>
                <a:lnTo>
                  <a:pt x="7969" y="1408323"/>
                </a:lnTo>
                <a:lnTo>
                  <a:pt x="14083" y="1455523"/>
                </a:lnTo>
                <a:lnTo>
                  <a:pt x="21874" y="1502139"/>
                </a:lnTo>
                <a:lnTo>
                  <a:pt x="31311" y="1548141"/>
                </a:lnTo>
                <a:lnTo>
                  <a:pt x="42361" y="1593497"/>
                </a:lnTo>
                <a:lnTo>
                  <a:pt x="54993" y="1638175"/>
                </a:lnTo>
                <a:lnTo>
                  <a:pt x="69176" y="1682143"/>
                </a:lnTo>
                <a:lnTo>
                  <a:pt x="84878" y="1725369"/>
                </a:lnTo>
                <a:lnTo>
                  <a:pt x="102069" y="1767822"/>
                </a:lnTo>
                <a:lnTo>
                  <a:pt x="120715" y="1809469"/>
                </a:lnTo>
                <a:lnTo>
                  <a:pt x="140787" y="1850279"/>
                </a:lnTo>
                <a:lnTo>
                  <a:pt x="162253" y="1890220"/>
                </a:lnTo>
                <a:lnTo>
                  <a:pt x="185080" y="1929261"/>
                </a:lnTo>
                <a:lnTo>
                  <a:pt x="209238" y="1967369"/>
                </a:lnTo>
                <a:lnTo>
                  <a:pt x="234696" y="2004512"/>
                </a:lnTo>
                <a:lnTo>
                  <a:pt x="261421" y="2040660"/>
                </a:lnTo>
                <a:lnTo>
                  <a:pt x="289382" y="2075779"/>
                </a:lnTo>
                <a:lnTo>
                  <a:pt x="318548" y="2109839"/>
                </a:lnTo>
                <a:lnTo>
                  <a:pt x="348888" y="2142807"/>
                </a:lnTo>
                <a:lnTo>
                  <a:pt x="380370" y="2174652"/>
                </a:lnTo>
                <a:lnTo>
                  <a:pt x="412962" y="2205341"/>
                </a:lnTo>
                <a:lnTo>
                  <a:pt x="446633" y="2234844"/>
                </a:lnTo>
                <a:lnTo>
                  <a:pt x="481352" y="2263128"/>
                </a:lnTo>
                <a:lnTo>
                  <a:pt x="517087" y="2290161"/>
                </a:lnTo>
                <a:lnTo>
                  <a:pt x="553807" y="2315912"/>
                </a:lnTo>
                <a:lnTo>
                  <a:pt x="591480" y="2340348"/>
                </a:lnTo>
                <a:lnTo>
                  <a:pt x="630075" y="2363438"/>
                </a:lnTo>
                <a:lnTo>
                  <a:pt x="669560" y="2385151"/>
                </a:lnTo>
                <a:lnTo>
                  <a:pt x="709905" y="2405454"/>
                </a:lnTo>
                <a:lnTo>
                  <a:pt x="751076" y="2424315"/>
                </a:lnTo>
                <a:lnTo>
                  <a:pt x="793044" y="2441704"/>
                </a:lnTo>
                <a:lnTo>
                  <a:pt x="835776" y="2457587"/>
                </a:lnTo>
                <a:lnTo>
                  <a:pt x="879241" y="2471933"/>
                </a:lnTo>
                <a:lnTo>
                  <a:pt x="923409" y="2484711"/>
                </a:lnTo>
                <a:lnTo>
                  <a:pt x="968246" y="2495888"/>
                </a:lnTo>
                <a:lnTo>
                  <a:pt x="1013722" y="2505433"/>
                </a:lnTo>
                <a:lnTo>
                  <a:pt x="1059805" y="2513313"/>
                </a:lnTo>
                <a:lnTo>
                  <a:pt x="1106464" y="2519498"/>
                </a:lnTo>
                <a:lnTo>
                  <a:pt x="1153668" y="2523955"/>
                </a:lnTo>
                <a:lnTo>
                  <a:pt x="1201385" y="2526653"/>
                </a:lnTo>
                <a:lnTo>
                  <a:pt x="1249583" y="2527559"/>
                </a:lnTo>
                <a:lnTo>
                  <a:pt x="1297756" y="2526653"/>
                </a:lnTo>
                <a:lnTo>
                  <a:pt x="1345449" y="2523955"/>
                </a:lnTo>
                <a:lnTo>
                  <a:pt x="1392631" y="2519498"/>
                </a:lnTo>
                <a:lnTo>
                  <a:pt x="1439269" y="2513313"/>
                </a:lnTo>
                <a:lnTo>
                  <a:pt x="1485333" y="2505433"/>
                </a:lnTo>
                <a:lnTo>
                  <a:pt x="1530791" y="2495888"/>
                </a:lnTo>
                <a:lnTo>
                  <a:pt x="1575611" y="2484711"/>
                </a:lnTo>
                <a:lnTo>
                  <a:pt x="1619763" y="2471933"/>
                </a:lnTo>
                <a:lnTo>
                  <a:pt x="1663213" y="2457587"/>
                </a:lnTo>
                <a:lnTo>
                  <a:pt x="1705932" y="2441704"/>
                </a:lnTo>
                <a:lnTo>
                  <a:pt x="1747888" y="2424315"/>
                </a:lnTo>
                <a:lnTo>
                  <a:pt x="1789048" y="2405454"/>
                </a:lnTo>
                <a:lnTo>
                  <a:pt x="1829382" y="2385151"/>
                </a:lnTo>
                <a:lnTo>
                  <a:pt x="1868858" y="2363438"/>
                </a:lnTo>
                <a:lnTo>
                  <a:pt x="1907444" y="2340348"/>
                </a:lnTo>
                <a:lnTo>
                  <a:pt x="1945110" y="2315912"/>
                </a:lnTo>
                <a:lnTo>
                  <a:pt x="1981823" y="2290161"/>
                </a:lnTo>
                <a:lnTo>
                  <a:pt x="2017552" y="2263128"/>
                </a:lnTo>
                <a:lnTo>
                  <a:pt x="2052265" y="2234844"/>
                </a:lnTo>
                <a:lnTo>
                  <a:pt x="2085932" y="2205341"/>
                </a:lnTo>
                <a:lnTo>
                  <a:pt x="2118521" y="2174652"/>
                </a:lnTo>
                <a:lnTo>
                  <a:pt x="2149999" y="2142807"/>
                </a:lnTo>
                <a:lnTo>
                  <a:pt x="2180336" y="2109839"/>
                </a:lnTo>
                <a:lnTo>
                  <a:pt x="2209500" y="2075779"/>
                </a:lnTo>
                <a:lnTo>
                  <a:pt x="2237460" y="2040660"/>
                </a:lnTo>
                <a:lnTo>
                  <a:pt x="2264184" y="2004512"/>
                </a:lnTo>
                <a:lnTo>
                  <a:pt x="2289641" y="1967369"/>
                </a:lnTo>
                <a:lnTo>
                  <a:pt x="2313798" y="1929261"/>
                </a:lnTo>
                <a:lnTo>
                  <a:pt x="2336626" y="1890220"/>
                </a:lnTo>
                <a:lnTo>
                  <a:pt x="2358092" y="1850279"/>
                </a:lnTo>
                <a:lnTo>
                  <a:pt x="2378164" y="1809469"/>
                </a:lnTo>
                <a:lnTo>
                  <a:pt x="2396811" y="1767822"/>
                </a:lnTo>
                <a:lnTo>
                  <a:pt x="2414002" y="1725369"/>
                </a:lnTo>
                <a:lnTo>
                  <a:pt x="2429706" y="1682143"/>
                </a:lnTo>
                <a:lnTo>
                  <a:pt x="2443890" y="1638175"/>
                </a:lnTo>
                <a:lnTo>
                  <a:pt x="2456523" y="1593497"/>
                </a:lnTo>
                <a:lnTo>
                  <a:pt x="2467574" y="1548141"/>
                </a:lnTo>
                <a:lnTo>
                  <a:pt x="2477012" y="1502139"/>
                </a:lnTo>
                <a:lnTo>
                  <a:pt x="2484804" y="1455522"/>
                </a:lnTo>
                <a:lnTo>
                  <a:pt x="2490919" y="1408323"/>
                </a:lnTo>
                <a:lnTo>
                  <a:pt x="2495326" y="1360573"/>
                </a:lnTo>
                <a:lnTo>
                  <a:pt x="2497993" y="1312304"/>
                </a:lnTo>
                <a:lnTo>
                  <a:pt x="2498889" y="1263547"/>
                </a:lnTo>
                <a:lnTo>
                  <a:pt x="2497993" y="1214827"/>
                </a:lnTo>
                <a:lnTo>
                  <a:pt x="2495326" y="1166593"/>
                </a:lnTo>
                <a:lnTo>
                  <a:pt x="2490919" y="1118875"/>
                </a:lnTo>
                <a:lnTo>
                  <a:pt x="2484804" y="1071707"/>
                </a:lnTo>
                <a:lnTo>
                  <a:pt x="2477012" y="1025119"/>
                </a:lnTo>
                <a:lnTo>
                  <a:pt x="2467574" y="979145"/>
                </a:lnTo>
                <a:lnTo>
                  <a:pt x="2456523" y="933815"/>
                </a:lnTo>
                <a:lnTo>
                  <a:pt x="2443890" y="889161"/>
                </a:lnTo>
                <a:lnTo>
                  <a:pt x="2429706" y="845216"/>
                </a:lnTo>
                <a:lnTo>
                  <a:pt x="2414002" y="802010"/>
                </a:lnTo>
                <a:lnTo>
                  <a:pt x="2396811" y="759577"/>
                </a:lnTo>
                <a:lnTo>
                  <a:pt x="2378164" y="717948"/>
                </a:lnTo>
                <a:lnTo>
                  <a:pt x="2358092" y="677155"/>
                </a:lnTo>
                <a:lnTo>
                  <a:pt x="2336626" y="637229"/>
                </a:lnTo>
                <a:lnTo>
                  <a:pt x="2313798" y="598203"/>
                </a:lnTo>
                <a:lnTo>
                  <a:pt x="2289641" y="560108"/>
                </a:lnTo>
                <a:lnTo>
                  <a:pt x="2264184" y="522976"/>
                </a:lnTo>
                <a:lnTo>
                  <a:pt x="2237460" y="486839"/>
                </a:lnTo>
                <a:lnTo>
                  <a:pt x="2209500" y="451729"/>
                </a:lnTo>
                <a:lnTo>
                  <a:pt x="2180336" y="417678"/>
                </a:lnTo>
                <a:lnTo>
                  <a:pt x="2149999" y="384718"/>
                </a:lnTo>
                <a:lnTo>
                  <a:pt x="2118521" y="352880"/>
                </a:lnTo>
                <a:lnTo>
                  <a:pt x="2085932" y="322196"/>
                </a:lnTo>
                <a:lnTo>
                  <a:pt x="2052265" y="292699"/>
                </a:lnTo>
                <a:lnTo>
                  <a:pt x="2017552" y="264420"/>
                </a:lnTo>
                <a:lnTo>
                  <a:pt x="1981823" y="237390"/>
                </a:lnTo>
                <a:lnTo>
                  <a:pt x="1945110" y="211643"/>
                </a:lnTo>
                <a:lnTo>
                  <a:pt x="1907444" y="187209"/>
                </a:lnTo>
                <a:lnTo>
                  <a:pt x="1868858" y="164120"/>
                </a:lnTo>
                <a:lnTo>
                  <a:pt x="1829382" y="142409"/>
                </a:lnTo>
                <a:lnTo>
                  <a:pt x="1789048" y="122107"/>
                </a:lnTo>
                <a:lnTo>
                  <a:pt x="1747888" y="103246"/>
                </a:lnTo>
                <a:lnTo>
                  <a:pt x="1705932" y="85858"/>
                </a:lnTo>
                <a:lnTo>
                  <a:pt x="1663213" y="69975"/>
                </a:lnTo>
                <a:lnTo>
                  <a:pt x="1619763" y="55629"/>
                </a:lnTo>
                <a:lnTo>
                  <a:pt x="1575611" y="42851"/>
                </a:lnTo>
                <a:lnTo>
                  <a:pt x="1530791" y="31673"/>
                </a:lnTo>
                <a:lnTo>
                  <a:pt x="1485333" y="22128"/>
                </a:lnTo>
                <a:lnTo>
                  <a:pt x="1439269" y="14247"/>
                </a:lnTo>
                <a:lnTo>
                  <a:pt x="1392631" y="8061"/>
                </a:lnTo>
                <a:lnTo>
                  <a:pt x="1345449" y="3604"/>
                </a:lnTo>
                <a:lnTo>
                  <a:pt x="1297756" y="906"/>
                </a:lnTo>
                <a:lnTo>
                  <a:pt x="1249583" y="0"/>
                </a:lnTo>
                <a:lnTo>
                  <a:pt x="1201385" y="906"/>
                </a:lnTo>
                <a:lnTo>
                  <a:pt x="1153668" y="3604"/>
                </a:lnTo>
                <a:lnTo>
                  <a:pt x="1106465" y="8061"/>
                </a:lnTo>
                <a:lnTo>
                  <a:pt x="1059805" y="14247"/>
                </a:lnTo>
                <a:lnTo>
                  <a:pt x="1013722" y="22128"/>
                </a:lnTo>
                <a:lnTo>
                  <a:pt x="968246" y="31673"/>
                </a:lnTo>
                <a:lnTo>
                  <a:pt x="923409" y="42851"/>
                </a:lnTo>
                <a:lnTo>
                  <a:pt x="879242" y="55629"/>
                </a:lnTo>
                <a:lnTo>
                  <a:pt x="835776" y="69975"/>
                </a:lnTo>
                <a:lnTo>
                  <a:pt x="793044" y="85858"/>
                </a:lnTo>
                <a:lnTo>
                  <a:pt x="751076" y="103246"/>
                </a:lnTo>
                <a:lnTo>
                  <a:pt x="709905" y="122107"/>
                </a:lnTo>
                <a:lnTo>
                  <a:pt x="669560" y="142409"/>
                </a:lnTo>
                <a:lnTo>
                  <a:pt x="630075" y="164120"/>
                </a:lnTo>
                <a:lnTo>
                  <a:pt x="591480" y="187209"/>
                </a:lnTo>
                <a:lnTo>
                  <a:pt x="553807" y="211643"/>
                </a:lnTo>
                <a:lnTo>
                  <a:pt x="517087" y="237390"/>
                </a:lnTo>
                <a:lnTo>
                  <a:pt x="481352" y="264420"/>
                </a:lnTo>
                <a:lnTo>
                  <a:pt x="446633" y="292699"/>
                </a:lnTo>
                <a:lnTo>
                  <a:pt x="412962" y="322196"/>
                </a:lnTo>
                <a:lnTo>
                  <a:pt x="380370" y="352880"/>
                </a:lnTo>
                <a:lnTo>
                  <a:pt x="348888" y="384718"/>
                </a:lnTo>
                <a:lnTo>
                  <a:pt x="318549" y="417678"/>
                </a:lnTo>
                <a:lnTo>
                  <a:pt x="289382" y="451729"/>
                </a:lnTo>
                <a:lnTo>
                  <a:pt x="261421" y="486839"/>
                </a:lnTo>
                <a:lnTo>
                  <a:pt x="234696" y="522976"/>
                </a:lnTo>
                <a:lnTo>
                  <a:pt x="209238" y="560108"/>
                </a:lnTo>
                <a:lnTo>
                  <a:pt x="185080" y="598203"/>
                </a:lnTo>
                <a:lnTo>
                  <a:pt x="162253" y="637229"/>
                </a:lnTo>
                <a:lnTo>
                  <a:pt x="140787" y="677155"/>
                </a:lnTo>
                <a:lnTo>
                  <a:pt x="120715" y="717948"/>
                </a:lnTo>
                <a:lnTo>
                  <a:pt x="102069" y="759577"/>
                </a:lnTo>
                <a:lnTo>
                  <a:pt x="84878" y="802010"/>
                </a:lnTo>
                <a:lnTo>
                  <a:pt x="69176" y="845216"/>
                </a:lnTo>
                <a:lnTo>
                  <a:pt x="54993" y="889161"/>
                </a:lnTo>
                <a:lnTo>
                  <a:pt x="42361" y="933815"/>
                </a:lnTo>
                <a:lnTo>
                  <a:pt x="31311" y="979145"/>
                </a:lnTo>
                <a:lnTo>
                  <a:pt x="21874" y="1025119"/>
                </a:lnTo>
                <a:lnTo>
                  <a:pt x="14083" y="1071707"/>
                </a:lnTo>
                <a:lnTo>
                  <a:pt x="7969" y="1118875"/>
                </a:lnTo>
                <a:lnTo>
                  <a:pt x="3562" y="1166593"/>
                </a:lnTo>
                <a:lnTo>
                  <a:pt x="895" y="1214827"/>
                </a:lnTo>
                <a:lnTo>
                  <a:pt x="0" y="1263547"/>
                </a:lnTo>
              </a:path>
            </a:pathLst>
          </a:custGeom>
          <a:ln w="282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879835" y="3419123"/>
            <a:ext cx="0" cy="2527935"/>
          </a:xfrm>
          <a:custGeom>
            <a:avLst/>
            <a:gdLst/>
            <a:ahLst/>
            <a:cxnLst/>
            <a:rect l="l" t="t" r="r" b="b"/>
            <a:pathLst>
              <a:path w="0" h="2527935">
                <a:moveTo>
                  <a:pt x="0" y="0"/>
                </a:moveTo>
                <a:lnTo>
                  <a:pt x="0" y="2527559"/>
                </a:lnTo>
              </a:path>
            </a:pathLst>
          </a:custGeom>
          <a:ln w="14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630252" y="4682670"/>
            <a:ext cx="2499360" cy="0"/>
          </a:xfrm>
          <a:custGeom>
            <a:avLst/>
            <a:gdLst/>
            <a:ahLst/>
            <a:cxnLst/>
            <a:rect l="l" t="t" r="r" b="b"/>
            <a:pathLst>
              <a:path w="2499360" h="0">
                <a:moveTo>
                  <a:pt x="0" y="0"/>
                </a:moveTo>
                <a:lnTo>
                  <a:pt x="2498889" y="0"/>
                </a:lnTo>
              </a:path>
            </a:pathLst>
          </a:custGeom>
          <a:ln w="141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05099" y="3798430"/>
            <a:ext cx="1749425" cy="1769110"/>
          </a:xfrm>
          <a:custGeom>
            <a:avLst/>
            <a:gdLst/>
            <a:ahLst/>
            <a:cxnLst/>
            <a:rect l="l" t="t" r="r" b="b"/>
            <a:pathLst>
              <a:path w="1749425" h="1769110">
                <a:moveTo>
                  <a:pt x="0" y="1768963"/>
                </a:moveTo>
                <a:lnTo>
                  <a:pt x="1749065" y="0"/>
                </a:lnTo>
              </a:path>
            </a:pathLst>
          </a:custGeom>
          <a:ln w="141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05099" y="3798430"/>
            <a:ext cx="1749425" cy="1769110"/>
          </a:xfrm>
          <a:custGeom>
            <a:avLst/>
            <a:gdLst/>
            <a:ahLst/>
            <a:cxnLst/>
            <a:rect l="l" t="t" r="r" b="b"/>
            <a:pathLst>
              <a:path w="1749425" h="1769110">
                <a:moveTo>
                  <a:pt x="0" y="0"/>
                </a:moveTo>
                <a:lnTo>
                  <a:pt x="1749065" y="1768963"/>
                </a:lnTo>
              </a:path>
            </a:pathLst>
          </a:custGeom>
          <a:ln w="141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5213836" y="4317491"/>
            <a:ext cx="423545" cy="247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25">
                <a:latin typeface="Arial"/>
                <a:cs typeface="Arial"/>
              </a:rPr>
              <a:t>(</a:t>
            </a:r>
            <a:r>
              <a:rPr dirty="0" sz="1550" spc="-100">
                <a:latin typeface="Arial"/>
                <a:cs typeface="Arial"/>
              </a:rPr>
              <a:t>a</a:t>
            </a:r>
            <a:r>
              <a:rPr dirty="0" sz="1550">
                <a:latin typeface="Arial"/>
                <a:cs typeface="Arial"/>
              </a:rPr>
              <a:t>,</a:t>
            </a:r>
            <a:r>
              <a:rPr dirty="0" sz="1550" spc="5">
                <a:latin typeface="Arial"/>
                <a:cs typeface="Arial"/>
              </a:rPr>
              <a:t>b</a:t>
            </a:r>
            <a:r>
              <a:rPr dirty="0" sz="1550" spc="-10">
                <a:latin typeface="Arial"/>
                <a:cs typeface="Arial"/>
              </a:rPr>
              <a:t>)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38951" y="3250135"/>
            <a:ext cx="423545" cy="247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25">
                <a:latin typeface="Arial"/>
                <a:cs typeface="Arial"/>
              </a:rPr>
              <a:t>(</a:t>
            </a:r>
            <a:r>
              <a:rPr dirty="0" sz="1550" spc="-100">
                <a:latin typeface="Arial"/>
                <a:cs typeface="Arial"/>
              </a:rPr>
              <a:t>b</a:t>
            </a:r>
            <a:r>
              <a:rPr dirty="0" sz="1550">
                <a:latin typeface="Arial"/>
                <a:cs typeface="Arial"/>
              </a:rPr>
              <a:t>,</a:t>
            </a:r>
            <a:r>
              <a:rPr dirty="0" sz="1550" spc="5">
                <a:latin typeface="Arial"/>
                <a:cs typeface="Arial"/>
              </a:rPr>
              <a:t>a</a:t>
            </a:r>
            <a:r>
              <a:rPr dirty="0" sz="1550" spc="-10">
                <a:latin typeface="Arial"/>
                <a:cs typeface="Arial"/>
              </a:rPr>
              <a:t>)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57839" y="4822925"/>
            <a:ext cx="492759" cy="247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25">
                <a:latin typeface="Arial"/>
                <a:cs typeface="Arial"/>
              </a:rPr>
              <a:t>(</a:t>
            </a:r>
            <a:r>
              <a:rPr dirty="0" sz="1550" spc="-100">
                <a:latin typeface="Arial"/>
                <a:cs typeface="Arial"/>
              </a:rPr>
              <a:t>a</a:t>
            </a:r>
            <a:r>
              <a:rPr dirty="0" sz="1550">
                <a:latin typeface="Arial"/>
                <a:cs typeface="Arial"/>
              </a:rPr>
              <a:t>,</a:t>
            </a:r>
            <a:r>
              <a:rPr dirty="0" sz="1550" spc="25">
                <a:latin typeface="Arial"/>
                <a:cs typeface="Arial"/>
              </a:rPr>
              <a:t>-</a:t>
            </a:r>
            <a:r>
              <a:rPr dirty="0" sz="1550" spc="5">
                <a:latin typeface="Arial"/>
                <a:cs typeface="Arial"/>
              </a:rPr>
              <a:t>b</a:t>
            </a:r>
            <a:r>
              <a:rPr dirty="0" sz="1550" spc="-10">
                <a:latin typeface="Arial"/>
                <a:cs typeface="Arial"/>
              </a:rPr>
              <a:t>)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46347" y="5946693"/>
            <a:ext cx="680085" cy="267335"/>
          </a:xfrm>
          <a:custGeom>
            <a:avLst/>
            <a:gdLst/>
            <a:ahLst/>
            <a:cxnLst/>
            <a:rect l="l" t="t" r="r" b="b"/>
            <a:pathLst>
              <a:path w="680085" h="267335">
                <a:moveTo>
                  <a:pt x="0" y="266927"/>
                </a:moveTo>
                <a:lnTo>
                  <a:pt x="680095" y="266927"/>
                </a:lnTo>
                <a:lnTo>
                  <a:pt x="680095" y="0"/>
                </a:lnTo>
                <a:lnTo>
                  <a:pt x="0" y="0"/>
                </a:lnTo>
                <a:lnTo>
                  <a:pt x="0" y="2669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089275" y="5960357"/>
            <a:ext cx="492759" cy="247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25">
                <a:latin typeface="Arial"/>
                <a:cs typeface="Arial"/>
              </a:rPr>
              <a:t>(</a:t>
            </a:r>
            <a:r>
              <a:rPr dirty="0" sz="1550" spc="-100">
                <a:latin typeface="Arial"/>
                <a:cs typeface="Arial"/>
              </a:rPr>
              <a:t>b</a:t>
            </a:r>
            <a:r>
              <a:rPr dirty="0" sz="1550">
                <a:latin typeface="Arial"/>
                <a:cs typeface="Arial"/>
              </a:rPr>
              <a:t>,</a:t>
            </a:r>
            <a:r>
              <a:rPr dirty="0" sz="1550" spc="25">
                <a:latin typeface="Arial"/>
                <a:cs typeface="Arial"/>
              </a:rPr>
              <a:t>-</a:t>
            </a:r>
            <a:r>
              <a:rPr dirty="0" sz="1550" spc="5">
                <a:latin typeface="Arial"/>
                <a:cs typeface="Arial"/>
              </a:rPr>
              <a:t>a</a:t>
            </a:r>
            <a:r>
              <a:rPr dirty="0" sz="1550" spc="-10">
                <a:latin typeface="Arial"/>
                <a:cs typeface="Arial"/>
              </a:rPr>
              <a:t>)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09699" y="4766957"/>
            <a:ext cx="548640" cy="247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-20">
                <a:latin typeface="Arial"/>
                <a:cs typeface="Arial"/>
              </a:rPr>
              <a:t>(-a,-b)</a:t>
            </a:r>
            <a:endParaRPr sz="1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34802" y="4261561"/>
            <a:ext cx="492759" cy="247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25">
                <a:latin typeface="Arial"/>
                <a:cs typeface="Arial"/>
              </a:rPr>
              <a:t>(-</a:t>
            </a:r>
            <a:r>
              <a:rPr dirty="0" sz="1550" spc="-100">
                <a:latin typeface="Arial"/>
                <a:cs typeface="Arial"/>
              </a:rPr>
              <a:t>a</a:t>
            </a:r>
            <a:r>
              <a:rPr dirty="0" sz="1550">
                <a:latin typeface="Arial"/>
                <a:cs typeface="Arial"/>
              </a:rPr>
              <a:t>,</a:t>
            </a:r>
            <a:r>
              <a:rPr dirty="0" sz="1550" spc="5">
                <a:latin typeface="Arial"/>
                <a:cs typeface="Arial"/>
              </a:rPr>
              <a:t>b</a:t>
            </a:r>
            <a:r>
              <a:rPr dirty="0" sz="1550" spc="-10">
                <a:latin typeface="Arial"/>
                <a:cs typeface="Arial"/>
              </a:rPr>
              <a:t>)</a:t>
            </a:r>
            <a:endParaRPr sz="15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03395" y="6030531"/>
            <a:ext cx="548640" cy="247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-20">
                <a:latin typeface="Arial"/>
                <a:cs typeface="Arial"/>
              </a:rPr>
              <a:t>(-b,-a)</a:t>
            </a:r>
            <a:endParaRPr sz="15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64641" y="3250135"/>
            <a:ext cx="492759" cy="2470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50" spc="25">
                <a:latin typeface="Arial"/>
                <a:cs typeface="Arial"/>
              </a:rPr>
              <a:t>(-</a:t>
            </a:r>
            <a:r>
              <a:rPr dirty="0" sz="1550" spc="-100">
                <a:latin typeface="Arial"/>
                <a:cs typeface="Arial"/>
              </a:rPr>
              <a:t>b</a:t>
            </a:r>
            <a:r>
              <a:rPr dirty="0" sz="1550">
                <a:latin typeface="Arial"/>
                <a:cs typeface="Arial"/>
              </a:rPr>
              <a:t>,</a:t>
            </a:r>
            <a:r>
              <a:rPr dirty="0" sz="1550" spc="5">
                <a:latin typeface="Arial"/>
                <a:cs typeface="Arial"/>
              </a:rPr>
              <a:t>a</a:t>
            </a:r>
            <a:r>
              <a:rPr dirty="0" sz="1550" spc="-10">
                <a:latin typeface="Arial"/>
                <a:cs typeface="Arial"/>
              </a:rPr>
              <a:t>)</a:t>
            </a:r>
            <a:endParaRPr sz="15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643798" y="5890733"/>
            <a:ext cx="55880" cy="56515"/>
          </a:xfrm>
          <a:custGeom>
            <a:avLst/>
            <a:gdLst/>
            <a:ahLst/>
            <a:cxnLst/>
            <a:rect l="l" t="t" r="r" b="b"/>
            <a:pathLst>
              <a:path w="55879" h="56514">
                <a:moveTo>
                  <a:pt x="27758" y="0"/>
                </a:moveTo>
                <a:lnTo>
                  <a:pt x="17472" y="2372"/>
                </a:lnTo>
                <a:lnTo>
                  <a:pt x="8591" y="8658"/>
                </a:lnTo>
                <a:lnTo>
                  <a:pt x="2354" y="17608"/>
                </a:lnTo>
                <a:lnTo>
                  <a:pt x="0" y="27974"/>
                </a:lnTo>
                <a:lnTo>
                  <a:pt x="2354" y="38152"/>
                </a:lnTo>
                <a:lnTo>
                  <a:pt x="8591" y="47123"/>
                </a:lnTo>
                <a:lnTo>
                  <a:pt x="17472" y="53513"/>
                </a:lnTo>
                <a:lnTo>
                  <a:pt x="27758" y="55948"/>
                </a:lnTo>
                <a:lnTo>
                  <a:pt x="37846" y="53513"/>
                </a:lnTo>
                <a:lnTo>
                  <a:pt x="46742" y="47123"/>
                </a:lnTo>
                <a:lnTo>
                  <a:pt x="53081" y="38152"/>
                </a:lnTo>
                <a:lnTo>
                  <a:pt x="55497" y="27974"/>
                </a:lnTo>
                <a:lnTo>
                  <a:pt x="53081" y="17608"/>
                </a:lnTo>
                <a:lnTo>
                  <a:pt x="46742" y="8658"/>
                </a:lnTo>
                <a:lnTo>
                  <a:pt x="37846" y="2372"/>
                </a:lnTo>
                <a:lnTo>
                  <a:pt x="277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643798" y="5890733"/>
            <a:ext cx="55880" cy="56515"/>
          </a:xfrm>
          <a:custGeom>
            <a:avLst/>
            <a:gdLst/>
            <a:ahLst/>
            <a:cxnLst/>
            <a:rect l="l" t="t" r="r" b="b"/>
            <a:pathLst>
              <a:path w="55879" h="56514">
                <a:moveTo>
                  <a:pt x="0" y="27974"/>
                </a:moveTo>
                <a:lnTo>
                  <a:pt x="2354" y="38152"/>
                </a:lnTo>
                <a:lnTo>
                  <a:pt x="8591" y="47123"/>
                </a:lnTo>
                <a:lnTo>
                  <a:pt x="17472" y="53513"/>
                </a:lnTo>
                <a:lnTo>
                  <a:pt x="27758" y="55948"/>
                </a:lnTo>
                <a:lnTo>
                  <a:pt x="37846" y="53513"/>
                </a:lnTo>
                <a:lnTo>
                  <a:pt x="46742" y="47123"/>
                </a:lnTo>
                <a:lnTo>
                  <a:pt x="53081" y="38152"/>
                </a:lnTo>
                <a:lnTo>
                  <a:pt x="55497" y="27974"/>
                </a:lnTo>
                <a:lnTo>
                  <a:pt x="53081" y="17608"/>
                </a:lnTo>
                <a:lnTo>
                  <a:pt x="46742" y="8658"/>
                </a:lnTo>
                <a:lnTo>
                  <a:pt x="37846" y="2372"/>
                </a:lnTo>
                <a:lnTo>
                  <a:pt x="27758" y="0"/>
                </a:lnTo>
                <a:lnTo>
                  <a:pt x="17472" y="2372"/>
                </a:lnTo>
                <a:lnTo>
                  <a:pt x="8591" y="8658"/>
                </a:lnTo>
                <a:lnTo>
                  <a:pt x="2354" y="17608"/>
                </a:lnTo>
                <a:lnTo>
                  <a:pt x="0" y="27974"/>
                </a:lnTo>
              </a:path>
            </a:pathLst>
          </a:custGeom>
          <a:ln w="282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602493" y="4907394"/>
            <a:ext cx="55880" cy="56515"/>
          </a:xfrm>
          <a:custGeom>
            <a:avLst/>
            <a:gdLst/>
            <a:ahLst/>
            <a:cxnLst/>
            <a:rect l="l" t="t" r="r" b="b"/>
            <a:pathLst>
              <a:path w="55880" h="56514">
                <a:moveTo>
                  <a:pt x="27758" y="0"/>
                </a:moveTo>
                <a:lnTo>
                  <a:pt x="17659" y="2445"/>
                </a:lnTo>
                <a:lnTo>
                  <a:pt x="8757" y="8890"/>
                </a:lnTo>
                <a:lnTo>
                  <a:pt x="2416" y="18000"/>
                </a:lnTo>
                <a:lnTo>
                  <a:pt x="0" y="28438"/>
                </a:lnTo>
                <a:lnTo>
                  <a:pt x="2416" y="38616"/>
                </a:lnTo>
                <a:lnTo>
                  <a:pt x="8757" y="47587"/>
                </a:lnTo>
                <a:lnTo>
                  <a:pt x="17659" y="53977"/>
                </a:lnTo>
                <a:lnTo>
                  <a:pt x="27758" y="56413"/>
                </a:lnTo>
                <a:lnTo>
                  <a:pt x="38041" y="53977"/>
                </a:lnTo>
                <a:lnTo>
                  <a:pt x="46915" y="47587"/>
                </a:lnTo>
                <a:lnTo>
                  <a:pt x="53146" y="38616"/>
                </a:lnTo>
                <a:lnTo>
                  <a:pt x="55497" y="28438"/>
                </a:lnTo>
                <a:lnTo>
                  <a:pt x="53146" y="18000"/>
                </a:lnTo>
                <a:lnTo>
                  <a:pt x="46915" y="8890"/>
                </a:lnTo>
                <a:lnTo>
                  <a:pt x="38041" y="2445"/>
                </a:lnTo>
                <a:lnTo>
                  <a:pt x="277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602493" y="4907394"/>
            <a:ext cx="55880" cy="56515"/>
          </a:xfrm>
          <a:custGeom>
            <a:avLst/>
            <a:gdLst/>
            <a:ahLst/>
            <a:cxnLst/>
            <a:rect l="l" t="t" r="r" b="b"/>
            <a:pathLst>
              <a:path w="55880" h="56514">
                <a:moveTo>
                  <a:pt x="0" y="28438"/>
                </a:moveTo>
                <a:lnTo>
                  <a:pt x="2416" y="38616"/>
                </a:lnTo>
                <a:lnTo>
                  <a:pt x="8757" y="47587"/>
                </a:lnTo>
                <a:lnTo>
                  <a:pt x="17659" y="53977"/>
                </a:lnTo>
                <a:lnTo>
                  <a:pt x="27758" y="56413"/>
                </a:lnTo>
                <a:lnTo>
                  <a:pt x="38041" y="53977"/>
                </a:lnTo>
                <a:lnTo>
                  <a:pt x="46915" y="47587"/>
                </a:lnTo>
                <a:lnTo>
                  <a:pt x="53146" y="38616"/>
                </a:lnTo>
                <a:lnTo>
                  <a:pt x="55497" y="28438"/>
                </a:lnTo>
                <a:lnTo>
                  <a:pt x="53146" y="18000"/>
                </a:lnTo>
                <a:lnTo>
                  <a:pt x="46915" y="8890"/>
                </a:lnTo>
                <a:lnTo>
                  <a:pt x="38041" y="2445"/>
                </a:lnTo>
                <a:lnTo>
                  <a:pt x="27758" y="0"/>
                </a:lnTo>
                <a:lnTo>
                  <a:pt x="17659" y="2445"/>
                </a:lnTo>
                <a:lnTo>
                  <a:pt x="8757" y="8890"/>
                </a:lnTo>
                <a:lnTo>
                  <a:pt x="2416" y="18000"/>
                </a:lnTo>
                <a:lnTo>
                  <a:pt x="0" y="28438"/>
                </a:lnTo>
              </a:path>
            </a:pathLst>
          </a:custGeom>
          <a:ln w="282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630252" y="4416245"/>
            <a:ext cx="55880" cy="56515"/>
          </a:xfrm>
          <a:custGeom>
            <a:avLst/>
            <a:gdLst/>
            <a:ahLst/>
            <a:cxnLst/>
            <a:rect l="l" t="t" r="r" b="b"/>
            <a:pathLst>
              <a:path w="55880" h="56514">
                <a:moveTo>
                  <a:pt x="27739" y="0"/>
                </a:moveTo>
                <a:lnTo>
                  <a:pt x="17651" y="2368"/>
                </a:lnTo>
                <a:lnTo>
                  <a:pt x="8755" y="8637"/>
                </a:lnTo>
                <a:lnTo>
                  <a:pt x="2416" y="17553"/>
                </a:lnTo>
                <a:lnTo>
                  <a:pt x="0" y="27862"/>
                </a:lnTo>
                <a:lnTo>
                  <a:pt x="2416" y="38276"/>
                </a:lnTo>
                <a:lnTo>
                  <a:pt x="8755" y="47241"/>
                </a:lnTo>
                <a:lnTo>
                  <a:pt x="17651" y="53524"/>
                </a:lnTo>
                <a:lnTo>
                  <a:pt x="27739" y="55892"/>
                </a:lnTo>
                <a:lnTo>
                  <a:pt x="38025" y="53524"/>
                </a:lnTo>
                <a:lnTo>
                  <a:pt x="46906" y="47241"/>
                </a:lnTo>
                <a:lnTo>
                  <a:pt x="53143" y="38276"/>
                </a:lnTo>
                <a:lnTo>
                  <a:pt x="55497" y="27862"/>
                </a:lnTo>
                <a:lnTo>
                  <a:pt x="53143" y="17553"/>
                </a:lnTo>
                <a:lnTo>
                  <a:pt x="46906" y="8637"/>
                </a:lnTo>
                <a:lnTo>
                  <a:pt x="38025" y="2368"/>
                </a:lnTo>
                <a:lnTo>
                  <a:pt x="277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630252" y="4416245"/>
            <a:ext cx="55880" cy="56515"/>
          </a:xfrm>
          <a:custGeom>
            <a:avLst/>
            <a:gdLst/>
            <a:ahLst/>
            <a:cxnLst/>
            <a:rect l="l" t="t" r="r" b="b"/>
            <a:pathLst>
              <a:path w="55880" h="56514">
                <a:moveTo>
                  <a:pt x="0" y="27862"/>
                </a:moveTo>
                <a:lnTo>
                  <a:pt x="2416" y="38276"/>
                </a:lnTo>
                <a:lnTo>
                  <a:pt x="8755" y="47241"/>
                </a:lnTo>
                <a:lnTo>
                  <a:pt x="17651" y="53524"/>
                </a:lnTo>
                <a:lnTo>
                  <a:pt x="27739" y="55892"/>
                </a:lnTo>
                <a:lnTo>
                  <a:pt x="38025" y="53524"/>
                </a:lnTo>
                <a:lnTo>
                  <a:pt x="46906" y="47241"/>
                </a:lnTo>
                <a:lnTo>
                  <a:pt x="53143" y="38276"/>
                </a:lnTo>
                <a:lnTo>
                  <a:pt x="55497" y="27862"/>
                </a:lnTo>
                <a:lnTo>
                  <a:pt x="53143" y="17553"/>
                </a:lnTo>
                <a:lnTo>
                  <a:pt x="46906" y="8637"/>
                </a:lnTo>
                <a:lnTo>
                  <a:pt x="38025" y="2368"/>
                </a:lnTo>
                <a:lnTo>
                  <a:pt x="27739" y="0"/>
                </a:lnTo>
                <a:lnTo>
                  <a:pt x="17651" y="2368"/>
                </a:lnTo>
                <a:lnTo>
                  <a:pt x="8755" y="8637"/>
                </a:lnTo>
                <a:lnTo>
                  <a:pt x="2416" y="17553"/>
                </a:lnTo>
                <a:lnTo>
                  <a:pt x="0" y="27862"/>
                </a:lnTo>
              </a:path>
            </a:pathLst>
          </a:custGeom>
          <a:ln w="282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629697" y="3419123"/>
            <a:ext cx="55880" cy="56515"/>
          </a:xfrm>
          <a:custGeom>
            <a:avLst/>
            <a:gdLst/>
            <a:ahLst/>
            <a:cxnLst/>
            <a:rect l="l" t="t" r="r" b="b"/>
            <a:pathLst>
              <a:path w="55879" h="56514">
                <a:moveTo>
                  <a:pt x="27758" y="0"/>
                </a:moveTo>
                <a:lnTo>
                  <a:pt x="17659" y="2420"/>
                </a:lnTo>
                <a:lnTo>
                  <a:pt x="8757" y="8776"/>
                </a:lnTo>
                <a:lnTo>
                  <a:pt x="2416" y="17710"/>
                </a:lnTo>
                <a:lnTo>
                  <a:pt x="0" y="27862"/>
                </a:lnTo>
                <a:lnTo>
                  <a:pt x="2416" y="38279"/>
                </a:lnTo>
                <a:lnTo>
                  <a:pt x="8757" y="47250"/>
                </a:lnTo>
                <a:lnTo>
                  <a:pt x="17659" y="53540"/>
                </a:lnTo>
                <a:lnTo>
                  <a:pt x="27758" y="55911"/>
                </a:lnTo>
                <a:lnTo>
                  <a:pt x="38041" y="53540"/>
                </a:lnTo>
                <a:lnTo>
                  <a:pt x="46915" y="47250"/>
                </a:lnTo>
                <a:lnTo>
                  <a:pt x="53146" y="38279"/>
                </a:lnTo>
                <a:lnTo>
                  <a:pt x="55497" y="27862"/>
                </a:lnTo>
                <a:lnTo>
                  <a:pt x="53146" y="17710"/>
                </a:lnTo>
                <a:lnTo>
                  <a:pt x="46915" y="8776"/>
                </a:lnTo>
                <a:lnTo>
                  <a:pt x="38041" y="2420"/>
                </a:lnTo>
                <a:lnTo>
                  <a:pt x="277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629697" y="3419123"/>
            <a:ext cx="55880" cy="56515"/>
          </a:xfrm>
          <a:custGeom>
            <a:avLst/>
            <a:gdLst/>
            <a:ahLst/>
            <a:cxnLst/>
            <a:rect l="l" t="t" r="r" b="b"/>
            <a:pathLst>
              <a:path w="55879" h="56514">
                <a:moveTo>
                  <a:pt x="55497" y="27862"/>
                </a:moveTo>
                <a:lnTo>
                  <a:pt x="53146" y="17710"/>
                </a:lnTo>
                <a:lnTo>
                  <a:pt x="46915" y="8776"/>
                </a:lnTo>
                <a:lnTo>
                  <a:pt x="38041" y="2420"/>
                </a:lnTo>
                <a:lnTo>
                  <a:pt x="27758" y="0"/>
                </a:lnTo>
                <a:lnTo>
                  <a:pt x="17659" y="2420"/>
                </a:lnTo>
                <a:lnTo>
                  <a:pt x="8757" y="8776"/>
                </a:lnTo>
                <a:lnTo>
                  <a:pt x="2416" y="17710"/>
                </a:lnTo>
                <a:lnTo>
                  <a:pt x="0" y="27862"/>
                </a:lnTo>
                <a:lnTo>
                  <a:pt x="2416" y="38279"/>
                </a:lnTo>
                <a:lnTo>
                  <a:pt x="8757" y="47250"/>
                </a:lnTo>
                <a:lnTo>
                  <a:pt x="17659" y="53540"/>
                </a:lnTo>
                <a:lnTo>
                  <a:pt x="27758" y="55911"/>
                </a:lnTo>
                <a:lnTo>
                  <a:pt x="38041" y="53540"/>
                </a:lnTo>
                <a:lnTo>
                  <a:pt x="46915" y="47250"/>
                </a:lnTo>
                <a:lnTo>
                  <a:pt x="53146" y="38279"/>
                </a:lnTo>
                <a:lnTo>
                  <a:pt x="55497" y="27862"/>
                </a:lnTo>
              </a:path>
            </a:pathLst>
          </a:custGeom>
          <a:ln w="282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074069" y="3433240"/>
            <a:ext cx="55880" cy="56515"/>
          </a:xfrm>
          <a:custGeom>
            <a:avLst/>
            <a:gdLst/>
            <a:ahLst/>
            <a:cxnLst/>
            <a:rect l="l" t="t" r="r" b="b"/>
            <a:pathLst>
              <a:path w="55879" h="56514">
                <a:moveTo>
                  <a:pt x="27906" y="0"/>
                </a:moveTo>
                <a:lnTo>
                  <a:pt x="17542" y="2371"/>
                </a:lnTo>
                <a:lnTo>
                  <a:pt x="8616" y="8660"/>
                </a:lnTo>
                <a:lnTo>
                  <a:pt x="2359" y="17632"/>
                </a:lnTo>
                <a:lnTo>
                  <a:pt x="0" y="28048"/>
                </a:lnTo>
                <a:lnTo>
                  <a:pt x="2359" y="38230"/>
                </a:lnTo>
                <a:lnTo>
                  <a:pt x="8616" y="47227"/>
                </a:lnTo>
                <a:lnTo>
                  <a:pt x="17542" y="53647"/>
                </a:lnTo>
                <a:lnTo>
                  <a:pt x="27906" y="56097"/>
                </a:lnTo>
                <a:lnTo>
                  <a:pt x="37929" y="53647"/>
                </a:lnTo>
                <a:lnTo>
                  <a:pt x="46825" y="47227"/>
                </a:lnTo>
                <a:lnTo>
                  <a:pt x="53193" y="38230"/>
                </a:lnTo>
                <a:lnTo>
                  <a:pt x="55627" y="28048"/>
                </a:lnTo>
                <a:lnTo>
                  <a:pt x="53193" y="17632"/>
                </a:lnTo>
                <a:lnTo>
                  <a:pt x="46825" y="8660"/>
                </a:lnTo>
                <a:lnTo>
                  <a:pt x="37929" y="2371"/>
                </a:lnTo>
                <a:lnTo>
                  <a:pt x="279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074069" y="3433240"/>
            <a:ext cx="55880" cy="56515"/>
          </a:xfrm>
          <a:custGeom>
            <a:avLst/>
            <a:gdLst/>
            <a:ahLst/>
            <a:cxnLst/>
            <a:rect l="l" t="t" r="r" b="b"/>
            <a:pathLst>
              <a:path w="55879" h="56514">
                <a:moveTo>
                  <a:pt x="55627" y="28048"/>
                </a:moveTo>
                <a:lnTo>
                  <a:pt x="53193" y="17632"/>
                </a:lnTo>
                <a:lnTo>
                  <a:pt x="46825" y="8660"/>
                </a:lnTo>
                <a:lnTo>
                  <a:pt x="37929" y="2371"/>
                </a:lnTo>
                <a:lnTo>
                  <a:pt x="27906" y="0"/>
                </a:lnTo>
                <a:lnTo>
                  <a:pt x="17542" y="2371"/>
                </a:lnTo>
                <a:lnTo>
                  <a:pt x="8616" y="8660"/>
                </a:lnTo>
                <a:lnTo>
                  <a:pt x="2359" y="17632"/>
                </a:lnTo>
                <a:lnTo>
                  <a:pt x="0" y="28048"/>
                </a:lnTo>
                <a:lnTo>
                  <a:pt x="2359" y="38230"/>
                </a:lnTo>
                <a:lnTo>
                  <a:pt x="8616" y="47227"/>
                </a:lnTo>
                <a:lnTo>
                  <a:pt x="17542" y="53647"/>
                </a:lnTo>
                <a:lnTo>
                  <a:pt x="27906" y="56097"/>
                </a:lnTo>
                <a:lnTo>
                  <a:pt x="37929" y="53647"/>
                </a:lnTo>
                <a:lnTo>
                  <a:pt x="46825" y="47227"/>
                </a:lnTo>
                <a:lnTo>
                  <a:pt x="53193" y="38230"/>
                </a:lnTo>
                <a:lnTo>
                  <a:pt x="55627" y="28048"/>
                </a:lnTo>
              </a:path>
            </a:pathLst>
          </a:custGeom>
          <a:ln w="2827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087190" y="4893648"/>
            <a:ext cx="55880" cy="56515"/>
          </a:xfrm>
          <a:custGeom>
            <a:avLst/>
            <a:gdLst/>
            <a:ahLst/>
            <a:cxnLst/>
            <a:rect l="l" t="t" r="r" b="b"/>
            <a:pathLst>
              <a:path w="55879" h="56514">
                <a:moveTo>
                  <a:pt x="27721" y="0"/>
                </a:moveTo>
                <a:lnTo>
                  <a:pt x="17698" y="2370"/>
                </a:lnTo>
                <a:lnTo>
                  <a:pt x="8801" y="8651"/>
                </a:lnTo>
                <a:lnTo>
                  <a:pt x="2434" y="17600"/>
                </a:lnTo>
                <a:lnTo>
                  <a:pt x="0" y="27974"/>
                </a:lnTo>
                <a:lnTo>
                  <a:pt x="2434" y="38340"/>
                </a:lnTo>
                <a:lnTo>
                  <a:pt x="8801" y="47290"/>
                </a:lnTo>
                <a:lnTo>
                  <a:pt x="17698" y="53575"/>
                </a:lnTo>
                <a:lnTo>
                  <a:pt x="27721" y="55948"/>
                </a:lnTo>
                <a:lnTo>
                  <a:pt x="38084" y="53575"/>
                </a:lnTo>
                <a:lnTo>
                  <a:pt x="47010" y="47290"/>
                </a:lnTo>
                <a:lnTo>
                  <a:pt x="53268" y="38340"/>
                </a:lnTo>
                <a:lnTo>
                  <a:pt x="55627" y="27974"/>
                </a:lnTo>
                <a:lnTo>
                  <a:pt x="53268" y="17600"/>
                </a:lnTo>
                <a:lnTo>
                  <a:pt x="47010" y="8651"/>
                </a:lnTo>
                <a:lnTo>
                  <a:pt x="38084" y="2370"/>
                </a:lnTo>
                <a:lnTo>
                  <a:pt x="277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087190" y="4893648"/>
            <a:ext cx="55880" cy="56515"/>
          </a:xfrm>
          <a:custGeom>
            <a:avLst/>
            <a:gdLst/>
            <a:ahLst/>
            <a:cxnLst/>
            <a:rect l="l" t="t" r="r" b="b"/>
            <a:pathLst>
              <a:path w="55879" h="56514">
                <a:moveTo>
                  <a:pt x="55627" y="27974"/>
                </a:moveTo>
                <a:lnTo>
                  <a:pt x="53268" y="17600"/>
                </a:lnTo>
                <a:lnTo>
                  <a:pt x="47010" y="8651"/>
                </a:lnTo>
                <a:lnTo>
                  <a:pt x="38084" y="2370"/>
                </a:lnTo>
                <a:lnTo>
                  <a:pt x="27721" y="0"/>
                </a:lnTo>
                <a:lnTo>
                  <a:pt x="17698" y="2370"/>
                </a:lnTo>
                <a:lnTo>
                  <a:pt x="8801" y="8651"/>
                </a:lnTo>
                <a:lnTo>
                  <a:pt x="2434" y="17600"/>
                </a:lnTo>
                <a:lnTo>
                  <a:pt x="0" y="27974"/>
                </a:lnTo>
                <a:lnTo>
                  <a:pt x="2434" y="38340"/>
                </a:lnTo>
                <a:lnTo>
                  <a:pt x="8801" y="47290"/>
                </a:lnTo>
                <a:lnTo>
                  <a:pt x="17698" y="53575"/>
                </a:lnTo>
                <a:lnTo>
                  <a:pt x="27721" y="55948"/>
                </a:lnTo>
                <a:lnTo>
                  <a:pt x="38084" y="53575"/>
                </a:lnTo>
                <a:lnTo>
                  <a:pt x="47010" y="47290"/>
                </a:lnTo>
                <a:lnTo>
                  <a:pt x="53268" y="38340"/>
                </a:lnTo>
                <a:lnTo>
                  <a:pt x="55627" y="27974"/>
                </a:lnTo>
              </a:path>
            </a:pathLst>
          </a:custGeom>
          <a:ln w="282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087190" y="4458411"/>
            <a:ext cx="55880" cy="56515"/>
          </a:xfrm>
          <a:custGeom>
            <a:avLst/>
            <a:gdLst/>
            <a:ahLst/>
            <a:cxnLst/>
            <a:rect l="l" t="t" r="r" b="b"/>
            <a:pathLst>
              <a:path w="55879" h="56514">
                <a:moveTo>
                  <a:pt x="27721" y="0"/>
                </a:moveTo>
                <a:lnTo>
                  <a:pt x="17698" y="2367"/>
                </a:lnTo>
                <a:lnTo>
                  <a:pt x="8801" y="8642"/>
                </a:lnTo>
                <a:lnTo>
                  <a:pt x="2434" y="17585"/>
                </a:lnTo>
                <a:lnTo>
                  <a:pt x="0" y="27955"/>
                </a:lnTo>
                <a:lnTo>
                  <a:pt x="2434" y="38133"/>
                </a:lnTo>
                <a:lnTo>
                  <a:pt x="8801" y="47104"/>
                </a:lnTo>
                <a:lnTo>
                  <a:pt x="17698" y="53494"/>
                </a:lnTo>
                <a:lnTo>
                  <a:pt x="27721" y="55930"/>
                </a:lnTo>
                <a:lnTo>
                  <a:pt x="38084" y="53494"/>
                </a:lnTo>
                <a:lnTo>
                  <a:pt x="47010" y="47104"/>
                </a:lnTo>
                <a:lnTo>
                  <a:pt x="53268" y="38133"/>
                </a:lnTo>
                <a:lnTo>
                  <a:pt x="55627" y="27955"/>
                </a:lnTo>
                <a:lnTo>
                  <a:pt x="53268" y="17585"/>
                </a:lnTo>
                <a:lnTo>
                  <a:pt x="47010" y="8642"/>
                </a:lnTo>
                <a:lnTo>
                  <a:pt x="38084" y="2367"/>
                </a:lnTo>
                <a:lnTo>
                  <a:pt x="277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087190" y="4458411"/>
            <a:ext cx="55880" cy="56515"/>
          </a:xfrm>
          <a:custGeom>
            <a:avLst/>
            <a:gdLst/>
            <a:ahLst/>
            <a:cxnLst/>
            <a:rect l="l" t="t" r="r" b="b"/>
            <a:pathLst>
              <a:path w="55879" h="56514">
                <a:moveTo>
                  <a:pt x="55627" y="27955"/>
                </a:moveTo>
                <a:lnTo>
                  <a:pt x="53268" y="17585"/>
                </a:lnTo>
                <a:lnTo>
                  <a:pt x="47010" y="8642"/>
                </a:lnTo>
                <a:lnTo>
                  <a:pt x="38084" y="2367"/>
                </a:lnTo>
                <a:lnTo>
                  <a:pt x="27721" y="0"/>
                </a:lnTo>
                <a:lnTo>
                  <a:pt x="17698" y="2367"/>
                </a:lnTo>
                <a:lnTo>
                  <a:pt x="8801" y="8642"/>
                </a:lnTo>
                <a:lnTo>
                  <a:pt x="2434" y="17585"/>
                </a:lnTo>
                <a:lnTo>
                  <a:pt x="0" y="27955"/>
                </a:lnTo>
                <a:lnTo>
                  <a:pt x="2434" y="38133"/>
                </a:lnTo>
                <a:lnTo>
                  <a:pt x="8801" y="47104"/>
                </a:lnTo>
                <a:lnTo>
                  <a:pt x="17698" y="53494"/>
                </a:lnTo>
                <a:lnTo>
                  <a:pt x="27721" y="55930"/>
                </a:lnTo>
                <a:lnTo>
                  <a:pt x="38084" y="53494"/>
                </a:lnTo>
                <a:lnTo>
                  <a:pt x="47010" y="47104"/>
                </a:lnTo>
                <a:lnTo>
                  <a:pt x="53268" y="38133"/>
                </a:lnTo>
                <a:lnTo>
                  <a:pt x="55627" y="27955"/>
                </a:lnTo>
              </a:path>
            </a:pathLst>
          </a:custGeom>
          <a:ln w="282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087745" y="5890733"/>
            <a:ext cx="55880" cy="56515"/>
          </a:xfrm>
          <a:custGeom>
            <a:avLst/>
            <a:gdLst/>
            <a:ahLst/>
            <a:cxnLst/>
            <a:rect l="l" t="t" r="r" b="b"/>
            <a:pathLst>
              <a:path w="55879" h="56514">
                <a:moveTo>
                  <a:pt x="27721" y="0"/>
                </a:moveTo>
                <a:lnTo>
                  <a:pt x="17698" y="2372"/>
                </a:lnTo>
                <a:lnTo>
                  <a:pt x="8801" y="8658"/>
                </a:lnTo>
                <a:lnTo>
                  <a:pt x="2434" y="17608"/>
                </a:lnTo>
                <a:lnTo>
                  <a:pt x="0" y="27974"/>
                </a:lnTo>
                <a:lnTo>
                  <a:pt x="2434" y="38152"/>
                </a:lnTo>
                <a:lnTo>
                  <a:pt x="8801" y="47123"/>
                </a:lnTo>
                <a:lnTo>
                  <a:pt x="17698" y="53513"/>
                </a:lnTo>
                <a:lnTo>
                  <a:pt x="27721" y="55948"/>
                </a:lnTo>
                <a:lnTo>
                  <a:pt x="38084" y="53513"/>
                </a:lnTo>
                <a:lnTo>
                  <a:pt x="47010" y="47123"/>
                </a:lnTo>
                <a:lnTo>
                  <a:pt x="53268" y="38152"/>
                </a:lnTo>
                <a:lnTo>
                  <a:pt x="55627" y="27974"/>
                </a:lnTo>
                <a:lnTo>
                  <a:pt x="53268" y="17608"/>
                </a:lnTo>
                <a:lnTo>
                  <a:pt x="47010" y="8658"/>
                </a:lnTo>
                <a:lnTo>
                  <a:pt x="38085" y="2372"/>
                </a:lnTo>
                <a:lnTo>
                  <a:pt x="277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087745" y="5890733"/>
            <a:ext cx="55880" cy="56515"/>
          </a:xfrm>
          <a:custGeom>
            <a:avLst/>
            <a:gdLst/>
            <a:ahLst/>
            <a:cxnLst/>
            <a:rect l="l" t="t" r="r" b="b"/>
            <a:pathLst>
              <a:path w="55879" h="56514">
                <a:moveTo>
                  <a:pt x="55627" y="27974"/>
                </a:moveTo>
                <a:lnTo>
                  <a:pt x="53268" y="17608"/>
                </a:lnTo>
                <a:lnTo>
                  <a:pt x="47010" y="8658"/>
                </a:lnTo>
                <a:lnTo>
                  <a:pt x="38085" y="2372"/>
                </a:lnTo>
                <a:lnTo>
                  <a:pt x="27721" y="0"/>
                </a:lnTo>
                <a:lnTo>
                  <a:pt x="17698" y="2372"/>
                </a:lnTo>
                <a:lnTo>
                  <a:pt x="8801" y="8658"/>
                </a:lnTo>
                <a:lnTo>
                  <a:pt x="2434" y="17608"/>
                </a:lnTo>
                <a:lnTo>
                  <a:pt x="0" y="27974"/>
                </a:lnTo>
                <a:lnTo>
                  <a:pt x="2434" y="38152"/>
                </a:lnTo>
                <a:lnTo>
                  <a:pt x="8801" y="47123"/>
                </a:lnTo>
                <a:lnTo>
                  <a:pt x="17698" y="53513"/>
                </a:lnTo>
                <a:lnTo>
                  <a:pt x="27721" y="55948"/>
                </a:lnTo>
                <a:lnTo>
                  <a:pt x="38084" y="53513"/>
                </a:lnTo>
                <a:lnTo>
                  <a:pt x="47010" y="47123"/>
                </a:lnTo>
                <a:lnTo>
                  <a:pt x="53268" y="38152"/>
                </a:lnTo>
                <a:lnTo>
                  <a:pt x="55627" y="27974"/>
                </a:lnTo>
              </a:path>
            </a:pathLst>
          </a:custGeom>
          <a:ln w="282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0480" y="38099"/>
            <a:ext cx="7499984" cy="1296035"/>
          </a:xfrm>
          <a:custGeom>
            <a:avLst/>
            <a:gdLst/>
            <a:ahLst/>
            <a:cxnLst/>
            <a:rect l="l" t="t" r="r" b="b"/>
            <a:pathLst>
              <a:path w="7499984" h="1296035">
                <a:moveTo>
                  <a:pt x="0" y="1295653"/>
                </a:moveTo>
                <a:lnTo>
                  <a:pt x="7499604" y="1295653"/>
                </a:lnTo>
                <a:lnTo>
                  <a:pt x="7499604" y="0"/>
                </a:lnTo>
                <a:lnTo>
                  <a:pt x="0" y="0"/>
                </a:lnTo>
                <a:lnTo>
                  <a:pt x="0" y="1295653"/>
                </a:lnTo>
                <a:close/>
              </a:path>
            </a:pathLst>
          </a:custGeom>
          <a:solidFill>
            <a:srgbClr val="0031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1372869" y="362203"/>
            <a:ext cx="482854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5" b="0">
                <a:solidFill>
                  <a:srgbClr val="FFFFFF"/>
                </a:solidFill>
                <a:latin typeface="Calibri Light"/>
                <a:cs typeface="Calibri Light"/>
              </a:rPr>
              <a:t>3. </a:t>
            </a:r>
            <a:r>
              <a:rPr dirty="0" sz="2800" spc="-85" b="0">
                <a:solidFill>
                  <a:srgbClr val="FFFFFF"/>
                </a:solidFill>
                <a:latin typeface="Calibri Light"/>
                <a:cs typeface="Calibri Light"/>
              </a:rPr>
              <a:t>CIRCLE </a:t>
            </a:r>
            <a:r>
              <a:rPr dirty="0" sz="2800" spc="-100" b="0">
                <a:solidFill>
                  <a:srgbClr val="FFFFFF"/>
                </a:solidFill>
                <a:latin typeface="Calibri Light"/>
                <a:cs typeface="Calibri Light"/>
              </a:rPr>
              <a:t>GENERATION</a:t>
            </a:r>
            <a:r>
              <a:rPr dirty="0" sz="2800" spc="-41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800" spc="-95" b="0">
                <a:solidFill>
                  <a:srgbClr val="FFFFFF"/>
                </a:solidFill>
                <a:latin typeface="Calibri Light"/>
                <a:cs typeface="Calibri Light"/>
              </a:rPr>
              <a:t>ALGORITHM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0480" y="1352803"/>
            <a:ext cx="7499984" cy="0"/>
          </a:xfrm>
          <a:custGeom>
            <a:avLst/>
            <a:gdLst/>
            <a:ahLst/>
            <a:cxnLst/>
            <a:rect l="l" t="t" r="r" b="b"/>
            <a:pathLst>
              <a:path w="7499984" h="0">
                <a:moveTo>
                  <a:pt x="0" y="0"/>
                </a:moveTo>
                <a:lnTo>
                  <a:pt x="7499604" y="0"/>
                </a:lnTo>
              </a:path>
            </a:pathLst>
          </a:custGeom>
          <a:ln w="3810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15240" y="0"/>
            <a:ext cx="0" cy="1372235"/>
          </a:xfrm>
          <a:custGeom>
            <a:avLst/>
            <a:gdLst/>
            <a:ahLst/>
            <a:cxnLst/>
            <a:rect l="l" t="t" r="r" b="b"/>
            <a:pathLst>
              <a:path w="0" h="1372235">
                <a:moveTo>
                  <a:pt x="0" y="0"/>
                </a:moveTo>
                <a:lnTo>
                  <a:pt x="0" y="13718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545323" y="0"/>
            <a:ext cx="0" cy="1372235"/>
          </a:xfrm>
          <a:custGeom>
            <a:avLst/>
            <a:gdLst/>
            <a:ahLst/>
            <a:cxnLst/>
            <a:rect l="l" t="t" r="r" b="b"/>
            <a:pathLst>
              <a:path w="0" h="1372235">
                <a:moveTo>
                  <a:pt x="0" y="0"/>
                </a:moveTo>
                <a:lnTo>
                  <a:pt x="0" y="13718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11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400" y="4003166"/>
            <a:ext cx="6082030" cy="3561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can be </a:t>
            </a:r>
            <a:r>
              <a:rPr dirty="0" sz="1100" spc="-5">
                <a:latin typeface="Verdana"/>
                <a:cs typeface="Verdana"/>
              </a:rPr>
              <a:t>decided </a:t>
            </a:r>
            <a:r>
              <a:rPr dirty="0" sz="1100" spc="5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the decision </a:t>
            </a:r>
            <a:r>
              <a:rPr dirty="0" sz="1100">
                <a:latin typeface="Verdana"/>
                <a:cs typeface="Verdana"/>
              </a:rPr>
              <a:t>parameter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d</a:t>
            </a:r>
            <a:r>
              <a:rPr dirty="0" sz="1100" spc="-5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93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If d &lt;= </a:t>
            </a:r>
            <a:r>
              <a:rPr dirty="0" sz="1100" spc="-5">
                <a:latin typeface="Verdana"/>
                <a:cs typeface="Verdana"/>
              </a:rPr>
              <a:t>0, then </a:t>
            </a:r>
            <a:r>
              <a:rPr dirty="0" sz="1100">
                <a:latin typeface="Verdana"/>
                <a:cs typeface="Verdana"/>
              </a:rPr>
              <a:t>N(X+1, Y)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to be chosen </a:t>
            </a:r>
            <a:r>
              <a:rPr dirty="0" sz="1100" spc="-5">
                <a:latin typeface="Verdana"/>
                <a:cs typeface="Verdana"/>
              </a:rPr>
              <a:t>as next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pixel.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7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If d &gt; </a:t>
            </a:r>
            <a:r>
              <a:rPr dirty="0" sz="1100" spc="-5">
                <a:latin typeface="Verdana"/>
                <a:cs typeface="Verdana"/>
              </a:rPr>
              <a:t>0, then </a:t>
            </a:r>
            <a:r>
              <a:rPr dirty="0" sz="1100">
                <a:latin typeface="Verdana"/>
                <a:cs typeface="Verdana"/>
              </a:rPr>
              <a:t>S(X+1, Y-1)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to be chosen </a:t>
            </a:r>
            <a:r>
              <a:rPr dirty="0" sz="1100" spc="-5">
                <a:latin typeface="Verdana"/>
                <a:cs typeface="Verdana"/>
              </a:rPr>
              <a:t>as the next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pixel.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725"/>
              </a:spcBef>
            </a:pPr>
            <a:r>
              <a:rPr dirty="0" sz="1400" spc="-5" b="1">
                <a:latin typeface="Arial"/>
                <a:cs typeface="Arial"/>
              </a:rPr>
              <a:t>Algorithm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8200"/>
              </a:lnSpc>
              <a:spcBef>
                <a:spcPts val="170"/>
              </a:spcBef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1: </a:t>
            </a:r>
            <a:r>
              <a:rPr dirty="0" sz="1100">
                <a:latin typeface="Verdana"/>
                <a:cs typeface="Verdana"/>
              </a:rPr>
              <a:t>Get </a:t>
            </a:r>
            <a:r>
              <a:rPr dirty="0" sz="1100" spc="-5">
                <a:latin typeface="Verdana"/>
                <a:cs typeface="Verdana"/>
              </a:rPr>
              <a:t>the coordinates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center of </a:t>
            </a:r>
            <a:r>
              <a:rPr dirty="0" sz="1100" spc="-5">
                <a:latin typeface="Verdana"/>
                <a:cs typeface="Verdana"/>
              </a:rPr>
              <a:t>the circle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radius, </a:t>
            </a:r>
            <a:r>
              <a:rPr dirty="0" sz="1100">
                <a:latin typeface="Verdana"/>
                <a:cs typeface="Verdana"/>
              </a:rPr>
              <a:t>and store them </a:t>
            </a:r>
            <a:r>
              <a:rPr dirty="0" sz="1100" spc="-10">
                <a:latin typeface="Verdana"/>
                <a:cs typeface="Verdana"/>
              </a:rPr>
              <a:t>in  </a:t>
            </a:r>
            <a:r>
              <a:rPr dirty="0" sz="1100" spc="-5">
                <a:latin typeface="Verdana"/>
                <a:cs typeface="Verdana"/>
              </a:rPr>
              <a:t>x, y, </a:t>
            </a:r>
            <a:r>
              <a:rPr dirty="0" sz="1100">
                <a:latin typeface="Verdana"/>
                <a:cs typeface="Verdana"/>
              </a:rPr>
              <a:t>and R </a:t>
            </a:r>
            <a:r>
              <a:rPr dirty="0" sz="1100" spc="-5">
                <a:latin typeface="Verdana"/>
                <a:cs typeface="Verdana"/>
              </a:rPr>
              <a:t>respectively. </a:t>
            </a:r>
            <a:r>
              <a:rPr dirty="0" sz="1100">
                <a:latin typeface="Verdana"/>
                <a:cs typeface="Verdana"/>
              </a:rPr>
              <a:t>Set </a:t>
            </a:r>
            <a:r>
              <a:rPr dirty="0" sz="1100" spc="-5">
                <a:latin typeface="Verdana"/>
                <a:cs typeface="Verdana"/>
              </a:rPr>
              <a:t>P=0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Q=R.</a:t>
            </a:r>
            <a:endParaRPr sz="1100">
              <a:latin typeface="Verdana"/>
              <a:cs typeface="Verdana"/>
            </a:endParaRPr>
          </a:p>
          <a:p>
            <a:pPr algn="just" marL="12700" marR="2941955">
              <a:lnSpc>
                <a:spcPct val="169500"/>
              </a:lnSpc>
              <a:spcBef>
                <a:spcPts val="5"/>
              </a:spcBef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2: </a:t>
            </a:r>
            <a:r>
              <a:rPr dirty="0" sz="1100">
                <a:latin typeface="Verdana"/>
                <a:cs typeface="Verdana"/>
              </a:rPr>
              <a:t>Set </a:t>
            </a:r>
            <a:r>
              <a:rPr dirty="0" sz="1100" spc="-5">
                <a:latin typeface="Verdana"/>
                <a:cs typeface="Verdana"/>
              </a:rPr>
              <a:t>decision parameter </a:t>
            </a:r>
            <a:r>
              <a:rPr dirty="0" sz="1100">
                <a:latin typeface="Verdana"/>
                <a:cs typeface="Verdana"/>
              </a:rPr>
              <a:t>D = 3 </a:t>
            </a:r>
            <a:r>
              <a:rPr dirty="0" sz="1100">
                <a:latin typeface="Verdana"/>
                <a:cs typeface="Verdana"/>
              </a:rPr>
              <a:t>– </a:t>
            </a:r>
            <a:r>
              <a:rPr dirty="0" sz="1100">
                <a:latin typeface="Verdana"/>
                <a:cs typeface="Verdana"/>
              </a:rPr>
              <a:t>2R.  </a:t>
            </a: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3: </a:t>
            </a:r>
            <a:r>
              <a:rPr dirty="0" sz="1100" spc="-5">
                <a:latin typeface="Verdana"/>
                <a:cs typeface="Verdana"/>
              </a:rPr>
              <a:t>Repeat through </a:t>
            </a:r>
            <a:r>
              <a:rPr dirty="0" sz="1100">
                <a:latin typeface="Verdana"/>
                <a:cs typeface="Verdana"/>
              </a:rPr>
              <a:t>step-8 </a:t>
            </a:r>
            <a:r>
              <a:rPr dirty="0" sz="1100" spc="-5">
                <a:latin typeface="Verdana"/>
                <a:cs typeface="Verdana"/>
              </a:rPr>
              <a:t>while </a:t>
            </a:r>
            <a:r>
              <a:rPr dirty="0" sz="1100">
                <a:latin typeface="Verdana"/>
                <a:cs typeface="Verdana"/>
              </a:rPr>
              <a:t>X &lt; Y.  </a:t>
            </a: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4: </a:t>
            </a:r>
            <a:r>
              <a:rPr dirty="0" sz="1100" spc="-5">
                <a:latin typeface="Verdana"/>
                <a:cs typeface="Verdana"/>
              </a:rPr>
              <a:t>Call </a:t>
            </a:r>
            <a:r>
              <a:rPr dirty="0" sz="1100">
                <a:latin typeface="Verdana"/>
                <a:cs typeface="Verdana"/>
              </a:rPr>
              <a:t>Draw </a:t>
            </a:r>
            <a:r>
              <a:rPr dirty="0" sz="1100" spc="-5">
                <a:latin typeface="Verdana"/>
                <a:cs typeface="Verdana"/>
              </a:rPr>
              <a:t>Circle (X, </a:t>
            </a:r>
            <a:r>
              <a:rPr dirty="0" sz="1100">
                <a:latin typeface="Verdana"/>
                <a:cs typeface="Verdana"/>
              </a:rPr>
              <a:t>Y, </a:t>
            </a:r>
            <a:r>
              <a:rPr dirty="0" sz="1100" spc="-5">
                <a:latin typeface="Verdana"/>
                <a:cs typeface="Verdana"/>
              </a:rPr>
              <a:t>P,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Q).</a:t>
            </a:r>
            <a:endParaRPr sz="11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925"/>
              </a:spcBef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5: </a:t>
            </a:r>
            <a:r>
              <a:rPr dirty="0" sz="1100">
                <a:latin typeface="Verdana"/>
                <a:cs typeface="Verdana"/>
              </a:rPr>
              <a:t>Increment </a:t>
            </a:r>
            <a:r>
              <a:rPr dirty="0" sz="1100" spc="-5">
                <a:latin typeface="Verdana"/>
                <a:cs typeface="Verdana"/>
              </a:rPr>
              <a:t>the value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P.</a:t>
            </a:r>
            <a:endParaRPr sz="11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919"/>
              </a:spcBef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6: </a:t>
            </a:r>
            <a:r>
              <a:rPr dirty="0" sz="1100">
                <a:latin typeface="Verdana"/>
                <a:cs typeface="Verdana"/>
              </a:rPr>
              <a:t>If D &lt; 0 </a:t>
            </a:r>
            <a:r>
              <a:rPr dirty="0" sz="1100" spc="-5">
                <a:latin typeface="Verdana"/>
                <a:cs typeface="Verdana"/>
              </a:rPr>
              <a:t>then </a:t>
            </a:r>
            <a:r>
              <a:rPr dirty="0" sz="1100">
                <a:latin typeface="Verdana"/>
                <a:cs typeface="Verdana"/>
              </a:rPr>
              <a:t>D = D + </a:t>
            </a:r>
            <a:r>
              <a:rPr dirty="0" sz="1100" spc="-5">
                <a:latin typeface="Verdana"/>
                <a:cs typeface="Verdana"/>
              </a:rPr>
              <a:t>4x </a:t>
            </a:r>
            <a:r>
              <a:rPr dirty="0" sz="1100">
                <a:latin typeface="Verdana"/>
                <a:cs typeface="Verdana"/>
              </a:rPr>
              <a:t>+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6.</a:t>
            </a:r>
            <a:endParaRPr sz="11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925"/>
              </a:spcBef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7: </a:t>
            </a:r>
            <a:r>
              <a:rPr dirty="0" sz="1100" spc="-5">
                <a:latin typeface="Verdana"/>
                <a:cs typeface="Verdana"/>
              </a:rPr>
              <a:t>Else </a:t>
            </a:r>
            <a:r>
              <a:rPr dirty="0" sz="1100">
                <a:latin typeface="Verdana"/>
                <a:cs typeface="Verdana"/>
              </a:rPr>
              <a:t>Set Y = Y + </a:t>
            </a:r>
            <a:r>
              <a:rPr dirty="0" sz="1100" spc="-5">
                <a:latin typeface="Verdana"/>
                <a:cs typeface="Verdana"/>
              </a:rPr>
              <a:t>1, </a:t>
            </a:r>
            <a:r>
              <a:rPr dirty="0" sz="1100">
                <a:latin typeface="Verdana"/>
                <a:cs typeface="Verdana"/>
              </a:rPr>
              <a:t>D = D + 4(X-Y) +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10.</a:t>
            </a:r>
            <a:endParaRPr sz="11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925"/>
              </a:spcBef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8: </a:t>
            </a:r>
            <a:r>
              <a:rPr dirty="0" sz="1100" spc="-5">
                <a:latin typeface="Verdana"/>
                <a:cs typeface="Verdana"/>
              </a:rPr>
              <a:t>Call </a:t>
            </a:r>
            <a:r>
              <a:rPr dirty="0" sz="1100">
                <a:latin typeface="Verdana"/>
                <a:cs typeface="Verdana"/>
              </a:rPr>
              <a:t>Draw </a:t>
            </a:r>
            <a:r>
              <a:rPr dirty="0" sz="1100" spc="-5">
                <a:latin typeface="Verdana"/>
                <a:cs typeface="Verdana"/>
              </a:rPr>
              <a:t>Circle (X, </a:t>
            </a:r>
            <a:r>
              <a:rPr dirty="0" sz="1100">
                <a:latin typeface="Verdana"/>
                <a:cs typeface="Verdana"/>
              </a:rPr>
              <a:t>Y, </a:t>
            </a:r>
            <a:r>
              <a:rPr dirty="0" sz="1100" spc="-5">
                <a:latin typeface="Verdana"/>
                <a:cs typeface="Verdana"/>
              </a:rPr>
              <a:t>P,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Q).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4004" y="7677657"/>
            <a:ext cx="6071870" cy="159893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 marL="94615" marR="3580765">
              <a:lnSpc>
                <a:spcPts val="1989"/>
              </a:lnSpc>
              <a:spcBef>
                <a:spcPts val="15"/>
              </a:spcBef>
            </a:pPr>
            <a:r>
              <a:rPr dirty="0" sz="1100" spc="-5">
                <a:latin typeface="Consolas"/>
                <a:cs typeface="Consolas"/>
              </a:rPr>
              <a:t>Draw Circle Method(X, </a:t>
            </a:r>
            <a:r>
              <a:rPr dirty="0" sz="1100">
                <a:latin typeface="Consolas"/>
                <a:cs typeface="Consolas"/>
              </a:rPr>
              <a:t>Y, P, </a:t>
            </a:r>
            <a:r>
              <a:rPr dirty="0" sz="1100" spc="5">
                <a:latin typeface="Consolas"/>
                <a:cs typeface="Consolas"/>
              </a:rPr>
              <a:t>Q).  </a:t>
            </a:r>
            <a:r>
              <a:rPr dirty="0" sz="1100" spc="-5">
                <a:latin typeface="Consolas"/>
                <a:cs typeface="Consolas"/>
              </a:rPr>
              <a:t>Call Putpixel (X </a:t>
            </a:r>
            <a:r>
              <a:rPr dirty="0" sz="1100">
                <a:latin typeface="Consolas"/>
                <a:cs typeface="Consolas"/>
              </a:rPr>
              <a:t>+ </a:t>
            </a:r>
            <a:r>
              <a:rPr dirty="0" sz="1100" spc="-5">
                <a:latin typeface="Consolas"/>
                <a:cs typeface="Consolas"/>
              </a:rPr>
              <a:t>P, </a:t>
            </a:r>
            <a:r>
              <a:rPr dirty="0" sz="1100">
                <a:latin typeface="Consolas"/>
                <a:cs typeface="Consolas"/>
              </a:rPr>
              <a:t>Y +</a:t>
            </a:r>
            <a:r>
              <a:rPr dirty="0" sz="1100" spc="-45">
                <a:latin typeface="Consolas"/>
                <a:cs typeface="Consolas"/>
              </a:rPr>
              <a:t> </a:t>
            </a:r>
            <a:r>
              <a:rPr dirty="0" sz="1100">
                <a:latin typeface="Consolas"/>
                <a:cs typeface="Consolas"/>
              </a:rPr>
              <a:t>Q).</a:t>
            </a:r>
            <a:endParaRPr sz="1100">
              <a:latin typeface="Consolas"/>
              <a:cs typeface="Consolas"/>
            </a:endParaRPr>
          </a:p>
          <a:p>
            <a:pPr algn="just" marL="94615">
              <a:lnSpc>
                <a:spcPct val="100000"/>
              </a:lnSpc>
              <a:spcBef>
                <a:spcPts val="490"/>
              </a:spcBef>
            </a:pPr>
            <a:r>
              <a:rPr dirty="0" sz="1100" spc="-5">
                <a:latin typeface="Consolas"/>
                <a:cs typeface="Consolas"/>
              </a:rPr>
              <a:t>Call Putpixel (X </a:t>
            </a:r>
            <a:r>
              <a:rPr dirty="0" sz="1100">
                <a:latin typeface="Consolas"/>
                <a:cs typeface="Consolas"/>
              </a:rPr>
              <a:t>- </a:t>
            </a:r>
            <a:r>
              <a:rPr dirty="0" sz="1100" spc="-5">
                <a:latin typeface="Consolas"/>
                <a:cs typeface="Consolas"/>
              </a:rPr>
              <a:t>P, </a:t>
            </a:r>
            <a:r>
              <a:rPr dirty="0" sz="1100">
                <a:latin typeface="Consolas"/>
                <a:cs typeface="Consolas"/>
              </a:rPr>
              <a:t>Y +</a:t>
            </a:r>
            <a:r>
              <a:rPr dirty="0" sz="1100" spc="-45">
                <a:latin typeface="Consolas"/>
                <a:cs typeface="Consolas"/>
              </a:rPr>
              <a:t> </a:t>
            </a:r>
            <a:r>
              <a:rPr dirty="0" sz="1100">
                <a:latin typeface="Consolas"/>
                <a:cs typeface="Consolas"/>
              </a:rPr>
              <a:t>Q).</a:t>
            </a:r>
            <a:endParaRPr sz="1100">
              <a:latin typeface="Consolas"/>
              <a:cs typeface="Consolas"/>
            </a:endParaRPr>
          </a:p>
          <a:p>
            <a:pPr algn="just" marL="94615" marR="3733165">
              <a:lnSpc>
                <a:spcPct val="150500"/>
              </a:lnSpc>
              <a:spcBef>
                <a:spcPts val="5"/>
              </a:spcBef>
            </a:pPr>
            <a:r>
              <a:rPr dirty="0" sz="1100" spc="-5">
                <a:latin typeface="Consolas"/>
                <a:cs typeface="Consolas"/>
              </a:rPr>
              <a:t>Call Putpixel (X </a:t>
            </a:r>
            <a:r>
              <a:rPr dirty="0" sz="1100">
                <a:latin typeface="Consolas"/>
                <a:cs typeface="Consolas"/>
              </a:rPr>
              <a:t>+ </a:t>
            </a:r>
            <a:r>
              <a:rPr dirty="0" sz="1100" spc="-5">
                <a:latin typeface="Consolas"/>
                <a:cs typeface="Consolas"/>
              </a:rPr>
              <a:t>P, </a:t>
            </a:r>
            <a:r>
              <a:rPr dirty="0" sz="1100">
                <a:latin typeface="Consolas"/>
                <a:cs typeface="Consolas"/>
              </a:rPr>
              <a:t>Y - Q).  </a:t>
            </a:r>
            <a:r>
              <a:rPr dirty="0" sz="1100" spc="-5">
                <a:latin typeface="Consolas"/>
                <a:cs typeface="Consolas"/>
              </a:rPr>
              <a:t>Call Putpixel (X </a:t>
            </a:r>
            <a:r>
              <a:rPr dirty="0" sz="1100">
                <a:latin typeface="Consolas"/>
                <a:cs typeface="Consolas"/>
              </a:rPr>
              <a:t>- </a:t>
            </a:r>
            <a:r>
              <a:rPr dirty="0" sz="1100" spc="-5">
                <a:latin typeface="Consolas"/>
                <a:cs typeface="Consolas"/>
              </a:rPr>
              <a:t>P, </a:t>
            </a:r>
            <a:r>
              <a:rPr dirty="0" sz="1100">
                <a:latin typeface="Consolas"/>
                <a:cs typeface="Consolas"/>
              </a:rPr>
              <a:t>Y - Q).  </a:t>
            </a:r>
            <a:r>
              <a:rPr dirty="0" sz="1100" spc="-5">
                <a:latin typeface="Consolas"/>
                <a:cs typeface="Consolas"/>
              </a:rPr>
              <a:t>Call Putpixel (X </a:t>
            </a:r>
            <a:r>
              <a:rPr dirty="0" sz="1100">
                <a:latin typeface="Consolas"/>
                <a:cs typeface="Consolas"/>
              </a:rPr>
              <a:t>+ </a:t>
            </a:r>
            <a:r>
              <a:rPr dirty="0" sz="1100" spc="-5">
                <a:latin typeface="Consolas"/>
                <a:cs typeface="Consolas"/>
              </a:rPr>
              <a:t>Q, </a:t>
            </a:r>
            <a:r>
              <a:rPr dirty="0" sz="1100">
                <a:latin typeface="Consolas"/>
                <a:cs typeface="Consolas"/>
              </a:rPr>
              <a:t>Y +</a:t>
            </a:r>
            <a:r>
              <a:rPr dirty="0" sz="1100" spc="-65">
                <a:latin typeface="Consolas"/>
                <a:cs typeface="Consolas"/>
              </a:rPr>
              <a:t> </a:t>
            </a:r>
            <a:r>
              <a:rPr dirty="0" sz="1100" spc="5">
                <a:latin typeface="Consolas"/>
                <a:cs typeface="Consolas"/>
              </a:rPr>
              <a:t>X).</a:t>
            </a:r>
            <a:endParaRPr sz="1100">
              <a:latin typeface="Consolas"/>
              <a:cs typeface="Consola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00783" y="914399"/>
            <a:ext cx="4256532" cy="2976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12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4004" y="917447"/>
            <a:ext cx="6071870" cy="84201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 algn="just" marL="94615" marR="3733165">
              <a:lnSpc>
                <a:spcPts val="1989"/>
              </a:lnSpc>
              <a:spcBef>
                <a:spcPts val="15"/>
              </a:spcBef>
            </a:pPr>
            <a:r>
              <a:rPr dirty="0" sz="1100" spc="-5">
                <a:latin typeface="Consolas"/>
                <a:cs typeface="Consolas"/>
              </a:rPr>
              <a:t>Call Putpixel (X </a:t>
            </a:r>
            <a:r>
              <a:rPr dirty="0" sz="1100">
                <a:latin typeface="Consolas"/>
                <a:cs typeface="Consolas"/>
              </a:rPr>
              <a:t>- </a:t>
            </a:r>
            <a:r>
              <a:rPr dirty="0" sz="1100" spc="-5">
                <a:latin typeface="Consolas"/>
                <a:cs typeface="Consolas"/>
              </a:rPr>
              <a:t>Q, </a:t>
            </a:r>
            <a:r>
              <a:rPr dirty="0" sz="1100">
                <a:latin typeface="Consolas"/>
                <a:cs typeface="Consolas"/>
              </a:rPr>
              <a:t>Y + X).  </a:t>
            </a:r>
            <a:r>
              <a:rPr dirty="0" sz="1100" spc="-5">
                <a:latin typeface="Consolas"/>
                <a:cs typeface="Consolas"/>
              </a:rPr>
              <a:t>Call Putpixel (X </a:t>
            </a:r>
            <a:r>
              <a:rPr dirty="0" sz="1100">
                <a:latin typeface="Consolas"/>
                <a:cs typeface="Consolas"/>
              </a:rPr>
              <a:t>+ </a:t>
            </a:r>
            <a:r>
              <a:rPr dirty="0" sz="1100" spc="-5">
                <a:latin typeface="Consolas"/>
                <a:cs typeface="Consolas"/>
              </a:rPr>
              <a:t>Q, </a:t>
            </a:r>
            <a:r>
              <a:rPr dirty="0" sz="1100">
                <a:latin typeface="Consolas"/>
                <a:cs typeface="Consolas"/>
              </a:rPr>
              <a:t>Y - X).  </a:t>
            </a:r>
            <a:r>
              <a:rPr dirty="0" sz="1100" spc="-5">
                <a:latin typeface="Consolas"/>
                <a:cs typeface="Consolas"/>
              </a:rPr>
              <a:t>Call Putpixel (X </a:t>
            </a:r>
            <a:r>
              <a:rPr dirty="0" sz="1100">
                <a:latin typeface="Consolas"/>
                <a:cs typeface="Consolas"/>
              </a:rPr>
              <a:t>- </a:t>
            </a:r>
            <a:r>
              <a:rPr dirty="0" sz="1100" spc="-5">
                <a:latin typeface="Consolas"/>
                <a:cs typeface="Consolas"/>
              </a:rPr>
              <a:t>Q, </a:t>
            </a:r>
            <a:r>
              <a:rPr dirty="0" sz="1100">
                <a:latin typeface="Consolas"/>
                <a:cs typeface="Consolas"/>
              </a:rPr>
              <a:t>Y -</a:t>
            </a:r>
            <a:r>
              <a:rPr dirty="0" sz="1100" spc="-40">
                <a:latin typeface="Consolas"/>
                <a:cs typeface="Consolas"/>
              </a:rPr>
              <a:t> </a:t>
            </a:r>
            <a:r>
              <a:rPr dirty="0" sz="1100">
                <a:latin typeface="Consolas"/>
                <a:cs typeface="Consolas"/>
              </a:rPr>
              <a:t>X).</a:t>
            </a:r>
            <a:endParaRPr sz="11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0" y="1973833"/>
            <a:ext cx="1904364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85" b="1">
                <a:latin typeface="Arial"/>
                <a:cs typeface="Arial"/>
              </a:rPr>
              <a:t>Mid</a:t>
            </a:r>
            <a:r>
              <a:rPr dirty="0" sz="1800" spc="-275" b="1">
                <a:latin typeface="Arial"/>
                <a:cs typeface="Arial"/>
              </a:rPr>
              <a:t> </a:t>
            </a:r>
            <a:r>
              <a:rPr dirty="0" sz="1800" spc="-105" b="1">
                <a:latin typeface="Arial"/>
                <a:cs typeface="Arial"/>
              </a:rPr>
              <a:t>Point</a:t>
            </a:r>
            <a:r>
              <a:rPr dirty="0" sz="1800" spc="-320" b="1">
                <a:latin typeface="Arial"/>
                <a:cs typeface="Arial"/>
              </a:rPr>
              <a:t> </a:t>
            </a:r>
            <a:r>
              <a:rPr dirty="0" sz="1800" spc="-120" b="1">
                <a:latin typeface="Arial"/>
                <a:cs typeface="Arial"/>
              </a:rPr>
              <a:t>Algorithm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1812" y="2272537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7400" y="2364501"/>
            <a:ext cx="6083935" cy="347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</a:pPr>
            <a:r>
              <a:rPr dirty="0" baseline="5050" sz="1650" b="1">
                <a:latin typeface="Verdana"/>
                <a:cs typeface="Verdana"/>
              </a:rPr>
              <a:t>Step </a:t>
            </a:r>
            <a:r>
              <a:rPr dirty="0" baseline="5050" sz="1650" spc="-7" b="1">
                <a:latin typeface="Verdana"/>
                <a:cs typeface="Verdana"/>
              </a:rPr>
              <a:t>1: </a:t>
            </a:r>
            <a:r>
              <a:rPr dirty="0" baseline="5050" sz="1650">
                <a:latin typeface="Verdana"/>
                <a:cs typeface="Verdana"/>
              </a:rPr>
              <a:t>Input </a:t>
            </a:r>
            <a:r>
              <a:rPr dirty="0" baseline="5050" sz="1650" spc="-7">
                <a:latin typeface="Verdana"/>
                <a:cs typeface="Verdana"/>
              </a:rPr>
              <a:t>radius </a:t>
            </a:r>
            <a:r>
              <a:rPr dirty="0" baseline="5050" sz="1650" b="1">
                <a:latin typeface="Verdana"/>
                <a:cs typeface="Verdana"/>
              </a:rPr>
              <a:t>r </a:t>
            </a:r>
            <a:r>
              <a:rPr dirty="0" baseline="5050" sz="1650">
                <a:latin typeface="Verdana"/>
                <a:cs typeface="Verdana"/>
              </a:rPr>
              <a:t>and </a:t>
            </a:r>
            <a:r>
              <a:rPr dirty="0" baseline="5050" sz="1650" spc="-7">
                <a:latin typeface="Verdana"/>
                <a:cs typeface="Verdana"/>
              </a:rPr>
              <a:t>circle </a:t>
            </a:r>
            <a:r>
              <a:rPr dirty="0" baseline="5050" sz="1650">
                <a:latin typeface="Verdana"/>
                <a:cs typeface="Verdana"/>
              </a:rPr>
              <a:t>center </a:t>
            </a:r>
            <a:r>
              <a:rPr dirty="0" baseline="5050" sz="1650" spc="-7">
                <a:latin typeface="Verdana"/>
                <a:cs typeface="Verdana"/>
              </a:rPr>
              <a:t>(x</a:t>
            </a:r>
            <a:r>
              <a:rPr dirty="0" sz="700" spc="-5">
                <a:latin typeface="Verdana"/>
                <a:cs typeface="Verdana"/>
              </a:rPr>
              <a:t>c</a:t>
            </a:r>
            <a:r>
              <a:rPr dirty="0" baseline="5050" sz="1650" spc="-7">
                <a:latin typeface="Verdana"/>
                <a:cs typeface="Verdana"/>
              </a:rPr>
              <a:t>, y</a:t>
            </a:r>
            <a:r>
              <a:rPr dirty="0" sz="700" spc="-5">
                <a:latin typeface="Verdana"/>
                <a:cs typeface="Verdana"/>
              </a:rPr>
              <a:t>c</a:t>
            </a:r>
            <a:r>
              <a:rPr dirty="0" baseline="5050" sz="1650" spc="-7">
                <a:latin typeface="Verdana"/>
                <a:cs typeface="Verdana"/>
              </a:rPr>
              <a:t>) </a:t>
            </a:r>
            <a:r>
              <a:rPr dirty="0" baseline="5050" sz="1650">
                <a:latin typeface="Verdana"/>
                <a:cs typeface="Verdana"/>
              </a:rPr>
              <a:t>and obtain the </a:t>
            </a:r>
            <a:r>
              <a:rPr dirty="0" baseline="5050" sz="1650" spc="-7">
                <a:latin typeface="Verdana"/>
                <a:cs typeface="Verdana"/>
              </a:rPr>
              <a:t>first </a:t>
            </a:r>
            <a:r>
              <a:rPr dirty="0" baseline="5050" sz="1650">
                <a:latin typeface="Verdana"/>
                <a:cs typeface="Verdana"/>
              </a:rPr>
              <a:t>point on </a:t>
            </a:r>
            <a:r>
              <a:rPr dirty="0" baseline="5050" sz="1650" spc="-7">
                <a:latin typeface="Verdana"/>
                <a:cs typeface="Verdana"/>
              </a:rPr>
              <a:t>the  </a:t>
            </a:r>
            <a:r>
              <a:rPr dirty="0" sz="1100" spc="-5">
                <a:latin typeface="Verdana"/>
                <a:cs typeface="Verdana"/>
              </a:rPr>
              <a:t>circumference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circle </a:t>
            </a:r>
            <a:r>
              <a:rPr dirty="0" sz="1100">
                <a:latin typeface="Verdana"/>
                <a:cs typeface="Verdana"/>
              </a:rPr>
              <a:t>centered on </a:t>
            </a:r>
            <a:r>
              <a:rPr dirty="0" sz="1100" spc="-5">
                <a:latin typeface="Verdana"/>
                <a:cs typeface="Verdana"/>
              </a:rPr>
              <a:t>the origin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13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4004" y="2825749"/>
            <a:ext cx="6071870" cy="335915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wrap="square" lIns="0" tIns="781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15"/>
              </a:spcBef>
            </a:pPr>
            <a:r>
              <a:rPr dirty="0" baseline="5050" sz="1650" spc="-7">
                <a:latin typeface="Consolas"/>
                <a:cs typeface="Consolas"/>
              </a:rPr>
              <a:t>(x</a:t>
            </a:r>
            <a:r>
              <a:rPr dirty="0" sz="700" spc="-5">
                <a:latin typeface="Consolas"/>
                <a:cs typeface="Consolas"/>
              </a:rPr>
              <a:t>0</a:t>
            </a:r>
            <a:r>
              <a:rPr dirty="0" baseline="5050" sz="1650" spc="-7">
                <a:latin typeface="Consolas"/>
                <a:cs typeface="Consolas"/>
              </a:rPr>
              <a:t>, </a:t>
            </a:r>
            <a:r>
              <a:rPr dirty="0" baseline="5050" sz="1650">
                <a:latin typeface="Consolas"/>
                <a:cs typeface="Consolas"/>
              </a:rPr>
              <a:t>y</a:t>
            </a:r>
            <a:r>
              <a:rPr dirty="0" sz="700">
                <a:latin typeface="Consolas"/>
                <a:cs typeface="Consolas"/>
              </a:rPr>
              <a:t>0</a:t>
            </a:r>
            <a:r>
              <a:rPr dirty="0" baseline="5050" sz="1650">
                <a:latin typeface="Consolas"/>
                <a:cs typeface="Consolas"/>
              </a:rPr>
              <a:t>) = </a:t>
            </a:r>
            <a:r>
              <a:rPr dirty="0" baseline="5050" sz="1650" spc="-7">
                <a:latin typeface="Consolas"/>
                <a:cs typeface="Consolas"/>
              </a:rPr>
              <a:t>(0,</a:t>
            </a:r>
            <a:r>
              <a:rPr dirty="0" baseline="5050" sz="1650" spc="-97">
                <a:latin typeface="Consolas"/>
                <a:cs typeface="Consolas"/>
              </a:rPr>
              <a:t> </a:t>
            </a:r>
            <a:r>
              <a:rPr dirty="0" baseline="5050" sz="1650" spc="-15">
                <a:latin typeface="Consolas"/>
                <a:cs typeface="Consolas"/>
              </a:rPr>
              <a:t>r)</a:t>
            </a:r>
            <a:endParaRPr baseline="5050" sz="165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0" y="3523106"/>
            <a:ext cx="5459730" cy="465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2: </a:t>
            </a:r>
            <a:r>
              <a:rPr dirty="0" sz="1100" spc="-5">
                <a:latin typeface="Verdana"/>
                <a:cs typeface="Verdana"/>
              </a:rPr>
              <a:t>Calculate the initial value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decision parameter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baseline="5050" sz="1650" spc="-7">
                <a:latin typeface="Verdana"/>
                <a:cs typeface="Verdana"/>
              </a:rPr>
              <a:t>P</a:t>
            </a:r>
            <a:r>
              <a:rPr dirty="0" sz="700" spc="-5">
                <a:latin typeface="Verdana"/>
                <a:cs typeface="Verdana"/>
              </a:rPr>
              <a:t>0 </a:t>
            </a:r>
            <a:r>
              <a:rPr dirty="0" baseline="5050" sz="1650">
                <a:latin typeface="Verdana"/>
                <a:cs typeface="Verdana"/>
              </a:rPr>
              <a:t>= </a:t>
            </a:r>
            <a:r>
              <a:rPr dirty="0" baseline="5050" sz="1650" spc="-7">
                <a:latin typeface="Verdana"/>
                <a:cs typeface="Verdana"/>
              </a:rPr>
              <a:t>5/4 </a:t>
            </a:r>
            <a:r>
              <a:rPr dirty="0" baseline="5050" sz="1650">
                <a:latin typeface="Verdana"/>
                <a:cs typeface="Verdana"/>
              </a:rPr>
              <a:t>– </a:t>
            </a:r>
            <a:r>
              <a:rPr dirty="0" baseline="5050" sz="1650">
                <a:latin typeface="Verdana"/>
                <a:cs typeface="Verdana"/>
              </a:rPr>
              <a:t>r (See </a:t>
            </a:r>
            <a:r>
              <a:rPr dirty="0" baseline="5050" sz="1650" spc="-7">
                <a:latin typeface="Verdana"/>
                <a:cs typeface="Verdana"/>
              </a:rPr>
              <a:t>the following description </a:t>
            </a:r>
            <a:r>
              <a:rPr dirty="0" baseline="5050" sz="1650">
                <a:latin typeface="Verdana"/>
                <a:cs typeface="Verdana"/>
              </a:rPr>
              <a:t>for </a:t>
            </a:r>
            <a:r>
              <a:rPr dirty="0" baseline="5050" sz="1650" spc="-7">
                <a:latin typeface="Verdana"/>
                <a:cs typeface="Verdana"/>
              </a:rPr>
              <a:t>simplification </a:t>
            </a:r>
            <a:r>
              <a:rPr dirty="0" baseline="5050" sz="1650">
                <a:latin typeface="Verdana"/>
                <a:cs typeface="Verdana"/>
              </a:rPr>
              <a:t>of this</a:t>
            </a:r>
            <a:r>
              <a:rPr dirty="0" baseline="5050" sz="1650" spc="112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equation.)</a:t>
            </a:r>
            <a:endParaRPr baseline="5050" sz="16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4004" y="4098670"/>
            <a:ext cx="6071870" cy="134620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wrap="square" lIns="0" tIns="6413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505"/>
              </a:spcBef>
            </a:pPr>
            <a:r>
              <a:rPr dirty="0" sz="1100" spc="-5">
                <a:latin typeface="Consolas"/>
                <a:cs typeface="Consolas"/>
              </a:rPr>
              <a:t>f(x, </a:t>
            </a:r>
            <a:r>
              <a:rPr dirty="0" sz="1100">
                <a:latin typeface="Consolas"/>
                <a:cs typeface="Consolas"/>
              </a:rPr>
              <a:t>y) = x</a:t>
            </a:r>
            <a:r>
              <a:rPr dirty="0" baseline="27777" sz="1050">
                <a:latin typeface="Consolas"/>
                <a:cs typeface="Consolas"/>
              </a:rPr>
              <a:t>2 </a:t>
            </a:r>
            <a:r>
              <a:rPr dirty="0" sz="1100">
                <a:latin typeface="Consolas"/>
                <a:cs typeface="Consolas"/>
              </a:rPr>
              <a:t>+ y</a:t>
            </a:r>
            <a:r>
              <a:rPr dirty="0" baseline="27777" sz="1050">
                <a:latin typeface="Consolas"/>
                <a:cs typeface="Consolas"/>
              </a:rPr>
              <a:t>2 </a:t>
            </a:r>
            <a:r>
              <a:rPr dirty="0" sz="1100">
                <a:latin typeface="Consolas"/>
                <a:cs typeface="Consolas"/>
              </a:rPr>
              <a:t>- </a:t>
            </a:r>
            <a:r>
              <a:rPr dirty="0" sz="1100" spc="-5">
                <a:latin typeface="Consolas"/>
                <a:cs typeface="Consolas"/>
              </a:rPr>
              <a:t>r</a:t>
            </a:r>
            <a:r>
              <a:rPr dirty="0" baseline="27777" sz="1050" spc="-7">
                <a:latin typeface="Consolas"/>
                <a:cs typeface="Consolas"/>
              </a:rPr>
              <a:t>2 </a:t>
            </a:r>
            <a:r>
              <a:rPr dirty="0" sz="1100">
                <a:latin typeface="Consolas"/>
                <a:cs typeface="Consolas"/>
              </a:rPr>
              <a:t>=</a:t>
            </a:r>
            <a:r>
              <a:rPr dirty="0" sz="1100" spc="570">
                <a:latin typeface="Consolas"/>
                <a:cs typeface="Consolas"/>
              </a:rPr>
              <a:t> </a:t>
            </a:r>
            <a:r>
              <a:rPr dirty="0" sz="1100">
                <a:latin typeface="Consolas"/>
                <a:cs typeface="Consolas"/>
              </a:rPr>
              <a:t>0</a:t>
            </a:r>
            <a:endParaRPr sz="1100">
              <a:latin typeface="Consolas"/>
              <a:cs typeface="Consolas"/>
            </a:endParaRPr>
          </a:p>
          <a:p>
            <a:pPr marL="94615">
              <a:lnSpc>
                <a:spcPct val="100000"/>
              </a:lnSpc>
              <a:spcBef>
                <a:spcPts val="765"/>
              </a:spcBef>
            </a:pPr>
            <a:r>
              <a:rPr dirty="0" baseline="5050" sz="1650" spc="-7">
                <a:latin typeface="Consolas"/>
                <a:cs typeface="Consolas"/>
              </a:rPr>
              <a:t>f(x</a:t>
            </a:r>
            <a:r>
              <a:rPr dirty="0" sz="700" spc="-5">
                <a:latin typeface="Consolas"/>
                <a:cs typeface="Consolas"/>
              </a:rPr>
              <a:t>i  </a:t>
            </a:r>
            <a:r>
              <a:rPr dirty="0" baseline="5050" sz="1650">
                <a:latin typeface="Consolas"/>
                <a:cs typeface="Consolas"/>
              </a:rPr>
              <a:t>- </a:t>
            </a:r>
            <a:r>
              <a:rPr dirty="0" baseline="5050" sz="1650" spc="-7">
                <a:latin typeface="Consolas"/>
                <a:cs typeface="Consolas"/>
              </a:rPr>
              <a:t>1/2 </a:t>
            </a:r>
            <a:r>
              <a:rPr dirty="0" baseline="5050" sz="1650">
                <a:latin typeface="Consolas"/>
                <a:cs typeface="Consolas"/>
              </a:rPr>
              <a:t>+ e, </a:t>
            </a:r>
            <a:r>
              <a:rPr dirty="0" baseline="5050" sz="1650" spc="7">
                <a:latin typeface="Consolas"/>
                <a:cs typeface="Consolas"/>
              </a:rPr>
              <a:t>y</a:t>
            </a:r>
            <a:r>
              <a:rPr dirty="0" sz="700" spc="5">
                <a:latin typeface="Consolas"/>
                <a:cs typeface="Consolas"/>
              </a:rPr>
              <a:t>i </a:t>
            </a:r>
            <a:r>
              <a:rPr dirty="0" baseline="5050" sz="1650">
                <a:latin typeface="Consolas"/>
                <a:cs typeface="Consolas"/>
              </a:rPr>
              <a:t>+</a:t>
            </a:r>
            <a:r>
              <a:rPr dirty="0" baseline="5050" sz="1650" spc="-75">
                <a:latin typeface="Consolas"/>
                <a:cs typeface="Consolas"/>
              </a:rPr>
              <a:t> </a:t>
            </a:r>
            <a:r>
              <a:rPr dirty="0" baseline="5050" sz="1650">
                <a:latin typeface="Consolas"/>
                <a:cs typeface="Consolas"/>
              </a:rPr>
              <a:t>1)</a:t>
            </a:r>
            <a:endParaRPr baseline="5050" sz="1650">
              <a:latin typeface="Consolas"/>
              <a:cs typeface="Consolas"/>
            </a:endParaRPr>
          </a:p>
          <a:p>
            <a:pPr marL="692150">
              <a:lnSpc>
                <a:spcPct val="100000"/>
              </a:lnSpc>
              <a:spcBef>
                <a:spcPts val="670"/>
              </a:spcBef>
            </a:pPr>
            <a:r>
              <a:rPr dirty="0" baseline="5050" sz="1650">
                <a:latin typeface="Consolas"/>
                <a:cs typeface="Consolas"/>
              </a:rPr>
              <a:t>= (x</a:t>
            </a:r>
            <a:r>
              <a:rPr dirty="0" sz="700">
                <a:latin typeface="Consolas"/>
                <a:cs typeface="Consolas"/>
              </a:rPr>
              <a:t>i </a:t>
            </a:r>
            <a:r>
              <a:rPr dirty="0" baseline="5050" sz="1650">
                <a:latin typeface="Consolas"/>
                <a:cs typeface="Consolas"/>
              </a:rPr>
              <a:t>- </a:t>
            </a:r>
            <a:r>
              <a:rPr dirty="0" baseline="5050" sz="1650" spc="-7">
                <a:latin typeface="Consolas"/>
                <a:cs typeface="Consolas"/>
              </a:rPr>
              <a:t>1/2 </a:t>
            </a:r>
            <a:r>
              <a:rPr dirty="0" baseline="5050" sz="1650">
                <a:latin typeface="Consolas"/>
                <a:cs typeface="Consolas"/>
              </a:rPr>
              <a:t>+ e)</a:t>
            </a:r>
            <a:r>
              <a:rPr dirty="0" baseline="35714" sz="1050">
                <a:latin typeface="Consolas"/>
                <a:cs typeface="Consolas"/>
              </a:rPr>
              <a:t>2 </a:t>
            </a:r>
            <a:r>
              <a:rPr dirty="0" baseline="5050" sz="1650">
                <a:latin typeface="Consolas"/>
                <a:cs typeface="Consolas"/>
              </a:rPr>
              <a:t>+ (y</a:t>
            </a:r>
            <a:r>
              <a:rPr dirty="0" sz="700">
                <a:latin typeface="Consolas"/>
                <a:cs typeface="Consolas"/>
              </a:rPr>
              <a:t>i </a:t>
            </a:r>
            <a:r>
              <a:rPr dirty="0" baseline="5050" sz="1650">
                <a:latin typeface="Consolas"/>
                <a:cs typeface="Consolas"/>
              </a:rPr>
              <a:t>+ 1)</a:t>
            </a:r>
            <a:r>
              <a:rPr dirty="0" baseline="35714" sz="1050">
                <a:latin typeface="Consolas"/>
                <a:cs typeface="Consolas"/>
              </a:rPr>
              <a:t>2 </a:t>
            </a:r>
            <a:r>
              <a:rPr dirty="0" baseline="5050" sz="1650">
                <a:latin typeface="Consolas"/>
                <a:cs typeface="Consolas"/>
              </a:rPr>
              <a:t>- </a:t>
            </a:r>
            <a:r>
              <a:rPr dirty="0" baseline="5050" sz="1650" spc="202">
                <a:latin typeface="Consolas"/>
                <a:cs typeface="Consolas"/>
              </a:rPr>
              <a:t> </a:t>
            </a:r>
            <a:r>
              <a:rPr dirty="0" baseline="5050" sz="1650">
                <a:latin typeface="Consolas"/>
                <a:cs typeface="Consolas"/>
              </a:rPr>
              <a:t>r</a:t>
            </a:r>
            <a:r>
              <a:rPr dirty="0" baseline="35714" sz="1050">
                <a:latin typeface="Consolas"/>
                <a:cs typeface="Consolas"/>
              </a:rPr>
              <a:t>2</a:t>
            </a:r>
            <a:endParaRPr baseline="35714" sz="1050">
              <a:latin typeface="Consolas"/>
              <a:cs typeface="Consolas"/>
            </a:endParaRPr>
          </a:p>
          <a:p>
            <a:pPr marL="692150">
              <a:lnSpc>
                <a:spcPct val="100000"/>
              </a:lnSpc>
              <a:spcBef>
                <a:spcPts val="670"/>
              </a:spcBef>
            </a:pPr>
            <a:r>
              <a:rPr dirty="0" baseline="5050" sz="1650">
                <a:latin typeface="Consolas"/>
                <a:cs typeface="Consolas"/>
              </a:rPr>
              <a:t>= </a:t>
            </a:r>
            <a:r>
              <a:rPr dirty="0" baseline="5050" sz="1650" spc="-7">
                <a:latin typeface="Consolas"/>
                <a:cs typeface="Consolas"/>
              </a:rPr>
              <a:t>(x</a:t>
            </a:r>
            <a:r>
              <a:rPr dirty="0" sz="700" spc="-5">
                <a:latin typeface="Consolas"/>
                <a:cs typeface="Consolas"/>
              </a:rPr>
              <a:t>i</a:t>
            </a:r>
            <a:r>
              <a:rPr dirty="0" baseline="5050" sz="1650" spc="-7">
                <a:latin typeface="Consolas"/>
                <a:cs typeface="Consolas"/>
              </a:rPr>
              <a:t>- 1/2)</a:t>
            </a:r>
            <a:r>
              <a:rPr dirty="0" baseline="35714" sz="1050" spc="-7">
                <a:latin typeface="Consolas"/>
                <a:cs typeface="Consolas"/>
              </a:rPr>
              <a:t>2 </a:t>
            </a:r>
            <a:r>
              <a:rPr dirty="0" baseline="5050" sz="1650">
                <a:latin typeface="Consolas"/>
                <a:cs typeface="Consolas"/>
              </a:rPr>
              <a:t>+ </a:t>
            </a:r>
            <a:r>
              <a:rPr dirty="0" baseline="5050" sz="1650" spc="-7">
                <a:latin typeface="Consolas"/>
                <a:cs typeface="Consolas"/>
              </a:rPr>
              <a:t>(y</a:t>
            </a:r>
            <a:r>
              <a:rPr dirty="0" sz="700" spc="-5">
                <a:latin typeface="Consolas"/>
                <a:cs typeface="Consolas"/>
              </a:rPr>
              <a:t>i </a:t>
            </a:r>
            <a:r>
              <a:rPr dirty="0" baseline="5050" sz="1650">
                <a:latin typeface="Consolas"/>
                <a:cs typeface="Consolas"/>
              </a:rPr>
              <a:t>+ </a:t>
            </a:r>
            <a:r>
              <a:rPr dirty="0" baseline="5050" sz="1650" spc="-7">
                <a:latin typeface="Consolas"/>
                <a:cs typeface="Consolas"/>
              </a:rPr>
              <a:t>1)</a:t>
            </a:r>
            <a:r>
              <a:rPr dirty="0" baseline="35714" sz="1050" spc="-7">
                <a:latin typeface="Consolas"/>
                <a:cs typeface="Consolas"/>
              </a:rPr>
              <a:t>2 </a:t>
            </a:r>
            <a:r>
              <a:rPr dirty="0" baseline="5050" sz="1650">
                <a:latin typeface="Consolas"/>
                <a:cs typeface="Consolas"/>
              </a:rPr>
              <a:t>- r</a:t>
            </a:r>
            <a:r>
              <a:rPr dirty="0" baseline="35714" sz="1050">
                <a:latin typeface="Consolas"/>
                <a:cs typeface="Consolas"/>
              </a:rPr>
              <a:t>2 </a:t>
            </a:r>
            <a:r>
              <a:rPr dirty="0" baseline="5050" sz="1650">
                <a:latin typeface="Consolas"/>
                <a:cs typeface="Consolas"/>
              </a:rPr>
              <a:t>+ 2(x</a:t>
            </a:r>
            <a:r>
              <a:rPr dirty="0" sz="700">
                <a:latin typeface="Consolas"/>
                <a:cs typeface="Consolas"/>
              </a:rPr>
              <a:t>i </a:t>
            </a:r>
            <a:r>
              <a:rPr dirty="0" baseline="5050" sz="1650">
                <a:latin typeface="Consolas"/>
                <a:cs typeface="Consolas"/>
              </a:rPr>
              <a:t>- </a:t>
            </a:r>
            <a:r>
              <a:rPr dirty="0" baseline="5050" sz="1650" spc="-7">
                <a:latin typeface="Consolas"/>
                <a:cs typeface="Consolas"/>
              </a:rPr>
              <a:t>1/2)e </a:t>
            </a:r>
            <a:r>
              <a:rPr dirty="0" baseline="5050" sz="1650">
                <a:latin typeface="Consolas"/>
                <a:cs typeface="Consolas"/>
              </a:rPr>
              <a:t>+ </a:t>
            </a:r>
            <a:r>
              <a:rPr dirty="0" baseline="5050" sz="1650" spc="322">
                <a:latin typeface="Consolas"/>
                <a:cs typeface="Consolas"/>
              </a:rPr>
              <a:t> </a:t>
            </a:r>
            <a:r>
              <a:rPr dirty="0" baseline="5050" sz="1650" spc="7">
                <a:latin typeface="Consolas"/>
                <a:cs typeface="Consolas"/>
              </a:rPr>
              <a:t>e</a:t>
            </a:r>
            <a:r>
              <a:rPr dirty="0" baseline="35714" sz="1050" spc="7">
                <a:latin typeface="Consolas"/>
                <a:cs typeface="Consolas"/>
              </a:rPr>
              <a:t>2</a:t>
            </a:r>
            <a:endParaRPr baseline="35714" sz="1050">
              <a:latin typeface="Consolas"/>
              <a:cs typeface="Consolas"/>
            </a:endParaRPr>
          </a:p>
          <a:p>
            <a:pPr marL="692150">
              <a:lnSpc>
                <a:spcPct val="100000"/>
              </a:lnSpc>
              <a:spcBef>
                <a:spcPts val="660"/>
              </a:spcBef>
            </a:pPr>
            <a:r>
              <a:rPr dirty="0" baseline="5050" sz="1650">
                <a:latin typeface="Consolas"/>
                <a:cs typeface="Consolas"/>
              </a:rPr>
              <a:t>= </a:t>
            </a:r>
            <a:r>
              <a:rPr dirty="0" baseline="5050" sz="1650" spc="-7">
                <a:latin typeface="Consolas"/>
                <a:cs typeface="Consolas"/>
              </a:rPr>
              <a:t>f(x</a:t>
            </a:r>
            <a:r>
              <a:rPr dirty="0" sz="700" spc="-5">
                <a:latin typeface="Consolas"/>
                <a:cs typeface="Consolas"/>
              </a:rPr>
              <a:t>i </a:t>
            </a:r>
            <a:r>
              <a:rPr dirty="0" baseline="5050" sz="1650">
                <a:latin typeface="Consolas"/>
                <a:cs typeface="Consolas"/>
              </a:rPr>
              <a:t>- </a:t>
            </a:r>
            <a:r>
              <a:rPr dirty="0" baseline="5050" sz="1650" spc="-7">
                <a:latin typeface="Consolas"/>
                <a:cs typeface="Consolas"/>
              </a:rPr>
              <a:t>1/2, </a:t>
            </a:r>
            <a:r>
              <a:rPr dirty="0" baseline="5050" sz="1650" spc="7">
                <a:latin typeface="Consolas"/>
                <a:cs typeface="Consolas"/>
              </a:rPr>
              <a:t>y</a:t>
            </a:r>
            <a:r>
              <a:rPr dirty="0" sz="700" spc="5">
                <a:latin typeface="Consolas"/>
                <a:cs typeface="Consolas"/>
              </a:rPr>
              <a:t>i </a:t>
            </a:r>
            <a:r>
              <a:rPr dirty="0" baseline="5050" sz="1650">
                <a:latin typeface="Consolas"/>
                <a:cs typeface="Consolas"/>
              </a:rPr>
              <a:t>+ </a:t>
            </a:r>
            <a:r>
              <a:rPr dirty="0" baseline="5050" sz="1650" spc="-7">
                <a:latin typeface="Consolas"/>
                <a:cs typeface="Consolas"/>
              </a:rPr>
              <a:t>1) </a:t>
            </a:r>
            <a:r>
              <a:rPr dirty="0" baseline="5050" sz="1650">
                <a:latin typeface="Consolas"/>
                <a:cs typeface="Consolas"/>
              </a:rPr>
              <a:t>+ 2(x</a:t>
            </a:r>
            <a:r>
              <a:rPr dirty="0" sz="700">
                <a:latin typeface="Consolas"/>
                <a:cs typeface="Consolas"/>
              </a:rPr>
              <a:t>i </a:t>
            </a:r>
            <a:r>
              <a:rPr dirty="0" baseline="5050" sz="1650">
                <a:latin typeface="Consolas"/>
                <a:cs typeface="Consolas"/>
              </a:rPr>
              <a:t>- </a:t>
            </a:r>
            <a:r>
              <a:rPr dirty="0" baseline="5050" sz="1650" spc="-7">
                <a:latin typeface="Consolas"/>
                <a:cs typeface="Consolas"/>
              </a:rPr>
              <a:t>1/2)e </a:t>
            </a:r>
            <a:r>
              <a:rPr dirty="0" baseline="5050" sz="1650">
                <a:latin typeface="Consolas"/>
                <a:cs typeface="Consolas"/>
              </a:rPr>
              <a:t>+ </a:t>
            </a:r>
            <a:r>
              <a:rPr dirty="0" baseline="5050" sz="1650" spc="7">
                <a:latin typeface="Consolas"/>
                <a:cs typeface="Consolas"/>
              </a:rPr>
              <a:t>e</a:t>
            </a:r>
            <a:r>
              <a:rPr dirty="0" baseline="35714" sz="1050" spc="7">
                <a:latin typeface="Consolas"/>
                <a:cs typeface="Consolas"/>
              </a:rPr>
              <a:t>2 </a:t>
            </a:r>
            <a:r>
              <a:rPr dirty="0" baseline="5050" sz="1650">
                <a:latin typeface="Consolas"/>
                <a:cs typeface="Consolas"/>
              </a:rPr>
              <a:t>= </a:t>
            </a:r>
            <a:r>
              <a:rPr dirty="0" baseline="5050" sz="1650" spc="247">
                <a:latin typeface="Consolas"/>
                <a:cs typeface="Consolas"/>
              </a:rPr>
              <a:t> </a:t>
            </a:r>
            <a:r>
              <a:rPr dirty="0" baseline="5050" sz="1650">
                <a:latin typeface="Consolas"/>
                <a:cs typeface="Consolas"/>
              </a:rPr>
              <a:t>0</a:t>
            </a:r>
            <a:endParaRPr baseline="5050" sz="165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9741407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6416" y="1196593"/>
            <a:ext cx="5769610" cy="0"/>
          </a:xfrm>
          <a:custGeom>
            <a:avLst/>
            <a:gdLst/>
            <a:ahLst/>
            <a:cxnLst/>
            <a:rect l="l" t="t" r="r" b="b"/>
            <a:pathLst>
              <a:path w="5769609" h="0">
                <a:moveTo>
                  <a:pt x="0" y="0"/>
                </a:moveTo>
                <a:lnTo>
                  <a:pt x="5769229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96416" y="2705353"/>
            <a:ext cx="5769610" cy="0"/>
          </a:xfrm>
          <a:custGeom>
            <a:avLst/>
            <a:gdLst/>
            <a:ahLst/>
            <a:cxnLst/>
            <a:rect l="l" t="t" r="r" b="b"/>
            <a:pathLst>
              <a:path w="5769609" h="0">
                <a:moveTo>
                  <a:pt x="0" y="0"/>
                </a:moveTo>
                <a:lnTo>
                  <a:pt x="5769229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96416" y="3848734"/>
            <a:ext cx="5769610" cy="0"/>
          </a:xfrm>
          <a:custGeom>
            <a:avLst/>
            <a:gdLst/>
            <a:ahLst/>
            <a:cxnLst/>
            <a:rect l="l" t="t" r="r" b="b"/>
            <a:pathLst>
              <a:path w="5769609" h="0">
                <a:moveTo>
                  <a:pt x="0" y="0"/>
                </a:moveTo>
                <a:lnTo>
                  <a:pt x="5769229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96416" y="4808854"/>
            <a:ext cx="5769610" cy="0"/>
          </a:xfrm>
          <a:custGeom>
            <a:avLst/>
            <a:gdLst/>
            <a:ahLst/>
            <a:cxnLst/>
            <a:rect l="l" t="t" r="r" b="b"/>
            <a:pathLst>
              <a:path w="5769609" h="0">
                <a:moveTo>
                  <a:pt x="0" y="0"/>
                </a:moveTo>
                <a:lnTo>
                  <a:pt x="5769229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02004" y="447040"/>
            <a:ext cx="5758815" cy="6641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965"/>
              </a:spcBef>
            </a:pPr>
            <a:r>
              <a:rPr dirty="0" sz="1800" spc="-105" b="1">
                <a:latin typeface="Arial"/>
                <a:cs typeface="Arial"/>
              </a:rPr>
              <a:t>About</a:t>
            </a:r>
            <a:r>
              <a:rPr dirty="0" sz="1800" spc="-280" b="1">
                <a:latin typeface="Arial"/>
                <a:cs typeface="Arial"/>
              </a:rPr>
              <a:t> </a:t>
            </a:r>
            <a:r>
              <a:rPr dirty="0" sz="1800" spc="-85" b="1">
                <a:latin typeface="Arial"/>
                <a:cs typeface="Arial"/>
              </a:rPr>
              <a:t>the</a:t>
            </a:r>
            <a:r>
              <a:rPr dirty="0" sz="1800" spc="-300" b="1">
                <a:latin typeface="Arial"/>
                <a:cs typeface="Arial"/>
              </a:rPr>
              <a:t> </a:t>
            </a:r>
            <a:r>
              <a:rPr dirty="0" sz="1800" spc="-130" b="1">
                <a:latin typeface="Arial"/>
                <a:cs typeface="Arial"/>
              </a:rPr>
              <a:t>Tutorial</a:t>
            </a:r>
            <a:endParaRPr sz="1800">
              <a:latin typeface="Arial"/>
              <a:cs typeface="Arial"/>
            </a:endParaRPr>
          </a:p>
          <a:p>
            <a:pPr algn="just" marL="12700" marR="6350">
              <a:lnSpc>
                <a:spcPct val="109100"/>
              </a:lnSpc>
              <a:spcBef>
                <a:spcPts val="710"/>
              </a:spcBef>
            </a:pP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display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picture </a:t>
            </a:r>
            <a:r>
              <a:rPr dirty="0" sz="1100">
                <a:latin typeface="Verdana"/>
                <a:cs typeface="Verdana"/>
              </a:rPr>
              <a:t>of any </a:t>
            </a:r>
            <a:r>
              <a:rPr dirty="0" sz="1100" spc="-5">
                <a:latin typeface="Verdana"/>
                <a:cs typeface="Verdana"/>
              </a:rPr>
              <a:t>size </a:t>
            </a:r>
            <a:r>
              <a:rPr dirty="0" sz="1100">
                <a:latin typeface="Verdana"/>
                <a:cs typeface="Verdana"/>
              </a:rPr>
              <a:t>on a </a:t>
            </a:r>
            <a:r>
              <a:rPr dirty="0" sz="1100" spc="-5">
                <a:latin typeface="Verdana"/>
                <a:cs typeface="Verdana"/>
              </a:rPr>
              <a:t>computer </a:t>
            </a:r>
            <a:r>
              <a:rPr dirty="0" sz="1100">
                <a:latin typeface="Verdana"/>
                <a:cs typeface="Verdana"/>
              </a:rPr>
              <a:t>screen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difficult </a:t>
            </a:r>
            <a:r>
              <a:rPr dirty="0" sz="1100">
                <a:latin typeface="Verdana"/>
                <a:cs typeface="Verdana"/>
              </a:rPr>
              <a:t>process.  </a:t>
            </a:r>
            <a:r>
              <a:rPr dirty="0" sz="1100" spc="-5">
                <a:latin typeface="Verdana"/>
                <a:cs typeface="Verdana"/>
              </a:rPr>
              <a:t>Computer graphics </a:t>
            </a:r>
            <a:r>
              <a:rPr dirty="0" sz="1100">
                <a:latin typeface="Verdana"/>
                <a:cs typeface="Verdana"/>
              </a:rPr>
              <a:t>are used to </a:t>
            </a:r>
            <a:r>
              <a:rPr dirty="0" sz="1100" spc="-5">
                <a:latin typeface="Verdana"/>
                <a:cs typeface="Verdana"/>
              </a:rPr>
              <a:t>simplify this </a:t>
            </a:r>
            <a:r>
              <a:rPr dirty="0" sz="1100">
                <a:latin typeface="Verdana"/>
                <a:cs typeface="Verdana"/>
              </a:rPr>
              <a:t>process. </a:t>
            </a:r>
            <a:r>
              <a:rPr dirty="0" sz="1100" spc="-5">
                <a:latin typeface="Verdana"/>
                <a:cs typeface="Verdana"/>
              </a:rPr>
              <a:t>Various algorithms </a:t>
            </a:r>
            <a:r>
              <a:rPr dirty="0" sz="1100">
                <a:latin typeface="Verdana"/>
                <a:cs typeface="Verdana"/>
              </a:rPr>
              <a:t>and  </a:t>
            </a:r>
            <a:r>
              <a:rPr dirty="0" sz="1100" spc="-5">
                <a:latin typeface="Verdana"/>
                <a:cs typeface="Verdana"/>
              </a:rPr>
              <a:t>techniques are </a:t>
            </a:r>
            <a:r>
              <a:rPr dirty="0" sz="1100">
                <a:latin typeface="Verdana"/>
                <a:cs typeface="Verdana"/>
              </a:rPr>
              <a:t>used to generate </a:t>
            </a:r>
            <a:r>
              <a:rPr dirty="0" sz="1100" spc="-5">
                <a:latin typeface="Verdana"/>
                <a:cs typeface="Verdana"/>
              </a:rPr>
              <a:t>graphics in </a:t>
            </a:r>
            <a:r>
              <a:rPr dirty="0" sz="1100">
                <a:latin typeface="Verdana"/>
                <a:cs typeface="Verdana"/>
              </a:rPr>
              <a:t>computers. </a:t>
            </a: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tutorial will help</a:t>
            </a:r>
            <a:r>
              <a:rPr dirty="0" sz="1100" spc="-1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you  </a:t>
            </a:r>
            <a:r>
              <a:rPr dirty="0" sz="1100" spc="-5">
                <a:latin typeface="Verdana"/>
                <a:cs typeface="Verdana"/>
              </a:rPr>
              <a:t>understand </a:t>
            </a:r>
            <a:r>
              <a:rPr dirty="0" sz="1100">
                <a:latin typeface="Verdana"/>
                <a:cs typeface="Verdana"/>
              </a:rPr>
              <a:t>how </a:t>
            </a:r>
            <a:r>
              <a:rPr dirty="0" sz="1100" spc="-5">
                <a:latin typeface="Verdana"/>
                <a:cs typeface="Verdana"/>
              </a:rPr>
              <a:t>all </a:t>
            </a:r>
            <a:r>
              <a:rPr dirty="0" sz="1100">
                <a:latin typeface="Verdana"/>
                <a:cs typeface="Verdana"/>
              </a:rPr>
              <a:t>these </a:t>
            </a:r>
            <a:r>
              <a:rPr dirty="0" sz="1100" spc="-5">
                <a:latin typeface="Verdana"/>
                <a:cs typeface="Verdana"/>
              </a:rPr>
              <a:t>are </a:t>
            </a:r>
            <a:r>
              <a:rPr dirty="0" sz="1100">
                <a:latin typeface="Verdana"/>
                <a:cs typeface="Verdana"/>
              </a:rPr>
              <a:t>processed by </a:t>
            </a:r>
            <a:r>
              <a:rPr dirty="0" sz="1100" spc="-5">
                <a:latin typeface="Verdana"/>
                <a:cs typeface="Verdana"/>
              </a:rPr>
              <a:t>the computer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give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rich </a:t>
            </a:r>
            <a:r>
              <a:rPr dirty="0" sz="1100">
                <a:latin typeface="Verdana"/>
                <a:cs typeface="Verdana"/>
              </a:rPr>
              <a:t>visual  </a:t>
            </a:r>
            <a:r>
              <a:rPr dirty="0" sz="1100" spc="-5">
                <a:latin typeface="Verdana"/>
                <a:cs typeface="Verdana"/>
              </a:rPr>
              <a:t>experience to the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user.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14" b="1">
                <a:latin typeface="Arial"/>
                <a:cs typeface="Arial"/>
              </a:rPr>
              <a:t>Audience</a:t>
            </a:r>
            <a:endParaRPr sz="1800">
              <a:latin typeface="Arial"/>
              <a:cs typeface="Arial"/>
            </a:endParaRPr>
          </a:p>
          <a:p>
            <a:pPr algn="just" marL="12700" marR="5715">
              <a:lnSpc>
                <a:spcPct val="109200"/>
              </a:lnSpc>
              <a:spcBef>
                <a:spcPts val="710"/>
              </a:spcBef>
            </a:pP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tutoria</a:t>
            </a:r>
            <a:r>
              <a:rPr dirty="0" sz="1100">
                <a:latin typeface="Verdana"/>
                <a:cs typeface="Verdana"/>
              </a:rPr>
              <a:t>l </a:t>
            </a:r>
            <a:r>
              <a:rPr dirty="0" sz="1100" spc="-5">
                <a:latin typeface="Verdana"/>
                <a:cs typeface="Verdana"/>
              </a:rPr>
              <a:t>has </a:t>
            </a:r>
            <a:r>
              <a:rPr dirty="0" sz="1100">
                <a:latin typeface="Verdana"/>
                <a:cs typeface="Verdana"/>
              </a:rPr>
              <a:t>been </a:t>
            </a:r>
            <a:r>
              <a:rPr dirty="0" sz="1100" spc="-5">
                <a:latin typeface="Verdana"/>
                <a:cs typeface="Verdana"/>
              </a:rPr>
              <a:t>prepared </a:t>
            </a:r>
            <a:r>
              <a:rPr dirty="0" sz="1100">
                <a:latin typeface="Verdana"/>
                <a:cs typeface="Verdana"/>
              </a:rPr>
              <a:t>for students </a:t>
            </a:r>
            <a:r>
              <a:rPr dirty="0" sz="1100" spc="-5">
                <a:latin typeface="Verdana"/>
                <a:cs typeface="Verdana"/>
              </a:rPr>
              <a:t>who </a:t>
            </a:r>
            <a:r>
              <a:rPr dirty="0" sz="1100">
                <a:latin typeface="Verdana"/>
                <a:cs typeface="Verdana"/>
              </a:rPr>
              <a:t>don’t know how </a:t>
            </a:r>
            <a:r>
              <a:rPr dirty="0" sz="1100" spc="-5">
                <a:latin typeface="Verdana"/>
                <a:cs typeface="Verdana"/>
              </a:rPr>
              <a:t>graphics are  </a:t>
            </a:r>
            <a:r>
              <a:rPr dirty="0" sz="1100">
                <a:latin typeface="Verdana"/>
                <a:cs typeface="Verdana"/>
              </a:rPr>
              <a:t>used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computers. It </a:t>
            </a:r>
            <a:r>
              <a:rPr dirty="0" sz="1100" spc="-5">
                <a:latin typeface="Verdana"/>
                <a:cs typeface="Verdana"/>
              </a:rPr>
              <a:t>explains the basics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graphics </a:t>
            </a:r>
            <a:r>
              <a:rPr dirty="0" sz="1100">
                <a:latin typeface="Verdana"/>
                <a:cs typeface="Verdana"/>
              </a:rPr>
              <a:t>and how </a:t>
            </a:r>
            <a:r>
              <a:rPr dirty="0" sz="1100" spc="-5">
                <a:latin typeface="Verdana"/>
                <a:cs typeface="Verdana"/>
              </a:rPr>
              <a:t>they are  </a:t>
            </a:r>
            <a:r>
              <a:rPr dirty="0" sz="1100" spc="-5">
                <a:latin typeface="Verdana"/>
                <a:cs typeface="Verdana"/>
              </a:rPr>
              <a:t>implemented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computers to generate </a:t>
            </a:r>
            <a:r>
              <a:rPr dirty="0" sz="1100" spc="-5">
                <a:latin typeface="Verdana"/>
                <a:cs typeface="Verdana"/>
              </a:rPr>
              <a:t>various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visuals.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20" b="1">
                <a:latin typeface="Arial"/>
                <a:cs typeface="Arial"/>
              </a:rPr>
              <a:t>Prerequisites</a:t>
            </a:r>
            <a:endParaRPr sz="1800">
              <a:latin typeface="Arial"/>
              <a:cs typeface="Arial"/>
            </a:endParaRPr>
          </a:p>
          <a:p>
            <a:pPr algn="just" marL="12700" marR="6985">
              <a:lnSpc>
                <a:spcPct val="108200"/>
              </a:lnSpc>
              <a:spcBef>
                <a:spcPts val="720"/>
              </a:spcBef>
            </a:pPr>
            <a:r>
              <a:rPr dirty="0" sz="1100">
                <a:latin typeface="Verdana"/>
                <a:cs typeface="Verdana"/>
              </a:rPr>
              <a:t>Before </a:t>
            </a:r>
            <a:r>
              <a:rPr dirty="0" sz="1100" spc="-5">
                <a:latin typeface="Verdana"/>
                <a:cs typeface="Verdana"/>
              </a:rPr>
              <a:t>you start </a:t>
            </a:r>
            <a:r>
              <a:rPr dirty="0" sz="1100">
                <a:latin typeface="Verdana"/>
                <a:cs typeface="Verdana"/>
              </a:rPr>
              <a:t>proceeding with </a:t>
            </a:r>
            <a:r>
              <a:rPr dirty="0" sz="1100" spc="-5">
                <a:latin typeface="Verdana"/>
                <a:cs typeface="Verdana"/>
              </a:rPr>
              <a:t>this tutorial, </a:t>
            </a:r>
            <a:r>
              <a:rPr dirty="0" sz="1100">
                <a:latin typeface="Verdana"/>
                <a:cs typeface="Verdana"/>
              </a:rPr>
              <a:t>we assume </a:t>
            </a:r>
            <a:r>
              <a:rPr dirty="0" sz="1100" spc="-5">
                <a:latin typeface="Verdana"/>
                <a:cs typeface="Verdana"/>
              </a:rPr>
              <a:t>that you are already  </a:t>
            </a:r>
            <a:r>
              <a:rPr dirty="0" sz="1100" spc="-5">
                <a:latin typeface="Verdana"/>
                <a:cs typeface="Verdana"/>
              </a:rPr>
              <a:t>aware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basic </a:t>
            </a:r>
            <a:r>
              <a:rPr dirty="0" sz="1100">
                <a:latin typeface="Verdana"/>
                <a:cs typeface="Verdana"/>
              </a:rPr>
              <a:t>concepts of C </a:t>
            </a:r>
            <a:r>
              <a:rPr dirty="0" sz="1100" spc="-5">
                <a:latin typeface="Verdana"/>
                <a:cs typeface="Verdana"/>
              </a:rPr>
              <a:t>programming language and basic</a:t>
            </a:r>
            <a:r>
              <a:rPr dirty="0" sz="1100" spc="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mathematics.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14" b="1">
                <a:latin typeface="Arial"/>
                <a:cs typeface="Arial"/>
              </a:rPr>
              <a:t>Copyright </a:t>
            </a:r>
            <a:r>
              <a:rPr dirty="0" sz="1800" spc="-5" b="1">
                <a:latin typeface="Arial"/>
                <a:cs typeface="Arial"/>
              </a:rPr>
              <a:t>&amp;</a:t>
            </a:r>
            <a:r>
              <a:rPr dirty="0" sz="1800" spc="-415" b="1">
                <a:latin typeface="Arial"/>
                <a:cs typeface="Arial"/>
              </a:rPr>
              <a:t> </a:t>
            </a:r>
            <a:r>
              <a:rPr dirty="0" sz="1800" spc="-120" b="1">
                <a:latin typeface="Arial"/>
                <a:cs typeface="Arial"/>
              </a:rPr>
              <a:t>Disclaimer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845"/>
              </a:spcBef>
            </a:pPr>
            <a:r>
              <a:rPr dirty="0" sz="1100">
                <a:latin typeface="Symbol"/>
                <a:cs typeface="Symbol"/>
              </a:rPr>
              <a:t>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 spc="-5">
                <a:latin typeface="Verdana"/>
                <a:cs typeface="Verdana"/>
              </a:rPr>
              <a:t>Copyright 2015 </a:t>
            </a: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Tutorials Point </a:t>
            </a:r>
            <a:r>
              <a:rPr dirty="0" sz="1100">
                <a:latin typeface="Verdana"/>
                <a:cs typeface="Verdana"/>
              </a:rPr>
              <a:t>(I) </a:t>
            </a:r>
            <a:r>
              <a:rPr dirty="0" sz="1100" spc="-5">
                <a:latin typeface="Verdana"/>
                <a:cs typeface="Verdana"/>
              </a:rPr>
              <a:t>Pvt.</a:t>
            </a:r>
            <a:r>
              <a:rPr dirty="0" sz="1100" spc="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Ltd.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8800"/>
              </a:lnSpc>
              <a:spcBef>
                <a:spcPts val="819"/>
              </a:spcBef>
            </a:pPr>
            <a:r>
              <a:rPr dirty="0" sz="1100">
                <a:latin typeface="Verdana"/>
                <a:cs typeface="Verdana"/>
              </a:rPr>
              <a:t>All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content and </a:t>
            </a:r>
            <a:r>
              <a:rPr dirty="0" sz="1100" spc="-5">
                <a:latin typeface="Verdana"/>
                <a:cs typeface="Verdana"/>
              </a:rPr>
              <a:t>graphics </a:t>
            </a:r>
            <a:r>
              <a:rPr dirty="0" sz="1100">
                <a:latin typeface="Verdana"/>
                <a:cs typeface="Verdana"/>
              </a:rPr>
              <a:t>published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e-book </a:t>
            </a:r>
            <a:r>
              <a:rPr dirty="0" sz="1100" spc="-5">
                <a:latin typeface="Verdana"/>
                <a:cs typeface="Verdana"/>
              </a:rPr>
              <a:t>are the </a:t>
            </a:r>
            <a:r>
              <a:rPr dirty="0" sz="1100">
                <a:latin typeface="Verdana"/>
                <a:cs typeface="Verdana"/>
              </a:rPr>
              <a:t>property of </a:t>
            </a:r>
            <a:r>
              <a:rPr dirty="0" sz="1100" spc="-5">
                <a:latin typeface="Verdana"/>
                <a:cs typeface="Verdana"/>
              </a:rPr>
              <a:t>Tutorials  </a:t>
            </a:r>
            <a:r>
              <a:rPr dirty="0" sz="1100" spc="-5">
                <a:latin typeface="Verdana"/>
                <a:cs typeface="Verdana"/>
              </a:rPr>
              <a:t>Point </a:t>
            </a:r>
            <a:r>
              <a:rPr dirty="0" sz="1100">
                <a:latin typeface="Verdana"/>
                <a:cs typeface="Verdana"/>
              </a:rPr>
              <a:t>(I) </a:t>
            </a:r>
            <a:r>
              <a:rPr dirty="0" sz="1100" spc="-5">
                <a:latin typeface="Verdana"/>
                <a:cs typeface="Verdana"/>
              </a:rPr>
              <a:t>Pvt. Ltd. </a:t>
            </a:r>
            <a:r>
              <a:rPr dirty="0" sz="1100">
                <a:latin typeface="Verdana"/>
                <a:cs typeface="Verdana"/>
              </a:rPr>
              <a:t>The user of </a:t>
            </a: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e-book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prohibited </a:t>
            </a:r>
            <a:r>
              <a:rPr dirty="0" sz="1100">
                <a:latin typeface="Verdana"/>
                <a:cs typeface="Verdana"/>
              </a:rPr>
              <a:t>to reuse, </a:t>
            </a:r>
            <a:r>
              <a:rPr dirty="0" sz="1100" spc="-5">
                <a:latin typeface="Verdana"/>
                <a:cs typeface="Verdana"/>
              </a:rPr>
              <a:t>retain, </a:t>
            </a:r>
            <a:r>
              <a:rPr dirty="0" sz="1100">
                <a:latin typeface="Verdana"/>
                <a:cs typeface="Verdana"/>
              </a:rPr>
              <a:t>copy,  </a:t>
            </a:r>
            <a:r>
              <a:rPr dirty="0" sz="1100" spc="-5">
                <a:latin typeface="Verdana"/>
                <a:cs typeface="Verdana"/>
              </a:rPr>
              <a:t>distribute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republish </a:t>
            </a:r>
            <a:r>
              <a:rPr dirty="0" sz="1100">
                <a:latin typeface="Verdana"/>
                <a:cs typeface="Verdana"/>
              </a:rPr>
              <a:t>any contents or a </a:t>
            </a:r>
            <a:r>
              <a:rPr dirty="0" sz="1100" spc="-5">
                <a:latin typeface="Verdana"/>
                <a:cs typeface="Verdana"/>
              </a:rPr>
              <a:t>part </a:t>
            </a:r>
            <a:r>
              <a:rPr dirty="0" sz="1100">
                <a:latin typeface="Verdana"/>
                <a:cs typeface="Verdana"/>
              </a:rPr>
              <a:t>of contents of </a:t>
            </a: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e-book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any  </a:t>
            </a:r>
            <a:r>
              <a:rPr dirty="0" sz="1100" spc="-5">
                <a:latin typeface="Verdana"/>
                <a:cs typeface="Verdana"/>
              </a:rPr>
              <a:t>manner without written </a:t>
            </a:r>
            <a:r>
              <a:rPr dirty="0" sz="1100">
                <a:latin typeface="Verdana"/>
                <a:cs typeface="Verdana"/>
              </a:rPr>
              <a:t>consent of </a:t>
            </a:r>
            <a:r>
              <a:rPr dirty="0" sz="1100" spc="-5">
                <a:latin typeface="Verdana"/>
                <a:cs typeface="Verdana"/>
              </a:rPr>
              <a:t>the publisher.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9300"/>
              </a:lnSpc>
              <a:spcBef>
                <a:spcPts val="810"/>
              </a:spcBef>
            </a:pP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strive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update </a:t>
            </a:r>
            <a:r>
              <a:rPr dirty="0" sz="1100">
                <a:latin typeface="Verdana"/>
                <a:cs typeface="Verdana"/>
              </a:rPr>
              <a:t>the contents of our </a:t>
            </a:r>
            <a:r>
              <a:rPr dirty="0" sz="1100" spc="-5">
                <a:latin typeface="Verdana"/>
                <a:cs typeface="Verdana"/>
              </a:rPr>
              <a:t>website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tutorials </a:t>
            </a:r>
            <a:r>
              <a:rPr dirty="0" sz="1100">
                <a:latin typeface="Verdana"/>
                <a:cs typeface="Verdana"/>
              </a:rPr>
              <a:t>as </a:t>
            </a:r>
            <a:r>
              <a:rPr dirty="0" sz="1100" spc="-5">
                <a:latin typeface="Verdana"/>
                <a:cs typeface="Verdana"/>
              </a:rPr>
              <a:t>timely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as  </a:t>
            </a:r>
            <a:r>
              <a:rPr dirty="0" sz="1100" spc="-5">
                <a:latin typeface="Verdana"/>
                <a:cs typeface="Verdana"/>
              </a:rPr>
              <a:t>precisely as possible, </a:t>
            </a:r>
            <a:r>
              <a:rPr dirty="0" sz="1100">
                <a:latin typeface="Verdana"/>
                <a:cs typeface="Verdana"/>
              </a:rPr>
              <a:t>however,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contents </a:t>
            </a:r>
            <a:r>
              <a:rPr dirty="0" sz="1100" spc="-5">
                <a:latin typeface="Verdana"/>
                <a:cs typeface="Verdana"/>
              </a:rPr>
              <a:t>may </a:t>
            </a:r>
            <a:r>
              <a:rPr dirty="0" sz="1100">
                <a:latin typeface="Verdana"/>
                <a:cs typeface="Verdana"/>
              </a:rPr>
              <a:t>contain </a:t>
            </a:r>
            <a:r>
              <a:rPr dirty="0" sz="1100" spc="-5">
                <a:latin typeface="Verdana"/>
                <a:cs typeface="Verdana"/>
              </a:rPr>
              <a:t>inaccuracies </a:t>
            </a:r>
            <a:r>
              <a:rPr dirty="0" sz="1100">
                <a:latin typeface="Verdana"/>
                <a:cs typeface="Verdana"/>
              </a:rPr>
              <a:t>or errors.  </a:t>
            </a:r>
            <a:r>
              <a:rPr dirty="0" sz="1100" spc="-5">
                <a:latin typeface="Verdana"/>
                <a:cs typeface="Verdana"/>
              </a:rPr>
              <a:t>Tutorials Point </a:t>
            </a:r>
            <a:r>
              <a:rPr dirty="0" sz="1100">
                <a:latin typeface="Verdana"/>
                <a:cs typeface="Verdana"/>
              </a:rPr>
              <a:t>(I) Pvt. Ltd. </a:t>
            </a:r>
            <a:r>
              <a:rPr dirty="0" sz="1100" spc="-5">
                <a:latin typeface="Verdana"/>
                <a:cs typeface="Verdana"/>
              </a:rPr>
              <a:t>provides </a:t>
            </a:r>
            <a:r>
              <a:rPr dirty="0" sz="1100">
                <a:latin typeface="Verdana"/>
                <a:cs typeface="Verdana"/>
              </a:rPr>
              <a:t>no </a:t>
            </a:r>
            <a:r>
              <a:rPr dirty="0" sz="1100" spc="-5">
                <a:latin typeface="Verdana"/>
                <a:cs typeface="Verdana"/>
              </a:rPr>
              <a:t>guarantee regarding the accuracy,  </a:t>
            </a:r>
            <a:r>
              <a:rPr dirty="0" sz="1100" spc="-5">
                <a:latin typeface="Verdana"/>
                <a:cs typeface="Verdana"/>
              </a:rPr>
              <a:t>timeliness </a:t>
            </a:r>
            <a:r>
              <a:rPr dirty="0" sz="1100">
                <a:latin typeface="Verdana"/>
                <a:cs typeface="Verdana"/>
              </a:rPr>
              <a:t>or completeness of our </a:t>
            </a:r>
            <a:r>
              <a:rPr dirty="0" sz="1100" spc="-5">
                <a:latin typeface="Verdana"/>
                <a:cs typeface="Verdana"/>
              </a:rPr>
              <a:t>website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its </a:t>
            </a:r>
            <a:r>
              <a:rPr dirty="0" sz="1100">
                <a:latin typeface="Verdana"/>
                <a:cs typeface="Verdana"/>
              </a:rPr>
              <a:t>contents </a:t>
            </a:r>
            <a:r>
              <a:rPr dirty="0" sz="1100" spc="-5">
                <a:latin typeface="Verdana"/>
                <a:cs typeface="Verdana"/>
              </a:rPr>
              <a:t>including this </a:t>
            </a:r>
            <a:r>
              <a:rPr dirty="0" sz="1100">
                <a:latin typeface="Verdana"/>
                <a:cs typeface="Verdana"/>
              </a:rPr>
              <a:t>tutorial.</a:t>
            </a:r>
            <a:r>
              <a:rPr dirty="0" sz="1100" spc="-1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If  </a:t>
            </a:r>
            <a:r>
              <a:rPr dirty="0" sz="1100" spc="-5">
                <a:latin typeface="Verdana"/>
                <a:cs typeface="Verdana"/>
              </a:rPr>
              <a:t>you discover </a:t>
            </a:r>
            <a:r>
              <a:rPr dirty="0" sz="1100">
                <a:latin typeface="Verdana"/>
                <a:cs typeface="Verdana"/>
              </a:rPr>
              <a:t>any errors on our </a:t>
            </a:r>
            <a:r>
              <a:rPr dirty="0" sz="1100" spc="-5">
                <a:latin typeface="Verdana"/>
                <a:cs typeface="Verdana"/>
              </a:rPr>
              <a:t>website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this tutorial, </a:t>
            </a:r>
            <a:r>
              <a:rPr dirty="0" sz="1100">
                <a:latin typeface="Verdana"/>
                <a:cs typeface="Verdana"/>
              </a:rPr>
              <a:t>please </a:t>
            </a:r>
            <a:r>
              <a:rPr dirty="0" sz="1100" spc="-5">
                <a:latin typeface="Verdana"/>
                <a:cs typeface="Verdana"/>
              </a:rPr>
              <a:t>notify </a:t>
            </a:r>
            <a:r>
              <a:rPr dirty="0" sz="1100">
                <a:latin typeface="Verdana"/>
                <a:cs typeface="Verdana"/>
              </a:rPr>
              <a:t>us </a:t>
            </a:r>
            <a:r>
              <a:rPr dirty="0" sz="1100" spc="-5">
                <a:latin typeface="Verdana"/>
                <a:cs typeface="Verdana"/>
              </a:rPr>
              <a:t>at  </a:t>
            </a:r>
            <a:r>
              <a:rPr dirty="0" sz="1000" spc="-5" u="sng">
                <a:latin typeface="Verdana"/>
                <a:cs typeface="Verdana"/>
                <a:hlinkClick r:id="rId3"/>
              </a:rPr>
              <a:t>contact@tutorialspoint.com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96633" y="9466418"/>
            <a:ext cx="6413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35"/>
              </a:lnSpc>
            </a:pPr>
            <a:r>
              <a:rPr dirty="0" sz="1100">
                <a:latin typeface="Verdana"/>
                <a:cs typeface="Verdana"/>
              </a:rPr>
              <a:t>i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97051" y="5209920"/>
            <a:ext cx="6065520" cy="0"/>
          </a:xfrm>
          <a:custGeom>
            <a:avLst/>
            <a:gdLst/>
            <a:ahLst/>
            <a:cxnLst/>
            <a:rect l="l" t="t" r="r" b="b"/>
            <a:pathLst>
              <a:path w="6065520" h="0">
                <a:moveTo>
                  <a:pt x="0" y="0"/>
                </a:moveTo>
                <a:lnTo>
                  <a:pt x="6065266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891844" y="5216585"/>
            <a:ext cx="5674995" cy="2006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R="1935480">
              <a:lnSpc>
                <a:spcPct val="143600"/>
              </a:lnSpc>
              <a:tabLst>
                <a:tab pos="2403475" algn="l"/>
              </a:tabLst>
            </a:pPr>
            <a:r>
              <a:rPr dirty="0" baseline="5050" sz="1650" spc="-7">
                <a:latin typeface="Consolas"/>
                <a:cs typeface="Consolas"/>
              </a:rPr>
              <a:t>Let di </a:t>
            </a:r>
            <a:r>
              <a:rPr dirty="0" baseline="5050" sz="1650">
                <a:latin typeface="Consolas"/>
                <a:cs typeface="Consolas"/>
              </a:rPr>
              <a:t>= </a:t>
            </a:r>
            <a:r>
              <a:rPr dirty="0" baseline="5050" sz="1650" spc="-7">
                <a:latin typeface="Consolas"/>
                <a:cs typeface="Consolas"/>
              </a:rPr>
              <a:t>f(x</a:t>
            </a:r>
            <a:r>
              <a:rPr dirty="0" sz="700" spc="-5">
                <a:latin typeface="Consolas"/>
                <a:cs typeface="Consolas"/>
              </a:rPr>
              <a:t>i  </a:t>
            </a:r>
            <a:r>
              <a:rPr dirty="0" baseline="5050" sz="1650">
                <a:latin typeface="Consolas"/>
                <a:cs typeface="Consolas"/>
              </a:rPr>
              <a:t>- </a:t>
            </a:r>
            <a:r>
              <a:rPr dirty="0" baseline="5050" sz="1650" spc="-7">
                <a:latin typeface="Consolas"/>
                <a:cs typeface="Consolas"/>
              </a:rPr>
              <a:t>1/2, </a:t>
            </a:r>
            <a:r>
              <a:rPr dirty="0" baseline="5050" sz="1650" spc="7">
                <a:latin typeface="Consolas"/>
                <a:cs typeface="Consolas"/>
              </a:rPr>
              <a:t>y</a:t>
            </a:r>
            <a:r>
              <a:rPr dirty="0" sz="700" spc="5">
                <a:latin typeface="Consolas"/>
                <a:cs typeface="Consolas"/>
              </a:rPr>
              <a:t>i  </a:t>
            </a:r>
            <a:r>
              <a:rPr dirty="0" baseline="5050" sz="1650">
                <a:latin typeface="Consolas"/>
                <a:cs typeface="Consolas"/>
              </a:rPr>
              <a:t>+</a:t>
            </a:r>
            <a:r>
              <a:rPr dirty="0" baseline="5050" sz="1650" spc="405">
                <a:latin typeface="Consolas"/>
                <a:cs typeface="Consolas"/>
              </a:rPr>
              <a:t> </a:t>
            </a:r>
            <a:r>
              <a:rPr dirty="0" baseline="5050" sz="1650">
                <a:latin typeface="Consolas"/>
                <a:cs typeface="Consolas"/>
              </a:rPr>
              <a:t>1)</a:t>
            </a:r>
            <a:r>
              <a:rPr dirty="0" baseline="5050" sz="1650" spc="104">
                <a:latin typeface="Consolas"/>
                <a:cs typeface="Consolas"/>
              </a:rPr>
              <a:t> </a:t>
            </a:r>
            <a:r>
              <a:rPr dirty="0" baseline="5050" sz="1650">
                <a:latin typeface="Consolas"/>
                <a:cs typeface="Consolas"/>
              </a:rPr>
              <a:t>=	</a:t>
            </a:r>
            <a:r>
              <a:rPr dirty="0" baseline="5050" sz="1650" spc="-7">
                <a:latin typeface="Consolas"/>
                <a:cs typeface="Consolas"/>
              </a:rPr>
              <a:t>-2(x</a:t>
            </a:r>
            <a:r>
              <a:rPr dirty="0" sz="700" spc="-5">
                <a:latin typeface="Consolas"/>
                <a:cs typeface="Consolas"/>
              </a:rPr>
              <a:t>i  </a:t>
            </a:r>
            <a:r>
              <a:rPr dirty="0" baseline="5050" sz="1650">
                <a:latin typeface="Consolas"/>
                <a:cs typeface="Consolas"/>
              </a:rPr>
              <a:t>- </a:t>
            </a:r>
            <a:r>
              <a:rPr dirty="0" baseline="5050" sz="1650" spc="-7">
                <a:latin typeface="Consolas"/>
                <a:cs typeface="Consolas"/>
              </a:rPr>
              <a:t>1/2)e</a:t>
            </a:r>
            <a:r>
              <a:rPr dirty="0" baseline="5050" sz="1650" spc="-322">
                <a:latin typeface="Consolas"/>
                <a:cs typeface="Consolas"/>
              </a:rPr>
              <a:t> </a:t>
            </a:r>
            <a:r>
              <a:rPr dirty="0" baseline="5050" sz="1650">
                <a:latin typeface="Consolas"/>
                <a:cs typeface="Consolas"/>
              </a:rPr>
              <a:t>-</a:t>
            </a:r>
            <a:r>
              <a:rPr dirty="0" baseline="5050" sz="1650" spc="-22">
                <a:latin typeface="Consolas"/>
                <a:cs typeface="Consolas"/>
              </a:rPr>
              <a:t> </a:t>
            </a:r>
            <a:r>
              <a:rPr dirty="0" baseline="5050" sz="1650">
                <a:latin typeface="Consolas"/>
                <a:cs typeface="Consolas"/>
              </a:rPr>
              <a:t>e</a:t>
            </a:r>
            <a:r>
              <a:rPr dirty="0" baseline="35714" sz="1050">
                <a:latin typeface="Consolas"/>
                <a:cs typeface="Consolas"/>
              </a:rPr>
              <a:t>2 </a:t>
            </a:r>
            <a:r>
              <a:rPr dirty="0" baseline="35714" sz="1050" spc="-7">
                <a:latin typeface="Consolas"/>
                <a:cs typeface="Consolas"/>
              </a:rPr>
              <a:t> </a:t>
            </a:r>
            <a:r>
              <a:rPr dirty="0" sz="1100" spc="-5">
                <a:latin typeface="Consolas"/>
                <a:cs typeface="Consolas"/>
              </a:rPr>
              <a:t>Thus,</a:t>
            </a:r>
            <a:endParaRPr sz="110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765"/>
              </a:spcBef>
            </a:pPr>
            <a:r>
              <a:rPr dirty="0" baseline="5050" sz="1650">
                <a:latin typeface="Consolas"/>
                <a:cs typeface="Consolas"/>
              </a:rPr>
              <a:t>If e &lt; 0 </a:t>
            </a:r>
            <a:r>
              <a:rPr dirty="0" baseline="5050" sz="1650" spc="-7">
                <a:latin typeface="Consolas"/>
                <a:cs typeface="Consolas"/>
              </a:rPr>
              <a:t>then </a:t>
            </a:r>
            <a:r>
              <a:rPr dirty="0" baseline="5050" sz="1650">
                <a:latin typeface="Consolas"/>
                <a:cs typeface="Consolas"/>
              </a:rPr>
              <a:t>di &gt; 0 </a:t>
            </a:r>
            <a:r>
              <a:rPr dirty="0" baseline="5050" sz="1650" spc="-7">
                <a:latin typeface="Consolas"/>
                <a:cs typeface="Consolas"/>
              </a:rPr>
              <a:t>so choose point </a:t>
            </a:r>
            <a:r>
              <a:rPr dirty="0" baseline="5050" sz="1650">
                <a:latin typeface="Consolas"/>
                <a:cs typeface="Consolas"/>
              </a:rPr>
              <a:t>S = </a:t>
            </a:r>
            <a:r>
              <a:rPr dirty="0" baseline="5050" sz="1650" spc="7">
                <a:latin typeface="Consolas"/>
                <a:cs typeface="Consolas"/>
              </a:rPr>
              <a:t>(x</a:t>
            </a:r>
            <a:r>
              <a:rPr dirty="0" sz="700" spc="5">
                <a:latin typeface="Consolas"/>
                <a:cs typeface="Consolas"/>
              </a:rPr>
              <a:t>i </a:t>
            </a:r>
            <a:r>
              <a:rPr dirty="0" baseline="5050" sz="1650">
                <a:latin typeface="Consolas"/>
                <a:cs typeface="Consolas"/>
              </a:rPr>
              <a:t>- </a:t>
            </a:r>
            <a:r>
              <a:rPr dirty="0" baseline="5050" sz="1650" spc="-7">
                <a:latin typeface="Consolas"/>
                <a:cs typeface="Consolas"/>
              </a:rPr>
              <a:t>1, </a:t>
            </a:r>
            <a:r>
              <a:rPr dirty="0" baseline="5050" sz="1650">
                <a:latin typeface="Consolas"/>
                <a:cs typeface="Consolas"/>
              </a:rPr>
              <a:t>y</a:t>
            </a:r>
            <a:r>
              <a:rPr dirty="0" sz="700">
                <a:latin typeface="Consolas"/>
                <a:cs typeface="Consolas"/>
              </a:rPr>
              <a:t>i </a:t>
            </a:r>
            <a:r>
              <a:rPr dirty="0" baseline="5050" sz="1650">
                <a:latin typeface="Consolas"/>
                <a:cs typeface="Consolas"/>
              </a:rPr>
              <a:t>+</a:t>
            </a:r>
            <a:r>
              <a:rPr dirty="0" baseline="5050" sz="1650" spc="540">
                <a:latin typeface="Consolas"/>
                <a:cs typeface="Consolas"/>
              </a:rPr>
              <a:t> </a:t>
            </a:r>
            <a:r>
              <a:rPr dirty="0" baseline="5050" sz="1650" spc="-7">
                <a:latin typeface="Consolas"/>
                <a:cs typeface="Consolas"/>
              </a:rPr>
              <a:t>1).</a:t>
            </a:r>
            <a:endParaRPr baseline="5050" sz="1650">
              <a:latin typeface="Consolas"/>
              <a:cs typeface="Consolas"/>
            </a:endParaRPr>
          </a:p>
          <a:p>
            <a:pPr>
              <a:lnSpc>
                <a:spcPct val="100000"/>
              </a:lnSpc>
              <a:spcBef>
                <a:spcPts val="670"/>
              </a:spcBef>
              <a:tabLst>
                <a:tab pos="365125" algn="l"/>
              </a:tabLst>
            </a:pPr>
            <a:r>
              <a:rPr dirty="0" baseline="5050" sz="1650">
                <a:latin typeface="Consolas"/>
                <a:cs typeface="Consolas"/>
              </a:rPr>
              <a:t>d</a:t>
            </a:r>
            <a:r>
              <a:rPr dirty="0" sz="700">
                <a:latin typeface="Consolas"/>
                <a:cs typeface="Consolas"/>
              </a:rPr>
              <a:t>i+1	</a:t>
            </a:r>
            <a:r>
              <a:rPr dirty="0" baseline="5050" sz="1650">
                <a:latin typeface="Consolas"/>
                <a:cs typeface="Consolas"/>
              </a:rPr>
              <a:t>= </a:t>
            </a:r>
            <a:r>
              <a:rPr dirty="0" baseline="5050" sz="1650" spc="-7">
                <a:latin typeface="Consolas"/>
                <a:cs typeface="Consolas"/>
              </a:rPr>
              <a:t>f(x</a:t>
            </a:r>
            <a:r>
              <a:rPr dirty="0" sz="700" spc="-5">
                <a:latin typeface="Consolas"/>
                <a:cs typeface="Consolas"/>
              </a:rPr>
              <a:t>i </a:t>
            </a:r>
            <a:r>
              <a:rPr dirty="0" baseline="5050" sz="1650">
                <a:latin typeface="Consolas"/>
                <a:cs typeface="Consolas"/>
              </a:rPr>
              <a:t>– </a:t>
            </a:r>
            <a:r>
              <a:rPr dirty="0" baseline="5050" sz="1650">
                <a:latin typeface="Consolas"/>
                <a:cs typeface="Consolas"/>
              </a:rPr>
              <a:t>1 - </a:t>
            </a:r>
            <a:r>
              <a:rPr dirty="0" baseline="5050" sz="1650" spc="-7">
                <a:latin typeface="Consolas"/>
                <a:cs typeface="Consolas"/>
              </a:rPr>
              <a:t>1/2, </a:t>
            </a:r>
            <a:r>
              <a:rPr dirty="0" baseline="5050" sz="1650" spc="7">
                <a:latin typeface="Consolas"/>
                <a:cs typeface="Consolas"/>
              </a:rPr>
              <a:t>y</a:t>
            </a:r>
            <a:r>
              <a:rPr dirty="0" sz="700" spc="5">
                <a:latin typeface="Consolas"/>
                <a:cs typeface="Consolas"/>
              </a:rPr>
              <a:t>i </a:t>
            </a:r>
            <a:r>
              <a:rPr dirty="0" baseline="5050" sz="1650">
                <a:latin typeface="Consolas"/>
                <a:cs typeface="Consolas"/>
              </a:rPr>
              <a:t>+ 1 + </a:t>
            </a:r>
            <a:r>
              <a:rPr dirty="0" baseline="5050" sz="1650" spc="-7">
                <a:latin typeface="Consolas"/>
                <a:cs typeface="Consolas"/>
              </a:rPr>
              <a:t>1) </a:t>
            </a:r>
            <a:r>
              <a:rPr dirty="0" baseline="5050" sz="1650">
                <a:latin typeface="Consolas"/>
                <a:cs typeface="Consolas"/>
              </a:rPr>
              <a:t>= ((x</a:t>
            </a:r>
            <a:r>
              <a:rPr dirty="0" sz="700">
                <a:latin typeface="Consolas"/>
                <a:cs typeface="Consolas"/>
              </a:rPr>
              <a:t>i </a:t>
            </a:r>
            <a:r>
              <a:rPr dirty="0" baseline="5050" sz="1650">
                <a:latin typeface="Consolas"/>
                <a:cs typeface="Consolas"/>
              </a:rPr>
              <a:t>- </a:t>
            </a:r>
            <a:r>
              <a:rPr dirty="0" baseline="5050" sz="1650" spc="-7">
                <a:latin typeface="Consolas"/>
                <a:cs typeface="Consolas"/>
              </a:rPr>
              <a:t>1/2) </a:t>
            </a:r>
            <a:r>
              <a:rPr dirty="0" baseline="5050" sz="1650">
                <a:latin typeface="Consolas"/>
                <a:cs typeface="Consolas"/>
              </a:rPr>
              <a:t>- 1)</a:t>
            </a:r>
            <a:r>
              <a:rPr dirty="0" baseline="35714" sz="1050">
                <a:latin typeface="Consolas"/>
                <a:cs typeface="Consolas"/>
              </a:rPr>
              <a:t>2 </a:t>
            </a:r>
            <a:r>
              <a:rPr dirty="0" baseline="5050" sz="1650">
                <a:latin typeface="Consolas"/>
                <a:cs typeface="Consolas"/>
              </a:rPr>
              <a:t>+ </a:t>
            </a:r>
            <a:r>
              <a:rPr dirty="0" baseline="5050" sz="1650" spc="-7">
                <a:latin typeface="Consolas"/>
                <a:cs typeface="Consolas"/>
              </a:rPr>
              <a:t>((y</a:t>
            </a:r>
            <a:r>
              <a:rPr dirty="0" sz="700" spc="-5">
                <a:latin typeface="Consolas"/>
                <a:cs typeface="Consolas"/>
              </a:rPr>
              <a:t>i </a:t>
            </a:r>
            <a:r>
              <a:rPr dirty="0" baseline="5050" sz="1650">
                <a:latin typeface="Consolas"/>
                <a:cs typeface="Consolas"/>
              </a:rPr>
              <a:t>+ </a:t>
            </a:r>
            <a:r>
              <a:rPr dirty="0" baseline="5050" sz="1650" spc="-7">
                <a:latin typeface="Consolas"/>
                <a:cs typeface="Consolas"/>
              </a:rPr>
              <a:t>1) </a:t>
            </a:r>
            <a:r>
              <a:rPr dirty="0" baseline="5050" sz="1650">
                <a:latin typeface="Consolas"/>
                <a:cs typeface="Consolas"/>
              </a:rPr>
              <a:t>+ </a:t>
            </a:r>
            <a:r>
              <a:rPr dirty="0" baseline="5050" sz="1650" spc="7">
                <a:latin typeface="Consolas"/>
                <a:cs typeface="Consolas"/>
              </a:rPr>
              <a:t>1)</a:t>
            </a:r>
            <a:r>
              <a:rPr dirty="0" baseline="35714" sz="1050" spc="7">
                <a:latin typeface="Consolas"/>
                <a:cs typeface="Consolas"/>
              </a:rPr>
              <a:t>2 </a:t>
            </a:r>
            <a:r>
              <a:rPr dirty="0" baseline="5050" sz="1650">
                <a:latin typeface="Consolas"/>
                <a:cs typeface="Consolas"/>
              </a:rPr>
              <a:t>- </a:t>
            </a:r>
            <a:r>
              <a:rPr dirty="0" baseline="5050" sz="1650" spc="585">
                <a:latin typeface="Consolas"/>
                <a:cs typeface="Consolas"/>
              </a:rPr>
              <a:t> </a:t>
            </a:r>
            <a:r>
              <a:rPr dirty="0" baseline="5050" sz="1650">
                <a:latin typeface="Consolas"/>
                <a:cs typeface="Consolas"/>
              </a:rPr>
              <a:t>r</a:t>
            </a:r>
            <a:r>
              <a:rPr dirty="0" baseline="35714" sz="1050">
                <a:latin typeface="Consolas"/>
                <a:cs typeface="Consolas"/>
              </a:rPr>
              <a:t>2</a:t>
            </a:r>
            <a:endParaRPr baseline="35714" sz="1050">
              <a:latin typeface="Consolas"/>
              <a:cs typeface="Consolas"/>
            </a:endParaRPr>
          </a:p>
          <a:p>
            <a:pPr marL="822325">
              <a:lnSpc>
                <a:spcPct val="100000"/>
              </a:lnSpc>
              <a:spcBef>
                <a:spcPts val="670"/>
              </a:spcBef>
            </a:pPr>
            <a:r>
              <a:rPr dirty="0" baseline="5050" sz="1650">
                <a:latin typeface="Consolas"/>
                <a:cs typeface="Consolas"/>
              </a:rPr>
              <a:t>= d</a:t>
            </a:r>
            <a:r>
              <a:rPr dirty="0" sz="700">
                <a:latin typeface="Consolas"/>
                <a:cs typeface="Consolas"/>
              </a:rPr>
              <a:t>i </a:t>
            </a:r>
            <a:r>
              <a:rPr dirty="0" baseline="5050" sz="1650">
                <a:latin typeface="Consolas"/>
                <a:cs typeface="Consolas"/>
              </a:rPr>
              <a:t>- 2(x</a:t>
            </a:r>
            <a:r>
              <a:rPr dirty="0" sz="700">
                <a:latin typeface="Consolas"/>
                <a:cs typeface="Consolas"/>
              </a:rPr>
              <a:t>i </a:t>
            </a:r>
            <a:r>
              <a:rPr dirty="0" baseline="5050" sz="1650">
                <a:latin typeface="Consolas"/>
                <a:cs typeface="Consolas"/>
              </a:rPr>
              <a:t>- 1) + 2(y</a:t>
            </a:r>
            <a:r>
              <a:rPr dirty="0" sz="700">
                <a:latin typeface="Consolas"/>
                <a:cs typeface="Consolas"/>
              </a:rPr>
              <a:t>i </a:t>
            </a:r>
            <a:r>
              <a:rPr dirty="0" baseline="5050" sz="1650">
                <a:latin typeface="Consolas"/>
                <a:cs typeface="Consolas"/>
              </a:rPr>
              <a:t>+ </a:t>
            </a:r>
            <a:r>
              <a:rPr dirty="0" baseline="5050" sz="1650" spc="-7">
                <a:latin typeface="Consolas"/>
                <a:cs typeface="Consolas"/>
              </a:rPr>
              <a:t>1) </a:t>
            </a:r>
            <a:r>
              <a:rPr dirty="0" baseline="5050" sz="1650">
                <a:latin typeface="Consolas"/>
                <a:cs typeface="Consolas"/>
              </a:rPr>
              <a:t>+</a:t>
            </a:r>
            <a:r>
              <a:rPr dirty="0" baseline="5050" sz="1650" spc="794">
                <a:latin typeface="Consolas"/>
                <a:cs typeface="Consolas"/>
              </a:rPr>
              <a:t> </a:t>
            </a:r>
            <a:r>
              <a:rPr dirty="0" baseline="5050" sz="1650">
                <a:latin typeface="Consolas"/>
                <a:cs typeface="Consolas"/>
              </a:rPr>
              <a:t>1</a:t>
            </a:r>
            <a:endParaRPr baseline="5050" sz="1650">
              <a:latin typeface="Consolas"/>
              <a:cs typeface="Consolas"/>
            </a:endParaRPr>
          </a:p>
          <a:p>
            <a:pPr marL="822325">
              <a:lnSpc>
                <a:spcPct val="100000"/>
              </a:lnSpc>
              <a:spcBef>
                <a:spcPts val="670"/>
              </a:spcBef>
            </a:pPr>
            <a:r>
              <a:rPr dirty="0" baseline="5050" sz="1650">
                <a:latin typeface="Consolas"/>
                <a:cs typeface="Consolas"/>
              </a:rPr>
              <a:t>= d</a:t>
            </a:r>
            <a:r>
              <a:rPr dirty="0" sz="700">
                <a:latin typeface="Consolas"/>
                <a:cs typeface="Consolas"/>
              </a:rPr>
              <a:t>i  </a:t>
            </a:r>
            <a:r>
              <a:rPr dirty="0" baseline="5050" sz="1650">
                <a:latin typeface="Consolas"/>
                <a:cs typeface="Consolas"/>
              </a:rPr>
              <a:t>+ 2(y</a:t>
            </a:r>
            <a:r>
              <a:rPr dirty="0" sz="700">
                <a:latin typeface="Consolas"/>
                <a:cs typeface="Consolas"/>
              </a:rPr>
              <a:t>i+1 </a:t>
            </a:r>
            <a:r>
              <a:rPr dirty="0" baseline="5050" sz="1650">
                <a:latin typeface="Consolas"/>
                <a:cs typeface="Consolas"/>
              </a:rPr>
              <a:t>- x</a:t>
            </a:r>
            <a:r>
              <a:rPr dirty="0" sz="700">
                <a:latin typeface="Consolas"/>
                <a:cs typeface="Consolas"/>
              </a:rPr>
              <a:t>i+1</a:t>
            </a:r>
            <a:r>
              <a:rPr dirty="0" baseline="5050" sz="1650">
                <a:latin typeface="Consolas"/>
                <a:cs typeface="Consolas"/>
              </a:rPr>
              <a:t>) +</a:t>
            </a:r>
            <a:r>
              <a:rPr dirty="0" baseline="5050" sz="1650" spc="-434">
                <a:latin typeface="Consolas"/>
                <a:cs typeface="Consolas"/>
              </a:rPr>
              <a:t> </a:t>
            </a:r>
            <a:r>
              <a:rPr dirty="0" baseline="5050" sz="1650">
                <a:latin typeface="Consolas"/>
                <a:cs typeface="Consolas"/>
              </a:rPr>
              <a:t>1</a:t>
            </a:r>
            <a:endParaRPr baseline="5050" sz="165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ts val="1290"/>
              </a:lnSpc>
            </a:pPr>
            <a:r>
              <a:rPr dirty="0" baseline="5050" sz="1650">
                <a:latin typeface="Consolas"/>
                <a:cs typeface="Consolas"/>
              </a:rPr>
              <a:t>If e &gt;= 0 </a:t>
            </a:r>
            <a:r>
              <a:rPr dirty="0" baseline="5050" sz="1650" spc="-7">
                <a:latin typeface="Consolas"/>
                <a:cs typeface="Consolas"/>
              </a:rPr>
              <a:t>then </a:t>
            </a:r>
            <a:r>
              <a:rPr dirty="0" baseline="5050" sz="1650" spc="7">
                <a:latin typeface="Consolas"/>
                <a:cs typeface="Consolas"/>
              </a:rPr>
              <a:t>d</a:t>
            </a:r>
            <a:r>
              <a:rPr dirty="0" sz="700" spc="5">
                <a:latin typeface="Consolas"/>
                <a:cs typeface="Consolas"/>
              </a:rPr>
              <a:t>i </a:t>
            </a:r>
            <a:r>
              <a:rPr dirty="0" baseline="5050" sz="1650">
                <a:latin typeface="Consolas"/>
                <a:cs typeface="Consolas"/>
              </a:rPr>
              <a:t>&lt;= 0 </a:t>
            </a:r>
            <a:r>
              <a:rPr dirty="0" baseline="5050" sz="1650" spc="-7">
                <a:latin typeface="Consolas"/>
                <a:cs typeface="Consolas"/>
              </a:rPr>
              <a:t>so choose point </a:t>
            </a:r>
            <a:r>
              <a:rPr dirty="0" baseline="5050" sz="1650">
                <a:latin typeface="Consolas"/>
                <a:cs typeface="Consolas"/>
              </a:rPr>
              <a:t>T = (x</a:t>
            </a:r>
            <a:r>
              <a:rPr dirty="0" sz="700">
                <a:latin typeface="Consolas"/>
                <a:cs typeface="Consolas"/>
              </a:rPr>
              <a:t>i</a:t>
            </a:r>
            <a:r>
              <a:rPr dirty="0" baseline="5050" sz="1650">
                <a:latin typeface="Consolas"/>
                <a:cs typeface="Consolas"/>
              </a:rPr>
              <a:t>, y</a:t>
            </a:r>
            <a:r>
              <a:rPr dirty="0" sz="700">
                <a:latin typeface="Consolas"/>
                <a:cs typeface="Consolas"/>
              </a:rPr>
              <a:t>i </a:t>
            </a:r>
            <a:r>
              <a:rPr dirty="0" baseline="5050" sz="1650">
                <a:latin typeface="Consolas"/>
                <a:cs typeface="Consolas"/>
              </a:rPr>
              <a:t>+</a:t>
            </a:r>
            <a:r>
              <a:rPr dirty="0" baseline="5050" sz="1650" spc="517">
                <a:latin typeface="Consolas"/>
                <a:cs typeface="Consolas"/>
              </a:rPr>
              <a:t> </a:t>
            </a:r>
            <a:r>
              <a:rPr dirty="0" baseline="5050" sz="1650" spc="-7">
                <a:latin typeface="Consolas"/>
                <a:cs typeface="Consolas"/>
              </a:rPr>
              <a:t>1)</a:t>
            </a:r>
            <a:endParaRPr baseline="5050" sz="165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99692" y="7312405"/>
            <a:ext cx="224154" cy="163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90"/>
              </a:lnSpc>
            </a:pPr>
            <a:r>
              <a:rPr dirty="0" baseline="5050" sz="1650">
                <a:latin typeface="Consolas"/>
                <a:cs typeface="Consolas"/>
              </a:rPr>
              <a:t>d</a:t>
            </a:r>
            <a:r>
              <a:rPr dirty="0" sz="700" spc="-5">
                <a:latin typeface="Consolas"/>
                <a:cs typeface="Consolas"/>
              </a:rPr>
              <a:t>i+1</a:t>
            </a:r>
            <a:endParaRPr sz="7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14754" y="7312405"/>
            <a:ext cx="1866264" cy="416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baseline="5050" sz="1650">
                <a:latin typeface="Consolas"/>
                <a:cs typeface="Consolas"/>
              </a:rPr>
              <a:t>= </a:t>
            </a:r>
            <a:r>
              <a:rPr dirty="0" baseline="5050" sz="1650" spc="-7">
                <a:latin typeface="Consolas"/>
                <a:cs typeface="Consolas"/>
              </a:rPr>
              <a:t>f(x</a:t>
            </a:r>
            <a:r>
              <a:rPr dirty="0" sz="700" spc="-5">
                <a:latin typeface="Consolas"/>
                <a:cs typeface="Consolas"/>
              </a:rPr>
              <a:t>i </a:t>
            </a:r>
            <a:r>
              <a:rPr dirty="0" baseline="5050" sz="1650">
                <a:latin typeface="Consolas"/>
                <a:cs typeface="Consolas"/>
              </a:rPr>
              <a:t>- </a:t>
            </a:r>
            <a:r>
              <a:rPr dirty="0" baseline="5050" sz="1650" spc="-7">
                <a:latin typeface="Consolas"/>
                <a:cs typeface="Consolas"/>
              </a:rPr>
              <a:t>1/2, </a:t>
            </a:r>
            <a:r>
              <a:rPr dirty="0" baseline="5050" sz="1650" spc="7">
                <a:latin typeface="Consolas"/>
                <a:cs typeface="Consolas"/>
              </a:rPr>
              <a:t>y</a:t>
            </a:r>
            <a:r>
              <a:rPr dirty="0" sz="700" spc="5">
                <a:latin typeface="Consolas"/>
                <a:cs typeface="Consolas"/>
              </a:rPr>
              <a:t>i </a:t>
            </a:r>
            <a:r>
              <a:rPr dirty="0" baseline="5050" sz="1650">
                <a:latin typeface="Consolas"/>
                <a:cs typeface="Consolas"/>
              </a:rPr>
              <a:t>+ 1 +</a:t>
            </a:r>
            <a:r>
              <a:rPr dirty="0" baseline="5050" sz="1650" spc="509">
                <a:latin typeface="Consolas"/>
                <a:cs typeface="Consolas"/>
              </a:rPr>
              <a:t> </a:t>
            </a:r>
            <a:r>
              <a:rPr dirty="0" baseline="5050" sz="1650">
                <a:latin typeface="Consolas"/>
                <a:cs typeface="Consolas"/>
              </a:rPr>
              <a:t>1)</a:t>
            </a:r>
            <a:endParaRPr baseline="5050" sz="1650">
              <a:latin typeface="Consolas"/>
              <a:cs typeface="Consolas"/>
            </a:endParaRPr>
          </a:p>
          <a:p>
            <a:pPr>
              <a:lnSpc>
                <a:spcPts val="1290"/>
              </a:lnSpc>
              <a:spcBef>
                <a:spcPts val="670"/>
              </a:spcBef>
            </a:pPr>
            <a:r>
              <a:rPr dirty="0" baseline="5050" sz="1650">
                <a:latin typeface="Consolas"/>
                <a:cs typeface="Consolas"/>
              </a:rPr>
              <a:t>= d</a:t>
            </a:r>
            <a:r>
              <a:rPr dirty="0" sz="700">
                <a:latin typeface="Consolas"/>
                <a:cs typeface="Consolas"/>
              </a:rPr>
              <a:t>i </a:t>
            </a:r>
            <a:r>
              <a:rPr dirty="0" baseline="5050" sz="1650">
                <a:latin typeface="Consolas"/>
                <a:cs typeface="Consolas"/>
              </a:rPr>
              <a:t>+ </a:t>
            </a:r>
            <a:r>
              <a:rPr dirty="0" baseline="5050" sz="1650" spc="-7">
                <a:latin typeface="Consolas"/>
                <a:cs typeface="Consolas"/>
              </a:rPr>
              <a:t>2y</a:t>
            </a:r>
            <a:r>
              <a:rPr dirty="0" sz="700" spc="-5">
                <a:latin typeface="Consolas"/>
                <a:cs typeface="Consolas"/>
              </a:rPr>
              <a:t>i+1 </a:t>
            </a:r>
            <a:r>
              <a:rPr dirty="0" baseline="5050" sz="1650">
                <a:latin typeface="Consolas"/>
                <a:cs typeface="Consolas"/>
              </a:rPr>
              <a:t>+</a:t>
            </a:r>
            <a:r>
              <a:rPr dirty="0" baseline="5050" sz="1650" spc="525">
                <a:latin typeface="Consolas"/>
                <a:cs typeface="Consolas"/>
              </a:rPr>
              <a:t> </a:t>
            </a:r>
            <a:r>
              <a:rPr dirty="0" baseline="5050" sz="1650">
                <a:latin typeface="Consolas"/>
                <a:cs typeface="Consolas"/>
              </a:rPr>
              <a:t>1</a:t>
            </a:r>
            <a:endParaRPr baseline="5050" sz="165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1844" y="8071357"/>
            <a:ext cx="4737735" cy="1174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baseline="5050" sz="1650" spc="-7">
                <a:latin typeface="Consolas"/>
                <a:cs typeface="Consolas"/>
              </a:rPr>
              <a:t>The initial value of </a:t>
            </a:r>
            <a:r>
              <a:rPr dirty="0" baseline="5050" sz="1650" spc="15">
                <a:latin typeface="Consolas"/>
                <a:cs typeface="Consolas"/>
              </a:rPr>
              <a:t>d</a:t>
            </a:r>
            <a:r>
              <a:rPr dirty="0" sz="700" spc="10">
                <a:latin typeface="Consolas"/>
                <a:cs typeface="Consolas"/>
              </a:rPr>
              <a:t>i</a:t>
            </a:r>
            <a:r>
              <a:rPr dirty="0" sz="700" spc="165">
                <a:latin typeface="Consolas"/>
                <a:cs typeface="Consolas"/>
              </a:rPr>
              <a:t> </a:t>
            </a:r>
            <a:r>
              <a:rPr dirty="0" baseline="5050" sz="1650" spc="-7">
                <a:latin typeface="Consolas"/>
                <a:cs typeface="Consolas"/>
              </a:rPr>
              <a:t>is</a:t>
            </a:r>
            <a:endParaRPr baseline="5050" sz="1650">
              <a:latin typeface="Consolas"/>
              <a:cs typeface="Consolas"/>
            </a:endParaRPr>
          </a:p>
          <a:p>
            <a:pPr marL="443230">
              <a:lnSpc>
                <a:spcPct val="100000"/>
              </a:lnSpc>
              <a:spcBef>
                <a:spcPts val="660"/>
              </a:spcBef>
              <a:tabLst>
                <a:tab pos="822325" algn="l"/>
                <a:tab pos="1053465" algn="l"/>
                <a:tab pos="1974214" algn="l"/>
              </a:tabLst>
            </a:pPr>
            <a:r>
              <a:rPr dirty="0" baseline="5050" sz="1650">
                <a:latin typeface="Consolas"/>
                <a:cs typeface="Consolas"/>
              </a:rPr>
              <a:t>d</a:t>
            </a:r>
            <a:r>
              <a:rPr dirty="0" sz="700">
                <a:latin typeface="Consolas"/>
                <a:cs typeface="Consolas"/>
              </a:rPr>
              <a:t>0	</a:t>
            </a:r>
            <a:r>
              <a:rPr dirty="0" baseline="5050" sz="1650">
                <a:latin typeface="Consolas"/>
                <a:cs typeface="Consolas"/>
              </a:rPr>
              <a:t>=	</a:t>
            </a:r>
            <a:r>
              <a:rPr dirty="0" baseline="5050" sz="1650" spc="-7">
                <a:latin typeface="Consolas"/>
                <a:cs typeface="Consolas"/>
              </a:rPr>
              <a:t>f(r</a:t>
            </a:r>
            <a:r>
              <a:rPr dirty="0" baseline="5050" sz="1650" spc="487">
                <a:latin typeface="Consolas"/>
                <a:cs typeface="Consolas"/>
              </a:rPr>
              <a:t> </a:t>
            </a:r>
            <a:r>
              <a:rPr dirty="0" baseline="5050" sz="1650">
                <a:latin typeface="Consolas"/>
                <a:cs typeface="Consolas"/>
              </a:rPr>
              <a:t>-</a:t>
            </a:r>
            <a:r>
              <a:rPr dirty="0" baseline="5050" sz="1650" spc="487">
                <a:latin typeface="Consolas"/>
                <a:cs typeface="Consolas"/>
              </a:rPr>
              <a:t> </a:t>
            </a:r>
            <a:r>
              <a:rPr dirty="0" baseline="5050" sz="1650" spc="-7">
                <a:latin typeface="Consolas"/>
                <a:cs typeface="Consolas"/>
              </a:rPr>
              <a:t>1/2,	</a:t>
            </a:r>
            <a:r>
              <a:rPr dirty="0" baseline="5050" sz="1650">
                <a:latin typeface="Consolas"/>
                <a:cs typeface="Consolas"/>
              </a:rPr>
              <a:t>0 + </a:t>
            </a:r>
            <a:r>
              <a:rPr dirty="0" baseline="5050" sz="1650" spc="-7">
                <a:latin typeface="Consolas"/>
                <a:cs typeface="Consolas"/>
              </a:rPr>
              <a:t>1) </a:t>
            </a:r>
            <a:r>
              <a:rPr dirty="0" baseline="5050" sz="1650">
                <a:latin typeface="Consolas"/>
                <a:cs typeface="Consolas"/>
              </a:rPr>
              <a:t>= </a:t>
            </a:r>
            <a:r>
              <a:rPr dirty="0" baseline="5050" sz="1650" spc="-7">
                <a:latin typeface="Consolas"/>
                <a:cs typeface="Consolas"/>
              </a:rPr>
              <a:t>(r </a:t>
            </a:r>
            <a:r>
              <a:rPr dirty="0" baseline="5050" sz="1650">
                <a:latin typeface="Consolas"/>
                <a:cs typeface="Consolas"/>
              </a:rPr>
              <a:t>- </a:t>
            </a:r>
            <a:r>
              <a:rPr dirty="0" baseline="5050" sz="1650" spc="-7">
                <a:latin typeface="Consolas"/>
                <a:cs typeface="Consolas"/>
              </a:rPr>
              <a:t>1/2)</a:t>
            </a:r>
            <a:r>
              <a:rPr dirty="0" sz="700" spc="-5">
                <a:latin typeface="Consolas"/>
                <a:cs typeface="Consolas"/>
              </a:rPr>
              <a:t>2  </a:t>
            </a:r>
            <a:r>
              <a:rPr dirty="0" baseline="5050" sz="1650">
                <a:latin typeface="Consolas"/>
                <a:cs typeface="Consolas"/>
              </a:rPr>
              <a:t>+ 1</a:t>
            </a:r>
            <a:r>
              <a:rPr dirty="0" baseline="35714" sz="1050">
                <a:latin typeface="Consolas"/>
                <a:cs typeface="Consolas"/>
              </a:rPr>
              <a:t>2  </a:t>
            </a:r>
            <a:r>
              <a:rPr dirty="0" baseline="5050" sz="1650">
                <a:latin typeface="Consolas"/>
                <a:cs typeface="Consolas"/>
              </a:rPr>
              <a:t>-</a:t>
            </a:r>
            <a:r>
              <a:rPr dirty="0" baseline="5050" sz="1650" spc="-577">
                <a:latin typeface="Consolas"/>
                <a:cs typeface="Consolas"/>
              </a:rPr>
              <a:t> </a:t>
            </a:r>
            <a:r>
              <a:rPr dirty="0" baseline="5050" sz="1650">
                <a:latin typeface="Consolas"/>
                <a:cs typeface="Consolas"/>
              </a:rPr>
              <a:t>r</a:t>
            </a:r>
            <a:r>
              <a:rPr dirty="0" baseline="35714" sz="1050">
                <a:latin typeface="Consolas"/>
                <a:cs typeface="Consolas"/>
              </a:rPr>
              <a:t>2</a:t>
            </a:r>
            <a:endParaRPr baseline="35714" sz="1050">
              <a:latin typeface="Consolas"/>
              <a:cs typeface="Consolas"/>
            </a:endParaRPr>
          </a:p>
          <a:p>
            <a:pPr marL="822325">
              <a:lnSpc>
                <a:spcPct val="100000"/>
              </a:lnSpc>
              <a:spcBef>
                <a:spcPts val="575"/>
              </a:spcBef>
              <a:tabLst>
                <a:tab pos="1053465" algn="l"/>
                <a:tab pos="1821814" algn="l"/>
              </a:tabLst>
            </a:pPr>
            <a:r>
              <a:rPr dirty="0" sz="1100">
                <a:latin typeface="Consolas"/>
                <a:cs typeface="Consolas"/>
              </a:rPr>
              <a:t>=	</a:t>
            </a:r>
            <a:r>
              <a:rPr dirty="0" sz="1100" spc="-5">
                <a:latin typeface="Consolas"/>
                <a:cs typeface="Consolas"/>
              </a:rPr>
              <a:t>5/4</a:t>
            </a:r>
            <a:r>
              <a:rPr dirty="0" sz="1100" spc="325">
                <a:latin typeface="Consolas"/>
                <a:cs typeface="Consolas"/>
              </a:rPr>
              <a:t> </a:t>
            </a:r>
            <a:r>
              <a:rPr dirty="0" sz="1100">
                <a:latin typeface="Consolas"/>
                <a:cs typeface="Consolas"/>
              </a:rPr>
              <a:t>-</a:t>
            </a:r>
            <a:r>
              <a:rPr dirty="0" sz="1100" spc="325">
                <a:latin typeface="Consolas"/>
                <a:cs typeface="Consolas"/>
              </a:rPr>
              <a:t> </a:t>
            </a:r>
            <a:r>
              <a:rPr dirty="0" sz="1100">
                <a:latin typeface="Consolas"/>
                <a:cs typeface="Consolas"/>
              </a:rPr>
              <a:t>r	</a:t>
            </a:r>
            <a:r>
              <a:rPr dirty="0" sz="1100" spc="-5">
                <a:latin typeface="Consolas"/>
                <a:cs typeface="Consolas"/>
              </a:rPr>
              <a:t>{1 </a:t>
            </a:r>
            <a:r>
              <a:rPr dirty="0" sz="1100">
                <a:latin typeface="Consolas"/>
                <a:cs typeface="Consolas"/>
              </a:rPr>
              <a:t>- r </a:t>
            </a:r>
            <a:r>
              <a:rPr dirty="0" sz="1100" spc="-5">
                <a:latin typeface="Consolas"/>
                <a:cs typeface="Consolas"/>
              </a:rPr>
              <a:t>can be used </a:t>
            </a:r>
            <a:r>
              <a:rPr dirty="0" sz="1100">
                <a:latin typeface="Consolas"/>
                <a:cs typeface="Consolas"/>
              </a:rPr>
              <a:t>if r is an</a:t>
            </a:r>
            <a:r>
              <a:rPr dirty="0" sz="1100" spc="-90">
                <a:latin typeface="Consolas"/>
                <a:cs typeface="Consolas"/>
              </a:rPr>
              <a:t> </a:t>
            </a:r>
            <a:r>
              <a:rPr dirty="0" sz="1100" spc="-5">
                <a:latin typeface="Consolas"/>
                <a:cs typeface="Consolas"/>
              </a:rPr>
              <a:t>integer}</a:t>
            </a:r>
            <a:endParaRPr sz="110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ts val="1290"/>
              </a:lnSpc>
            </a:pPr>
            <a:r>
              <a:rPr dirty="0" baseline="5050" sz="1650" spc="-7">
                <a:latin typeface="Consolas"/>
                <a:cs typeface="Consolas"/>
              </a:rPr>
              <a:t>When point </a:t>
            </a:r>
            <a:r>
              <a:rPr dirty="0" baseline="5050" sz="1650">
                <a:latin typeface="Consolas"/>
                <a:cs typeface="Consolas"/>
              </a:rPr>
              <a:t>S = </a:t>
            </a:r>
            <a:r>
              <a:rPr dirty="0" baseline="5050" sz="1650" spc="7">
                <a:latin typeface="Consolas"/>
                <a:cs typeface="Consolas"/>
              </a:rPr>
              <a:t>(x</a:t>
            </a:r>
            <a:r>
              <a:rPr dirty="0" sz="700" spc="5">
                <a:latin typeface="Consolas"/>
                <a:cs typeface="Consolas"/>
              </a:rPr>
              <a:t>i </a:t>
            </a:r>
            <a:r>
              <a:rPr dirty="0" baseline="5050" sz="1650">
                <a:latin typeface="Consolas"/>
                <a:cs typeface="Consolas"/>
              </a:rPr>
              <a:t>- </a:t>
            </a:r>
            <a:r>
              <a:rPr dirty="0" baseline="5050" sz="1650" spc="-7">
                <a:latin typeface="Consolas"/>
                <a:cs typeface="Consolas"/>
              </a:rPr>
              <a:t>1, </a:t>
            </a:r>
            <a:r>
              <a:rPr dirty="0" baseline="5050" sz="1650">
                <a:latin typeface="Consolas"/>
                <a:cs typeface="Consolas"/>
              </a:rPr>
              <a:t>y</a:t>
            </a:r>
            <a:r>
              <a:rPr dirty="0" sz="700">
                <a:latin typeface="Consolas"/>
                <a:cs typeface="Consolas"/>
              </a:rPr>
              <a:t>i </a:t>
            </a:r>
            <a:r>
              <a:rPr dirty="0" baseline="5050" sz="1650">
                <a:latin typeface="Consolas"/>
                <a:cs typeface="Consolas"/>
              </a:rPr>
              <a:t>+ </a:t>
            </a:r>
            <a:r>
              <a:rPr dirty="0" baseline="5050" sz="1650" spc="-7">
                <a:latin typeface="Consolas"/>
                <a:cs typeface="Consolas"/>
              </a:rPr>
              <a:t>1) is </a:t>
            </a:r>
            <a:r>
              <a:rPr dirty="0" baseline="5050" sz="1650">
                <a:latin typeface="Consolas"/>
                <a:cs typeface="Consolas"/>
              </a:rPr>
              <a:t>chosen,</a:t>
            </a:r>
            <a:r>
              <a:rPr dirty="0" baseline="5050" sz="1650" spc="540">
                <a:latin typeface="Consolas"/>
                <a:cs typeface="Consolas"/>
              </a:rPr>
              <a:t> </a:t>
            </a:r>
            <a:r>
              <a:rPr dirty="0" baseline="5050" sz="1650" spc="-7">
                <a:latin typeface="Consolas"/>
                <a:cs typeface="Consolas"/>
              </a:rPr>
              <a:t>then</a:t>
            </a:r>
            <a:endParaRPr baseline="5050" sz="1650">
              <a:latin typeface="Consolas"/>
              <a:cs typeface="Consola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7051" y="9337395"/>
            <a:ext cx="6065520" cy="0"/>
          </a:xfrm>
          <a:custGeom>
            <a:avLst/>
            <a:gdLst/>
            <a:ahLst/>
            <a:cxnLst/>
            <a:rect l="l" t="t" r="r" b="b"/>
            <a:pathLst>
              <a:path w="6065520" h="0">
                <a:moveTo>
                  <a:pt x="0" y="0"/>
                </a:moveTo>
                <a:lnTo>
                  <a:pt x="6065266" y="0"/>
                </a:lnTo>
              </a:path>
            </a:pathLst>
          </a:custGeom>
          <a:ln w="64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94004" y="5206872"/>
            <a:ext cx="0" cy="4133850"/>
          </a:xfrm>
          <a:custGeom>
            <a:avLst/>
            <a:gdLst/>
            <a:ahLst/>
            <a:cxnLst/>
            <a:rect l="l" t="t" r="r" b="b"/>
            <a:pathLst>
              <a:path w="0" h="4133850">
                <a:moveTo>
                  <a:pt x="0" y="0"/>
                </a:moveTo>
                <a:lnTo>
                  <a:pt x="0" y="4133723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6865366" y="5206872"/>
            <a:ext cx="0" cy="4133850"/>
          </a:xfrm>
          <a:custGeom>
            <a:avLst/>
            <a:gdLst/>
            <a:ahLst/>
            <a:cxnLst/>
            <a:rect l="l" t="t" r="r" b="b"/>
            <a:pathLst>
              <a:path w="0" h="4133850">
                <a:moveTo>
                  <a:pt x="0" y="0"/>
                </a:moveTo>
                <a:lnTo>
                  <a:pt x="0" y="4133723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962911" y="914399"/>
            <a:ext cx="3723132" cy="41772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14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4004" y="917447"/>
            <a:ext cx="6071870" cy="134620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wrap="square" lIns="0" tIns="76835" rIns="0" bIns="0" rtlCol="0" vert="horz">
            <a:spAutoFit/>
          </a:bodyPr>
          <a:lstStyle/>
          <a:p>
            <a:pPr marL="460375">
              <a:lnSpc>
                <a:spcPct val="100000"/>
              </a:lnSpc>
              <a:spcBef>
                <a:spcPts val="605"/>
              </a:spcBef>
              <a:tabLst>
                <a:tab pos="917575" algn="l"/>
              </a:tabLst>
            </a:pPr>
            <a:r>
              <a:rPr dirty="0" baseline="5050" sz="1650" spc="-7">
                <a:latin typeface="Consolas"/>
                <a:cs typeface="Consolas"/>
              </a:rPr>
              <a:t>d</a:t>
            </a:r>
            <a:r>
              <a:rPr dirty="0" sz="700" spc="-5">
                <a:latin typeface="Consolas"/>
                <a:cs typeface="Consolas"/>
              </a:rPr>
              <a:t>i+1	</a:t>
            </a:r>
            <a:r>
              <a:rPr dirty="0" baseline="5050" sz="1650">
                <a:latin typeface="Consolas"/>
                <a:cs typeface="Consolas"/>
              </a:rPr>
              <a:t>= d</a:t>
            </a:r>
            <a:r>
              <a:rPr dirty="0" sz="700">
                <a:latin typeface="Consolas"/>
                <a:cs typeface="Consolas"/>
              </a:rPr>
              <a:t>i </a:t>
            </a:r>
            <a:r>
              <a:rPr dirty="0" baseline="5050" sz="1650">
                <a:latin typeface="Consolas"/>
                <a:cs typeface="Consolas"/>
              </a:rPr>
              <a:t>+ </a:t>
            </a:r>
            <a:r>
              <a:rPr dirty="0" baseline="5050" sz="1650" spc="-7">
                <a:latin typeface="Consolas"/>
                <a:cs typeface="Consolas"/>
              </a:rPr>
              <a:t>2x</a:t>
            </a:r>
            <a:r>
              <a:rPr dirty="0" sz="700" spc="-5">
                <a:latin typeface="Consolas"/>
                <a:cs typeface="Consolas"/>
              </a:rPr>
              <a:t>i+1 </a:t>
            </a:r>
            <a:r>
              <a:rPr dirty="0" baseline="5050" sz="1650">
                <a:latin typeface="Consolas"/>
                <a:cs typeface="Consolas"/>
              </a:rPr>
              <a:t>+ 2y</a:t>
            </a:r>
            <a:r>
              <a:rPr dirty="0" sz="700">
                <a:latin typeface="Consolas"/>
                <a:cs typeface="Consolas"/>
              </a:rPr>
              <a:t>i+1 </a:t>
            </a:r>
            <a:r>
              <a:rPr dirty="0" baseline="5050" sz="1650">
                <a:latin typeface="Consolas"/>
                <a:cs typeface="Consolas"/>
              </a:rPr>
              <a:t>+</a:t>
            </a:r>
            <a:r>
              <a:rPr dirty="0" baseline="5050" sz="1650" spc="847">
                <a:latin typeface="Consolas"/>
                <a:cs typeface="Consolas"/>
              </a:rPr>
              <a:t> </a:t>
            </a:r>
            <a:r>
              <a:rPr dirty="0" baseline="5050" sz="1650">
                <a:latin typeface="Consolas"/>
                <a:cs typeface="Consolas"/>
              </a:rPr>
              <a:t>1</a:t>
            </a:r>
            <a:endParaRPr baseline="5050" sz="1650">
              <a:latin typeface="Consolas"/>
              <a:cs typeface="Consolas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460375" marR="2792095" indent="-365760">
              <a:lnSpc>
                <a:spcPct val="150900"/>
              </a:lnSpc>
              <a:spcBef>
                <a:spcPts val="725"/>
              </a:spcBef>
            </a:pPr>
            <a:r>
              <a:rPr dirty="0" baseline="5050" sz="1650" spc="-7">
                <a:latin typeface="Consolas"/>
                <a:cs typeface="Consolas"/>
              </a:rPr>
              <a:t>When point </a:t>
            </a:r>
            <a:r>
              <a:rPr dirty="0" baseline="5050" sz="1650">
                <a:latin typeface="Consolas"/>
                <a:cs typeface="Consolas"/>
              </a:rPr>
              <a:t>T = (x</a:t>
            </a:r>
            <a:r>
              <a:rPr dirty="0" sz="700">
                <a:latin typeface="Consolas"/>
                <a:cs typeface="Consolas"/>
              </a:rPr>
              <a:t>i</a:t>
            </a:r>
            <a:r>
              <a:rPr dirty="0" baseline="5050" sz="1650">
                <a:latin typeface="Consolas"/>
                <a:cs typeface="Consolas"/>
              </a:rPr>
              <a:t>, </a:t>
            </a:r>
            <a:r>
              <a:rPr dirty="0" baseline="5050" sz="1650" spc="7">
                <a:latin typeface="Consolas"/>
                <a:cs typeface="Consolas"/>
              </a:rPr>
              <a:t>y</a:t>
            </a:r>
            <a:r>
              <a:rPr dirty="0" sz="700" spc="5">
                <a:latin typeface="Consolas"/>
                <a:cs typeface="Consolas"/>
              </a:rPr>
              <a:t>i </a:t>
            </a:r>
            <a:r>
              <a:rPr dirty="0" baseline="5050" sz="1650">
                <a:latin typeface="Consolas"/>
                <a:cs typeface="Consolas"/>
              </a:rPr>
              <a:t>+ </a:t>
            </a:r>
            <a:r>
              <a:rPr dirty="0" baseline="5050" sz="1650" spc="-7">
                <a:latin typeface="Consolas"/>
                <a:cs typeface="Consolas"/>
              </a:rPr>
              <a:t>1) </a:t>
            </a:r>
            <a:r>
              <a:rPr dirty="0" baseline="5050" sz="1650">
                <a:latin typeface="Consolas"/>
                <a:cs typeface="Consolas"/>
              </a:rPr>
              <a:t>is </a:t>
            </a:r>
            <a:r>
              <a:rPr dirty="0" baseline="5050" sz="1650" spc="-7">
                <a:latin typeface="Consolas"/>
                <a:cs typeface="Consolas"/>
              </a:rPr>
              <a:t>chosen then  </a:t>
            </a:r>
            <a:r>
              <a:rPr dirty="0" baseline="5050" sz="1650" spc="-7">
                <a:latin typeface="Consolas"/>
                <a:cs typeface="Consolas"/>
              </a:rPr>
              <a:t>d</a:t>
            </a:r>
            <a:r>
              <a:rPr dirty="0" sz="700" spc="-5">
                <a:latin typeface="Consolas"/>
                <a:cs typeface="Consolas"/>
              </a:rPr>
              <a:t>i+1 </a:t>
            </a:r>
            <a:r>
              <a:rPr dirty="0" baseline="5050" sz="1650">
                <a:latin typeface="Consolas"/>
                <a:cs typeface="Consolas"/>
              </a:rPr>
              <a:t>= d</a:t>
            </a:r>
            <a:r>
              <a:rPr dirty="0" sz="700">
                <a:latin typeface="Consolas"/>
                <a:cs typeface="Consolas"/>
              </a:rPr>
              <a:t>i </a:t>
            </a:r>
            <a:r>
              <a:rPr dirty="0" baseline="5050" sz="1650">
                <a:latin typeface="Consolas"/>
                <a:cs typeface="Consolas"/>
              </a:rPr>
              <a:t>+ </a:t>
            </a:r>
            <a:r>
              <a:rPr dirty="0" baseline="5050" sz="1650" spc="-7">
                <a:latin typeface="Consolas"/>
                <a:cs typeface="Consolas"/>
              </a:rPr>
              <a:t>2y</a:t>
            </a:r>
            <a:r>
              <a:rPr dirty="0" sz="700" spc="-5">
                <a:latin typeface="Consolas"/>
                <a:cs typeface="Consolas"/>
              </a:rPr>
              <a:t>i+1 </a:t>
            </a:r>
            <a:r>
              <a:rPr dirty="0" baseline="5050" sz="1650">
                <a:latin typeface="Consolas"/>
                <a:cs typeface="Consolas"/>
              </a:rPr>
              <a:t>+</a:t>
            </a:r>
            <a:r>
              <a:rPr dirty="0" baseline="5050" sz="1650" spc="877">
                <a:latin typeface="Consolas"/>
                <a:cs typeface="Consolas"/>
              </a:rPr>
              <a:t> </a:t>
            </a:r>
            <a:r>
              <a:rPr dirty="0" baseline="5050" sz="1650">
                <a:latin typeface="Consolas"/>
                <a:cs typeface="Consolas"/>
              </a:rPr>
              <a:t>1</a:t>
            </a:r>
            <a:endParaRPr baseline="5050" sz="1650">
              <a:latin typeface="Consolas"/>
              <a:cs typeface="Consola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15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400" y="2637281"/>
            <a:ext cx="5077460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050" sz="1650" b="1">
                <a:latin typeface="Verdana"/>
                <a:cs typeface="Verdana"/>
              </a:rPr>
              <a:t>Step </a:t>
            </a:r>
            <a:r>
              <a:rPr dirty="0" baseline="5050" sz="1650" spc="-7" b="1">
                <a:latin typeface="Verdana"/>
                <a:cs typeface="Verdana"/>
              </a:rPr>
              <a:t>3: </a:t>
            </a:r>
            <a:r>
              <a:rPr dirty="0" baseline="5050" sz="1650">
                <a:latin typeface="Verdana"/>
                <a:cs typeface="Verdana"/>
              </a:rPr>
              <a:t>At each </a:t>
            </a:r>
            <a:r>
              <a:rPr dirty="0" baseline="5050" sz="1650" spc="-7">
                <a:latin typeface="Verdana"/>
                <a:cs typeface="Verdana"/>
              </a:rPr>
              <a:t>X</a:t>
            </a:r>
            <a:r>
              <a:rPr dirty="0" sz="700" spc="-5">
                <a:latin typeface="Verdana"/>
                <a:cs typeface="Verdana"/>
              </a:rPr>
              <a:t>K  </a:t>
            </a:r>
            <a:r>
              <a:rPr dirty="0" baseline="5050" sz="1650" spc="-7">
                <a:latin typeface="Verdana"/>
                <a:cs typeface="Verdana"/>
              </a:rPr>
              <a:t>position starting </a:t>
            </a:r>
            <a:r>
              <a:rPr dirty="0" baseline="5050" sz="1650">
                <a:latin typeface="Verdana"/>
                <a:cs typeface="Verdana"/>
              </a:rPr>
              <a:t>at K=0, perform </a:t>
            </a:r>
            <a:r>
              <a:rPr dirty="0" baseline="5050" sz="1650" spc="-7">
                <a:latin typeface="Verdana"/>
                <a:cs typeface="Verdana"/>
              </a:rPr>
              <a:t>the following</a:t>
            </a:r>
            <a:r>
              <a:rPr dirty="0" baseline="5050" sz="1650" spc="-142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test:</a:t>
            </a:r>
            <a:endParaRPr baseline="5050" sz="16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4004" y="2915665"/>
            <a:ext cx="6071870" cy="1348105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wrap="square" lIns="0" tIns="14605" rIns="0" bIns="0" rtlCol="0" vert="horz">
            <a:spAutoFit/>
          </a:bodyPr>
          <a:lstStyle/>
          <a:p>
            <a:pPr marL="917575" marR="1279525" indent="-457200">
              <a:lnSpc>
                <a:spcPts val="1989"/>
              </a:lnSpc>
              <a:spcBef>
                <a:spcPts val="115"/>
              </a:spcBef>
            </a:pPr>
            <a:r>
              <a:rPr dirty="0" baseline="5050" sz="1650">
                <a:latin typeface="Consolas"/>
                <a:cs typeface="Consolas"/>
              </a:rPr>
              <a:t>If P</a:t>
            </a:r>
            <a:r>
              <a:rPr dirty="0" sz="700">
                <a:latin typeface="Consolas"/>
                <a:cs typeface="Consolas"/>
              </a:rPr>
              <a:t>K </a:t>
            </a:r>
            <a:r>
              <a:rPr dirty="0" baseline="5050" sz="1650">
                <a:latin typeface="Consolas"/>
                <a:cs typeface="Consolas"/>
              </a:rPr>
              <a:t>&lt; 0 </a:t>
            </a:r>
            <a:r>
              <a:rPr dirty="0" baseline="5050" sz="1650" spc="-7">
                <a:latin typeface="Consolas"/>
                <a:cs typeface="Consolas"/>
              </a:rPr>
              <a:t>then next point on circle (0,0) </a:t>
            </a:r>
            <a:r>
              <a:rPr dirty="0" baseline="5050" sz="1650">
                <a:latin typeface="Consolas"/>
                <a:cs typeface="Consolas"/>
              </a:rPr>
              <a:t>is (X</a:t>
            </a:r>
            <a:r>
              <a:rPr dirty="0" sz="700">
                <a:latin typeface="Consolas"/>
                <a:cs typeface="Consolas"/>
              </a:rPr>
              <a:t>K+1</a:t>
            </a:r>
            <a:r>
              <a:rPr dirty="0" baseline="5050" sz="1650">
                <a:latin typeface="Consolas"/>
                <a:cs typeface="Consolas"/>
              </a:rPr>
              <a:t>,Y</a:t>
            </a:r>
            <a:r>
              <a:rPr dirty="0" sz="700">
                <a:latin typeface="Consolas"/>
                <a:cs typeface="Consolas"/>
              </a:rPr>
              <a:t>K</a:t>
            </a:r>
            <a:r>
              <a:rPr dirty="0" baseline="5050" sz="1650">
                <a:latin typeface="Consolas"/>
                <a:cs typeface="Consolas"/>
              </a:rPr>
              <a:t>) </a:t>
            </a:r>
            <a:r>
              <a:rPr dirty="0" baseline="5050" sz="1650" spc="-7">
                <a:latin typeface="Consolas"/>
                <a:cs typeface="Consolas"/>
              </a:rPr>
              <a:t>and  </a:t>
            </a:r>
            <a:r>
              <a:rPr dirty="0" baseline="5050" sz="1650">
                <a:latin typeface="Consolas"/>
                <a:cs typeface="Consolas"/>
              </a:rPr>
              <a:t>P</a:t>
            </a:r>
            <a:r>
              <a:rPr dirty="0" sz="700">
                <a:latin typeface="Consolas"/>
                <a:cs typeface="Consolas"/>
              </a:rPr>
              <a:t>K+1 </a:t>
            </a:r>
            <a:r>
              <a:rPr dirty="0" baseline="5050" sz="1650">
                <a:latin typeface="Consolas"/>
                <a:cs typeface="Consolas"/>
              </a:rPr>
              <a:t>= P</a:t>
            </a:r>
            <a:r>
              <a:rPr dirty="0" sz="700">
                <a:latin typeface="Consolas"/>
                <a:cs typeface="Consolas"/>
              </a:rPr>
              <a:t>K </a:t>
            </a:r>
            <a:r>
              <a:rPr dirty="0" baseline="5050" sz="1650">
                <a:latin typeface="Consolas"/>
                <a:cs typeface="Consolas"/>
              </a:rPr>
              <a:t>+ </a:t>
            </a:r>
            <a:r>
              <a:rPr dirty="0" baseline="5050" sz="1650" spc="-7">
                <a:latin typeface="Consolas"/>
                <a:cs typeface="Consolas"/>
              </a:rPr>
              <a:t>2X</a:t>
            </a:r>
            <a:r>
              <a:rPr dirty="0" sz="700" spc="-5">
                <a:latin typeface="Consolas"/>
                <a:cs typeface="Consolas"/>
              </a:rPr>
              <a:t>K+1 </a:t>
            </a:r>
            <a:r>
              <a:rPr dirty="0" baseline="5050" sz="1650">
                <a:latin typeface="Consolas"/>
                <a:cs typeface="Consolas"/>
              </a:rPr>
              <a:t>+</a:t>
            </a:r>
            <a:r>
              <a:rPr dirty="0" baseline="5050" sz="1650" spc="855">
                <a:latin typeface="Consolas"/>
                <a:cs typeface="Consolas"/>
              </a:rPr>
              <a:t> </a:t>
            </a:r>
            <a:r>
              <a:rPr dirty="0" baseline="5050" sz="1650">
                <a:latin typeface="Consolas"/>
                <a:cs typeface="Consolas"/>
              </a:rPr>
              <a:t>1</a:t>
            </a:r>
            <a:endParaRPr baseline="5050" sz="1650">
              <a:latin typeface="Consolas"/>
              <a:cs typeface="Consolas"/>
            </a:endParaRPr>
          </a:p>
          <a:p>
            <a:pPr marL="460375">
              <a:lnSpc>
                <a:spcPct val="100000"/>
              </a:lnSpc>
              <a:spcBef>
                <a:spcPts val="395"/>
              </a:spcBef>
            </a:pPr>
            <a:r>
              <a:rPr dirty="0" sz="1100" spc="-5">
                <a:latin typeface="Consolas"/>
                <a:cs typeface="Consolas"/>
              </a:rPr>
              <a:t>Else</a:t>
            </a:r>
            <a:endParaRPr sz="1100">
              <a:latin typeface="Consolas"/>
              <a:cs typeface="Consolas"/>
            </a:endParaRPr>
          </a:p>
          <a:p>
            <a:pPr marL="94615" marR="3188335" indent="822325">
              <a:lnSpc>
                <a:spcPct val="150900"/>
              </a:lnSpc>
              <a:spcBef>
                <a:spcPts val="95"/>
              </a:spcBef>
            </a:pPr>
            <a:r>
              <a:rPr dirty="0" baseline="5050" sz="1650">
                <a:latin typeface="Consolas"/>
                <a:cs typeface="Consolas"/>
              </a:rPr>
              <a:t>P</a:t>
            </a:r>
            <a:r>
              <a:rPr dirty="0" sz="700">
                <a:latin typeface="Consolas"/>
                <a:cs typeface="Consolas"/>
              </a:rPr>
              <a:t>K+1 </a:t>
            </a:r>
            <a:r>
              <a:rPr dirty="0" baseline="5050" sz="1650">
                <a:latin typeface="Consolas"/>
                <a:cs typeface="Consolas"/>
              </a:rPr>
              <a:t>= P</a:t>
            </a:r>
            <a:r>
              <a:rPr dirty="0" sz="700">
                <a:latin typeface="Consolas"/>
                <a:cs typeface="Consolas"/>
              </a:rPr>
              <a:t>K </a:t>
            </a:r>
            <a:r>
              <a:rPr dirty="0" baseline="5050" sz="1650">
                <a:latin typeface="Consolas"/>
                <a:cs typeface="Consolas"/>
              </a:rPr>
              <a:t>+ </a:t>
            </a:r>
            <a:r>
              <a:rPr dirty="0" baseline="5050" sz="1650" spc="-7">
                <a:latin typeface="Consolas"/>
                <a:cs typeface="Consolas"/>
              </a:rPr>
              <a:t>2X</a:t>
            </a:r>
            <a:r>
              <a:rPr dirty="0" sz="700" spc="-5">
                <a:latin typeface="Consolas"/>
                <a:cs typeface="Consolas"/>
              </a:rPr>
              <a:t>K+1 </a:t>
            </a:r>
            <a:r>
              <a:rPr dirty="0" baseline="5050" sz="1650">
                <a:latin typeface="Consolas"/>
                <a:cs typeface="Consolas"/>
              </a:rPr>
              <a:t>+ 1 </a:t>
            </a:r>
            <a:r>
              <a:rPr dirty="0" baseline="5050" sz="1650">
                <a:latin typeface="Consolas"/>
                <a:cs typeface="Consolas"/>
              </a:rPr>
              <a:t>– </a:t>
            </a:r>
            <a:r>
              <a:rPr dirty="0" baseline="5050" sz="1650">
                <a:latin typeface="Consolas"/>
                <a:cs typeface="Consolas"/>
              </a:rPr>
              <a:t>2Y</a:t>
            </a:r>
            <a:r>
              <a:rPr dirty="0" sz="700">
                <a:latin typeface="Consolas"/>
                <a:cs typeface="Consolas"/>
              </a:rPr>
              <a:t>K+1  </a:t>
            </a:r>
            <a:r>
              <a:rPr dirty="0" baseline="5050" sz="1650" spc="-7">
                <a:latin typeface="Consolas"/>
                <a:cs typeface="Consolas"/>
              </a:rPr>
              <a:t>Where, </a:t>
            </a:r>
            <a:r>
              <a:rPr dirty="0" baseline="5050" sz="1650">
                <a:latin typeface="Consolas"/>
                <a:cs typeface="Consolas"/>
              </a:rPr>
              <a:t>2X</a:t>
            </a:r>
            <a:r>
              <a:rPr dirty="0" sz="700">
                <a:latin typeface="Consolas"/>
                <a:cs typeface="Consolas"/>
              </a:rPr>
              <a:t>K+1 </a:t>
            </a:r>
            <a:r>
              <a:rPr dirty="0" baseline="5050" sz="1650">
                <a:latin typeface="Consolas"/>
                <a:cs typeface="Consolas"/>
              </a:rPr>
              <a:t>= 2X</a:t>
            </a:r>
            <a:r>
              <a:rPr dirty="0" sz="700">
                <a:latin typeface="Consolas"/>
                <a:cs typeface="Consolas"/>
              </a:rPr>
              <a:t>K+2 </a:t>
            </a:r>
            <a:r>
              <a:rPr dirty="0" baseline="5050" sz="1650" spc="-7">
                <a:latin typeface="Consolas"/>
                <a:cs typeface="Consolas"/>
              </a:rPr>
              <a:t>and 2Y</a:t>
            </a:r>
            <a:r>
              <a:rPr dirty="0" sz="700" spc="-5">
                <a:latin typeface="Consolas"/>
                <a:cs typeface="Consolas"/>
              </a:rPr>
              <a:t>K+1 </a:t>
            </a:r>
            <a:r>
              <a:rPr dirty="0" baseline="5050" sz="1650">
                <a:latin typeface="Consolas"/>
                <a:cs typeface="Consolas"/>
              </a:rPr>
              <a:t>= </a:t>
            </a:r>
            <a:r>
              <a:rPr dirty="0" baseline="5050" sz="1650" spc="7">
                <a:latin typeface="Consolas"/>
                <a:cs typeface="Consolas"/>
              </a:rPr>
              <a:t> </a:t>
            </a:r>
            <a:r>
              <a:rPr dirty="0" baseline="5050" sz="1650" spc="-7">
                <a:latin typeface="Consolas"/>
                <a:cs typeface="Consolas"/>
              </a:rPr>
              <a:t>2Y</a:t>
            </a:r>
            <a:r>
              <a:rPr dirty="0" sz="700" spc="-5">
                <a:latin typeface="Consolas"/>
                <a:cs typeface="Consolas"/>
              </a:rPr>
              <a:t>K-2.</a:t>
            </a:r>
            <a:endParaRPr sz="700">
              <a:latin typeface="Consolas"/>
              <a:cs typeface="Consola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0" y="4624958"/>
            <a:ext cx="6085205" cy="933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4: </a:t>
            </a:r>
            <a:r>
              <a:rPr dirty="0" sz="1100" spc="-5">
                <a:latin typeface="Verdana"/>
                <a:cs typeface="Verdana"/>
              </a:rPr>
              <a:t>Determine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symmetry points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other seven</a:t>
            </a:r>
            <a:r>
              <a:rPr dirty="0" sz="1100" spc="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octants.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 marR="5080">
              <a:lnSpc>
                <a:spcPct val="116399"/>
              </a:lnSpc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5: </a:t>
            </a:r>
            <a:r>
              <a:rPr dirty="0" sz="1100">
                <a:latin typeface="Verdana"/>
                <a:cs typeface="Verdana"/>
              </a:rPr>
              <a:t>Move each </a:t>
            </a:r>
            <a:r>
              <a:rPr dirty="0" sz="1100" spc="-5">
                <a:latin typeface="Verdana"/>
                <a:cs typeface="Verdana"/>
              </a:rPr>
              <a:t>calculate pixel position (X, </a:t>
            </a:r>
            <a:r>
              <a:rPr dirty="0" sz="1100">
                <a:latin typeface="Verdana"/>
                <a:cs typeface="Verdana"/>
              </a:rPr>
              <a:t>Y) onto </a:t>
            </a:r>
            <a:r>
              <a:rPr dirty="0" sz="1100" spc="-5">
                <a:latin typeface="Verdana"/>
                <a:cs typeface="Verdana"/>
              </a:rPr>
              <a:t>the circular path </a:t>
            </a:r>
            <a:r>
              <a:rPr dirty="0" sz="1100">
                <a:latin typeface="Verdana"/>
                <a:cs typeface="Verdana"/>
              </a:rPr>
              <a:t>centered on  </a:t>
            </a:r>
            <a:r>
              <a:rPr dirty="0" baseline="5050" sz="1650">
                <a:latin typeface="Verdana"/>
                <a:cs typeface="Verdana"/>
              </a:rPr>
              <a:t>(X</a:t>
            </a:r>
            <a:r>
              <a:rPr dirty="0" sz="700">
                <a:latin typeface="Verdana"/>
                <a:cs typeface="Verdana"/>
              </a:rPr>
              <a:t>C</a:t>
            </a:r>
            <a:r>
              <a:rPr dirty="0" baseline="5050" sz="1650">
                <a:latin typeface="Verdana"/>
                <a:cs typeface="Verdana"/>
              </a:rPr>
              <a:t>, Y</a:t>
            </a:r>
            <a:r>
              <a:rPr dirty="0" sz="700">
                <a:latin typeface="Verdana"/>
                <a:cs typeface="Verdana"/>
              </a:rPr>
              <a:t>C</a:t>
            </a:r>
            <a:r>
              <a:rPr dirty="0" baseline="5050" sz="1650">
                <a:latin typeface="Verdana"/>
                <a:cs typeface="Verdana"/>
              </a:rPr>
              <a:t>) and </a:t>
            </a:r>
            <a:r>
              <a:rPr dirty="0" baseline="5050" sz="1650" spc="-7">
                <a:latin typeface="Verdana"/>
                <a:cs typeface="Verdana"/>
              </a:rPr>
              <a:t>plot the coordinate</a:t>
            </a:r>
            <a:r>
              <a:rPr dirty="0" baseline="5050" sz="1650" spc="-30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values.</a:t>
            </a:r>
            <a:endParaRPr baseline="5050" sz="16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4004" y="5668644"/>
            <a:ext cx="6071870" cy="33528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wrap="square" lIns="0" tIns="78105" rIns="0" bIns="0" rtlCol="0" vert="horz">
            <a:spAutoFit/>
          </a:bodyPr>
          <a:lstStyle/>
          <a:p>
            <a:pPr marL="1983105">
              <a:lnSpc>
                <a:spcPct val="100000"/>
              </a:lnSpc>
              <a:spcBef>
                <a:spcPts val="615"/>
              </a:spcBef>
              <a:tabLst>
                <a:tab pos="3341370" algn="l"/>
              </a:tabLst>
            </a:pPr>
            <a:r>
              <a:rPr dirty="0" baseline="5050" sz="1650">
                <a:latin typeface="Consolas"/>
                <a:cs typeface="Consolas"/>
              </a:rPr>
              <a:t>X = X</a:t>
            </a:r>
            <a:r>
              <a:rPr dirty="0" baseline="5050" sz="1650" spc="719">
                <a:latin typeface="Consolas"/>
                <a:cs typeface="Consolas"/>
              </a:rPr>
              <a:t> </a:t>
            </a:r>
            <a:r>
              <a:rPr dirty="0" baseline="5050" sz="1650">
                <a:latin typeface="Consolas"/>
                <a:cs typeface="Consolas"/>
              </a:rPr>
              <a:t>+</a:t>
            </a:r>
            <a:r>
              <a:rPr dirty="0" baseline="5050" sz="1650" spc="240">
                <a:latin typeface="Consolas"/>
                <a:cs typeface="Consolas"/>
              </a:rPr>
              <a:t> </a:t>
            </a:r>
            <a:r>
              <a:rPr dirty="0" baseline="5050" sz="1650" spc="-7">
                <a:latin typeface="Consolas"/>
                <a:cs typeface="Consolas"/>
              </a:rPr>
              <a:t>X</a:t>
            </a:r>
            <a:r>
              <a:rPr dirty="0" sz="700" spc="-5">
                <a:latin typeface="Consolas"/>
                <a:cs typeface="Consolas"/>
              </a:rPr>
              <a:t>C</a:t>
            </a:r>
            <a:r>
              <a:rPr dirty="0" baseline="5050" sz="1650" spc="-7">
                <a:latin typeface="Consolas"/>
                <a:cs typeface="Consolas"/>
              </a:rPr>
              <a:t>,	</a:t>
            </a:r>
            <a:r>
              <a:rPr dirty="0" baseline="5050" sz="1650">
                <a:latin typeface="Consolas"/>
                <a:cs typeface="Consolas"/>
              </a:rPr>
              <a:t>Y = Y +</a:t>
            </a:r>
            <a:r>
              <a:rPr dirty="0" baseline="5050" sz="1650" spc="-187">
                <a:latin typeface="Consolas"/>
                <a:cs typeface="Consolas"/>
              </a:rPr>
              <a:t> </a:t>
            </a:r>
            <a:r>
              <a:rPr dirty="0" baseline="5050" sz="1650" spc="7">
                <a:latin typeface="Consolas"/>
                <a:cs typeface="Consolas"/>
              </a:rPr>
              <a:t>Y</a:t>
            </a:r>
            <a:r>
              <a:rPr dirty="0" sz="700" spc="5">
                <a:latin typeface="Consolas"/>
                <a:cs typeface="Consolas"/>
              </a:rPr>
              <a:t>C</a:t>
            </a:r>
            <a:endParaRPr sz="700">
              <a:latin typeface="Consolas"/>
              <a:cs typeface="Consola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0" y="6365620"/>
            <a:ext cx="3326765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6: </a:t>
            </a:r>
            <a:r>
              <a:rPr dirty="0" sz="1100" spc="-5">
                <a:latin typeface="Verdana"/>
                <a:cs typeface="Verdana"/>
              </a:rPr>
              <a:t>Repeat step-3 through </a:t>
            </a:r>
            <a:r>
              <a:rPr dirty="0" sz="1100">
                <a:latin typeface="Verdana"/>
                <a:cs typeface="Verdana"/>
              </a:rPr>
              <a:t>5 </a:t>
            </a:r>
            <a:r>
              <a:rPr dirty="0" sz="1100" spc="-5">
                <a:latin typeface="Verdana"/>
                <a:cs typeface="Verdana"/>
              </a:rPr>
              <a:t>until </a:t>
            </a:r>
            <a:r>
              <a:rPr dirty="0" sz="1100">
                <a:latin typeface="Verdana"/>
                <a:cs typeface="Verdana"/>
              </a:rPr>
              <a:t>X </a:t>
            </a:r>
            <a:r>
              <a:rPr dirty="0" sz="1100" spc="5">
                <a:latin typeface="Verdana"/>
                <a:cs typeface="Verdana"/>
              </a:rPr>
              <a:t>&gt;=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5">
                <a:latin typeface="Verdana"/>
                <a:cs typeface="Verdana"/>
              </a:rPr>
              <a:t>Y.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" y="38099"/>
            <a:ext cx="7499984" cy="1296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r" marR="662305">
              <a:lnSpc>
                <a:spcPct val="100000"/>
              </a:lnSpc>
              <a:spcBef>
                <a:spcPts val="690"/>
              </a:spcBef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400" y="1812782"/>
            <a:ext cx="6085205" cy="741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9100"/>
              </a:lnSpc>
            </a:pPr>
            <a:r>
              <a:rPr dirty="0" sz="1100" spc="-5">
                <a:latin typeface="Verdana"/>
                <a:cs typeface="Verdana"/>
              </a:rPr>
              <a:t>Polygon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an ordered </a:t>
            </a:r>
            <a:r>
              <a:rPr dirty="0" sz="1100" spc="-5">
                <a:latin typeface="Verdana"/>
                <a:cs typeface="Verdana"/>
              </a:rPr>
              <a:t>list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vertices as </a:t>
            </a:r>
            <a:r>
              <a:rPr dirty="0" sz="1100">
                <a:latin typeface="Verdana"/>
                <a:cs typeface="Verdana"/>
              </a:rPr>
              <a:t>shown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following figure.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filling  </a:t>
            </a:r>
            <a:r>
              <a:rPr dirty="0" sz="1100" spc="-5">
                <a:latin typeface="Verdana"/>
                <a:cs typeface="Verdana"/>
              </a:rPr>
              <a:t>polygons with particular colors, you </a:t>
            </a:r>
            <a:r>
              <a:rPr dirty="0" sz="1100">
                <a:latin typeface="Verdana"/>
                <a:cs typeface="Verdana"/>
              </a:rPr>
              <a:t>need to </a:t>
            </a:r>
            <a:r>
              <a:rPr dirty="0" sz="1100" spc="-5">
                <a:latin typeface="Verdana"/>
                <a:cs typeface="Verdana"/>
              </a:rPr>
              <a:t>determine the pixels falling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 border 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polygon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those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which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fall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inside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polygon.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this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chapter,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will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see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how  </a:t>
            </a:r>
            <a:r>
              <a:rPr dirty="0" sz="1100">
                <a:latin typeface="Verdana"/>
                <a:cs typeface="Verdana"/>
              </a:rPr>
              <a:t>we can </a:t>
            </a:r>
            <a:r>
              <a:rPr dirty="0" sz="1100" spc="-5">
                <a:latin typeface="Verdana"/>
                <a:cs typeface="Verdana"/>
              </a:rPr>
              <a:t>fill polygons </a:t>
            </a:r>
            <a:r>
              <a:rPr dirty="0" sz="1100">
                <a:latin typeface="Verdana"/>
                <a:cs typeface="Verdana"/>
              </a:rPr>
              <a:t>using different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techniques.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22802" y="4370450"/>
            <a:ext cx="141478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Figure: </a:t>
            </a:r>
            <a:r>
              <a:rPr dirty="0" sz="1100" b="1">
                <a:latin typeface="Verdana"/>
                <a:cs typeface="Verdana"/>
              </a:rPr>
              <a:t>A</a:t>
            </a:r>
            <a:r>
              <a:rPr dirty="0" sz="1100" spc="-6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Polygon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0" y="5052948"/>
            <a:ext cx="195643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95" b="1">
                <a:latin typeface="Arial"/>
                <a:cs typeface="Arial"/>
              </a:rPr>
              <a:t>Scan</a:t>
            </a:r>
            <a:r>
              <a:rPr dirty="0" sz="1800" spc="-290" b="1">
                <a:latin typeface="Arial"/>
                <a:cs typeface="Arial"/>
              </a:rPr>
              <a:t> </a:t>
            </a:r>
            <a:r>
              <a:rPr dirty="0" sz="1800" spc="-95" b="1">
                <a:latin typeface="Arial"/>
                <a:cs typeface="Arial"/>
              </a:rPr>
              <a:t>Line</a:t>
            </a:r>
            <a:r>
              <a:rPr dirty="0" sz="1800" spc="-330" b="1">
                <a:latin typeface="Arial"/>
                <a:cs typeface="Arial"/>
              </a:rPr>
              <a:t> </a:t>
            </a:r>
            <a:r>
              <a:rPr dirty="0" sz="1800" spc="-120" b="1">
                <a:latin typeface="Arial"/>
                <a:cs typeface="Arial"/>
              </a:rPr>
              <a:t>Algorithm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1812" y="5351652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87400" y="5419186"/>
            <a:ext cx="6082665" cy="657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</a:pPr>
            <a:r>
              <a:rPr dirty="0" sz="1100" spc="-5">
                <a:latin typeface="Verdana"/>
                <a:cs typeface="Verdana"/>
              </a:rPr>
              <a:t>This algorithm works </a:t>
            </a: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intersecting </a:t>
            </a:r>
            <a:r>
              <a:rPr dirty="0" sz="1100">
                <a:latin typeface="Verdana"/>
                <a:cs typeface="Verdana"/>
              </a:rPr>
              <a:t>scanline </a:t>
            </a:r>
            <a:r>
              <a:rPr dirty="0" sz="1100" spc="-5">
                <a:latin typeface="Verdana"/>
                <a:cs typeface="Verdana"/>
              </a:rPr>
              <a:t>with polygon </a:t>
            </a:r>
            <a:r>
              <a:rPr dirty="0" sz="1100">
                <a:latin typeface="Verdana"/>
                <a:cs typeface="Verdana"/>
              </a:rPr>
              <a:t>edges and </a:t>
            </a:r>
            <a:r>
              <a:rPr dirty="0" sz="1100" spc="-5">
                <a:latin typeface="Verdana"/>
                <a:cs typeface="Verdana"/>
              </a:rPr>
              <a:t>fills the </a:t>
            </a:r>
            <a:r>
              <a:rPr dirty="0" sz="1100">
                <a:latin typeface="Verdana"/>
                <a:cs typeface="Verdana"/>
              </a:rPr>
              <a:t>polygon  </a:t>
            </a:r>
            <a:r>
              <a:rPr dirty="0" sz="1100">
                <a:latin typeface="Verdana"/>
                <a:cs typeface="Verdana"/>
              </a:rPr>
              <a:t>between </a:t>
            </a:r>
            <a:r>
              <a:rPr dirty="0" sz="1100" spc="-5">
                <a:latin typeface="Verdana"/>
                <a:cs typeface="Verdana"/>
              </a:rPr>
              <a:t>pairs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intersections.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</a:t>
            </a:r>
            <a:r>
              <a:rPr dirty="0" sz="1100">
                <a:latin typeface="Verdana"/>
                <a:cs typeface="Verdana"/>
              </a:rPr>
              <a:t>steps </a:t>
            </a:r>
            <a:r>
              <a:rPr dirty="0" sz="1100" spc="-5">
                <a:latin typeface="Verdana"/>
                <a:cs typeface="Verdana"/>
              </a:rPr>
              <a:t>depict </a:t>
            </a:r>
            <a:r>
              <a:rPr dirty="0" sz="1100">
                <a:latin typeface="Verdana"/>
                <a:cs typeface="Verdana"/>
              </a:rPr>
              <a:t>how this </a:t>
            </a:r>
            <a:r>
              <a:rPr dirty="0" sz="1100" spc="-5">
                <a:latin typeface="Verdana"/>
                <a:cs typeface="Verdana"/>
              </a:rPr>
              <a:t>algorithm</a:t>
            </a:r>
            <a:r>
              <a:rPr dirty="0" sz="1100" spc="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works.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1</a:t>
            </a:r>
            <a:r>
              <a:rPr dirty="0" sz="1100" spc="-5">
                <a:latin typeface="Verdana"/>
                <a:cs typeface="Verdana"/>
              </a:rPr>
              <a:t>: Find </a:t>
            </a:r>
            <a:r>
              <a:rPr dirty="0" sz="1100">
                <a:latin typeface="Verdana"/>
                <a:cs typeface="Verdana"/>
              </a:rPr>
              <a:t>out </a:t>
            </a:r>
            <a:r>
              <a:rPr dirty="0" sz="1100" spc="-5">
                <a:latin typeface="Verdana"/>
                <a:cs typeface="Verdana"/>
              </a:rPr>
              <a:t>the Ymin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Ymax from the given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polygon.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0" y="8802176"/>
            <a:ext cx="6084570" cy="555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8600"/>
              </a:lnSpc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2</a:t>
            </a:r>
            <a:r>
              <a:rPr dirty="0" sz="1100" spc="-5">
                <a:latin typeface="Verdana"/>
                <a:cs typeface="Verdana"/>
              </a:rPr>
              <a:t>: ScanLine </a:t>
            </a:r>
            <a:r>
              <a:rPr dirty="0" sz="1100">
                <a:latin typeface="Verdana"/>
                <a:cs typeface="Verdana"/>
              </a:rPr>
              <a:t>intersects </a:t>
            </a:r>
            <a:r>
              <a:rPr dirty="0" sz="1100" spc="-5">
                <a:latin typeface="Verdana"/>
                <a:cs typeface="Verdana"/>
              </a:rPr>
              <a:t>with </a:t>
            </a:r>
            <a:r>
              <a:rPr dirty="0" sz="1100">
                <a:latin typeface="Verdana"/>
                <a:cs typeface="Verdana"/>
              </a:rPr>
              <a:t>each edge of </a:t>
            </a:r>
            <a:r>
              <a:rPr dirty="0" sz="1100" spc="-5">
                <a:latin typeface="Verdana"/>
                <a:cs typeface="Verdana"/>
              </a:rPr>
              <a:t>the polygon from Ymin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Ymax. Name  </a:t>
            </a:r>
            <a:r>
              <a:rPr dirty="0" sz="1100">
                <a:latin typeface="Verdana"/>
                <a:cs typeface="Verdana"/>
              </a:rPr>
              <a:t>each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intersection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point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polygon.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per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figure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shown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above,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they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named  </a:t>
            </a:r>
            <a:r>
              <a:rPr dirty="0" sz="1100" spc="-5">
                <a:latin typeface="Verdana"/>
                <a:cs typeface="Verdana"/>
              </a:rPr>
              <a:t>as p0, </a:t>
            </a:r>
            <a:r>
              <a:rPr dirty="0" sz="1100">
                <a:latin typeface="Verdana"/>
                <a:cs typeface="Verdana"/>
              </a:rPr>
              <a:t>p1, p2,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p3.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07819" y="6185915"/>
            <a:ext cx="4442459" cy="2508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" y="38099"/>
            <a:ext cx="7499984" cy="1296035"/>
          </a:xfrm>
          <a:custGeom>
            <a:avLst/>
            <a:gdLst/>
            <a:ahLst/>
            <a:cxnLst/>
            <a:rect l="l" t="t" r="r" b="b"/>
            <a:pathLst>
              <a:path w="7499984" h="1296035">
                <a:moveTo>
                  <a:pt x="0" y="1295653"/>
                </a:moveTo>
                <a:lnTo>
                  <a:pt x="7499604" y="1295653"/>
                </a:lnTo>
                <a:lnTo>
                  <a:pt x="7499604" y="0"/>
                </a:lnTo>
                <a:lnTo>
                  <a:pt x="0" y="0"/>
                </a:lnTo>
                <a:lnTo>
                  <a:pt x="0" y="1295653"/>
                </a:lnTo>
                <a:close/>
              </a:path>
            </a:pathLst>
          </a:custGeom>
          <a:solidFill>
            <a:srgbClr val="0031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417191" y="362203"/>
            <a:ext cx="274002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5" b="0">
                <a:solidFill>
                  <a:srgbClr val="FFFFFF"/>
                </a:solidFill>
                <a:latin typeface="Calibri Light"/>
                <a:cs typeface="Calibri Light"/>
              </a:rPr>
              <a:t>4. </a:t>
            </a:r>
            <a:r>
              <a:rPr dirty="0" sz="2800" spc="-95" b="0">
                <a:solidFill>
                  <a:srgbClr val="FFFFFF"/>
                </a:solidFill>
                <a:latin typeface="Calibri Light"/>
                <a:cs typeface="Calibri Light"/>
              </a:rPr>
              <a:t>POLYGON</a:t>
            </a:r>
            <a:r>
              <a:rPr dirty="0" sz="2800" spc="-37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800" spc="-85" b="0">
                <a:solidFill>
                  <a:srgbClr val="FFFFFF"/>
                </a:solidFill>
                <a:latin typeface="Calibri Light"/>
                <a:cs typeface="Calibri Light"/>
              </a:rPr>
              <a:t>FILLING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480" y="1352803"/>
            <a:ext cx="7499984" cy="0"/>
          </a:xfrm>
          <a:custGeom>
            <a:avLst/>
            <a:gdLst/>
            <a:ahLst/>
            <a:cxnLst/>
            <a:rect l="l" t="t" r="r" b="b"/>
            <a:pathLst>
              <a:path w="7499984" h="0">
                <a:moveTo>
                  <a:pt x="0" y="0"/>
                </a:moveTo>
                <a:lnTo>
                  <a:pt x="7499604" y="0"/>
                </a:lnTo>
              </a:path>
            </a:pathLst>
          </a:custGeom>
          <a:ln w="3810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240" y="0"/>
            <a:ext cx="0" cy="1372235"/>
          </a:xfrm>
          <a:custGeom>
            <a:avLst/>
            <a:gdLst/>
            <a:ahLst/>
            <a:cxnLst/>
            <a:rect l="l" t="t" r="r" b="b"/>
            <a:pathLst>
              <a:path w="0" h="1372235">
                <a:moveTo>
                  <a:pt x="0" y="0"/>
                </a:moveTo>
                <a:lnTo>
                  <a:pt x="0" y="13718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45323" y="0"/>
            <a:ext cx="0" cy="1372235"/>
          </a:xfrm>
          <a:custGeom>
            <a:avLst/>
            <a:gdLst/>
            <a:ahLst/>
            <a:cxnLst/>
            <a:rect l="l" t="t" r="r" b="b"/>
            <a:pathLst>
              <a:path w="0" h="1372235">
                <a:moveTo>
                  <a:pt x="0" y="0"/>
                </a:moveTo>
                <a:lnTo>
                  <a:pt x="0" y="13718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078482" y="6551548"/>
            <a:ext cx="653415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Verdana"/>
                <a:cs typeface="Verdana"/>
              </a:rPr>
              <a:t>ScanLine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93848" y="2807207"/>
            <a:ext cx="2334895" cy="1329055"/>
          </a:xfrm>
          <a:custGeom>
            <a:avLst/>
            <a:gdLst/>
            <a:ahLst/>
            <a:cxnLst/>
            <a:rect l="l" t="t" r="r" b="b"/>
            <a:pathLst>
              <a:path w="2334895" h="1329054">
                <a:moveTo>
                  <a:pt x="0" y="1328927"/>
                </a:moveTo>
                <a:lnTo>
                  <a:pt x="332231" y="0"/>
                </a:lnTo>
                <a:lnTo>
                  <a:pt x="2002536" y="0"/>
                </a:lnTo>
                <a:lnTo>
                  <a:pt x="2334767" y="1328927"/>
                </a:lnTo>
                <a:lnTo>
                  <a:pt x="0" y="132892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16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1812" y="2830321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400" y="1184879"/>
            <a:ext cx="6085205" cy="3571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8200"/>
              </a:lnSpc>
            </a:pPr>
            <a:r>
              <a:rPr dirty="0" sz="1100" b="1">
                <a:latin typeface="Verdana"/>
                <a:cs typeface="Verdana"/>
              </a:rPr>
              <a:t>Step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3</a:t>
            </a:r>
            <a:r>
              <a:rPr dirty="0" sz="1100" spc="-5">
                <a:latin typeface="Verdana"/>
                <a:cs typeface="Verdana"/>
              </a:rPr>
              <a:t>: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Sort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intersection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point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increasing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order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X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coordinate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i.e.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(p0,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p1),  </a:t>
            </a:r>
            <a:r>
              <a:rPr dirty="0" sz="1100" spc="-5">
                <a:latin typeface="Verdana"/>
                <a:cs typeface="Verdana"/>
              </a:rPr>
              <a:t>(p1, p2),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(p2,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p3).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 marR="8890">
              <a:lnSpc>
                <a:spcPct val="108200"/>
              </a:lnSpc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4</a:t>
            </a:r>
            <a:r>
              <a:rPr dirty="0" sz="1100" spc="-5">
                <a:latin typeface="Verdana"/>
                <a:cs typeface="Verdana"/>
              </a:rPr>
              <a:t>: </a:t>
            </a:r>
            <a:r>
              <a:rPr dirty="0" sz="1100">
                <a:latin typeface="Verdana"/>
                <a:cs typeface="Verdana"/>
              </a:rPr>
              <a:t>Fill </a:t>
            </a:r>
            <a:r>
              <a:rPr dirty="0" sz="1100" spc="-5">
                <a:latin typeface="Verdana"/>
                <a:cs typeface="Verdana"/>
              </a:rPr>
              <a:t>all </a:t>
            </a:r>
            <a:r>
              <a:rPr dirty="0" sz="1100">
                <a:latin typeface="Verdana"/>
                <a:cs typeface="Verdana"/>
              </a:rPr>
              <a:t>those </a:t>
            </a:r>
            <a:r>
              <a:rPr dirty="0" sz="1100" spc="-5">
                <a:latin typeface="Verdana"/>
                <a:cs typeface="Verdana"/>
              </a:rPr>
              <a:t>pair </a:t>
            </a:r>
            <a:r>
              <a:rPr dirty="0" sz="1100">
                <a:latin typeface="Verdana"/>
                <a:cs typeface="Verdana"/>
              </a:rPr>
              <a:t>of coordinates </a:t>
            </a:r>
            <a:r>
              <a:rPr dirty="0" sz="1100" spc="-5">
                <a:latin typeface="Verdana"/>
                <a:cs typeface="Verdana"/>
              </a:rPr>
              <a:t>that are inside </a:t>
            </a:r>
            <a:r>
              <a:rPr dirty="0" sz="1100">
                <a:latin typeface="Verdana"/>
                <a:cs typeface="Verdana"/>
              </a:rPr>
              <a:t>polygons and </a:t>
            </a:r>
            <a:r>
              <a:rPr dirty="0" sz="1100" spc="-5">
                <a:latin typeface="Verdana"/>
                <a:cs typeface="Verdana"/>
              </a:rPr>
              <a:t>ignore the  </a:t>
            </a:r>
            <a:r>
              <a:rPr dirty="0" sz="1100" spc="-5">
                <a:latin typeface="Verdana"/>
                <a:cs typeface="Verdana"/>
              </a:rPr>
              <a:t>alternate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pairs.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05" b="1">
                <a:latin typeface="Arial"/>
                <a:cs typeface="Arial"/>
              </a:rPr>
              <a:t>Flood</a:t>
            </a:r>
            <a:r>
              <a:rPr dirty="0" sz="1800" spc="-265" b="1">
                <a:latin typeface="Arial"/>
                <a:cs typeface="Arial"/>
              </a:rPr>
              <a:t> </a:t>
            </a:r>
            <a:r>
              <a:rPr dirty="0" sz="1800" spc="-100" b="1">
                <a:latin typeface="Arial"/>
                <a:cs typeface="Arial"/>
              </a:rPr>
              <a:t>Fill</a:t>
            </a:r>
            <a:r>
              <a:rPr dirty="0" sz="1800" spc="-315" b="1">
                <a:latin typeface="Arial"/>
                <a:cs typeface="Arial"/>
              </a:rPr>
              <a:t> </a:t>
            </a:r>
            <a:r>
              <a:rPr dirty="0" sz="1800" spc="-120" b="1">
                <a:latin typeface="Arial"/>
                <a:cs typeface="Arial"/>
              </a:rPr>
              <a:t>Algorithm</a:t>
            </a:r>
            <a:endParaRPr sz="1800">
              <a:latin typeface="Arial"/>
              <a:cs typeface="Arial"/>
            </a:endParaRPr>
          </a:p>
          <a:p>
            <a:pPr algn="just" marL="12700" marR="5715">
              <a:lnSpc>
                <a:spcPct val="108700"/>
              </a:lnSpc>
              <a:spcBef>
                <a:spcPts val="730"/>
              </a:spcBef>
            </a:pPr>
            <a:r>
              <a:rPr dirty="0" sz="1100" spc="-5">
                <a:latin typeface="Verdana"/>
                <a:cs typeface="Verdana"/>
              </a:rPr>
              <a:t>Sometimes </a:t>
            </a:r>
            <a:r>
              <a:rPr dirty="0" sz="1100">
                <a:latin typeface="Verdana"/>
                <a:cs typeface="Verdana"/>
              </a:rPr>
              <a:t>we come across an </a:t>
            </a:r>
            <a:r>
              <a:rPr dirty="0" sz="1100" spc="-5">
                <a:latin typeface="Verdana"/>
                <a:cs typeface="Verdana"/>
              </a:rPr>
              <a:t>object where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want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10">
                <a:latin typeface="Verdana"/>
                <a:cs typeface="Verdana"/>
              </a:rPr>
              <a:t>fill </a:t>
            </a:r>
            <a:r>
              <a:rPr dirty="0" sz="1100" spc="-5">
                <a:latin typeface="Verdana"/>
                <a:cs typeface="Verdana"/>
              </a:rPr>
              <a:t>the area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its boundary  </a:t>
            </a:r>
            <a:r>
              <a:rPr dirty="0" sz="1100" spc="-5">
                <a:latin typeface="Verdana"/>
                <a:cs typeface="Verdana"/>
              </a:rPr>
              <a:t>with </a:t>
            </a:r>
            <a:r>
              <a:rPr dirty="0" sz="1100">
                <a:latin typeface="Verdana"/>
                <a:cs typeface="Verdana"/>
              </a:rPr>
              <a:t>different colors. We can </a:t>
            </a:r>
            <a:r>
              <a:rPr dirty="0" sz="1100" spc="-5">
                <a:latin typeface="Verdana"/>
                <a:cs typeface="Verdana"/>
              </a:rPr>
              <a:t>paint </a:t>
            </a:r>
            <a:r>
              <a:rPr dirty="0" sz="1100">
                <a:latin typeface="Verdana"/>
                <a:cs typeface="Verdana"/>
              </a:rPr>
              <a:t>such objects </a:t>
            </a:r>
            <a:r>
              <a:rPr dirty="0" sz="1100" spc="-5">
                <a:latin typeface="Verdana"/>
                <a:cs typeface="Verdana"/>
              </a:rPr>
              <a:t>with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specified interior color instead 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searching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particular boundary </a:t>
            </a:r>
            <a:r>
              <a:rPr dirty="0" sz="1100">
                <a:latin typeface="Verdana"/>
                <a:cs typeface="Verdana"/>
              </a:rPr>
              <a:t>color as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boundary </a:t>
            </a:r>
            <a:r>
              <a:rPr dirty="0" sz="1100" spc="-5">
                <a:latin typeface="Verdana"/>
                <a:cs typeface="Verdana"/>
              </a:rPr>
              <a:t>filling</a:t>
            </a:r>
            <a:r>
              <a:rPr dirty="0" sz="1100" spc="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algorithm.</a:t>
            </a:r>
            <a:endParaRPr sz="1100">
              <a:latin typeface="Verdana"/>
              <a:cs typeface="Verdana"/>
            </a:endParaRPr>
          </a:p>
          <a:p>
            <a:pPr algn="just" marL="12700" marR="9525">
              <a:lnSpc>
                <a:spcPct val="108600"/>
              </a:lnSpc>
              <a:spcBef>
                <a:spcPts val="819"/>
              </a:spcBef>
            </a:pPr>
            <a:r>
              <a:rPr dirty="0" sz="1100">
                <a:latin typeface="Verdana"/>
                <a:cs typeface="Verdana"/>
              </a:rPr>
              <a:t>Instead of </a:t>
            </a:r>
            <a:r>
              <a:rPr dirty="0" sz="1100" spc="-5">
                <a:latin typeface="Verdana"/>
                <a:cs typeface="Verdana"/>
              </a:rPr>
              <a:t>relying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 boundary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object,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relies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 fill </a:t>
            </a:r>
            <a:r>
              <a:rPr dirty="0" sz="1100">
                <a:latin typeface="Verdana"/>
                <a:cs typeface="Verdana"/>
              </a:rPr>
              <a:t>color. In other  </a:t>
            </a:r>
            <a:r>
              <a:rPr dirty="0" sz="1100" spc="-5">
                <a:latin typeface="Verdana"/>
                <a:cs typeface="Verdana"/>
              </a:rPr>
              <a:t>words,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it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replaces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interior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color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object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with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fill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color.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When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no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more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pixels 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original interior color </a:t>
            </a:r>
            <a:r>
              <a:rPr dirty="0" sz="1100">
                <a:latin typeface="Verdana"/>
                <a:cs typeface="Verdana"/>
              </a:rPr>
              <a:t>exist,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algorithm is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completed.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9100"/>
              </a:lnSpc>
              <a:spcBef>
                <a:spcPts val="815"/>
              </a:spcBef>
            </a:pPr>
            <a:r>
              <a:rPr dirty="0" sz="1100">
                <a:latin typeface="Verdana"/>
                <a:cs typeface="Verdana"/>
              </a:rPr>
              <a:t>Once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again,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this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algorithm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relies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on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Four-connect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Eight-connect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method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filling 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pixels.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But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instead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looking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boundary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color,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it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looking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all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adjacent  </a:t>
            </a:r>
            <a:r>
              <a:rPr dirty="0" sz="1100" spc="-5">
                <a:latin typeface="Verdana"/>
                <a:cs typeface="Verdana"/>
              </a:rPr>
              <a:t>pixels </a:t>
            </a:r>
            <a:r>
              <a:rPr dirty="0" sz="1100">
                <a:latin typeface="Verdana"/>
                <a:cs typeface="Verdana"/>
              </a:rPr>
              <a:t>that </a:t>
            </a:r>
            <a:r>
              <a:rPr dirty="0" sz="1100" spc="-5">
                <a:latin typeface="Verdana"/>
                <a:cs typeface="Verdana"/>
              </a:rPr>
              <a:t>are </a:t>
            </a:r>
            <a:r>
              <a:rPr dirty="0" sz="1100">
                <a:latin typeface="Verdana"/>
                <a:cs typeface="Verdana"/>
              </a:rPr>
              <a:t>a part of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interior.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31264" y="4866131"/>
            <a:ext cx="4195572" cy="36042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17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1812" y="1196593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1812" y="2990341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400" y="447040"/>
            <a:ext cx="6085205" cy="3167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965"/>
              </a:spcBef>
            </a:pPr>
            <a:r>
              <a:rPr dirty="0" sz="1800" spc="-110" b="1">
                <a:latin typeface="Arial"/>
                <a:cs typeface="Arial"/>
              </a:rPr>
              <a:t>Boundary</a:t>
            </a:r>
            <a:r>
              <a:rPr dirty="0" sz="1800" spc="-295" b="1">
                <a:latin typeface="Arial"/>
                <a:cs typeface="Arial"/>
              </a:rPr>
              <a:t> </a:t>
            </a:r>
            <a:r>
              <a:rPr dirty="0" sz="1800" spc="-95" b="1">
                <a:latin typeface="Arial"/>
                <a:cs typeface="Arial"/>
              </a:rPr>
              <a:t>Fill</a:t>
            </a:r>
            <a:r>
              <a:rPr dirty="0" sz="1800" spc="-320" b="1">
                <a:latin typeface="Arial"/>
                <a:cs typeface="Arial"/>
              </a:rPr>
              <a:t> </a:t>
            </a:r>
            <a:r>
              <a:rPr dirty="0" sz="1800" spc="-120" b="1">
                <a:latin typeface="Arial"/>
                <a:cs typeface="Arial"/>
              </a:rPr>
              <a:t>Algorithm</a:t>
            </a:r>
            <a:endParaRPr sz="1800">
              <a:latin typeface="Arial"/>
              <a:cs typeface="Arial"/>
            </a:endParaRPr>
          </a:p>
          <a:p>
            <a:pPr algn="just" marL="12700" marR="6350">
              <a:lnSpc>
                <a:spcPct val="109100"/>
              </a:lnSpc>
              <a:spcBef>
                <a:spcPts val="71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boundary fill </a:t>
            </a:r>
            <a:r>
              <a:rPr dirty="0" sz="1100">
                <a:latin typeface="Verdana"/>
                <a:cs typeface="Verdana"/>
              </a:rPr>
              <a:t>algorithm </a:t>
            </a:r>
            <a:r>
              <a:rPr dirty="0" sz="1100" spc="-5">
                <a:latin typeface="Verdana"/>
                <a:cs typeface="Verdana"/>
              </a:rPr>
              <a:t>works as its </a:t>
            </a:r>
            <a:r>
              <a:rPr dirty="0" sz="1100">
                <a:latin typeface="Verdana"/>
                <a:cs typeface="Verdana"/>
              </a:rPr>
              <a:t>name. </a:t>
            </a: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algorithm picks a </a:t>
            </a:r>
            <a:r>
              <a:rPr dirty="0" sz="1100" spc="-5">
                <a:latin typeface="Verdana"/>
                <a:cs typeface="Verdana"/>
              </a:rPr>
              <a:t>point inside </a:t>
            </a:r>
            <a:r>
              <a:rPr dirty="0" sz="1100">
                <a:latin typeface="Verdana"/>
                <a:cs typeface="Verdana"/>
              </a:rPr>
              <a:t>an  </a:t>
            </a:r>
            <a:r>
              <a:rPr dirty="0" sz="1100">
                <a:latin typeface="Verdana"/>
                <a:cs typeface="Verdana"/>
              </a:rPr>
              <a:t>object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starts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fill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until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it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hits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boundary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object.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color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boundary 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the color that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fill </a:t>
            </a:r>
            <a:r>
              <a:rPr dirty="0" sz="1100">
                <a:latin typeface="Verdana"/>
                <a:cs typeface="Verdana"/>
              </a:rPr>
              <a:t>should be different for </a:t>
            </a:r>
            <a:r>
              <a:rPr dirty="0" sz="1100" spc="-5">
                <a:latin typeface="Verdana"/>
                <a:cs typeface="Verdana"/>
              </a:rPr>
              <a:t>this algorithm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work.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9100"/>
              </a:lnSpc>
              <a:spcBef>
                <a:spcPts val="800"/>
              </a:spcBef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this algorithm, </a:t>
            </a:r>
            <a:r>
              <a:rPr dirty="0" sz="1100">
                <a:latin typeface="Verdana"/>
                <a:cs typeface="Verdana"/>
              </a:rPr>
              <a:t>we assume </a:t>
            </a:r>
            <a:r>
              <a:rPr dirty="0" sz="1100" spc="-5">
                <a:latin typeface="Verdana"/>
                <a:cs typeface="Verdana"/>
              </a:rPr>
              <a:t>that color </a:t>
            </a:r>
            <a:r>
              <a:rPr dirty="0" sz="1100">
                <a:latin typeface="Verdana"/>
                <a:cs typeface="Verdana"/>
              </a:rPr>
              <a:t>of the </a:t>
            </a:r>
            <a:r>
              <a:rPr dirty="0" sz="1100" spc="-5">
                <a:latin typeface="Verdana"/>
                <a:cs typeface="Verdana"/>
              </a:rPr>
              <a:t>boundary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same for </a:t>
            </a:r>
            <a:r>
              <a:rPr dirty="0" sz="1100" spc="-5">
                <a:latin typeface="Verdana"/>
                <a:cs typeface="Verdana"/>
              </a:rPr>
              <a:t>the entire </a:t>
            </a:r>
            <a:r>
              <a:rPr dirty="0" sz="1100">
                <a:latin typeface="Verdana"/>
                <a:cs typeface="Verdana"/>
              </a:rPr>
              <a:t>object. 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boundary </a:t>
            </a:r>
            <a:r>
              <a:rPr dirty="0" sz="1100">
                <a:latin typeface="Verdana"/>
                <a:cs typeface="Verdana"/>
              </a:rPr>
              <a:t>fill </a:t>
            </a:r>
            <a:r>
              <a:rPr dirty="0" sz="1100" spc="-5">
                <a:latin typeface="Verdana"/>
                <a:cs typeface="Verdana"/>
              </a:rPr>
              <a:t>algorithm </a:t>
            </a:r>
            <a:r>
              <a:rPr dirty="0" sz="1100">
                <a:latin typeface="Verdana"/>
                <a:cs typeface="Verdana"/>
              </a:rPr>
              <a:t>can be </a:t>
            </a:r>
            <a:r>
              <a:rPr dirty="0" sz="1100" spc="-5">
                <a:latin typeface="Verdana"/>
                <a:cs typeface="Verdana"/>
              </a:rPr>
              <a:t>implemented </a:t>
            </a:r>
            <a:r>
              <a:rPr dirty="0" sz="1100">
                <a:latin typeface="Verdana"/>
                <a:cs typeface="Verdana"/>
              </a:rPr>
              <a:t>by 4-connetected </a:t>
            </a:r>
            <a:r>
              <a:rPr dirty="0" sz="1100" spc="-5">
                <a:latin typeface="Verdana"/>
                <a:cs typeface="Verdana"/>
              </a:rPr>
              <a:t>pixels </a:t>
            </a:r>
            <a:r>
              <a:rPr dirty="0" sz="1100">
                <a:latin typeface="Verdana"/>
                <a:cs typeface="Verdana"/>
              </a:rPr>
              <a:t>or 8-  </a:t>
            </a:r>
            <a:r>
              <a:rPr dirty="0" sz="1100">
                <a:latin typeface="Verdana"/>
                <a:cs typeface="Verdana"/>
              </a:rPr>
              <a:t>connected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pixels.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14" b="1">
                <a:latin typeface="Arial"/>
                <a:cs typeface="Arial"/>
              </a:rPr>
              <a:t>4-Connected</a:t>
            </a:r>
            <a:r>
              <a:rPr dirty="0" sz="1800" spc="-310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Polygon</a:t>
            </a:r>
            <a:endParaRPr sz="1800">
              <a:latin typeface="Arial"/>
              <a:cs typeface="Arial"/>
            </a:endParaRPr>
          </a:p>
          <a:p>
            <a:pPr algn="just" marL="12700" marR="6985">
              <a:lnSpc>
                <a:spcPct val="109100"/>
              </a:lnSpc>
              <a:spcBef>
                <a:spcPts val="715"/>
              </a:spcBef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technique 4-connected </a:t>
            </a:r>
            <a:r>
              <a:rPr dirty="0" sz="1100" spc="-5">
                <a:latin typeface="Verdana"/>
                <a:cs typeface="Verdana"/>
              </a:rPr>
              <a:t>pixels are </a:t>
            </a:r>
            <a:r>
              <a:rPr dirty="0" sz="1100">
                <a:latin typeface="Verdana"/>
                <a:cs typeface="Verdana"/>
              </a:rPr>
              <a:t>used </a:t>
            </a:r>
            <a:r>
              <a:rPr dirty="0" sz="1100" spc="-5">
                <a:latin typeface="Verdana"/>
                <a:cs typeface="Verdana"/>
              </a:rPr>
              <a:t>as </a:t>
            </a:r>
            <a:r>
              <a:rPr dirty="0" sz="1100">
                <a:latin typeface="Verdana"/>
                <a:cs typeface="Verdana"/>
              </a:rPr>
              <a:t>shown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figure.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are putting  </a:t>
            </a:r>
            <a:r>
              <a:rPr dirty="0" sz="1100" spc="-5">
                <a:latin typeface="Verdana"/>
                <a:cs typeface="Verdana"/>
              </a:rPr>
              <a:t>the pixels above, below,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the right, and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the left side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current </a:t>
            </a:r>
            <a:r>
              <a:rPr dirty="0" sz="1100" spc="-5">
                <a:latin typeface="Verdana"/>
                <a:cs typeface="Verdana"/>
              </a:rPr>
              <a:t>pixels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this  </a:t>
            </a:r>
            <a:r>
              <a:rPr dirty="0" sz="1100">
                <a:latin typeface="Verdana"/>
                <a:cs typeface="Verdana"/>
              </a:rPr>
              <a:t>process </a:t>
            </a:r>
            <a:r>
              <a:rPr dirty="0" sz="1100" spc="-10">
                <a:latin typeface="Verdana"/>
                <a:cs typeface="Verdana"/>
              </a:rPr>
              <a:t>will </a:t>
            </a:r>
            <a:r>
              <a:rPr dirty="0" sz="1100" spc="-5">
                <a:latin typeface="Verdana"/>
                <a:cs typeface="Verdana"/>
              </a:rPr>
              <a:t>continue until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find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boundary with </a:t>
            </a:r>
            <a:r>
              <a:rPr dirty="0" sz="1100">
                <a:latin typeface="Verdana"/>
                <a:cs typeface="Verdana"/>
              </a:rPr>
              <a:t>different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color.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0" y="6796912"/>
            <a:ext cx="6086475" cy="1337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Algorithm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1: </a:t>
            </a:r>
            <a:r>
              <a:rPr dirty="0" sz="1100" spc="-5">
                <a:latin typeface="Verdana"/>
                <a:cs typeface="Verdana"/>
              </a:rPr>
              <a:t>Initialize the value </a:t>
            </a:r>
            <a:r>
              <a:rPr dirty="0" sz="1100">
                <a:latin typeface="Verdana"/>
                <a:cs typeface="Verdana"/>
              </a:rPr>
              <a:t>of seed point </a:t>
            </a:r>
            <a:r>
              <a:rPr dirty="0" sz="1100" spc="-5">
                <a:latin typeface="Verdana"/>
                <a:cs typeface="Verdana"/>
              </a:rPr>
              <a:t>(seedx, seedy), fcolor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dcol.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2: </a:t>
            </a:r>
            <a:r>
              <a:rPr dirty="0" sz="1100" spc="-5">
                <a:latin typeface="Verdana"/>
                <a:cs typeface="Verdana"/>
              </a:rPr>
              <a:t>Define the boundary values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polygon.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08200"/>
              </a:lnSpc>
              <a:spcBef>
                <a:spcPts val="825"/>
              </a:spcBef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3: </a:t>
            </a:r>
            <a:r>
              <a:rPr dirty="0" sz="1100" spc="-5">
                <a:latin typeface="Verdana"/>
                <a:cs typeface="Verdana"/>
              </a:rPr>
              <a:t>Check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current seed </a:t>
            </a:r>
            <a:r>
              <a:rPr dirty="0" sz="1100" spc="-5">
                <a:latin typeface="Verdana"/>
                <a:cs typeface="Verdana"/>
              </a:rPr>
              <a:t>point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default </a:t>
            </a:r>
            <a:r>
              <a:rPr dirty="0" sz="1100">
                <a:latin typeface="Verdana"/>
                <a:cs typeface="Verdana"/>
              </a:rPr>
              <a:t>color, </a:t>
            </a:r>
            <a:r>
              <a:rPr dirty="0" sz="1100" spc="-5">
                <a:latin typeface="Verdana"/>
                <a:cs typeface="Verdana"/>
              </a:rPr>
              <a:t>then </a:t>
            </a:r>
            <a:r>
              <a:rPr dirty="0" sz="1100">
                <a:latin typeface="Verdana"/>
                <a:cs typeface="Verdana"/>
              </a:rPr>
              <a:t>repeat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steps 4</a:t>
            </a:r>
            <a:r>
              <a:rPr dirty="0" sz="1100" spc="-2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and  </a:t>
            </a:r>
            <a:r>
              <a:rPr dirty="0" sz="1100">
                <a:latin typeface="Verdana"/>
                <a:cs typeface="Verdana"/>
              </a:rPr>
              <a:t>5 till </a:t>
            </a:r>
            <a:r>
              <a:rPr dirty="0" sz="1100" spc="-5">
                <a:latin typeface="Verdana"/>
                <a:cs typeface="Verdana"/>
              </a:rPr>
              <a:t>the boundary pixels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reached.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4004" y="8247633"/>
            <a:ext cx="6071870" cy="33528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wrap="square" lIns="0" tIns="66040" rIns="0" bIns="0" rtlCol="0" vert="horz">
            <a:spAutoFit/>
          </a:bodyPr>
          <a:lstStyle/>
          <a:p>
            <a:pPr marL="1149350">
              <a:lnSpc>
                <a:spcPct val="100000"/>
              </a:lnSpc>
              <a:spcBef>
                <a:spcPts val="520"/>
              </a:spcBef>
            </a:pPr>
            <a:r>
              <a:rPr dirty="0" sz="1100">
                <a:latin typeface="Consolas"/>
                <a:cs typeface="Consolas"/>
              </a:rPr>
              <a:t>If </a:t>
            </a:r>
            <a:r>
              <a:rPr dirty="0" sz="1100" spc="-5">
                <a:latin typeface="Consolas"/>
                <a:cs typeface="Consolas"/>
              </a:rPr>
              <a:t>getpixel(x, </a:t>
            </a:r>
            <a:r>
              <a:rPr dirty="0" sz="1100">
                <a:latin typeface="Consolas"/>
                <a:cs typeface="Consolas"/>
              </a:rPr>
              <a:t>y) = </a:t>
            </a:r>
            <a:r>
              <a:rPr dirty="0" sz="1100" spc="-5">
                <a:latin typeface="Consolas"/>
                <a:cs typeface="Consolas"/>
              </a:rPr>
              <a:t>dcol then repeat step </a:t>
            </a:r>
            <a:r>
              <a:rPr dirty="0" sz="1100">
                <a:latin typeface="Consolas"/>
                <a:cs typeface="Consolas"/>
              </a:rPr>
              <a:t>4 </a:t>
            </a:r>
            <a:r>
              <a:rPr dirty="0" sz="1100" spc="-5">
                <a:latin typeface="Consolas"/>
                <a:cs typeface="Consolas"/>
              </a:rPr>
              <a:t>and</a:t>
            </a:r>
            <a:r>
              <a:rPr dirty="0" sz="1100" spc="-35">
                <a:latin typeface="Consolas"/>
                <a:cs typeface="Consolas"/>
              </a:rPr>
              <a:t> </a:t>
            </a:r>
            <a:r>
              <a:rPr dirty="0" sz="1100">
                <a:latin typeface="Consolas"/>
                <a:cs typeface="Consolas"/>
              </a:rPr>
              <a:t>5</a:t>
            </a:r>
            <a:endParaRPr sz="11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0" y="8659621"/>
            <a:ext cx="4866005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4: </a:t>
            </a:r>
            <a:r>
              <a:rPr dirty="0" sz="1100" spc="-5">
                <a:latin typeface="Verdana"/>
                <a:cs typeface="Verdana"/>
              </a:rPr>
              <a:t>Change the default </a:t>
            </a:r>
            <a:r>
              <a:rPr dirty="0" sz="1100">
                <a:latin typeface="Verdana"/>
                <a:cs typeface="Verdana"/>
              </a:rPr>
              <a:t>color </a:t>
            </a:r>
            <a:r>
              <a:rPr dirty="0" sz="1100" spc="-5">
                <a:latin typeface="Verdana"/>
                <a:cs typeface="Verdana"/>
              </a:rPr>
              <a:t>with the fill color at the </a:t>
            </a:r>
            <a:r>
              <a:rPr dirty="0" sz="1100">
                <a:latin typeface="Verdana"/>
                <a:cs typeface="Verdana"/>
              </a:rPr>
              <a:t>seed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point.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4004" y="8950197"/>
            <a:ext cx="6071870" cy="33528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wrap="square" lIns="0" tIns="66040" rIns="0" bIns="0" rtlCol="0" vert="horz">
            <a:spAutoFit/>
          </a:bodyPr>
          <a:lstStyle/>
          <a:p>
            <a:pPr marL="1957070">
              <a:lnSpc>
                <a:spcPct val="100000"/>
              </a:lnSpc>
              <a:spcBef>
                <a:spcPts val="520"/>
              </a:spcBef>
            </a:pPr>
            <a:r>
              <a:rPr dirty="0" sz="1100" spc="-5">
                <a:latin typeface="Consolas"/>
                <a:cs typeface="Consolas"/>
              </a:rPr>
              <a:t>setPixel(seedx, seedy,</a:t>
            </a:r>
            <a:r>
              <a:rPr dirty="0" sz="1100" spc="-60">
                <a:latin typeface="Consolas"/>
                <a:cs typeface="Consolas"/>
              </a:rPr>
              <a:t> </a:t>
            </a:r>
            <a:r>
              <a:rPr dirty="0" sz="1100" spc="-5">
                <a:latin typeface="Consolas"/>
                <a:cs typeface="Consolas"/>
              </a:rPr>
              <a:t>fcol)</a:t>
            </a:r>
            <a:endParaRPr sz="1100">
              <a:latin typeface="Consolas"/>
              <a:cs typeface="Consola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31720" y="3724655"/>
            <a:ext cx="2993135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18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400" y="447040"/>
            <a:ext cx="6085205" cy="641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0095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5: </a:t>
            </a:r>
            <a:r>
              <a:rPr dirty="0" sz="1100" spc="-5">
                <a:latin typeface="Verdana"/>
                <a:cs typeface="Verdana"/>
              </a:rPr>
              <a:t>Recursively follow the procedure with </a:t>
            </a:r>
            <a:r>
              <a:rPr dirty="0" sz="1100">
                <a:latin typeface="Verdana"/>
                <a:cs typeface="Verdana"/>
              </a:rPr>
              <a:t>four neighborhood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points.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4004" y="1202689"/>
            <a:ext cx="6071870" cy="109474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 marL="1494790" marR="1183005">
              <a:lnSpc>
                <a:spcPts val="1989"/>
              </a:lnSpc>
              <a:spcBef>
                <a:spcPts val="15"/>
              </a:spcBef>
            </a:pPr>
            <a:r>
              <a:rPr dirty="0" sz="1100" spc="-5">
                <a:latin typeface="Consolas"/>
                <a:cs typeface="Consolas"/>
              </a:rPr>
              <a:t>FloodFill (seedx </a:t>
            </a:r>
            <a:r>
              <a:rPr dirty="0" sz="1100">
                <a:latin typeface="Consolas"/>
                <a:cs typeface="Consolas"/>
              </a:rPr>
              <a:t>– </a:t>
            </a:r>
            <a:r>
              <a:rPr dirty="0" sz="1100" spc="-5">
                <a:latin typeface="Consolas"/>
                <a:cs typeface="Consolas"/>
              </a:rPr>
              <a:t>1, seedy, fcol, dcol)  FloodFill (seedx </a:t>
            </a:r>
            <a:r>
              <a:rPr dirty="0" sz="1100">
                <a:latin typeface="Consolas"/>
                <a:cs typeface="Consolas"/>
              </a:rPr>
              <a:t>+ </a:t>
            </a:r>
            <a:r>
              <a:rPr dirty="0" sz="1100" spc="-5">
                <a:latin typeface="Consolas"/>
                <a:cs typeface="Consolas"/>
              </a:rPr>
              <a:t>1, seedy, fcol, dcol)  </a:t>
            </a:r>
            <a:r>
              <a:rPr dirty="0" sz="1100" spc="-5">
                <a:latin typeface="Consolas"/>
                <a:cs typeface="Consolas"/>
              </a:rPr>
              <a:t>FloodFill (seedx, seedy </a:t>
            </a:r>
            <a:r>
              <a:rPr dirty="0" sz="1100">
                <a:latin typeface="Consolas"/>
                <a:cs typeface="Consolas"/>
              </a:rPr>
              <a:t>- </a:t>
            </a:r>
            <a:r>
              <a:rPr dirty="0" sz="1100" spc="-5">
                <a:latin typeface="Consolas"/>
                <a:cs typeface="Consolas"/>
              </a:rPr>
              <a:t>1, fcol, dcol)  </a:t>
            </a:r>
            <a:r>
              <a:rPr dirty="0" sz="1100" spc="-5">
                <a:latin typeface="Consolas"/>
                <a:cs typeface="Consolas"/>
              </a:rPr>
              <a:t>FloodFill (seedx </a:t>
            </a:r>
            <a:r>
              <a:rPr dirty="0" sz="1100">
                <a:latin typeface="Consolas"/>
                <a:cs typeface="Consolas"/>
              </a:rPr>
              <a:t>– </a:t>
            </a:r>
            <a:r>
              <a:rPr dirty="0" sz="1100" spc="-5">
                <a:latin typeface="Consolas"/>
                <a:cs typeface="Consolas"/>
              </a:rPr>
              <a:t>1, seedy </a:t>
            </a:r>
            <a:r>
              <a:rPr dirty="0" sz="1100">
                <a:latin typeface="Consolas"/>
                <a:cs typeface="Consolas"/>
              </a:rPr>
              <a:t>+ </a:t>
            </a:r>
            <a:r>
              <a:rPr dirty="0" sz="1100" spc="-5">
                <a:latin typeface="Consolas"/>
                <a:cs typeface="Consolas"/>
              </a:rPr>
              <a:t>1, fcol,</a:t>
            </a:r>
            <a:r>
              <a:rPr dirty="0" sz="1100" spc="-20">
                <a:latin typeface="Consolas"/>
                <a:cs typeface="Consolas"/>
              </a:rPr>
              <a:t> </a:t>
            </a:r>
            <a:r>
              <a:rPr dirty="0" sz="1100" spc="-5">
                <a:latin typeface="Consolas"/>
                <a:cs typeface="Consolas"/>
              </a:rPr>
              <a:t>dcol)</a:t>
            </a:r>
            <a:endParaRPr sz="11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0" y="2373629"/>
            <a:ext cx="6086475" cy="828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6:</a:t>
            </a:r>
            <a:r>
              <a:rPr dirty="0" sz="1100" spc="-145" b="1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Exit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9200"/>
              </a:lnSpc>
              <a:spcBef>
                <a:spcPts val="800"/>
              </a:spcBef>
            </a:pPr>
            <a:r>
              <a:rPr dirty="0" sz="1100">
                <a:latin typeface="Verdana"/>
                <a:cs typeface="Verdana"/>
              </a:rPr>
              <a:t>There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problem </a:t>
            </a:r>
            <a:r>
              <a:rPr dirty="0" sz="1100">
                <a:latin typeface="Verdana"/>
                <a:cs typeface="Verdana"/>
              </a:rPr>
              <a:t>with </a:t>
            </a: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technique. </a:t>
            </a:r>
            <a:r>
              <a:rPr dirty="0" sz="1100" spc="-5">
                <a:latin typeface="Verdana"/>
                <a:cs typeface="Verdana"/>
              </a:rPr>
              <a:t>Consider the </a:t>
            </a:r>
            <a:r>
              <a:rPr dirty="0" sz="1100">
                <a:latin typeface="Verdana"/>
                <a:cs typeface="Verdana"/>
              </a:rPr>
              <a:t>case </a:t>
            </a:r>
            <a:r>
              <a:rPr dirty="0" sz="1100" spc="-5">
                <a:latin typeface="Verdana"/>
                <a:cs typeface="Verdana"/>
              </a:rPr>
              <a:t>as shown below where we  </a:t>
            </a:r>
            <a:r>
              <a:rPr dirty="0" sz="1100" spc="-5">
                <a:latin typeface="Verdana"/>
                <a:cs typeface="Verdana"/>
              </a:rPr>
              <a:t>tried </a:t>
            </a:r>
            <a:r>
              <a:rPr dirty="0" sz="1100">
                <a:latin typeface="Verdana"/>
                <a:cs typeface="Verdana"/>
              </a:rPr>
              <a:t>to fill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entire </a:t>
            </a:r>
            <a:r>
              <a:rPr dirty="0" sz="1100" spc="-5">
                <a:latin typeface="Verdana"/>
                <a:cs typeface="Verdana"/>
              </a:rPr>
              <a:t>region. </a:t>
            </a:r>
            <a:r>
              <a:rPr dirty="0" sz="1100">
                <a:latin typeface="Verdana"/>
                <a:cs typeface="Verdana"/>
              </a:rPr>
              <a:t>Here, </a:t>
            </a:r>
            <a:r>
              <a:rPr dirty="0" sz="1100" spc="-5">
                <a:latin typeface="Verdana"/>
                <a:cs typeface="Verdana"/>
              </a:rPr>
              <a:t>the image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filled </a:t>
            </a:r>
            <a:r>
              <a:rPr dirty="0" sz="1100">
                <a:latin typeface="Verdana"/>
                <a:cs typeface="Verdana"/>
              </a:rPr>
              <a:t>only </a:t>
            </a:r>
            <a:r>
              <a:rPr dirty="0" sz="1100" spc="-5">
                <a:latin typeface="Verdana"/>
                <a:cs typeface="Verdana"/>
              </a:rPr>
              <a:t>partially. </a:t>
            </a:r>
            <a:r>
              <a:rPr dirty="0" sz="1100">
                <a:latin typeface="Verdana"/>
                <a:cs typeface="Verdana"/>
              </a:rPr>
              <a:t>In such cases, </a:t>
            </a:r>
            <a:r>
              <a:rPr dirty="0" sz="1100" spc="-5">
                <a:latin typeface="Verdana"/>
                <a:cs typeface="Verdana"/>
              </a:rPr>
              <a:t>4-  </a:t>
            </a:r>
            <a:r>
              <a:rPr dirty="0" sz="1100">
                <a:latin typeface="Verdana"/>
                <a:cs typeface="Verdana"/>
              </a:rPr>
              <a:t>connected </a:t>
            </a:r>
            <a:r>
              <a:rPr dirty="0" sz="1100" spc="-10">
                <a:latin typeface="Verdana"/>
                <a:cs typeface="Verdana"/>
              </a:rPr>
              <a:t>pixels </a:t>
            </a:r>
            <a:r>
              <a:rPr dirty="0" sz="1100">
                <a:latin typeface="Verdana"/>
                <a:cs typeface="Verdana"/>
              </a:rPr>
              <a:t>technique cannot be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used.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79904" y="3310254"/>
            <a:ext cx="4098290" cy="26835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7400" y="6208140"/>
            <a:ext cx="209042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14" b="1">
                <a:latin typeface="Arial"/>
                <a:cs typeface="Arial"/>
              </a:rPr>
              <a:t>8-Connected</a:t>
            </a:r>
            <a:r>
              <a:rPr dirty="0" sz="1800" spc="-310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Polygon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1812" y="6506844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87400" y="6573707"/>
            <a:ext cx="6085840" cy="1208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8600"/>
              </a:lnSpc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technique, 8-connected </a:t>
            </a:r>
            <a:r>
              <a:rPr dirty="0" sz="1100" spc="-10">
                <a:latin typeface="Verdana"/>
                <a:cs typeface="Verdana"/>
              </a:rPr>
              <a:t>pixels </a:t>
            </a:r>
            <a:r>
              <a:rPr dirty="0" sz="1100" spc="-5">
                <a:latin typeface="Verdana"/>
                <a:cs typeface="Verdana"/>
              </a:rPr>
              <a:t>are </a:t>
            </a:r>
            <a:r>
              <a:rPr dirty="0" sz="1100">
                <a:latin typeface="Verdana"/>
                <a:cs typeface="Verdana"/>
              </a:rPr>
              <a:t>used </a:t>
            </a:r>
            <a:r>
              <a:rPr dirty="0" sz="1100" spc="-5">
                <a:latin typeface="Verdana"/>
                <a:cs typeface="Verdana"/>
              </a:rPr>
              <a:t>as </a:t>
            </a:r>
            <a:r>
              <a:rPr dirty="0" sz="1100">
                <a:latin typeface="Verdana"/>
                <a:cs typeface="Verdana"/>
              </a:rPr>
              <a:t>shown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figure. We </a:t>
            </a:r>
            <a:r>
              <a:rPr dirty="0" sz="1100" spc="-5">
                <a:latin typeface="Verdana"/>
                <a:cs typeface="Verdana"/>
              </a:rPr>
              <a:t>are putting  </a:t>
            </a:r>
            <a:r>
              <a:rPr dirty="0" sz="1100" spc="-5">
                <a:latin typeface="Verdana"/>
                <a:cs typeface="Verdana"/>
              </a:rPr>
              <a:t>pixels above, </a:t>
            </a:r>
            <a:r>
              <a:rPr dirty="0" sz="1100">
                <a:latin typeface="Verdana"/>
                <a:cs typeface="Verdana"/>
              </a:rPr>
              <a:t>below, </a:t>
            </a:r>
            <a:r>
              <a:rPr dirty="0" sz="1100" spc="-5">
                <a:latin typeface="Verdana"/>
                <a:cs typeface="Verdana"/>
              </a:rPr>
              <a:t>right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left side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current </a:t>
            </a:r>
            <a:r>
              <a:rPr dirty="0" sz="1100" spc="-5">
                <a:latin typeface="Verdana"/>
                <a:cs typeface="Verdana"/>
              </a:rPr>
              <a:t>pixels as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were doing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4-  </a:t>
            </a:r>
            <a:r>
              <a:rPr dirty="0" sz="1100">
                <a:latin typeface="Verdana"/>
                <a:cs typeface="Verdana"/>
              </a:rPr>
              <a:t>connected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technique.</a:t>
            </a:r>
            <a:endParaRPr sz="1100">
              <a:latin typeface="Verdana"/>
              <a:cs typeface="Verdana"/>
            </a:endParaRPr>
          </a:p>
          <a:p>
            <a:pPr algn="just" marL="12700" marR="8890">
              <a:lnSpc>
                <a:spcPct val="109100"/>
              </a:lnSpc>
              <a:spcBef>
                <a:spcPts val="815"/>
              </a:spcBef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addition </a:t>
            </a:r>
            <a:r>
              <a:rPr dirty="0" sz="1100">
                <a:latin typeface="Verdana"/>
                <a:cs typeface="Verdana"/>
              </a:rPr>
              <a:t>to this, </a:t>
            </a:r>
            <a:r>
              <a:rPr dirty="0" sz="1100" spc="5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are also putting pixels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diagonals </a:t>
            </a:r>
            <a:r>
              <a:rPr dirty="0" sz="1100">
                <a:latin typeface="Verdana"/>
                <a:cs typeface="Verdana"/>
              </a:rPr>
              <a:t>so that </a:t>
            </a:r>
            <a:r>
              <a:rPr dirty="0" sz="1100" spc="-5">
                <a:latin typeface="Verdana"/>
                <a:cs typeface="Verdana"/>
              </a:rPr>
              <a:t>entire area </a:t>
            </a:r>
            <a:r>
              <a:rPr dirty="0" sz="1100">
                <a:latin typeface="Verdana"/>
                <a:cs typeface="Verdana"/>
              </a:rPr>
              <a:t>of the  </a:t>
            </a:r>
            <a:r>
              <a:rPr dirty="0" sz="1100">
                <a:latin typeface="Verdana"/>
                <a:cs typeface="Verdana"/>
              </a:rPr>
              <a:t>current </a:t>
            </a:r>
            <a:r>
              <a:rPr dirty="0" sz="1100" spc="-5">
                <a:latin typeface="Verdana"/>
                <a:cs typeface="Verdana"/>
              </a:rPr>
              <a:t>pixel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covered. </a:t>
            </a: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process </a:t>
            </a:r>
            <a:r>
              <a:rPr dirty="0" sz="1100" spc="-10">
                <a:latin typeface="Verdana"/>
                <a:cs typeface="Verdana"/>
              </a:rPr>
              <a:t>will </a:t>
            </a:r>
            <a:r>
              <a:rPr dirty="0" sz="1100" spc="-5">
                <a:latin typeface="Verdana"/>
                <a:cs typeface="Verdana"/>
              </a:rPr>
              <a:t>continue until </a:t>
            </a:r>
            <a:r>
              <a:rPr dirty="0" sz="1100">
                <a:latin typeface="Verdana"/>
                <a:cs typeface="Verdana"/>
              </a:rPr>
              <a:t>we find a </a:t>
            </a:r>
            <a:r>
              <a:rPr dirty="0" sz="1100" spc="-5">
                <a:latin typeface="Verdana"/>
                <a:cs typeface="Verdana"/>
              </a:rPr>
              <a:t>boundary with  </a:t>
            </a:r>
            <a:r>
              <a:rPr dirty="0" sz="1100" spc="-5">
                <a:latin typeface="Verdana"/>
                <a:cs typeface="Verdana"/>
              </a:rPr>
              <a:t>different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color.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19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400" y="4716398"/>
            <a:ext cx="6084570" cy="1175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Algorithm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1: </a:t>
            </a:r>
            <a:r>
              <a:rPr dirty="0" sz="1100" spc="-5">
                <a:latin typeface="Verdana"/>
                <a:cs typeface="Verdana"/>
              </a:rPr>
              <a:t>Initialize the value </a:t>
            </a:r>
            <a:r>
              <a:rPr dirty="0" sz="1100">
                <a:latin typeface="Verdana"/>
                <a:cs typeface="Verdana"/>
              </a:rPr>
              <a:t>of seed point </a:t>
            </a:r>
            <a:r>
              <a:rPr dirty="0" sz="1100" spc="-5">
                <a:latin typeface="Verdana"/>
                <a:cs typeface="Verdana"/>
              </a:rPr>
              <a:t>(seedx, seedy), fcolor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dcol.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2: </a:t>
            </a:r>
            <a:r>
              <a:rPr dirty="0" sz="1100" spc="-5">
                <a:latin typeface="Verdana"/>
                <a:cs typeface="Verdana"/>
              </a:rPr>
              <a:t>Define the boundary values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polygon.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08200"/>
              </a:lnSpc>
              <a:spcBef>
                <a:spcPts val="825"/>
              </a:spcBef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3: </a:t>
            </a:r>
            <a:r>
              <a:rPr dirty="0" sz="1100" spc="-5">
                <a:latin typeface="Verdana"/>
                <a:cs typeface="Verdana"/>
              </a:rPr>
              <a:t>Check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current seed </a:t>
            </a:r>
            <a:r>
              <a:rPr dirty="0" sz="1100" spc="-5">
                <a:latin typeface="Verdana"/>
                <a:cs typeface="Verdana"/>
              </a:rPr>
              <a:t>point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default </a:t>
            </a:r>
            <a:r>
              <a:rPr dirty="0" sz="1100">
                <a:latin typeface="Verdana"/>
                <a:cs typeface="Verdana"/>
              </a:rPr>
              <a:t>color </a:t>
            </a:r>
            <a:r>
              <a:rPr dirty="0" sz="1100" spc="-5">
                <a:latin typeface="Verdana"/>
                <a:cs typeface="Verdana"/>
              </a:rPr>
              <a:t>then </a:t>
            </a:r>
            <a:r>
              <a:rPr dirty="0" sz="1100">
                <a:latin typeface="Verdana"/>
                <a:cs typeface="Verdana"/>
              </a:rPr>
              <a:t>repeat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steps 4 and  </a:t>
            </a:r>
            <a:r>
              <a:rPr dirty="0" sz="1100">
                <a:latin typeface="Verdana"/>
                <a:cs typeface="Verdana"/>
              </a:rPr>
              <a:t>5 till </a:t>
            </a:r>
            <a:r>
              <a:rPr dirty="0" sz="1100" spc="-5">
                <a:latin typeface="Verdana"/>
                <a:cs typeface="Verdana"/>
              </a:rPr>
              <a:t>the boundary pixels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reached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4004" y="6005448"/>
            <a:ext cx="6071870" cy="33528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wrap="square" lIns="0" tIns="66040" rIns="0" bIns="0" rtlCol="0" vert="horz">
            <a:spAutoFit/>
          </a:bodyPr>
          <a:lstStyle/>
          <a:p>
            <a:pPr marL="1188720">
              <a:lnSpc>
                <a:spcPct val="100000"/>
              </a:lnSpc>
              <a:spcBef>
                <a:spcPts val="520"/>
              </a:spcBef>
            </a:pPr>
            <a:r>
              <a:rPr dirty="0" sz="1100">
                <a:latin typeface="Consolas"/>
                <a:cs typeface="Consolas"/>
              </a:rPr>
              <a:t>If </a:t>
            </a:r>
            <a:r>
              <a:rPr dirty="0" sz="1100" spc="-5">
                <a:latin typeface="Consolas"/>
                <a:cs typeface="Consolas"/>
              </a:rPr>
              <a:t>getpixel(x,y) </a:t>
            </a:r>
            <a:r>
              <a:rPr dirty="0" sz="1100">
                <a:latin typeface="Consolas"/>
                <a:cs typeface="Consolas"/>
              </a:rPr>
              <a:t>= </a:t>
            </a:r>
            <a:r>
              <a:rPr dirty="0" sz="1100" spc="-5">
                <a:latin typeface="Consolas"/>
                <a:cs typeface="Consolas"/>
              </a:rPr>
              <a:t>dcol then repeat step </a:t>
            </a:r>
            <a:r>
              <a:rPr dirty="0" sz="1100">
                <a:latin typeface="Consolas"/>
                <a:cs typeface="Consolas"/>
              </a:rPr>
              <a:t>4 </a:t>
            </a:r>
            <a:r>
              <a:rPr dirty="0" sz="1100" spc="-5">
                <a:latin typeface="Consolas"/>
                <a:cs typeface="Consolas"/>
              </a:rPr>
              <a:t>and</a:t>
            </a:r>
            <a:r>
              <a:rPr dirty="0" sz="1100" spc="-55">
                <a:latin typeface="Consolas"/>
                <a:cs typeface="Consolas"/>
              </a:rPr>
              <a:t> </a:t>
            </a:r>
            <a:r>
              <a:rPr dirty="0" sz="1100">
                <a:latin typeface="Consolas"/>
                <a:cs typeface="Consolas"/>
              </a:rPr>
              <a:t>5</a:t>
            </a:r>
            <a:endParaRPr sz="1100">
              <a:latin typeface="Consolas"/>
              <a:cs typeface="Consola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0" y="6417436"/>
            <a:ext cx="4866005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4: </a:t>
            </a:r>
            <a:r>
              <a:rPr dirty="0" sz="1100" spc="-5">
                <a:latin typeface="Verdana"/>
                <a:cs typeface="Verdana"/>
              </a:rPr>
              <a:t>Change the default </a:t>
            </a:r>
            <a:r>
              <a:rPr dirty="0" sz="1100">
                <a:latin typeface="Verdana"/>
                <a:cs typeface="Verdana"/>
              </a:rPr>
              <a:t>color </a:t>
            </a:r>
            <a:r>
              <a:rPr dirty="0" sz="1100" spc="-5">
                <a:latin typeface="Verdana"/>
                <a:cs typeface="Verdana"/>
              </a:rPr>
              <a:t>with the fill color at the </a:t>
            </a:r>
            <a:r>
              <a:rPr dirty="0" sz="1100">
                <a:latin typeface="Verdana"/>
                <a:cs typeface="Verdana"/>
              </a:rPr>
              <a:t>seed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point.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4004" y="6708013"/>
            <a:ext cx="6071870" cy="33528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wrap="square" lIns="0" tIns="66040" rIns="0" bIns="0" rtlCol="0" vert="horz">
            <a:spAutoFit/>
          </a:bodyPr>
          <a:lstStyle/>
          <a:p>
            <a:pPr marL="1957070">
              <a:lnSpc>
                <a:spcPct val="100000"/>
              </a:lnSpc>
              <a:spcBef>
                <a:spcPts val="520"/>
              </a:spcBef>
            </a:pPr>
            <a:r>
              <a:rPr dirty="0" sz="1100" spc="-5">
                <a:latin typeface="Consolas"/>
                <a:cs typeface="Consolas"/>
              </a:rPr>
              <a:t>setPixel(seedx, seedy,</a:t>
            </a:r>
            <a:r>
              <a:rPr dirty="0" sz="1100" spc="-60">
                <a:latin typeface="Consolas"/>
                <a:cs typeface="Consolas"/>
              </a:rPr>
              <a:t> </a:t>
            </a:r>
            <a:r>
              <a:rPr dirty="0" sz="1100" spc="-5">
                <a:latin typeface="Consolas"/>
                <a:cs typeface="Consolas"/>
              </a:rPr>
              <a:t>fcol)</a:t>
            </a:r>
            <a:endParaRPr sz="1100">
              <a:latin typeface="Consolas"/>
              <a:cs typeface="Consola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0" y="7120001"/>
            <a:ext cx="521335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5: </a:t>
            </a:r>
            <a:r>
              <a:rPr dirty="0" sz="1100" spc="-5">
                <a:latin typeface="Verdana"/>
                <a:cs typeface="Verdana"/>
              </a:rPr>
              <a:t>Recursively follow the procedure with </a:t>
            </a:r>
            <a:r>
              <a:rPr dirty="0" sz="1100">
                <a:latin typeface="Verdana"/>
                <a:cs typeface="Verdana"/>
              </a:rPr>
              <a:t>four neighbourhood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points.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4004" y="7410957"/>
            <a:ext cx="6071870" cy="185166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 marL="1494790" marR="1183005">
              <a:lnSpc>
                <a:spcPts val="1989"/>
              </a:lnSpc>
              <a:spcBef>
                <a:spcPts val="15"/>
              </a:spcBef>
            </a:pPr>
            <a:r>
              <a:rPr dirty="0" sz="1100" spc="-5">
                <a:latin typeface="Consolas"/>
                <a:cs typeface="Consolas"/>
              </a:rPr>
              <a:t>FloodFill (seedx </a:t>
            </a:r>
            <a:r>
              <a:rPr dirty="0" sz="1100">
                <a:latin typeface="Consolas"/>
                <a:cs typeface="Consolas"/>
              </a:rPr>
              <a:t>– </a:t>
            </a:r>
            <a:r>
              <a:rPr dirty="0" sz="1100" spc="-5">
                <a:latin typeface="Consolas"/>
                <a:cs typeface="Consolas"/>
              </a:rPr>
              <a:t>1, seedy, fcol, dcol)  FloodFill (seedx </a:t>
            </a:r>
            <a:r>
              <a:rPr dirty="0" sz="1100">
                <a:latin typeface="Consolas"/>
                <a:cs typeface="Consolas"/>
              </a:rPr>
              <a:t>+ </a:t>
            </a:r>
            <a:r>
              <a:rPr dirty="0" sz="1100" spc="-5">
                <a:latin typeface="Consolas"/>
                <a:cs typeface="Consolas"/>
              </a:rPr>
              <a:t>1, seedy, fcol, dcol)  </a:t>
            </a:r>
            <a:r>
              <a:rPr dirty="0" sz="1100" spc="-5">
                <a:latin typeface="Consolas"/>
                <a:cs typeface="Consolas"/>
              </a:rPr>
              <a:t>FloodFill (seedx, seedy </a:t>
            </a:r>
            <a:r>
              <a:rPr dirty="0" sz="1100">
                <a:latin typeface="Consolas"/>
                <a:cs typeface="Consolas"/>
              </a:rPr>
              <a:t>- </a:t>
            </a:r>
            <a:r>
              <a:rPr dirty="0" sz="1100" spc="-5">
                <a:latin typeface="Consolas"/>
                <a:cs typeface="Consolas"/>
              </a:rPr>
              <a:t>1, fcol, dcol)</a:t>
            </a:r>
            <a:endParaRPr sz="1100">
              <a:latin typeface="Consolas"/>
              <a:cs typeface="Consolas"/>
            </a:endParaRPr>
          </a:p>
          <a:p>
            <a:pPr marL="1496695" marR="1180465" indent="-1905">
              <a:lnSpc>
                <a:spcPts val="1980"/>
              </a:lnSpc>
              <a:spcBef>
                <a:spcPts val="10"/>
              </a:spcBef>
            </a:pPr>
            <a:r>
              <a:rPr dirty="0" sz="1100" spc="-5">
                <a:latin typeface="Consolas"/>
                <a:cs typeface="Consolas"/>
              </a:rPr>
              <a:t>FloodFill (seedx, seedy </a:t>
            </a:r>
            <a:r>
              <a:rPr dirty="0" sz="1100">
                <a:latin typeface="Consolas"/>
                <a:cs typeface="Consolas"/>
              </a:rPr>
              <a:t>+ </a:t>
            </a:r>
            <a:r>
              <a:rPr dirty="0" sz="1100" spc="-5">
                <a:latin typeface="Consolas"/>
                <a:cs typeface="Consolas"/>
              </a:rPr>
              <a:t>1, fcol, dcol)  </a:t>
            </a:r>
            <a:r>
              <a:rPr dirty="0" sz="1100" spc="-5">
                <a:latin typeface="Consolas"/>
                <a:cs typeface="Consolas"/>
              </a:rPr>
              <a:t>FloodFill (seedx </a:t>
            </a:r>
            <a:r>
              <a:rPr dirty="0" sz="1100">
                <a:latin typeface="Consolas"/>
                <a:cs typeface="Consolas"/>
              </a:rPr>
              <a:t>– </a:t>
            </a:r>
            <a:r>
              <a:rPr dirty="0" sz="1100" spc="-5">
                <a:latin typeface="Consolas"/>
                <a:cs typeface="Consolas"/>
              </a:rPr>
              <a:t>1, seedy </a:t>
            </a:r>
            <a:r>
              <a:rPr dirty="0" sz="1100">
                <a:latin typeface="Consolas"/>
                <a:cs typeface="Consolas"/>
              </a:rPr>
              <a:t>+ </a:t>
            </a:r>
            <a:r>
              <a:rPr dirty="0" sz="1100" spc="-5">
                <a:latin typeface="Consolas"/>
                <a:cs typeface="Consolas"/>
              </a:rPr>
              <a:t>1, fcol,</a:t>
            </a:r>
            <a:r>
              <a:rPr dirty="0" sz="1100" spc="-20">
                <a:latin typeface="Consolas"/>
                <a:cs typeface="Consolas"/>
              </a:rPr>
              <a:t> </a:t>
            </a:r>
            <a:r>
              <a:rPr dirty="0" sz="1100" spc="-5">
                <a:latin typeface="Consolas"/>
                <a:cs typeface="Consolas"/>
              </a:rPr>
              <a:t>dcol)</a:t>
            </a:r>
            <a:endParaRPr sz="1100">
              <a:latin typeface="Consolas"/>
              <a:cs typeface="Consolas"/>
            </a:endParaRPr>
          </a:p>
          <a:p>
            <a:pPr marL="1496695" marR="1180465">
              <a:lnSpc>
                <a:spcPts val="1989"/>
              </a:lnSpc>
            </a:pPr>
            <a:r>
              <a:rPr dirty="0" sz="1100" spc="-5">
                <a:latin typeface="Consolas"/>
                <a:cs typeface="Consolas"/>
              </a:rPr>
              <a:t>FloodFill (seedx </a:t>
            </a:r>
            <a:r>
              <a:rPr dirty="0" sz="1100">
                <a:latin typeface="Consolas"/>
                <a:cs typeface="Consolas"/>
              </a:rPr>
              <a:t>+ </a:t>
            </a:r>
            <a:r>
              <a:rPr dirty="0" sz="1100" spc="-5">
                <a:latin typeface="Consolas"/>
                <a:cs typeface="Consolas"/>
              </a:rPr>
              <a:t>1, seedy </a:t>
            </a:r>
            <a:r>
              <a:rPr dirty="0" sz="1100">
                <a:latin typeface="Consolas"/>
                <a:cs typeface="Consolas"/>
              </a:rPr>
              <a:t>+ </a:t>
            </a:r>
            <a:r>
              <a:rPr dirty="0" sz="1100" spc="-5">
                <a:latin typeface="Consolas"/>
                <a:cs typeface="Consolas"/>
              </a:rPr>
              <a:t>1, fcol, dcol)  </a:t>
            </a:r>
            <a:r>
              <a:rPr dirty="0" sz="1100" spc="-5">
                <a:latin typeface="Consolas"/>
                <a:cs typeface="Consolas"/>
              </a:rPr>
              <a:t>FloodFill (seedx </a:t>
            </a:r>
            <a:r>
              <a:rPr dirty="0" sz="1100">
                <a:latin typeface="Consolas"/>
                <a:cs typeface="Consolas"/>
              </a:rPr>
              <a:t>+ </a:t>
            </a:r>
            <a:r>
              <a:rPr dirty="0" sz="1100" spc="-5">
                <a:latin typeface="Consolas"/>
                <a:cs typeface="Consolas"/>
              </a:rPr>
              <a:t>1, seedy </a:t>
            </a:r>
            <a:r>
              <a:rPr dirty="0" sz="1100">
                <a:latin typeface="Consolas"/>
                <a:cs typeface="Consolas"/>
              </a:rPr>
              <a:t>- </a:t>
            </a:r>
            <a:r>
              <a:rPr dirty="0" sz="1100" spc="-5">
                <a:latin typeface="Consolas"/>
                <a:cs typeface="Consolas"/>
              </a:rPr>
              <a:t>1, fcol,</a:t>
            </a:r>
            <a:r>
              <a:rPr dirty="0" sz="1100" spc="-10">
                <a:latin typeface="Consolas"/>
                <a:cs typeface="Consolas"/>
              </a:rPr>
              <a:t> </a:t>
            </a:r>
            <a:r>
              <a:rPr dirty="0" sz="1100" spc="-5">
                <a:latin typeface="Consolas"/>
                <a:cs typeface="Consolas"/>
              </a:rPr>
              <a:t>dcol)</a:t>
            </a:r>
            <a:endParaRPr sz="1100">
              <a:latin typeface="Consolas"/>
              <a:cs typeface="Consola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18588" y="914444"/>
            <a:ext cx="2820892" cy="2808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20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94004" y="917447"/>
            <a:ext cx="6071870" cy="335915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wrap="square" lIns="0" tIns="66040" rIns="0" bIns="0" rtlCol="0" vert="horz">
            <a:spAutoFit/>
          </a:bodyPr>
          <a:lstStyle/>
          <a:p>
            <a:pPr marL="1496695">
              <a:lnSpc>
                <a:spcPct val="100000"/>
              </a:lnSpc>
              <a:spcBef>
                <a:spcPts val="520"/>
              </a:spcBef>
            </a:pPr>
            <a:r>
              <a:rPr dirty="0" sz="1100" spc="-5">
                <a:latin typeface="Consolas"/>
                <a:cs typeface="Consolas"/>
              </a:rPr>
              <a:t>FloodFill (seedx </a:t>
            </a:r>
            <a:r>
              <a:rPr dirty="0" sz="1100">
                <a:latin typeface="Consolas"/>
                <a:cs typeface="Consolas"/>
              </a:rPr>
              <a:t>– </a:t>
            </a:r>
            <a:r>
              <a:rPr dirty="0" sz="1100" spc="-5">
                <a:latin typeface="Consolas"/>
                <a:cs typeface="Consolas"/>
              </a:rPr>
              <a:t>1, seedy </a:t>
            </a:r>
            <a:r>
              <a:rPr dirty="0" sz="1100">
                <a:latin typeface="Consolas"/>
                <a:cs typeface="Consolas"/>
              </a:rPr>
              <a:t>- </a:t>
            </a:r>
            <a:r>
              <a:rPr dirty="0" sz="1100" spc="-5">
                <a:latin typeface="Consolas"/>
                <a:cs typeface="Consolas"/>
              </a:rPr>
              <a:t>1, fcol, dcol)</a:t>
            </a:r>
            <a:endParaRPr sz="1100">
              <a:latin typeface="Consolas"/>
              <a:cs typeface="Consola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0" y="1329690"/>
            <a:ext cx="6083300" cy="644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6:</a:t>
            </a:r>
            <a:r>
              <a:rPr dirty="0" sz="1100" spc="-145" b="1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Exit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08200"/>
              </a:lnSpc>
              <a:spcBef>
                <a:spcPts val="825"/>
              </a:spcBef>
            </a:pP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4-connected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pixel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technique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failed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fill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area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marked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following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figure  </a:t>
            </a:r>
            <a:r>
              <a:rPr dirty="0" sz="1100" spc="-5">
                <a:latin typeface="Verdana"/>
                <a:cs typeface="Verdana"/>
              </a:rPr>
              <a:t>which </a:t>
            </a:r>
            <a:r>
              <a:rPr dirty="0" sz="1100">
                <a:latin typeface="Verdana"/>
                <a:cs typeface="Verdana"/>
              </a:rPr>
              <a:t>won’t </a:t>
            </a:r>
            <a:r>
              <a:rPr dirty="0" sz="1100" spc="-5">
                <a:latin typeface="Verdana"/>
                <a:cs typeface="Verdana"/>
              </a:rPr>
              <a:t>happen with the </a:t>
            </a:r>
            <a:r>
              <a:rPr dirty="0" sz="1100">
                <a:latin typeface="Verdana"/>
                <a:cs typeface="Verdana"/>
              </a:rPr>
              <a:t>8-connected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technique.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71370" y="2083434"/>
            <a:ext cx="3514089" cy="22904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7400" y="4886578"/>
            <a:ext cx="180657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20" b="1">
                <a:latin typeface="Arial"/>
                <a:cs typeface="Arial"/>
              </a:rPr>
              <a:t>Inside-outside</a:t>
            </a:r>
            <a:r>
              <a:rPr dirty="0" sz="1800" spc="-320" b="1">
                <a:latin typeface="Arial"/>
                <a:cs typeface="Arial"/>
              </a:rPr>
              <a:t> </a:t>
            </a:r>
            <a:r>
              <a:rPr dirty="0" sz="1800" spc="-130" b="1">
                <a:latin typeface="Arial"/>
                <a:cs typeface="Arial"/>
              </a:rPr>
              <a:t>Test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1812" y="5185384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4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87400" y="5251561"/>
            <a:ext cx="6085840" cy="2623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9100"/>
              </a:lnSpc>
            </a:pP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method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also </a:t>
            </a:r>
            <a:r>
              <a:rPr dirty="0" sz="1100">
                <a:latin typeface="Verdana"/>
                <a:cs typeface="Verdana"/>
              </a:rPr>
              <a:t>known </a:t>
            </a:r>
            <a:r>
              <a:rPr dirty="0" sz="1100" spc="-5">
                <a:latin typeface="Verdana"/>
                <a:cs typeface="Verdana"/>
              </a:rPr>
              <a:t>as </a:t>
            </a:r>
            <a:r>
              <a:rPr dirty="0" sz="1100" spc="-5" b="1">
                <a:latin typeface="Verdana"/>
                <a:cs typeface="Verdana"/>
              </a:rPr>
              <a:t>counting number method</a:t>
            </a:r>
            <a:r>
              <a:rPr dirty="0" sz="1100" spc="-5">
                <a:latin typeface="Verdana"/>
                <a:cs typeface="Verdana"/>
              </a:rPr>
              <a:t>. While filling </a:t>
            </a:r>
            <a:r>
              <a:rPr dirty="0" sz="1100">
                <a:latin typeface="Verdana"/>
                <a:cs typeface="Verdana"/>
              </a:rPr>
              <a:t>an object, </a:t>
            </a:r>
            <a:r>
              <a:rPr dirty="0" sz="1100" spc="5">
                <a:latin typeface="Verdana"/>
                <a:cs typeface="Verdana"/>
              </a:rPr>
              <a:t>we  </a:t>
            </a:r>
            <a:r>
              <a:rPr dirty="0" sz="1100">
                <a:latin typeface="Verdana"/>
                <a:cs typeface="Verdana"/>
              </a:rPr>
              <a:t>often need to </a:t>
            </a:r>
            <a:r>
              <a:rPr dirty="0" sz="1100" spc="-5">
                <a:latin typeface="Verdana"/>
                <a:cs typeface="Verdana"/>
              </a:rPr>
              <a:t>identify whether particular </a:t>
            </a:r>
            <a:r>
              <a:rPr dirty="0" sz="1100">
                <a:latin typeface="Verdana"/>
                <a:cs typeface="Verdana"/>
              </a:rPr>
              <a:t>point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inside the </a:t>
            </a:r>
            <a:r>
              <a:rPr dirty="0" sz="1100">
                <a:latin typeface="Verdana"/>
                <a:cs typeface="Verdana"/>
              </a:rPr>
              <a:t>object or </a:t>
            </a:r>
            <a:r>
              <a:rPr dirty="0" sz="1100" spc="-5">
                <a:latin typeface="Verdana"/>
                <a:cs typeface="Verdana"/>
              </a:rPr>
              <a:t>outside it.  </a:t>
            </a:r>
            <a:r>
              <a:rPr dirty="0" sz="1100">
                <a:latin typeface="Verdana"/>
                <a:cs typeface="Verdana"/>
              </a:rPr>
              <a:t>There</a:t>
            </a:r>
            <a:endParaRPr sz="1100">
              <a:latin typeface="Verdana"/>
              <a:cs typeface="Verdana"/>
            </a:endParaRPr>
          </a:p>
          <a:p>
            <a:pPr algn="just" marL="12700" marR="9525">
              <a:lnSpc>
                <a:spcPct val="108200"/>
              </a:lnSpc>
              <a:spcBef>
                <a:spcPts val="20"/>
              </a:spcBef>
            </a:pPr>
            <a:r>
              <a:rPr dirty="0" sz="1100" spc="-5">
                <a:latin typeface="Verdana"/>
                <a:cs typeface="Verdana"/>
              </a:rPr>
              <a:t>are two </a:t>
            </a:r>
            <a:r>
              <a:rPr dirty="0" sz="1100">
                <a:latin typeface="Verdana"/>
                <a:cs typeface="Verdana"/>
              </a:rPr>
              <a:t>methods by </a:t>
            </a:r>
            <a:r>
              <a:rPr dirty="0" sz="1100" spc="-5">
                <a:latin typeface="Verdana"/>
                <a:cs typeface="Verdana"/>
              </a:rPr>
              <a:t>which </a:t>
            </a:r>
            <a:r>
              <a:rPr dirty="0" sz="1100">
                <a:latin typeface="Verdana"/>
                <a:cs typeface="Verdana"/>
              </a:rPr>
              <a:t>we can </a:t>
            </a:r>
            <a:r>
              <a:rPr dirty="0" sz="1100" spc="-5">
                <a:latin typeface="Verdana"/>
                <a:cs typeface="Verdana"/>
              </a:rPr>
              <a:t>identify whether particular </a:t>
            </a:r>
            <a:r>
              <a:rPr dirty="0" sz="1100">
                <a:latin typeface="Verdana"/>
                <a:cs typeface="Verdana"/>
              </a:rPr>
              <a:t>point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inside </a:t>
            </a:r>
            <a:r>
              <a:rPr dirty="0" sz="1100">
                <a:latin typeface="Verdana"/>
                <a:cs typeface="Verdana"/>
              </a:rPr>
              <a:t>an object  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outside.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93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Odd-Even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Rule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Nonzero </a:t>
            </a:r>
            <a:r>
              <a:rPr dirty="0" sz="1100" spc="-5">
                <a:latin typeface="Verdana"/>
                <a:cs typeface="Verdana"/>
              </a:rPr>
              <a:t>winding </a:t>
            </a:r>
            <a:r>
              <a:rPr dirty="0" sz="1100">
                <a:latin typeface="Verdana"/>
                <a:cs typeface="Verdana"/>
              </a:rPr>
              <a:t>number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rule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9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600" spc="-114" b="1">
                <a:latin typeface="Arial"/>
                <a:cs typeface="Arial"/>
              </a:rPr>
              <a:t>Odd-Even</a:t>
            </a:r>
            <a:r>
              <a:rPr dirty="0" sz="1600" spc="-325" b="1">
                <a:latin typeface="Arial"/>
                <a:cs typeface="Arial"/>
              </a:rPr>
              <a:t> </a:t>
            </a:r>
            <a:r>
              <a:rPr dirty="0" sz="1600" spc="-95" b="1">
                <a:latin typeface="Arial"/>
                <a:cs typeface="Arial"/>
              </a:rPr>
              <a:t>Rule</a:t>
            </a:r>
            <a:endParaRPr sz="1600">
              <a:latin typeface="Arial"/>
              <a:cs typeface="Arial"/>
            </a:endParaRPr>
          </a:p>
          <a:p>
            <a:pPr algn="just" marL="12700" marR="5715">
              <a:lnSpc>
                <a:spcPct val="109100"/>
              </a:lnSpc>
              <a:spcBef>
                <a:spcPts val="525"/>
              </a:spcBef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this technique,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count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edge crossing along </a:t>
            </a:r>
            <a:r>
              <a:rPr dirty="0" sz="1100" spc="-5">
                <a:latin typeface="Verdana"/>
                <a:cs typeface="Verdana"/>
              </a:rPr>
              <a:t>the line from </a:t>
            </a:r>
            <a:r>
              <a:rPr dirty="0" sz="1100">
                <a:latin typeface="Verdana"/>
                <a:cs typeface="Verdana"/>
              </a:rPr>
              <a:t>any </a:t>
            </a:r>
            <a:r>
              <a:rPr dirty="0" sz="1100" spc="-5">
                <a:latin typeface="Verdana"/>
                <a:cs typeface="Verdana"/>
              </a:rPr>
              <a:t>point (x,y) 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infinity.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If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number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interactions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odd,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then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point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(x,y)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interior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point; 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if the number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interactions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even, </a:t>
            </a:r>
            <a:r>
              <a:rPr dirty="0" sz="1100" spc="-5">
                <a:latin typeface="Verdana"/>
                <a:cs typeface="Verdana"/>
              </a:rPr>
              <a:t>then the point (x,y)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exterior point. </a:t>
            </a:r>
            <a:r>
              <a:rPr dirty="0" sz="1100">
                <a:latin typeface="Verdana"/>
                <a:cs typeface="Verdana"/>
              </a:rPr>
              <a:t>The  </a:t>
            </a:r>
            <a:r>
              <a:rPr dirty="0" sz="1100" spc="-5">
                <a:latin typeface="Verdana"/>
                <a:cs typeface="Verdana"/>
              </a:rPr>
              <a:t>following </a:t>
            </a:r>
            <a:r>
              <a:rPr dirty="0" sz="1100">
                <a:latin typeface="Verdana"/>
                <a:cs typeface="Verdana"/>
              </a:rPr>
              <a:t>example </a:t>
            </a:r>
            <a:r>
              <a:rPr dirty="0" sz="1100" spc="-5">
                <a:latin typeface="Verdana"/>
                <a:cs typeface="Verdana"/>
              </a:rPr>
              <a:t>depicts this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concept.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21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400" y="3146663"/>
            <a:ext cx="6085205" cy="2353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9100"/>
              </a:lnSpc>
            </a:pPr>
            <a:r>
              <a:rPr dirty="0" sz="1100">
                <a:solidFill>
                  <a:srgbClr val="212121"/>
                </a:solidFill>
                <a:latin typeface="Verdana"/>
                <a:cs typeface="Verdana"/>
              </a:rPr>
              <a:t>From</a:t>
            </a:r>
            <a:r>
              <a:rPr dirty="0" sz="1100" spc="-8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100" spc="-5">
                <a:solidFill>
                  <a:srgbClr val="212121"/>
                </a:solidFill>
                <a:latin typeface="Verdana"/>
                <a:cs typeface="Verdana"/>
              </a:rPr>
              <a:t>the</a:t>
            </a:r>
            <a:r>
              <a:rPr dirty="0" sz="1100" spc="-7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100" spc="-5">
                <a:solidFill>
                  <a:srgbClr val="212121"/>
                </a:solidFill>
                <a:latin typeface="Verdana"/>
                <a:cs typeface="Verdana"/>
              </a:rPr>
              <a:t>above</a:t>
            </a:r>
            <a:r>
              <a:rPr dirty="0" sz="1100" spc="-7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100" spc="-5">
                <a:solidFill>
                  <a:srgbClr val="212121"/>
                </a:solidFill>
                <a:latin typeface="Verdana"/>
                <a:cs typeface="Verdana"/>
              </a:rPr>
              <a:t>figure,</a:t>
            </a:r>
            <a:r>
              <a:rPr dirty="0" sz="1100" spc="-75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212121"/>
                </a:solidFill>
                <a:latin typeface="Verdana"/>
                <a:cs typeface="Verdana"/>
              </a:rPr>
              <a:t>we</a:t>
            </a:r>
            <a:r>
              <a:rPr dirty="0" sz="1100" spc="-7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212121"/>
                </a:solidFill>
                <a:latin typeface="Verdana"/>
                <a:cs typeface="Verdana"/>
              </a:rPr>
              <a:t>can</a:t>
            </a:r>
            <a:r>
              <a:rPr dirty="0" sz="1100" spc="-75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212121"/>
                </a:solidFill>
                <a:latin typeface="Verdana"/>
                <a:cs typeface="Verdana"/>
              </a:rPr>
              <a:t>see</a:t>
            </a:r>
            <a:r>
              <a:rPr dirty="0" sz="1100" spc="-7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100" spc="-5">
                <a:solidFill>
                  <a:srgbClr val="212121"/>
                </a:solidFill>
                <a:latin typeface="Verdana"/>
                <a:cs typeface="Verdana"/>
              </a:rPr>
              <a:t>that</a:t>
            </a:r>
            <a:r>
              <a:rPr dirty="0" sz="1100" spc="-75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100" spc="-5">
                <a:solidFill>
                  <a:srgbClr val="212121"/>
                </a:solidFill>
                <a:latin typeface="Verdana"/>
                <a:cs typeface="Verdana"/>
              </a:rPr>
              <a:t>from</a:t>
            </a:r>
            <a:r>
              <a:rPr dirty="0" sz="1100" spc="-65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100" spc="-5">
                <a:solidFill>
                  <a:srgbClr val="212121"/>
                </a:solidFill>
                <a:latin typeface="Verdana"/>
                <a:cs typeface="Verdana"/>
              </a:rPr>
              <a:t>the</a:t>
            </a:r>
            <a:r>
              <a:rPr dirty="0" sz="1100" spc="-7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100" spc="-5">
                <a:solidFill>
                  <a:srgbClr val="212121"/>
                </a:solidFill>
                <a:latin typeface="Verdana"/>
                <a:cs typeface="Verdana"/>
              </a:rPr>
              <a:t>point</a:t>
            </a:r>
            <a:r>
              <a:rPr dirty="0" sz="1100" spc="-65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100" spc="-5">
                <a:solidFill>
                  <a:srgbClr val="212121"/>
                </a:solidFill>
                <a:latin typeface="Verdana"/>
                <a:cs typeface="Verdana"/>
              </a:rPr>
              <a:t>(x,y),</a:t>
            </a:r>
            <a:r>
              <a:rPr dirty="0" sz="1100" spc="-65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100" spc="-5">
                <a:solidFill>
                  <a:srgbClr val="212121"/>
                </a:solidFill>
                <a:latin typeface="Verdana"/>
                <a:cs typeface="Verdana"/>
              </a:rPr>
              <a:t>the</a:t>
            </a:r>
            <a:r>
              <a:rPr dirty="0" sz="1100" spc="-7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100" spc="-5">
                <a:solidFill>
                  <a:srgbClr val="212121"/>
                </a:solidFill>
                <a:latin typeface="Verdana"/>
                <a:cs typeface="Verdana"/>
              </a:rPr>
              <a:t>number</a:t>
            </a:r>
            <a:r>
              <a:rPr dirty="0" sz="1100" spc="-75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212121"/>
                </a:solidFill>
                <a:latin typeface="Verdana"/>
                <a:cs typeface="Verdana"/>
              </a:rPr>
              <a:t>of</a:t>
            </a:r>
            <a:r>
              <a:rPr dirty="0" sz="1100" spc="-60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100" spc="-5">
                <a:solidFill>
                  <a:srgbClr val="212121"/>
                </a:solidFill>
                <a:latin typeface="Verdana"/>
                <a:cs typeface="Verdana"/>
              </a:rPr>
              <a:t>interactions  </a:t>
            </a:r>
            <a:r>
              <a:rPr dirty="0" sz="1100" spc="-5">
                <a:solidFill>
                  <a:srgbClr val="212121"/>
                </a:solidFill>
                <a:latin typeface="Verdana"/>
                <a:cs typeface="Verdana"/>
              </a:rPr>
              <a:t>point </a:t>
            </a:r>
            <a:r>
              <a:rPr dirty="0" sz="1100">
                <a:solidFill>
                  <a:srgbClr val="212121"/>
                </a:solidFill>
                <a:latin typeface="Verdana"/>
                <a:cs typeface="Verdana"/>
              </a:rPr>
              <a:t>on </a:t>
            </a:r>
            <a:r>
              <a:rPr dirty="0" sz="1100" spc="-5">
                <a:solidFill>
                  <a:srgbClr val="212121"/>
                </a:solidFill>
                <a:latin typeface="Verdana"/>
                <a:cs typeface="Verdana"/>
              </a:rPr>
              <a:t>the left side </a:t>
            </a:r>
            <a:r>
              <a:rPr dirty="0" sz="1100" spc="-10">
                <a:solidFill>
                  <a:srgbClr val="212121"/>
                </a:solidFill>
                <a:latin typeface="Verdana"/>
                <a:cs typeface="Verdana"/>
              </a:rPr>
              <a:t>is </a:t>
            </a:r>
            <a:r>
              <a:rPr dirty="0" sz="1100">
                <a:solidFill>
                  <a:srgbClr val="212121"/>
                </a:solidFill>
                <a:latin typeface="Verdana"/>
                <a:cs typeface="Verdana"/>
              </a:rPr>
              <a:t>5 and on </a:t>
            </a:r>
            <a:r>
              <a:rPr dirty="0" sz="1100" spc="-5">
                <a:solidFill>
                  <a:srgbClr val="212121"/>
                </a:solidFill>
                <a:latin typeface="Verdana"/>
                <a:cs typeface="Verdana"/>
              </a:rPr>
              <a:t>the right side </a:t>
            </a:r>
            <a:r>
              <a:rPr dirty="0" sz="1100" spc="-10">
                <a:solidFill>
                  <a:srgbClr val="212121"/>
                </a:solidFill>
                <a:latin typeface="Verdana"/>
                <a:cs typeface="Verdana"/>
              </a:rPr>
              <a:t>is </a:t>
            </a:r>
            <a:r>
              <a:rPr dirty="0" sz="1100" spc="5">
                <a:solidFill>
                  <a:srgbClr val="212121"/>
                </a:solidFill>
                <a:latin typeface="Verdana"/>
                <a:cs typeface="Verdana"/>
              </a:rPr>
              <a:t>3. </a:t>
            </a:r>
            <a:r>
              <a:rPr dirty="0" sz="1100">
                <a:solidFill>
                  <a:srgbClr val="212121"/>
                </a:solidFill>
                <a:latin typeface="Verdana"/>
                <a:cs typeface="Verdana"/>
              </a:rPr>
              <a:t>From both ends, </a:t>
            </a:r>
            <a:r>
              <a:rPr dirty="0" sz="1100" spc="-5">
                <a:solidFill>
                  <a:srgbClr val="212121"/>
                </a:solidFill>
                <a:latin typeface="Verdana"/>
                <a:cs typeface="Verdana"/>
              </a:rPr>
              <a:t>the number </a:t>
            </a:r>
            <a:r>
              <a:rPr dirty="0" sz="1100">
                <a:solidFill>
                  <a:srgbClr val="212121"/>
                </a:solidFill>
                <a:latin typeface="Verdana"/>
                <a:cs typeface="Verdana"/>
              </a:rPr>
              <a:t>of  </a:t>
            </a:r>
            <a:r>
              <a:rPr dirty="0" sz="1100" spc="-5">
                <a:solidFill>
                  <a:srgbClr val="212121"/>
                </a:solidFill>
                <a:latin typeface="Verdana"/>
                <a:cs typeface="Verdana"/>
              </a:rPr>
              <a:t>interaction points </a:t>
            </a:r>
            <a:r>
              <a:rPr dirty="0" sz="1100" spc="-10">
                <a:solidFill>
                  <a:srgbClr val="212121"/>
                </a:solidFill>
                <a:latin typeface="Verdana"/>
                <a:cs typeface="Verdana"/>
              </a:rPr>
              <a:t>is </a:t>
            </a:r>
            <a:r>
              <a:rPr dirty="0" sz="1100">
                <a:solidFill>
                  <a:srgbClr val="212121"/>
                </a:solidFill>
                <a:latin typeface="Verdana"/>
                <a:cs typeface="Verdana"/>
              </a:rPr>
              <a:t>odd, so the </a:t>
            </a:r>
            <a:r>
              <a:rPr dirty="0" sz="1100" spc="-5">
                <a:solidFill>
                  <a:srgbClr val="212121"/>
                </a:solidFill>
                <a:latin typeface="Verdana"/>
                <a:cs typeface="Verdana"/>
              </a:rPr>
              <a:t>point </a:t>
            </a:r>
            <a:r>
              <a:rPr dirty="0" sz="1100" spc="-10">
                <a:solidFill>
                  <a:srgbClr val="212121"/>
                </a:solidFill>
                <a:latin typeface="Verdana"/>
                <a:cs typeface="Verdana"/>
              </a:rPr>
              <a:t>is </a:t>
            </a:r>
            <a:r>
              <a:rPr dirty="0" sz="1100">
                <a:solidFill>
                  <a:srgbClr val="212121"/>
                </a:solidFill>
                <a:latin typeface="Verdana"/>
                <a:cs typeface="Verdana"/>
              </a:rPr>
              <a:t>considered </a:t>
            </a:r>
            <a:r>
              <a:rPr dirty="0" sz="1100" spc="-5">
                <a:solidFill>
                  <a:srgbClr val="212121"/>
                </a:solidFill>
                <a:latin typeface="Verdana"/>
                <a:cs typeface="Verdana"/>
              </a:rPr>
              <a:t>within the</a:t>
            </a:r>
            <a:r>
              <a:rPr dirty="0" sz="1100" spc="75">
                <a:solidFill>
                  <a:srgbClr val="212121"/>
                </a:solidFill>
                <a:latin typeface="Verdana"/>
                <a:cs typeface="Verdana"/>
              </a:rPr>
              <a:t> </a:t>
            </a:r>
            <a:r>
              <a:rPr dirty="0" sz="1100">
                <a:solidFill>
                  <a:srgbClr val="212121"/>
                </a:solidFill>
                <a:latin typeface="Verdana"/>
                <a:cs typeface="Verdana"/>
              </a:rPr>
              <a:t>object.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Nonzero Winding Number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Rule</a:t>
            </a:r>
            <a:endParaRPr sz="1400">
              <a:latin typeface="Arial"/>
              <a:cs typeface="Arial"/>
            </a:endParaRPr>
          </a:p>
          <a:p>
            <a:pPr algn="just" marL="12700" marR="6350">
              <a:lnSpc>
                <a:spcPct val="109100"/>
              </a:lnSpc>
              <a:spcBef>
                <a:spcPts val="140"/>
              </a:spcBef>
            </a:pP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method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also </a:t>
            </a:r>
            <a:r>
              <a:rPr dirty="0" sz="1100">
                <a:latin typeface="Verdana"/>
                <a:cs typeface="Verdana"/>
              </a:rPr>
              <a:t>used </a:t>
            </a:r>
            <a:r>
              <a:rPr dirty="0" sz="1100" spc="-5">
                <a:latin typeface="Verdana"/>
                <a:cs typeface="Verdana"/>
              </a:rPr>
              <a:t>with the simple polygons </a:t>
            </a:r>
            <a:r>
              <a:rPr dirty="0" sz="1100">
                <a:latin typeface="Verdana"/>
                <a:cs typeface="Verdana"/>
              </a:rPr>
              <a:t>to test </a:t>
            </a:r>
            <a:r>
              <a:rPr dirty="0" sz="1100" spc="-5">
                <a:latin typeface="Verdana"/>
                <a:cs typeface="Verdana"/>
              </a:rPr>
              <a:t>the given point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interior </a:t>
            </a:r>
            <a:r>
              <a:rPr dirty="0" sz="1100" spc="5">
                <a:latin typeface="Verdana"/>
                <a:cs typeface="Verdana"/>
              </a:rPr>
              <a:t>or  </a:t>
            </a:r>
            <a:r>
              <a:rPr dirty="0" sz="1100">
                <a:latin typeface="Verdana"/>
                <a:cs typeface="Verdana"/>
              </a:rPr>
              <a:t>not. It can be </a:t>
            </a:r>
            <a:r>
              <a:rPr dirty="0" sz="1100" spc="-5">
                <a:latin typeface="Verdana"/>
                <a:cs typeface="Verdana"/>
              </a:rPr>
              <a:t>simply </a:t>
            </a:r>
            <a:r>
              <a:rPr dirty="0" sz="1100">
                <a:latin typeface="Verdana"/>
                <a:cs typeface="Verdana"/>
              </a:rPr>
              <a:t>understood </a:t>
            </a:r>
            <a:r>
              <a:rPr dirty="0" sz="1100" spc="-5">
                <a:latin typeface="Verdana"/>
                <a:cs typeface="Verdana"/>
              </a:rPr>
              <a:t>with the help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pin </a:t>
            </a:r>
            <a:r>
              <a:rPr dirty="0" sz="1100">
                <a:latin typeface="Verdana"/>
                <a:cs typeface="Verdana"/>
              </a:rPr>
              <a:t>and a rubber </a:t>
            </a:r>
            <a:r>
              <a:rPr dirty="0" sz="1100" spc="-5">
                <a:latin typeface="Verdana"/>
                <a:cs typeface="Verdana"/>
              </a:rPr>
              <a:t>band. </a:t>
            </a:r>
            <a:r>
              <a:rPr dirty="0" sz="1100">
                <a:latin typeface="Verdana"/>
                <a:cs typeface="Verdana"/>
              </a:rPr>
              <a:t>Fix up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 spc="-5">
                <a:latin typeface="Verdana"/>
                <a:cs typeface="Verdana"/>
              </a:rPr>
              <a:t>pin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one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edge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polygon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tie-up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rubber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band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it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then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stretch  </a:t>
            </a:r>
            <a:r>
              <a:rPr dirty="0" sz="1100" spc="-5">
                <a:latin typeface="Verdana"/>
                <a:cs typeface="Verdana"/>
              </a:rPr>
              <a:t>the rubber </a:t>
            </a:r>
            <a:r>
              <a:rPr dirty="0" sz="1100">
                <a:latin typeface="Verdana"/>
                <a:cs typeface="Verdana"/>
              </a:rPr>
              <a:t>band along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edges of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polygon.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8700"/>
              </a:lnSpc>
              <a:spcBef>
                <a:spcPts val="819"/>
              </a:spcBef>
            </a:pPr>
            <a:r>
              <a:rPr dirty="0" sz="1100">
                <a:latin typeface="Verdana"/>
                <a:cs typeface="Verdana"/>
              </a:rPr>
              <a:t>When </a:t>
            </a:r>
            <a:r>
              <a:rPr dirty="0" sz="1100" spc="-5">
                <a:latin typeface="Verdana"/>
                <a:cs typeface="Verdana"/>
              </a:rPr>
              <a:t>all the </a:t>
            </a:r>
            <a:r>
              <a:rPr dirty="0" sz="1100">
                <a:latin typeface="Verdana"/>
                <a:cs typeface="Verdana"/>
              </a:rPr>
              <a:t>edges of </a:t>
            </a:r>
            <a:r>
              <a:rPr dirty="0" sz="1100" spc="-5">
                <a:latin typeface="Verdana"/>
                <a:cs typeface="Verdana"/>
              </a:rPr>
              <a:t>the polygon are </a:t>
            </a:r>
            <a:r>
              <a:rPr dirty="0" sz="1100">
                <a:latin typeface="Verdana"/>
                <a:cs typeface="Verdana"/>
              </a:rPr>
              <a:t>covered by </a:t>
            </a:r>
            <a:r>
              <a:rPr dirty="0" sz="1100" spc="-5">
                <a:latin typeface="Verdana"/>
                <a:cs typeface="Verdana"/>
              </a:rPr>
              <a:t>the rubber </a:t>
            </a:r>
            <a:r>
              <a:rPr dirty="0" sz="1100">
                <a:latin typeface="Verdana"/>
                <a:cs typeface="Verdana"/>
              </a:rPr>
              <a:t>band, check out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spc="5">
                <a:latin typeface="Verdana"/>
                <a:cs typeface="Verdana"/>
              </a:rPr>
              <a:t>pin  </a:t>
            </a:r>
            <a:r>
              <a:rPr dirty="0" sz="1100" spc="-5">
                <a:latin typeface="Verdana"/>
                <a:cs typeface="Verdana"/>
              </a:rPr>
              <a:t>which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has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been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fixed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up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at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point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test.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If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find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at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least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one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wind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at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point  </a:t>
            </a:r>
            <a:r>
              <a:rPr dirty="0" sz="1100" spc="-5">
                <a:latin typeface="Verdana"/>
                <a:cs typeface="Verdana"/>
              </a:rPr>
              <a:t>consider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it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within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polygon,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else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say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that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point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not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inside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polygon.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0" y="8697706"/>
            <a:ext cx="6085205" cy="375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9100"/>
              </a:lnSpc>
            </a:pPr>
            <a:r>
              <a:rPr dirty="0" sz="1100">
                <a:latin typeface="Verdana"/>
                <a:cs typeface="Verdana"/>
              </a:rPr>
              <a:t>In another </a:t>
            </a:r>
            <a:r>
              <a:rPr dirty="0" sz="1100" spc="-5">
                <a:latin typeface="Verdana"/>
                <a:cs typeface="Verdana"/>
              </a:rPr>
              <a:t>alternative </a:t>
            </a:r>
            <a:r>
              <a:rPr dirty="0" sz="1100">
                <a:latin typeface="Verdana"/>
                <a:cs typeface="Verdana"/>
              </a:rPr>
              <a:t>method, </a:t>
            </a:r>
            <a:r>
              <a:rPr dirty="0" sz="1100" spc="-5">
                <a:latin typeface="Verdana"/>
                <a:cs typeface="Verdana"/>
              </a:rPr>
              <a:t>give directions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all the </a:t>
            </a:r>
            <a:r>
              <a:rPr dirty="0" sz="1100">
                <a:latin typeface="Verdana"/>
                <a:cs typeface="Verdana"/>
              </a:rPr>
              <a:t>edges </a:t>
            </a:r>
            <a:r>
              <a:rPr dirty="0" sz="1100" spc="5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polygon. </a:t>
            </a:r>
            <a:r>
              <a:rPr dirty="0" sz="1100">
                <a:latin typeface="Verdana"/>
                <a:cs typeface="Verdana"/>
              </a:rPr>
              <a:t>Draw a  </a:t>
            </a:r>
            <a:r>
              <a:rPr dirty="0" sz="1100">
                <a:latin typeface="Verdana"/>
                <a:cs typeface="Verdana"/>
              </a:rPr>
              <a:t>scan </a:t>
            </a:r>
            <a:r>
              <a:rPr dirty="0" sz="1100" spc="-5">
                <a:latin typeface="Verdana"/>
                <a:cs typeface="Verdana"/>
              </a:rPr>
              <a:t>line from </a:t>
            </a:r>
            <a:r>
              <a:rPr dirty="0" sz="1100">
                <a:latin typeface="Verdana"/>
                <a:cs typeface="Verdana"/>
              </a:rPr>
              <a:t>the point to be </a:t>
            </a:r>
            <a:r>
              <a:rPr dirty="0" sz="1100" spc="-5">
                <a:latin typeface="Verdana"/>
                <a:cs typeface="Verdana"/>
              </a:rPr>
              <a:t>test towards the left </a:t>
            </a:r>
            <a:r>
              <a:rPr dirty="0" sz="1100">
                <a:latin typeface="Verdana"/>
                <a:cs typeface="Verdana"/>
              </a:rPr>
              <a:t>most of X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direction.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24455" y="914399"/>
            <a:ext cx="3375897" cy="21259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866900" y="5779007"/>
            <a:ext cx="3922776" cy="25313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973195" y="1617217"/>
            <a:ext cx="37592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>
                <a:solidFill>
                  <a:srgbClr val="1D1B11"/>
                </a:solidFill>
                <a:latin typeface="Arial"/>
                <a:cs typeface="Arial"/>
              </a:rPr>
              <a:t>(x,</a:t>
            </a:r>
            <a:r>
              <a:rPr dirty="0" sz="1200" spc="-85" b="1">
                <a:solidFill>
                  <a:srgbClr val="1D1B11"/>
                </a:solidFill>
                <a:latin typeface="Arial"/>
                <a:cs typeface="Arial"/>
              </a:rPr>
              <a:t> </a:t>
            </a:r>
            <a:r>
              <a:rPr dirty="0" sz="1200" spc="-35" b="1">
                <a:solidFill>
                  <a:srgbClr val="1D1B11"/>
                </a:solidFill>
                <a:latin typeface="Arial"/>
                <a:cs typeface="Arial"/>
              </a:rPr>
              <a:t>y)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22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16304" y="447040"/>
            <a:ext cx="5858510" cy="2658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6985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241300" marR="12065" indent="-228600">
              <a:lnSpc>
                <a:spcPct val="109100"/>
              </a:lnSpc>
              <a:spcBef>
                <a:spcPts val="965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100" spc="-10">
                <a:latin typeface="Verdana"/>
                <a:cs typeface="Verdana"/>
              </a:rPr>
              <a:t>Give </a:t>
            </a:r>
            <a:r>
              <a:rPr dirty="0" sz="1100" spc="-5">
                <a:latin typeface="Verdana"/>
                <a:cs typeface="Verdana"/>
              </a:rPr>
              <a:t>the value </a:t>
            </a:r>
            <a:r>
              <a:rPr dirty="0" sz="1100">
                <a:latin typeface="Verdana"/>
                <a:cs typeface="Verdana"/>
              </a:rPr>
              <a:t>1 to </a:t>
            </a:r>
            <a:r>
              <a:rPr dirty="0" sz="1100" spc="-5">
                <a:latin typeface="Verdana"/>
                <a:cs typeface="Verdana"/>
              </a:rPr>
              <a:t>all the </a:t>
            </a:r>
            <a:r>
              <a:rPr dirty="0" sz="1100">
                <a:latin typeface="Verdana"/>
                <a:cs typeface="Verdana"/>
              </a:rPr>
              <a:t>edges </a:t>
            </a:r>
            <a:r>
              <a:rPr dirty="0" sz="1100" spc="-5">
                <a:latin typeface="Verdana"/>
                <a:cs typeface="Verdana"/>
              </a:rPr>
              <a:t>which </a:t>
            </a:r>
            <a:r>
              <a:rPr dirty="0" sz="1100">
                <a:latin typeface="Verdana"/>
                <a:cs typeface="Verdana"/>
              </a:rPr>
              <a:t>are </a:t>
            </a:r>
            <a:r>
              <a:rPr dirty="0" sz="1100" spc="-5">
                <a:latin typeface="Verdana"/>
                <a:cs typeface="Verdana"/>
              </a:rPr>
              <a:t>going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upward direction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all  </a:t>
            </a:r>
            <a:r>
              <a:rPr dirty="0" sz="1100">
                <a:latin typeface="Verdana"/>
                <a:cs typeface="Verdana"/>
              </a:rPr>
              <a:t>other -1 </a:t>
            </a:r>
            <a:r>
              <a:rPr dirty="0" sz="1100" spc="-5">
                <a:latin typeface="Verdana"/>
                <a:cs typeface="Verdana"/>
              </a:rPr>
              <a:t>as direction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values.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buFont typeface="Symbol"/>
              <a:buChar char=""/>
            </a:pPr>
            <a:endParaRPr sz="1250">
              <a:latin typeface="Times New Roman"/>
              <a:cs typeface="Times New Roman"/>
            </a:endParaRPr>
          </a:p>
          <a:p>
            <a:pPr algn="just" marL="241300" marR="9525" indent="-228600">
              <a:lnSpc>
                <a:spcPct val="109100"/>
              </a:lnSpc>
              <a:buFont typeface="Symbol"/>
              <a:buChar char=""/>
              <a:tabLst>
                <a:tab pos="241300" algn="l"/>
              </a:tabLst>
            </a:pPr>
            <a:r>
              <a:rPr dirty="0" sz="1100">
                <a:latin typeface="Verdana"/>
                <a:cs typeface="Verdana"/>
              </a:rPr>
              <a:t>Check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edge </a:t>
            </a:r>
            <a:r>
              <a:rPr dirty="0" sz="1100" spc="-5">
                <a:latin typeface="Verdana"/>
                <a:cs typeface="Verdana"/>
              </a:rPr>
              <a:t>direction values from which the </a:t>
            </a:r>
            <a:r>
              <a:rPr dirty="0" sz="1100">
                <a:latin typeface="Verdana"/>
                <a:cs typeface="Verdana"/>
              </a:rPr>
              <a:t>scan </a:t>
            </a:r>
            <a:r>
              <a:rPr dirty="0" sz="1100" spc="-5">
                <a:latin typeface="Verdana"/>
                <a:cs typeface="Verdana"/>
              </a:rPr>
              <a:t>line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passing and sum</a:t>
            </a:r>
            <a:r>
              <a:rPr dirty="0" sz="1100" spc="-2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up  </a:t>
            </a:r>
            <a:r>
              <a:rPr dirty="0" sz="1100" spc="-5">
                <a:latin typeface="Verdana"/>
                <a:cs typeface="Verdana"/>
              </a:rPr>
              <a:t>them.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buFont typeface="Symbol"/>
              <a:buChar char=""/>
            </a:pPr>
            <a:endParaRPr sz="1250">
              <a:latin typeface="Times New Roman"/>
              <a:cs typeface="Times New Roman"/>
            </a:endParaRPr>
          </a:p>
          <a:p>
            <a:pPr algn="just" marL="241300" marR="5080" indent="-228600">
              <a:lnSpc>
                <a:spcPct val="109100"/>
              </a:lnSpc>
              <a:buFont typeface="Symbol"/>
              <a:buChar char=""/>
              <a:tabLst>
                <a:tab pos="241300" algn="l"/>
              </a:tabLst>
            </a:pPr>
            <a:r>
              <a:rPr dirty="0" sz="110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the total </a:t>
            </a:r>
            <a:r>
              <a:rPr dirty="0" sz="1100">
                <a:latin typeface="Verdana"/>
                <a:cs typeface="Verdana"/>
              </a:rPr>
              <a:t>sum of </a:t>
            </a:r>
            <a:r>
              <a:rPr dirty="0" sz="1100" spc="-5">
                <a:latin typeface="Verdana"/>
                <a:cs typeface="Verdana"/>
              </a:rPr>
              <a:t>this direction value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non-zero, </a:t>
            </a:r>
            <a:r>
              <a:rPr dirty="0" sz="1100" spc="-5">
                <a:latin typeface="Verdana"/>
                <a:cs typeface="Verdana"/>
              </a:rPr>
              <a:t>then this </a:t>
            </a:r>
            <a:r>
              <a:rPr dirty="0" sz="1100">
                <a:latin typeface="Verdana"/>
                <a:cs typeface="Verdana"/>
              </a:rPr>
              <a:t>point to be tested 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 b="1">
                <a:latin typeface="Verdana"/>
                <a:cs typeface="Verdana"/>
              </a:rPr>
              <a:t>interior point, </a:t>
            </a:r>
            <a:r>
              <a:rPr dirty="0" sz="1100" spc="-5">
                <a:latin typeface="Verdana"/>
                <a:cs typeface="Verdana"/>
              </a:rPr>
              <a:t>otherwise it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b="1">
                <a:latin typeface="Verdana"/>
                <a:cs typeface="Verdana"/>
              </a:rPr>
              <a:t>exterior</a:t>
            </a:r>
            <a:r>
              <a:rPr dirty="0" sz="1100" spc="75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point</a:t>
            </a:r>
            <a:r>
              <a:rPr dirty="0" sz="1100" spc="-5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1"/>
              </a:spcBef>
              <a:buFont typeface="Symbol"/>
              <a:buChar char=""/>
            </a:pPr>
            <a:endParaRPr sz="1250">
              <a:latin typeface="Times New Roman"/>
              <a:cs typeface="Times New Roman"/>
            </a:endParaRPr>
          </a:p>
          <a:p>
            <a:pPr algn="just" marL="241300" marR="8255" indent="-228600">
              <a:lnSpc>
                <a:spcPct val="108600"/>
              </a:lnSpc>
              <a:buFont typeface="Symbol"/>
              <a:buChar char=""/>
              <a:tabLst>
                <a:tab pos="241300" algn="l"/>
              </a:tabLst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above figure, </a:t>
            </a:r>
            <a:r>
              <a:rPr dirty="0" sz="1100">
                <a:latin typeface="Verdana"/>
                <a:cs typeface="Verdana"/>
              </a:rPr>
              <a:t>we sum up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direction </a:t>
            </a:r>
            <a:r>
              <a:rPr dirty="0" sz="1100" spc="-5">
                <a:latin typeface="Verdana"/>
                <a:cs typeface="Verdana"/>
              </a:rPr>
              <a:t>values from which the </a:t>
            </a:r>
            <a:r>
              <a:rPr dirty="0" sz="1100">
                <a:latin typeface="Verdana"/>
                <a:cs typeface="Verdana"/>
              </a:rPr>
              <a:t>scan </a:t>
            </a:r>
            <a:r>
              <a:rPr dirty="0" sz="1100" spc="-5">
                <a:latin typeface="Verdana"/>
                <a:cs typeface="Verdana"/>
              </a:rPr>
              <a:t>line </a:t>
            </a:r>
            <a:r>
              <a:rPr dirty="0" sz="1100" spc="-10">
                <a:latin typeface="Verdana"/>
                <a:cs typeface="Verdana"/>
              </a:rPr>
              <a:t>is  </a:t>
            </a:r>
            <a:r>
              <a:rPr dirty="0" sz="1100" spc="-5">
                <a:latin typeface="Verdana"/>
                <a:cs typeface="Verdana"/>
              </a:rPr>
              <a:t>passing then the </a:t>
            </a:r>
            <a:r>
              <a:rPr dirty="0" sz="1100">
                <a:latin typeface="Verdana"/>
                <a:cs typeface="Verdana"/>
              </a:rPr>
              <a:t>total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1 </a:t>
            </a:r>
            <a:r>
              <a:rPr dirty="0" sz="1100">
                <a:latin typeface="Verdana"/>
                <a:cs typeface="Verdana"/>
              </a:rPr>
              <a:t>– </a:t>
            </a:r>
            <a:r>
              <a:rPr dirty="0" sz="1100">
                <a:latin typeface="Verdana"/>
                <a:cs typeface="Verdana"/>
              </a:rPr>
              <a:t>1 + 1 = </a:t>
            </a:r>
            <a:r>
              <a:rPr dirty="0" sz="1100" spc="-5">
                <a:latin typeface="Verdana"/>
                <a:cs typeface="Verdana"/>
              </a:rPr>
              <a:t>1; which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non-zero. So </a:t>
            </a:r>
            <a:r>
              <a:rPr dirty="0" sz="1100" spc="-5">
                <a:latin typeface="Verdana"/>
                <a:cs typeface="Verdana"/>
              </a:rPr>
              <a:t>the point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said  </a:t>
            </a:r>
            <a:r>
              <a:rPr dirty="0" sz="1100">
                <a:latin typeface="Verdana"/>
                <a:cs typeface="Verdana"/>
              </a:rPr>
              <a:t>to be </a:t>
            </a:r>
            <a:r>
              <a:rPr dirty="0" sz="1100" spc="-5">
                <a:latin typeface="Verdana"/>
                <a:cs typeface="Verdana"/>
              </a:rPr>
              <a:t>an interior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point.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23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9741407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6416" y="1196593"/>
            <a:ext cx="5769610" cy="0"/>
          </a:xfrm>
          <a:custGeom>
            <a:avLst/>
            <a:gdLst/>
            <a:ahLst/>
            <a:cxnLst/>
            <a:rect l="l" t="t" r="r" b="b"/>
            <a:pathLst>
              <a:path w="5769609" h="0">
                <a:moveTo>
                  <a:pt x="0" y="0"/>
                </a:moveTo>
                <a:lnTo>
                  <a:pt x="5769229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02004" y="447040"/>
            <a:ext cx="5758815" cy="8546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800" spc="-130" b="1">
                <a:latin typeface="Arial"/>
                <a:cs typeface="Arial"/>
              </a:rPr>
              <a:t>Table</a:t>
            </a:r>
            <a:r>
              <a:rPr dirty="0" sz="1800" spc="-295" b="1">
                <a:latin typeface="Arial"/>
                <a:cs typeface="Arial"/>
              </a:rPr>
              <a:t> </a:t>
            </a:r>
            <a:r>
              <a:rPr dirty="0" sz="1800" spc="-60" b="1">
                <a:latin typeface="Arial"/>
                <a:cs typeface="Arial"/>
              </a:rPr>
              <a:t>of</a:t>
            </a:r>
            <a:r>
              <a:rPr dirty="0" sz="1800" spc="-285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Contents</a:t>
            </a:r>
            <a:endParaRPr sz="1800">
              <a:latin typeface="Arial"/>
              <a:cs typeface="Arial"/>
            </a:endParaRPr>
          </a:p>
          <a:p>
            <a:pPr algn="just" marL="355600" marR="10795">
              <a:lnSpc>
                <a:spcPct val="209700"/>
              </a:lnSpc>
              <a:spcBef>
                <a:spcPts val="70"/>
              </a:spcBef>
              <a:tabLst>
                <a:tab pos="5676265" algn="l"/>
              </a:tabLst>
            </a:pPr>
            <a:r>
              <a:rPr dirty="0" sz="1000" spc="-5" b="1">
                <a:latin typeface="Calibri"/>
                <a:cs typeface="Calibri"/>
                <a:hlinkClick r:id="rId3" action="ppaction://hlinksldjump"/>
              </a:rPr>
              <a:t>About the Tutorial	i 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  <a:hlinkClick r:id="rId3" action="ppaction://hlinksldjump"/>
              </a:rPr>
              <a:t>Audience	i 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  <a:hlinkClick r:id="rId3" action="ppaction://hlinksldjump"/>
              </a:rPr>
              <a:t>Prerequisites	i 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  <a:hlinkClick r:id="rId3" action="ppaction://hlinksldjump"/>
              </a:rPr>
              <a:t>Copyright &amp;</a:t>
            </a:r>
            <a:r>
              <a:rPr dirty="0" sz="1000" spc="-15" b="1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3" action="ppaction://hlinksldjump"/>
              </a:rPr>
              <a:t>Disclaimer	i 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  <a:hlinkClick r:id="rId4" action="ppaction://hlinksldjump"/>
              </a:rPr>
              <a:t>Ta</a:t>
            </a:r>
            <a:r>
              <a:rPr dirty="0" sz="1000" spc="-5" b="1">
                <a:latin typeface="Calibri"/>
                <a:cs typeface="Calibri"/>
                <a:hlinkClick r:id="rId4" action="ppaction://hlinksldjump"/>
              </a:rPr>
              <a:t>b</a:t>
            </a:r>
            <a:r>
              <a:rPr dirty="0" sz="1000" spc="-10" b="1">
                <a:latin typeface="Calibri"/>
                <a:cs typeface="Calibri"/>
                <a:hlinkClick r:id="rId4" action="ppaction://hlinksldjump"/>
              </a:rPr>
              <a:t>l</a:t>
            </a:r>
            <a:r>
              <a:rPr dirty="0" sz="1000" spc="-5" b="1">
                <a:latin typeface="Calibri"/>
                <a:cs typeface="Calibri"/>
                <a:hlinkClick r:id="rId4" action="ppaction://hlinksldjump"/>
              </a:rPr>
              <a:t>e</a:t>
            </a:r>
            <a:r>
              <a:rPr dirty="0" sz="1000" b="1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b="1">
                <a:latin typeface="Calibri"/>
                <a:cs typeface="Calibri"/>
                <a:hlinkClick r:id="rId4" action="ppaction://hlinksldjump"/>
              </a:rPr>
              <a:t>o</a:t>
            </a:r>
            <a:r>
              <a:rPr dirty="0" sz="1000" spc="-5" b="1">
                <a:latin typeface="Calibri"/>
                <a:cs typeface="Calibri"/>
                <a:hlinkClick r:id="rId4" action="ppaction://hlinksldjump"/>
              </a:rPr>
              <a:t>f</a:t>
            </a:r>
            <a:r>
              <a:rPr dirty="0" sz="1000" spc="-5" b="1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spc="-10" b="1">
                <a:latin typeface="Calibri"/>
                <a:cs typeface="Calibri"/>
                <a:hlinkClick r:id="rId4" action="ppaction://hlinksldjump"/>
              </a:rPr>
              <a:t>C</a:t>
            </a:r>
            <a:r>
              <a:rPr dirty="0" sz="1000" spc="-5" b="1">
                <a:latin typeface="Calibri"/>
                <a:cs typeface="Calibri"/>
                <a:hlinkClick r:id="rId4" action="ppaction://hlinksldjump"/>
              </a:rPr>
              <a:t>ontents </a:t>
            </a:r>
            <a:r>
              <a:rPr dirty="0" sz="1000" b="1">
                <a:latin typeface="Calibri"/>
                <a:cs typeface="Calibri"/>
                <a:hlinkClick r:id="rId4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4" action="ppaction://hlinksldjump"/>
              </a:rPr>
              <a:t>ii</a:t>
            </a:r>
            <a:endParaRPr sz="1000">
              <a:latin typeface="Calibri"/>
              <a:cs typeface="Calibri"/>
            </a:endParaRPr>
          </a:p>
          <a:p>
            <a:pPr algn="just" marL="355600" marR="10160" indent="-342900">
              <a:lnSpc>
                <a:spcPct val="204599"/>
              </a:lnSpc>
              <a:spcBef>
                <a:spcPts val="395"/>
              </a:spcBef>
              <a:buAutoNum type="arabicPeriod"/>
              <a:tabLst>
                <a:tab pos="355600" algn="l"/>
                <a:tab pos="5662930" algn="l"/>
              </a:tabLst>
            </a:pPr>
            <a:r>
              <a:rPr dirty="0" sz="1200" spc="-10" b="0">
                <a:latin typeface="Calibri Light"/>
                <a:cs typeface="Calibri Light"/>
                <a:hlinkClick r:id="rId5" action="ppaction://hlinksldjump"/>
              </a:rPr>
              <a:t>C</a:t>
            </a:r>
            <a:r>
              <a:rPr dirty="0" sz="1200" spc="-20" b="0">
                <a:latin typeface="Calibri Light"/>
                <a:cs typeface="Calibri Light"/>
                <a:hlinkClick r:id="rId5" action="ppaction://hlinksldjump"/>
              </a:rPr>
              <a:t>OM</a:t>
            </a:r>
            <a:r>
              <a:rPr dirty="0" sz="1200" spc="-10" b="0">
                <a:latin typeface="Calibri Light"/>
                <a:cs typeface="Calibri Light"/>
                <a:hlinkClick r:id="rId5" action="ppaction://hlinksldjump"/>
              </a:rPr>
              <a:t>P</a:t>
            </a:r>
            <a:r>
              <a:rPr dirty="0" sz="1200" spc="-20" b="0">
                <a:latin typeface="Calibri Light"/>
                <a:cs typeface="Calibri Light"/>
                <a:hlinkClick r:id="rId5" action="ppaction://hlinksldjump"/>
              </a:rPr>
              <a:t>U</a:t>
            </a:r>
            <a:r>
              <a:rPr dirty="0" sz="1200" spc="-5" b="0">
                <a:latin typeface="Calibri Light"/>
                <a:cs typeface="Calibri Light"/>
                <a:hlinkClick r:id="rId5" action="ppaction://hlinksldjump"/>
              </a:rPr>
              <a:t>T</a:t>
            </a:r>
            <a:r>
              <a:rPr dirty="0" sz="1200" spc="-15" b="0">
                <a:latin typeface="Calibri Light"/>
                <a:cs typeface="Calibri Light"/>
                <a:hlinkClick r:id="rId5" action="ppaction://hlinksldjump"/>
              </a:rPr>
              <a:t>E</a:t>
            </a:r>
            <a:r>
              <a:rPr dirty="0" sz="1200" b="0">
                <a:latin typeface="Calibri Light"/>
                <a:cs typeface="Calibri Light"/>
                <a:hlinkClick r:id="rId5" action="ppaction://hlinksldjump"/>
              </a:rPr>
              <a:t>R</a:t>
            </a:r>
            <a:r>
              <a:rPr dirty="0" sz="1200" spc="-25" b="0">
                <a:latin typeface="Calibri Light"/>
                <a:cs typeface="Calibri Light"/>
                <a:hlinkClick r:id="rId5" action="ppaction://hlinksldjump"/>
              </a:rPr>
              <a:t> </a:t>
            </a:r>
            <a:r>
              <a:rPr dirty="0" sz="1200" spc="-10" b="0">
                <a:latin typeface="Calibri Light"/>
                <a:cs typeface="Calibri Light"/>
                <a:hlinkClick r:id="rId5" action="ppaction://hlinksldjump"/>
              </a:rPr>
              <a:t>G</a:t>
            </a:r>
            <a:r>
              <a:rPr dirty="0" sz="1200" spc="-15" b="0">
                <a:latin typeface="Calibri Light"/>
                <a:cs typeface="Calibri Light"/>
                <a:hlinkClick r:id="rId5" action="ppaction://hlinksldjump"/>
              </a:rPr>
              <a:t>R</a:t>
            </a:r>
            <a:r>
              <a:rPr dirty="0" sz="1200" spc="-5" b="0">
                <a:latin typeface="Calibri Light"/>
                <a:cs typeface="Calibri Light"/>
                <a:hlinkClick r:id="rId5" action="ppaction://hlinksldjump"/>
              </a:rPr>
              <a:t>A</a:t>
            </a:r>
            <a:r>
              <a:rPr dirty="0" sz="1200" spc="-25" b="0">
                <a:latin typeface="Calibri Light"/>
                <a:cs typeface="Calibri Light"/>
                <a:hlinkClick r:id="rId5" action="ppaction://hlinksldjump"/>
              </a:rPr>
              <a:t>P</a:t>
            </a:r>
            <a:r>
              <a:rPr dirty="0" sz="1200" spc="-15" b="0">
                <a:latin typeface="Calibri Light"/>
                <a:cs typeface="Calibri Light"/>
                <a:hlinkClick r:id="rId5" action="ppaction://hlinksldjump"/>
              </a:rPr>
              <a:t>H</a:t>
            </a:r>
            <a:r>
              <a:rPr dirty="0" sz="1200" spc="-5" b="0">
                <a:latin typeface="Calibri Light"/>
                <a:cs typeface="Calibri Light"/>
                <a:hlinkClick r:id="rId5" action="ppaction://hlinksldjump"/>
              </a:rPr>
              <a:t>I</a:t>
            </a:r>
            <a:r>
              <a:rPr dirty="0" sz="1200" spc="-20" b="0">
                <a:latin typeface="Calibri Light"/>
                <a:cs typeface="Calibri Light"/>
                <a:hlinkClick r:id="rId5" action="ppaction://hlinksldjump"/>
              </a:rPr>
              <a:t>C</a:t>
            </a:r>
            <a:r>
              <a:rPr dirty="0" sz="1200" b="0">
                <a:latin typeface="Calibri Light"/>
                <a:cs typeface="Calibri Light"/>
                <a:hlinkClick r:id="rId5" action="ppaction://hlinksldjump"/>
              </a:rPr>
              <a:t>S</a:t>
            </a:r>
            <a:r>
              <a:rPr dirty="0" sz="1200" spc="-10" b="0">
                <a:latin typeface="Calibri Light"/>
                <a:cs typeface="Calibri Light"/>
                <a:hlinkClick r:id="rId5" action="ppaction://hlinksldjump"/>
              </a:rPr>
              <a:t> </a:t>
            </a:r>
            <a:r>
              <a:rPr dirty="0" sz="1200" b="0">
                <a:latin typeface="Calibri Light"/>
                <a:cs typeface="Calibri Light"/>
                <a:hlinkClick r:id="rId5" action="ppaction://hlinksldjump"/>
              </a:rPr>
              <a:t>–</a:t>
            </a:r>
            <a:r>
              <a:rPr dirty="0" sz="1200" spc="-20" b="0">
                <a:latin typeface="Calibri Light"/>
                <a:cs typeface="Calibri Light"/>
                <a:hlinkClick r:id="rId5" action="ppaction://hlinksldjump"/>
              </a:rPr>
              <a:t> </a:t>
            </a:r>
            <a:r>
              <a:rPr dirty="0" sz="1200" spc="-10" b="0">
                <a:latin typeface="Calibri Light"/>
                <a:cs typeface="Calibri Light"/>
                <a:hlinkClick r:id="rId5" action="ppaction://hlinksldjump"/>
              </a:rPr>
              <a:t>B</a:t>
            </a:r>
            <a:r>
              <a:rPr dirty="0" sz="1200" spc="-20" b="0">
                <a:latin typeface="Calibri Light"/>
                <a:cs typeface="Calibri Light"/>
                <a:hlinkClick r:id="rId5" action="ppaction://hlinksldjump"/>
              </a:rPr>
              <a:t>A</a:t>
            </a:r>
            <a:r>
              <a:rPr dirty="0" sz="1200" b="0">
                <a:latin typeface="Calibri Light"/>
                <a:cs typeface="Calibri Light"/>
                <a:hlinkClick r:id="rId5" action="ppaction://hlinksldjump"/>
              </a:rPr>
              <a:t>S</a:t>
            </a:r>
            <a:r>
              <a:rPr dirty="0" sz="1200" spc="-10" b="0">
                <a:latin typeface="Calibri Light"/>
                <a:cs typeface="Calibri Light"/>
                <a:hlinkClick r:id="rId5" action="ppaction://hlinksldjump"/>
              </a:rPr>
              <a:t>I</a:t>
            </a:r>
            <a:r>
              <a:rPr dirty="0" sz="1200" spc="-20" b="0">
                <a:latin typeface="Calibri Light"/>
                <a:cs typeface="Calibri Light"/>
                <a:hlinkClick r:id="rId5" action="ppaction://hlinksldjump"/>
              </a:rPr>
              <a:t>C</a:t>
            </a:r>
            <a:r>
              <a:rPr dirty="0" sz="1200" b="0">
                <a:latin typeface="Calibri Light"/>
                <a:cs typeface="Calibri Light"/>
                <a:hlinkClick r:id="rId5" action="ppaction://hlinksldjump"/>
              </a:rPr>
              <a:t>S 	1 </a:t>
            </a:r>
            <a:r>
              <a:rPr dirty="0" sz="1200" b="0">
                <a:latin typeface="Calibri Light"/>
                <a:cs typeface="Calibri Light"/>
              </a:rPr>
              <a:t> </a:t>
            </a:r>
            <a:r>
              <a:rPr dirty="0" sz="1000" spc="-10" b="1">
                <a:latin typeface="Calibri"/>
                <a:cs typeface="Calibri"/>
                <a:hlinkClick r:id="rId5" action="ppaction://hlinksldjump"/>
              </a:rPr>
              <a:t>Ca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thode</a:t>
            </a:r>
            <a:r>
              <a:rPr dirty="0" sz="1000" b="1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000" b="1">
                <a:latin typeface="Calibri"/>
                <a:cs typeface="Calibri"/>
                <a:hlinkClick r:id="rId5" action="ppaction://hlinksldjump"/>
              </a:rPr>
              <a:t>R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ay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000" spc="-10" b="1">
                <a:latin typeface="Calibri"/>
                <a:cs typeface="Calibri"/>
                <a:hlinkClick r:id="rId5" action="ppaction://hlinksldjump"/>
              </a:rPr>
              <a:t>T</a:t>
            </a:r>
            <a:r>
              <a:rPr dirty="0" sz="1000" b="1">
                <a:latin typeface="Calibri"/>
                <a:cs typeface="Calibri"/>
                <a:hlinkClick r:id="rId5" action="ppaction://hlinksldjump"/>
              </a:rPr>
              <a:t>u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be </a:t>
            </a:r>
            <a:r>
              <a:rPr dirty="0" sz="1000" b="1">
                <a:latin typeface="Calibri"/>
                <a:cs typeface="Calibri"/>
                <a:hlinkClick r:id="rId5" action="ppaction://hlinksldjump"/>
              </a:rPr>
              <a:t>	</a:t>
            </a:r>
            <a:r>
              <a:rPr dirty="0" sz="1000" spc="-135" b="1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1 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  <a:hlinkClick r:id="rId6" action="ppaction://hlinksldjump"/>
              </a:rPr>
              <a:t>Raster</a:t>
            </a:r>
            <a:r>
              <a:rPr dirty="0" sz="1000" b="1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6" action="ppaction://hlinksldjump"/>
              </a:rPr>
              <a:t>Scan </a:t>
            </a:r>
            <a:r>
              <a:rPr dirty="0" sz="1000" b="1">
                <a:latin typeface="Calibri"/>
                <a:cs typeface="Calibri"/>
                <a:hlinkClick r:id="rId6" action="ppaction://hlinksldjump"/>
              </a:rPr>
              <a:t>	</a:t>
            </a:r>
            <a:r>
              <a:rPr dirty="0" sz="1000" spc="-135" b="1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6" action="ppaction://hlinksldjump"/>
              </a:rPr>
              <a:t>2 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  <a:hlinkClick r:id="rId7" action="ppaction://hlinksldjump"/>
              </a:rPr>
              <a:t>A</a:t>
            </a:r>
            <a:r>
              <a:rPr dirty="0" sz="1000" spc="-5" b="1">
                <a:latin typeface="Calibri"/>
                <a:cs typeface="Calibri"/>
                <a:hlinkClick r:id="rId7" action="ppaction://hlinksldjump"/>
              </a:rPr>
              <a:t>pp</a:t>
            </a:r>
            <a:r>
              <a:rPr dirty="0" sz="1000" spc="-10" b="1">
                <a:latin typeface="Calibri"/>
                <a:cs typeface="Calibri"/>
                <a:hlinkClick r:id="rId7" action="ppaction://hlinksldjump"/>
              </a:rPr>
              <a:t>li</a:t>
            </a:r>
            <a:r>
              <a:rPr dirty="0" sz="1000" spc="-5" b="1">
                <a:latin typeface="Calibri"/>
                <a:cs typeface="Calibri"/>
                <a:hlinkClick r:id="rId7" action="ppaction://hlinksldjump"/>
              </a:rPr>
              <a:t>cation</a:t>
            </a:r>
            <a:r>
              <a:rPr dirty="0" sz="1000" spc="5" b="1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000" b="1">
                <a:latin typeface="Calibri"/>
                <a:cs typeface="Calibri"/>
                <a:hlinkClick r:id="rId7" action="ppaction://hlinksldjump"/>
              </a:rPr>
              <a:t>o</a:t>
            </a:r>
            <a:r>
              <a:rPr dirty="0" sz="1000" spc="-5" b="1">
                <a:latin typeface="Calibri"/>
                <a:cs typeface="Calibri"/>
                <a:hlinkClick r:id="rId7" action="ppaction://hlinksldjump"/>
              </a:rPr>
              <a:t>f</a:t>
            </a:r>
            <a:r>
              <a:rPr dirty="0" sz="1000" spc="-5" b="1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000" spc="-10" b="1">
                <a:latin typeface="Calibri"/>
                <a:cs typeface="Calibri"/>
                <a:hlinkClick r:id="rId7" action="ppaction://hlinksldjump"/>
              </a:rPr>
              <a:t>C</a:t>
            </a:r>
            <a:r>
              <a:rPr dirty="0" sz="1000" spc="-5" b="1">
                <a:latin typeface="Calibri"/>
                <a:cs typeface="Calibri"/>
                <a:hlinkClick r:id="rId7" action="ppaction://hlinksldjump"/>
              </a:rPr>
              <a:t>omputer</a:t>
            </a:r>
            <a:r>
              <a:rPr dirty="0" sz="1000" b="1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7" action="ppaction://hlinksldjump"/>
              </a:rPr>
              <a:t>Gr</a:t>
            </a:r>
            <a:r>
              <a:rPr dirty="0" sz="1000" spc="-20" b="1">
                <a:latin typeface="Calibri"/>
                <a:cs typeface="Calibri"/>
                <a:hlinkClick r:id="rId7" action="ppaction://hlinksldjump"/>
              </a:rPr>
              <a:t>a</a:t>
            </a:r>
            <a:r>
              <a:rPr dirty="0" sz="1000" spc="-5" b="1">
                <a:latin typeface="Calibri"/>
                <a:cs typeface="Calibri"/>
                <a:hlinkClick r:id="rId7" action="ppaction://hlinksldjump"/>
              </a:rPr>
              <a:t>ph</a:t>
            </a:r>
            <a:r>
              <a:rPr dirty="0" sz="1000" spc="-10" b="1">
                <a:latin typeface="Calibri"/>
                <a:cs typeface="Calibri"/>
                <a:hlinkClick r:id="rId7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7" action="ppaction://hlinksldjump"/>
              </a:rPr>
              <a:t>cs </a:t>
            </a:r>
            <a:r>
              <a:rPr dirty="0" sz="1000" b="1">
                <a:latin typeface="Calibri"/>
                <a:cs typeface="Calibri"/>
                <a:hlinkClick r:id="rId7" action="ppaction://hlinksldjump"/>
              </a:rPr>
              <a:t>	</a:t>
            </a:r>
            <a:r>
              <a:rPr dirty="0" sz="1000" spc="-135" b="1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7" action="ppaction://hlinksldjump"/>
              </a:rPr>
              <a:t>3</a:t>
            </a:r>
            <a:endParaRPr sz="1000">
              <a:latin typeface="Calibri"/>
              <a:cs typeface="Calibri"/>
            </a:endParaRPr>
          </a:p>
          <a:p>
            <a:pPr algn="just" marL="355600" marR="10160" indent="-342900">
              <a:lnSpc>
                <a:spcPct val="204599"/>
              </a:lnSpc>
              <a:spcBef>
                <a:spcPts val="390"/>
              </a:spcBef>
              <a:buAutoNum type="arabicPeriod"/>
              <a:tabLst>
                <a:tab pos="355600" algn="l"/>
                <a:tab pos="5662930" algn="l"/>
              </a:tabLst>
            </a:pPr>
            <a:r>
              <a:rPr dirty="0" sz="1200" spc="-15" b="0">
                <a:latin typeface="Calibri Light"/>
                <a:cs typeface="Calibri Light"/>
                <a:hlinkClick r:id="rId8" action="ppaction://hlinksldjump"/>
              </a:rPr>
              <a:t>L</a:t>
            </a:r>
            <a:r>
              <a:rPr dirty="0" sz="1200" spc="-5" b="0">
                <a:latin typeface="Calibri Light"/>
                <a:cs typeface="Calibri Light"/>
                <a:hlinkClick r:id="rId8" action="ppaction://hlinksldjump"/>
              </a:rPr>
              <a:t>I</a:t>
            </a:r>
            <a:r>
              <a:rPr dirty="0" sz="1200" spc="-10" b="0">
                <a:latin typeface="Calibri Light"/>
                <a:cs typeface="Calibri Light"/>
                <a:hlinkClick r:id="rId8" action="ppaction://hlinksldjump"/>
              </a:rPr>
              <a:t>N</a:t>
            </a:r>
            <a:r>
              <a:rPr dirty="0" sz="1200" b="0">
                <a:latin typeface="Calibri Light"/>
                <a:cs typeface="Calibri Light"/>
                <a:hlinkClick r:id="rId8" action="ppaction://hlinksldjump"/>
              </a:rPr>
              <a:t>E</a:t>
            </a:r>
            <a:r>
              <a:rPr dirty="0" sz="1200" spc="-20" b="0">
                <a:latin typeface="Calibri Light"/>
                <a:cs typeface="Calibri Light"/>
                <a:hlinkClick r:id="rId8" action="ppaction://hlinksldjump"/>
              </a:rPr>
              <a:t> </a:t>
            </a:r>
            <a:r>
              <a:rPr dirty="0" sz="1200" spc="-10" b="0">
                <a:latin typeface="Calibri Light"/>
                <a:cs typeface="Calibri Light"/>
                <a:hlinkClick r:id="rId8" action="ppaction://hlinksldjump"/>
              </a:rPr>
              <a:t>G</a:t>
            </a:r>
            <a:r>
              <a:rPr dirty="0" sz="1200" spc="-15" b="0">
                <a:latin typeface="Calibri Light"/>
                <a:cs typeface="Calibri Light"/>
                <a:hlinkClick r:id="rId8" action="ppaction://hlinksldjump"/>
              </a:rPr>
              <a:t>E</a:t>
            </a:r>
            <a:r>
              <a:rPr dirty="0" sz="1200" spc="-10" b="0">
                <a:latin typeface="Calibri Light"/>
                <a:cs typeface="Calibri Light"/>
                <a:hlinkClick r:id="rId8" action="ppaction://hlinksldjump"/>
              </a:rPr>
              <a:t>N</a:t>
            </a:r>
            <a:r>
              <a:rPr dirty="0" sz="1200" spc="-25" b="0">
                <a:latin typeface="Calibri Light"/>
                <a:cs typeface="Calibri Light"/>
                <a:hlinkClick r:id="rId8" action="ppaction://hlinksldjump"/>
              </a:rPr>
              <a:t>E</a:t>
            </a:r>
            <a:r>
              <a:rPr dirty="0" sz="1200" spc="-15" b="0">
                <a:latin typeface="Calibri Light"/>
                <a:cs typeface="Calibri Light"/>
                <a:hlinkClick r:id="rId8" action="ppaction://hlinksldjump"/>
              </a:rPr>
              <a:t>R</a:t>
            </a:r>
            <a:r>
              <a:rPr dirty="0" sz="1200" spc="-5" b="0">
                <a:latin typeface="Calibri Light"/>
                <a:cs typeface="Calibri Light"/>
                <a:hlinkClick r:id="rId8" action="ppaction://hlinksldjump"/>
              </a:rPr>
              <a:t>AT</a:t>
            </a:r>
            <a:r>
              <a:rPr dirty="0" sz="1200" spc="-20" b="0">
                <a:latin typeface="Calibri Light"/>
                <a:cs typeface="Calibri Light"/>
                <a:hlinkClick r:id="rId8" action="ppaction://hlinksldjump"/>
              </a:rPr>
              <a:t>I</a:t>
            </a:r>
            <a:r>
              <a:rPr dirty="0" sz="1200" spc="-10" b="0">
                <a:latin typeface="Calibri Light"/>
                <a:cs typeface="Calibri Light"/>
                <a:hlinkClick r:id="rId8" action="ppaction://hlinksldjump"/>
              </a:rPr>
              <a:t>O</a:t>
            </a:r>
            <a:r>
              <a:rPr dirty="0" sz="1200" b="0">
                <a:latin typeface="Calibri Light"/>
                <a:cs typeface="Calibri Light"/>
                <a:hlinkClick r:id="rId8" action="ppaction://hlinksldjump"/>
              </a:rPr>
              <a:t>N</a:t>
            </a:r>
            <a:r>
              <a:rPr dirty="0" sz="1200" spc="-30" b="0">
                <a:latin typeface="Calibri Light"/>
                <a:cs typeface="Calibri Light"/>
                <a:hlinkClick r:id="rId8" action="ppaction://hlinksldjump"/>
              </a:rPr>
              <a:t> </a:t>
            </a:r>
            <a:r>
              <a:rPr dirty="0" sz="1200" spc="-5" b="0">
                <a:latin typeface="Calibri Light"/>
                <a:cs typeface="Calibri Light"/>
                <a:hlinkClick r:id="rId8" action="ppaction://hlinksldjump"/>
              </a:rPr>
              <a:t>A</a:t>
            </a:r>
            <a:r>
              <a:rPr dirty="0" sz="1200" spc="-15" b="0">
                <a:latin typeface="Calibri Light"/>
                <a:cs typeface="Calibri Light"/>
                <a:hlinkClick r:id="rId8" action="ppaction://hlinksldjump"/>
              </a:rPr>
              <a:t>L</a:t>
            </a:r>
            <a:r>
              <a:rPr dirty="0" sz="1200" spc="-25" b="0">
                <a:latin typeface="Calibri Light"/>
                <a:cs typeface="Calibri Light"/>
                <a:hlinkClick r:id="rId8" action="ppaction://hlinksldjump"/>
              </a:rPr>
              <a:t>G</a:t>
            </a:r>
            <a:r>
              <a:rPr dirty="0" sz="1200" spc="-15" b="0">
                <a:latin typeface="Calibri Light"/>
                <a:cs typeface="Calibri Light"/>
                <a:hlinkClick r:id="rId8" action="ppaction://hlinksldjump"/>
              </a:rPr>
              <a:t>OR</a:t>
            </a:r>
            <a:r>
              <a:rPr dirty="0" sz="1200" spc="-5" b="0">
                <a:latin typeface="Calibri Light"/>
                <a:cs typeface="Calibri Light"/>
                <a:hlinkClick r:id="rId8" action="ppaction://hlinksldjump"/>
              </a:rPr>
              <a:t>IT</a:t>
            </a:r>
            <a:r>
              <a:rPr dirty="0" sz="1200" spc="-25" b="0">
                <a:latin typeface="Calibri Light"/>
                <a:cs typeface="Calibri Light"/>
                <a:hlinkClick r:id="rId8" action="ppaction://hlinksldjump"/>
              </a:rPr>
              <a:t>H</a:t>
            </a:r>
            <a:r>
              <a:rPr dirty="0" sz="1200" b="0">
                <a:latin typeface="Calibri Light"/>
                <a:cs typeface="Calibri Light"/>
                <a:hlinkClick r:id="rId8" action="ppaction://hlinksldjump"/>
              </a:rPr>
              <a:t>M 	5 </a:t>
            </a:r>
            <a:r>
              <a:rPr dirty="0" sz="1200" b="0">
                <a:latin typeface="Calibri Light"/>
                <a:cs typeface="Calibri Light"/>
              </a:rPr>
              <a:t> </a:t>
            </a:r>
            <a:r>
              <a:rPr dirty="0" sz="1000" spc="-10" b="1">
                <a:latin typeface="Calibri"/>
                <a:cs typeface="Calibri"/>
                <a:hlinkClick r:id="rId8" action="ppaction://hlinksldjump"/>
              </a:rPr>
              <a:t>D</a:t>
            </a:r>
            <a:r>
              <a:rPr dirty="0" sz="1000" b="1">
                <a:latin typeface="Calibri"/>
                <a:cs typeface="Calibri"/>
                <a:hlinkClick r:id="rId8" action="ppaction://hlinksldjump"/>
              </a:rPr>
              <a:t>D</a:t>
            </a:r>
            <a:r>
              <a:rPr dirty="0" sz="1000" spc="-5" b="1">
                <a:latin typeface="Calibri"/>
                <a:cs typeface="Calibri"/>
                <a:hlinkClick r:id="rId8" action="ppaction://hlinksldjump"/>
              </a:rPr>
              <a:t>A</a:t>
            </a:r>
            <a:r>
              <a:rPr dirty="0" sz="1000" spc="-5" b="1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8" action="ppaction://hlinksldjump"/>
              </a:rPr>
              <a:t>A</a:t>
            </a:r>
            <a:r>
              <a:rPr dirty="0" sz="1000" b="1">
                <a:latin typeface="Calibri"/>
                <a:cs typeface="Calibri"/>
                <a:hlinkClick r:id="rId8" action="ppaction://hlinksldjump"/>
              </a:rPr>
              <a:t>l</a:t>
            </a:r>
            <a:r>
              <a:rPr dirty="0" sz="1000" spc="-10" b="1">
                <a:latin typeface="Calibri"/>
                <a:cs typeface="Calibri"/>
                <a:hlinkClick r:id="rId8" action="ppaction://hlinksldjump"/>
              </a:rPr>
              <a:t>g</a:t>
            </a:r>
            <a:r>
              <a:rPr dirty="0" sz="1000" spc="-5" b="1">
                <a:latin typeface="Calibri"/>
                <a:cs typeface="Calibri"/>
                <a:hlinkClick r:id="rId8" action="ppaction://hlinksldjump"/>
              </a:rPr>
              <a:t>or</a:t>
            </a:r>
            <a:r>
              <a:rPr dirty="0" sz="1000" spc="-10" b="1">
                <a:latin typeface="Calibri"/>
                <a:cs typeface="Calibri"/>
                <a:hlinkClick r:id="rId8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8" action="ppaction://hlinksldjump"/>
              </a:rPr>
              <a:t>t</a:t>
            </a:r>
            <a:r>
              <a:rPr dirty="0" sz="1000" b="1">
                <a:latin typeface="Calibri"/>
                <a:cs typeface="Calibri"/>
                <a:hlinkClick r:id="rId8" action="ppaction://hlinksldjump"/>
              </a:rPr>
              <a:t>h</a:t>
            </a:r>
            <a:r>
              <a:rPr dirty="0" sz="1000" spc="-5" b="1">
                <a:latin typeface="Calibri"/>
                <a:cs typeface="Calibri"/>
                <a:hlinkClick r:id="rId8" action="ppaction://hlinksldjump"/>
              </a:rPr>
              <a:t>m </a:t>
            </a:r>
            <a:r>
              <a:rPr dirty="0" sz="1000" b="1">
                <a:latin typeface="Calibri"/>
                <a:cs typeface="Calibri"/>
                <a:hlinkClick r:id="rId8" action="ppaction://hlinksldjump"/>
              </a:rPr>
              <a:t>	</a:t>
            </a:r>
            <a:r>
              <a:rPr dirty="0" sz="1000" spc="-135" b="1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8" action="ppaction://hlinksldjump"/>
              </a:rPr>
              <a:t>5 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  <a:hlinkClick r:id="rId9" action="ppaction://hlinksldjump"/>
              </a:rPr>
              <a:t>B</a:t>
            </a:r>
            <a:r>
              <a:rPr dirty="0" sz="1000" b="1">
                <a:latin typeface="Calibri"/>
                <a:cs typeface="Calibri"/>
                <a:hlinkClick r:id="rId9" action="ppaction://hlinksldjump"/>
              </a:rPr>
              <a:t>r</a:t>
            </a:r>
            <a:r>
              <a:rPr dirty="0" sz="1000" spc="-5" b="1">
                <a:latin typeface="Calibri"/>
                <a:cs typeface="Calibri"/>
                <a:hlinkClick r:id="rId9" action="ppaction://hlinksldjump"/>
              </a:rPr>
              <a:t>e</a:t>
            </a:r>
            <a:r>
              <a:rPr dirty="0" sz="1000" spc="-5" b="1">
                <a:latin typeface="Calibri"/>
                <a:cs typeface="Calibri"/>
                <a:hlinkClick r:id="rId9" action="ppaction://hlinksldjump"/>
              </a:rPr>
              <a:t>se</a:t>
            </a:r>
            <a:r>
              <a:rPr dirty="0" sz="1000" b="1">
                <a:latin typeface="Calibri"/>
                <a:cs typeface="Calibri"/>
                <a:hlinkClick r:id="rId9" action="ppaction://hlinksldjump"/>
              </a:rPr>
              <a:t>n</a:t>
            </a:r>
            <a:r>
              <a:rPr dirty="0" sz="1000" spc="-5" b="1">
                <a:latin typeface="Calibri"/>
                <a:cs typeface="Calibri"/>
                <a:hlinkClick r:id="rId9" action="ppaction://hlinksldjump"/>
              </a:rPr>
              <a:t>h</a:t>
            </a:r>
            <a:r>
              <a:rPr dirty="0" sz="1000" spc="-5" b="1">
                <a:latin typeface="Calibri"/>
                <a:cs typeface="Calibri"/>
                <a:hlinkClick r:id="rId9" action="ppaction://hlinksldjump"/>
              </a:rPr>
              <a:t>a</a:t>
            </a:r>
            <a:r>
              <a:rPr dirty="0" sz="1000" b="1">
                <a:latin typeface="Calibri"/>
                <a:cs typeface="Calibri"/>
                <a:hlinkClick r:id="rId9" action="ppaction://hlinksldjump"/>
              </a:rPr>
              <a:t>m</a:t>
            </a:r>
            <a:r>
              <a:rPr dirty="0" sz="1000" spc="-10" b="1">
                <a:latin typeface="Calibri"/>
                <a:cs typeface="Calibri"/>
                <a:hlinkClick r:id="rId9" action="ppaction://hlinksldjump"/>
              </a:rPr>
              <a:t>’</a:t>
            </a:r>
            <a:r>
              <a:rPr dirty="0" sz="1000" spc="-5" b="1">
                <a:latin typeface="Calibri"/>
                <a:cs typeface="Calibri"/>
                <a:hlinkClick r:id="rId9" action="ppaction://hlinksldjump"/>
              </a:rPr>
              <a:t>s</a:t>
            </a:r>
            <a:r>
              <a:rPr dirty="0" sz="1000" spc="-5" b="1"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9" action="ppaction://hlinksldjump"/>
              </a:rPr>
              <a:t>L</a:t>
            </a:r>
            <a:r>
              <a:rPr dirty="0" sz="1000" spc="-10" b="1">
                <a:latin typeface="Calibri"/>
                <a:cs typeface="Calibri"/>
                <a:hlinkClick r:id="rId9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9" action="ppaction://hlinksldjump"/>
              </a:rPr>
              <a:t>n</a:t>
            </a:r>
            <a:r>
              <a:rPr dirty="0" sz="1000" spc="-5" b="1">
                <a:latin typeface="Calibri"/>
                <a:cs typeface="Calibri"/>
                <a:hlinkClick r:id="rId9" action="ppaction://hlinksldjump"/>
              </a:rPr>
              <a:t>e</a:t>
            </a:r>
            <a:r>
              <a:rPr dirty="0" sz="1000" spc="10" b="1"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000" spc="-10" b="1">
                <a:latin typeface="Calibri"/>
                <a:cs typeface="Calibri"/>
                <a:hlinkClick r:id="rId9" action="ppaction://hlinksldjump"/>
              </a:rPr>
              <a:t>G</a:t>
            </a:r>
            <a:r>
              <a:rPr dirty="0" sz="1000" spc="-5" b="1">
                <a:latin typeface="Calibri"/>
                <a:cs typeface="Calibri"/>
                <a:hlinkClick r:id="rId9" action="ppaction://hlinksldjump"/>
              </a:rPr>
              <a:t>eneration </a:t>
            </a:r>
            <a:r>
              <a:rPr dirty="0" sz="1000" b="1">
                <a:latin typeface="Calibri"/>
                <a:cs typeface="Calibri"/>
                <a:hlinkClick r:id="rId9" action="ppaction://hlinksldjump"/>
              </a:rPr>
              <a:t>	</a:t>
            </a:r>
            <a:r>
              <a:rPr dirty="0" sz="1000" spc="-135" b="1"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9" action="ppaction://hlinksldjump"/>
              </a:rPr>
              <a:t>6 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  <a:hlinkClick r:id="rId10" action="ppaction://hlinksldjump"/>
              </a:rPr>
              <a:t>M</a:t>
            </a:r>
            <a:r>
              <a:rPr dirty="0" sz="1000" spc="-10" b="1">
                <a:latin typeface="Calibri"/>
                <a:cs typeface="Calibri"/>
                <a:hlinkClick r:id="rId10" action="ppaction://hlinksldjump"/>
              </a:rPr>
              <a:t>i</a:t>
            </a:r>
            <a:r>
              <a:rPr dirty="0" sz="1000" b="1">
                <a:latin typeface="Calibri"/>
                <a:cs typeface="Calibri"/>
                <a:hlinkClick r:id="rId10" action="ppaction://hlinksldjump"/>
              </a:rPr>
              <a:t>d</a:t>
            </a:r>
            <a:r>
              <a:rPr dirty="0" sz="1000" spc="-10" b="1">
                <a:latin typeface="Calibri"/>
                <a:cs typeface="Calibri"/>
                <a:hlinkClick r:id="rId10" action="ppaction://hlinksldjump"/>
              </a:rPr>
              <a:t>-Poin</a:t>
            </a:r>
            <a:r>
              <a:rPr dirty="0" sz="1000" spc="-5" b="1">
                <a:latin typeface="Calibri"/>
                <a:cs typeface="Calibri"/>
                <a:hlinkClick r:id="rId10" action="ppaction://hlinksldjump"/>
              </a:rPr>
              <a:t>t</a:t>
            </a:r>
            <a:r>
              <a:rPr dirty="0" sz="1000" spc="5" b="1"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1000" spc="0" b="1">
                <a:latin typeface="Calibri"/>
                <a:cs typeface="Calibri"/>
                <a:hlinkClick r:id="rId10" action="ppaction://hlinksldjump"/>
              </a:rPr>
              <a:t>A</a:t>
            </a:r>
            <a:r>
              <a:rPr dirty="0" sz="1000" spc="-10" b="1">
                <a:latin typeface="Calibri"/>
                <a:cs typeface="Calibri"/>
                <a:hlinkClick r:id="rId10" action="ppaction://hlinksldjump"/>
              </a:rPr>
              <a:t>lg</a:t>
            </a:r>
            <a:r>
              <a:rPr dirty="0" sz="1000" spc="-5" b="1">
                <a:latin typeface="Calibri"/>
                <a:cs typeface="Calibri"/>
                <a:hlinkClick r:id="rId10" action="ppaction://hlinksldjump"/>
              </a:rPr>
              <a:t>or</a:t>
            </a:r>
            <a:r>
              <a:rPr dirty="0" sz="1000" spc="-10" b="1">
                <a:latin typeface="Calibri"/>
                <a:cs typeface="Calibri"/>
                <a:hlinkClick r:id="rId10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10" action="ppaction://hlinksldjump"/>
              </a:rPr>
              <a:t>t</a:t>
            </a:r>
            <a:r>
              <a:rPr dirty="0" sz="1000" b="1">
                <a:latin typeface="Calibri"/>
                <a:cs typeface="Calibri"/>
                <a:hlinkClick r:id="rId10" action="ppaction://hlinksldjump"/>
              </a:rPr>
              <a:t>h</a:t>
            </a:r>
            <a:r>
              <a:rPr dirty="0" sz="1000" spc="-5" b="1">
                <a:latin typeface="Calibri"/>
                <a:cs typeface="Calibri"/>
                <a:hlinkClick r:id="rId10" action="ppaction://hlinksldjump"/>
              </a:rPr>
              <a:t>m </a:t>
            </a:r>
            <a:r>
              <a:rPr dirty="0" sz="1000" b="1">
                <a:latin typeface="Calibri"/>
                <a:cs typeface="Calibri"/>
                <a:hlinkClick r:id="rId10" action="ppaction://hlinksldjump"/>
              </a:rPr>
              <a:t>	</a:t>
            </a:r>
            <a:r>
              <a:rPr dirty="0" sz="1000" spc="-135" b="1"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10" action="ppaction://hlinksldjump"/>
              </a:rPr>
              <a:t>9</a:t>
            </a:r>
            <a:endParaRPr sz="1000">
              <a:latin typeface="Calibri"/>
              <a:cs typeface="Calibri"/>
            </a:endParaRPr>
          </a:p>
          <a:p>
            <a:pPr algn="just" marL="355600" marR="11430" indent="-342900">
              <a:lnSpc>
                <a:spcPct val="202400"/>
              </a:lnSpc>
              <a:spcBef>
                <a:spcPts val="425"/>
              </a:spcBef>
              <a:buAutoNum type="arabicPeriod"/>
              <a:tabLst>
                <a:tab pos="355600" algn="l"/>
                <a:tab pos="5586730" algn="l"/>
                <a:tab pos="5610860" algn="l"/>
              </a:tabLst>
            </a:pPr>
            <a:r>
              <a:rPr dirty="0" sz="1200" spc="-10" b="0">
                <a:latin typeface="Calibri Light"/>
                <a:cs typeface="Calibri Light"/>
                <a:hlinkClick r:id="rId11" action="ppaction://hlinksldjump"/>
              </a:rPr>
              <a:t>C</a:t>
            </a:r>
            <a:r>
              <a:rPr dirty="0" sz="1200" spc="-5" b="0">
                <a:latin typeface="Calibri Light"/>
                <a:cs typeface="Calibri Light"/>
                <a:hlinkClick r:id="rId11" action="ppaction://hlinksldjump"/>
              </a:rPr>
              <a:t>I</a:t>
            </a:r>
            <a:r>
              <a:rPr dirty="0" sz="1200" spc="-15" b="0">
                <a:latin typeface="Calibri Light"/>
                <a:cs typeface="Calibri Light"/>
                <a:hlinkClick r:id="rId11" action="ppaction://hlinksldjump"/>
              </a:rPr>
              <a:t>R</a:t>
            </a:r>
            <a:r>
              <a:rPr dirty="0" sz="1200" spc="-10" b="0">
                <a:latin typeface="Calibri Light"/>
                <a:cs typeface="Calibri Light"/>
                <a:hlinkClick r:id="rId11" action="ppaction://hlinksldjump"/>
              </a:rPr>
              <a:t>C</a:t>
            </a:r>
            <a:r>
              <a:rPr dirty="0" sz="1200" spc="-15" b="0">
                <a:latin typeface="Calibri Light"/>
                <a:cs typeface="Calibri Light"/>
                <a:hlinkClick r:id="rId11" action="ppaction://hlinksldjump"/>
              </a:rPr>
              <a:t>L</a:t>
            </a:r>
            <a:r>
              <a:rPr dirty="0" sz="1200" b="0">
                <a:latin typeface="Calibri Light"/>
                <a:cs typeface="Calibri Light"/>
                <a:hlinkClick r:id="rId11" action="ppaction://hlinksldjump"/>
              </a:rPr>
              <a:t>E</a:t>
            </a:r>
            <a:r>
              <a:rPr dirty="0" sz="1200" spc="-20" b="0">
                <a:latin typeface="Calibri Light"/>
                <a:cs typeface="Calibri Light"/>
                <a:hlinkClick r:id="rId11" action="ppaction://hlinksldjump"/>
              </a:rPr>
              <a:t> </a:t>
            </a:r>
            <a:r>
              <a:rPr dirty="0" sz="1200" spc="-10" b="0">
                <a:latin typeface="Calibri Light"/>
                <a:cs typeface="Calibri Light"/>
                <a:hlinkClick r:id="rId11" action="ppaction://hlinksldjump"/>
              </a:rPr>
              <a:t>G</a:t>
            </a:r>
            <a:r>
              <a:rPr dirty="0" sz="1200" spc="-15" b="0">
                <a:latin typeface="Calibri Light"/>
                <a:cs typeface="Calibri Light"/>
                <a:hlinkClick r:id="rId11" action="ppaction://hlinksldjump"/>
              </a:rPr>
              <a:t>E</a:t>
            </a:r>
            <a:r>
              <a:rPr dirty="0" sz="1200" spc="-10" b="0">
                <a:latin typeface="Calibri Light"/>
                <a:cs typeface="Calibri Light"/>
                <a:hlinkClick r:id="rId11" action="ppaction://hlinksldjump"/>
              </a:rPr>
              <a:t>N</a:t>
            </a:r>
            <a:r>
              <a:rPr dirty="0" sz="1200" spc="-25" b="0">
                <a:latin typeface="Calibri Light"/>
                <a:cs typeface="Calibri Light"/>
                <a:hlinkClick r:id="rId11" action="ppaction://hlinksldjump"/>
              </a:rPr>
              <a:t>E</a:t>
            </a:r>
            <a:r>
              <a:rPr dirty="0" sz="1200" spc="-15" b="0">
                <a:latin typeface="Calibri Light"/>
                <a:cs typeface="Calibri Light"/>
                <a:hlinkClick r:id="rId11" action="ppaction://hlinksldjump"/>
              </a:rPr>
              <a:t>R</a:t>
            </a:r>
            <a:r>
              <a:rPr dirty="0" sz="1200" spc="-5" b="0">
                <a:latin typeface="Calibri Light"/>
                <a:cs typeface="Calibri Light"/>
                <a:hlinkClick r:id="rId11" action="ppaction://hlinksldjump"/>
              </a:rPr>
              <a:t>AT</a:t>
            </a:r>
            <a:r>
              <a:rPr dirty="0" sz="1200" spc="-20" b="0">
                <a:latin typeface="Calibri Light"/>
                <a:cs typeface="Calibri Light"/>
                <a:hlinkClick r:id="rId11" action="ppaction://hlinksldjump"/>
              </a:rPr>
              <a:t>IO</a:t>
            </a:r>
            <a:r>
              <a:rPr dirty="0" sz="1200" b="0">
                <a:latin typeface="Calibri Light"/>
                <a:cs typeface="Calibri Light"/>
                <a:hlinkClick r:id="rId11" action="ppaction://hlinksldjump"/>
              </a:rPr>
              <a:t>N</a:t>
            </a:r>
            <a:r>
              <a:rPr dirty="0" sz="1200" spc="-20" b="0">
                <a:latin typeface="Calibri Light"/>
                <a:cs typeface="Calibri Light"/>
                <a:hlinkClick r:id="rId11" action="ppaction://hlinksldjump"/>
              </a:rPr>
              <a:t> </a:t>
            </a:r>
            <a:r>
              <a:rPr dirty="0" sz="1200" spc="-5" b="0">
                <a:latin typeface="Calibri Light"/>
                <a:cs typeface="Calibri Light"/>
                <a:hlinkClick r:id="rId11" action="ppaction://hlinksldjump"/>
              </a:rPr>
              <a:t>A</a:t>
            </a:r>
            <a:r>
              <a:rPr dirty="0" sz="1200" spc="-10" b="0">
                <a:latin typeface="Calibri Light"/>
                <a:cs typeface="Calibri Light"/>
                <a:hlinkClick r:id="rId11" action="ppaction://hlinksldjump"/>
              </a:rPr>
              <a:t>L</a:t>
            </a:r>
            <a:r>
              <a:rPr dirty="0" sz="1200" spc="-25" b="0">
                <a:latin typeface="Calibri Light"/>
                <a:cs typeface="Calibri Light"/>
                <a:hlinkClick r:id="rId11" action="ppaction://hlinksldjump"/>
              </a:rPr>
              <a:t>G</a:t>
            </a:r>
            <a:r>
              <a:rPr dirty="0" sz="1200" spc="-20" b="0">
                <a:latin typeface="Calibri Light"/>
                <a:cs typeface="Calibri Light"/>
                <a:hlinkClick r:id="rId11" action="ppaction://hlinksldjump"/>
              </a:rPr>
              <a:t>O</a:t>
            </a:r>
            <a:r>
              <a:rPr dirty="0" sz="1200" spc="-5" b="0">
                <a:latin typeface="Calibri Light"/>
                <a:cs typeface="Calibri Light"/>
                <a:hlinkClick r:id="rId11" action="ppaction://hlinksldjump"/>
              </a:rPr>
              <a:t>R</a:t>
            </a:r>
            <a:r>
              <a:rPr dirty="0" sz="1200" spc="-10" b="0">
                <a:latin typeface="Calibri Light"/>
                <a:cs typeface="Calibri Light"/>
                <a:hlinkClick r:id="rId11" action="ppaction://hlinksldjump"/>
              </a:rPr>
              <a:t>I</a:t>
            </a:r>
            <a:r>
              <a:rPr dirty="0" sz="1200" spc="-5" b="0">
                <a:latin typeface="Calibri Light"/>
                <a:cs typeface="Calibri Light"/>
                <a:hlinkClick r:id="rId11" action="ppaction://hlinksldjump"/>
              </a:rPr>
              <a:t>T</a:t>
            </a:r>
            <a:r>
              <a:rPr dirty="0" sz="1200" spc="-25" b="0">
                <a:latin typeface="Calibri Light"/>
                <a:cs typeface="Calibri Light"/>
                <a:hlinkClick r:id="rId11" action="ppaction://hlinksldjump"/>
              </a:rPr>
              <a:t>H</a:t>
            </a:r>
            <a:r>
              <a:rPr dirty="0" sz="1200" b="0">
                <a:latin typeface="Calibri Light"/>
                <a:cs typeface="Calibri Light"/>
                <a:hlinkClick r:id="rId11" action="ppaction://hlinksldjump"/>
              </a:rPr>
              <a:t>M 	</a:t>
            </a:r>
            <a:r>
              <a:rPr dirty="0" sz="1200" spc="-10" b="0">
                <a:latin typeface="Calibri Light"/>
                <a:cs typeface="Calibri Light"/>
                <a:hlinkClick r:id="rId11" action="ppaction://hlinksldjump"/>
              </a:rPr>
              <a:t>11 </a:t>
            </a:r>
            <a:r>
              <a:rPr dirty="0" sz="1200" spc="-10" b="0">
                <a:latin typeface="Calibri Light"/>
                <a:cs typeface="Calibri Light"/>
              </a:rPr>
              <a:t> </a:t>
            </a:r>
            <a:r>
              <a:rPr dirty="0" sz="1000" spc="-5" b="1">
                <a:latin typeface="Calibri"/>
                <a:cs typeface="Calibri"/>
                <a:hlinkClick r:id="rId11" action="ppaction://hlinksldjump"/>
              </a:rPr>
              <a:t>B</a:t>
            </a:r>
            <a:r>
              <a:rPr dirty="0" sz="1000" b="1">
                <a:latin typeface="Calibri"/>
                <a:cs typeface="Calibri"/>
                <a:hlinkClick r:id="rId11" action="ppaction://hlinksldjump"/>
              </a:rPr>
              <a:t>r</a:t>
            </a:r>
            <a:r>
              <a:rPr dirty="0" sz="1000" spc="-5" b="1">
                <a:latin typeface="Calibri"/>
                <a:cs typeface="Calibri"/>
                <a:hlinkClick r:id="rId11" action="ppaction://hlinksldjump"/>
              </a:rPr>
              <a:t>e</a:t>
            </a:r>
            <a:r>
              <a:rPr dirty="0" sz="1000" spc="-5" b="1">
                <a:latin typeface="Calibri"/>
                <a:cs typeface="Calibri"/>
                <a:hlinkClick r:id="rId11" action="ppaction://hlinksldjump"/>
              </a:rPr>
              <a:t>se</a:t>
            </a:r>
            <a:r>
              <a:rPr dirty="0" sz="1000" b="1">
                <a:latin typeface="Calibri"/>
                <a:cs typeface="Calibri"/>
                <a:hlinkClick r:id="rId11" action="ppaction://hlinksldjump"/>
              </a:rPr>
              <a:t>n</a:t>
            </a:r>
            <a:r>
              <a:rPr dirty="0" sz="1000" spc="-5" b="1">
                <a:latin typeface="Calibri"/>
                <a:cs typeface="Calibri"/>
                <a:hlinkClick r:id="rId11" action="ppaction://hlinksldjump"/>
              </a:rPr>
              <a:t>h</a:t>
            </a:r>
            <a:r>
              <a:rPr dirty="0" sz="1000" spc="-5" b="1">
                <a:latin typeface="Calibri"/>
                <a:cs typeface="Calibri"/>
                <a:hlinkClick r:id="rId11" action="ppaction://hlinksldjump"/>
              </a:rPr>
              <a:t>a</a:t>
            </a:r>
            <a:r>
              <a:rPr dirty="0" sz="1000" b="1">
                <a:latin typeface="Calibri"/>
                <a:cs typeface="Calibri"/>
                <a:hlinkClick r:id="rId11" action="ppaction://hlinksldjump"/>
              </a:rPr>
              <a:t>m</a:t>
            </a:r>
            <a:r>
              <a:rPr dirty="0" sz="1000" spc="-10" b="1">
                <a:latin typeface="Calibri"/>
                <a:cs typeface="Calibri"/>
                <a:hlinkClick r:id="rId11" action="ppaction://hlinksldjump"/>
              </a:rPr>
              <a:t>’</a:t>
            </a:r>
            <a:r>
              <a:rPr dirty="0" sz="1000" spc="-5" b="1">
                <a:latin typeface="Calibri"/>
                <a:cs typeface="Calibri"/>
                <a:hlinkClick r:id="rId11" action="ppaction://hlinksldjump"/>
              </a:rPr>
              <a:t>s</a:t>
            </a:r>
            <a:r>
              <a:rPr dirty="0" sz="1000" spc="-5" b="1">
                <a:latin typeface="Calibri"/>
                <a:cs typeface="Calibri"/>
                <a:hlinkClick r:id="rId11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11" action="ppaction://hlinksldjump"/>
              </a:rPr>
              <a:t>A</a:t>
            </a:r>
            <a:r>
              <a:rPr dirty="0" sz="1000" spc="-15" b="1">
                <a:latin typeface="Calibri"/>
                <a:cs typeface="Calibri"/>
                <a:hlinkClick r:id="rId11" action="ppaction://hlinksldjump"/>
              </a:rPr>
              <a:t>l</a:t>
            </a:r>
            <a:r>
              <a:rPr dirty="0" sz="1000" spc="-10" b="1">
                <a:latin typeface="Calibri"/>
                <a:cs typeface="Calibri"/>
                <a:hlinkClick r:id="rId11" action="ppaction://hlinksldjump"/>
              </a:rPr>
              <a:t>g</a:t>
            </a:r>
            <a:r>
              <a:rPr dirty="0" sz="1000" spc="-5" b="1">
                <a:latin typeface="Calibri"/>
                <a:cs typeface="Calibri"/>
                <a:hlinkClick r:id="rId11" action="ppaction://hlinksldjump"/>
              </a:rPr>
              <a:t>o</a:t>
            </a:r>
            <a:r>
              <a:rPr dirty="0" sz="1000" b="1">
                <a:latin typeface="Calibri"/>
                <a:cs typeface="Calibri"/>
                <a:hlinkClick r:id="rId11" action="ppaction://hlinksldjump"/>
              </a:rPr>
              <a:t>r</a:t>
            </a:r>
            <a:r>
              <a:rPr dirty="0" sz="1000" spc="-10" b="1">
                <a:latin typeface="Calibri"/>
                <a:cs typeface="Calibri"/>
                <a:hlinkClick r:id="rId11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11" action="ppaction://hlinksldjump"/>
              </a:rPr>
              <a:t>t</a:t>
            </a:r>
            <a:r>
              <a:rPr dirty="0" sz="1000" b="1">
                <a:latin typeface="Calibri"/>
                <a:cs typeface="Calibri"/>
                <a:hlinkClick r:id="rId11" action="ppaction://hlinksldjump"/>
              </a:rPr>
              <a:t>h</a:t>
            </a:r>
            <a:r>
              <a:rPr dirty="0" sz="1000" spc="-5" b="1">
                <a:latin typeface="Calibri"/>
                <a:cs typeface="Calibri"/>
                <a:hlinkClick r:id="rId11" action="ppaction://hlinksldjump"/>
              </a:rPr>
              <a:t>m</a:t>
            </a:r>
            <a:r>
              <a:rPr dirty="0" sz="1000" spc="-5" b="1">
                <a:latin typeface="Calibri"/>
                <a:cs typeface="Calibri"/>
                <a:hlinkClick r:id="rId11" action="ppaction://hlinksldjump"/>
              </a:rPr>
              <a:t> </a:t>
            </a:r>
            <a:r>
              <a:rPr dirty="0" sz="1000" b="1">
                <a:latin typeface="Calibri"/>
                <a:cs typeface="Calibri"/>
                <a:hlinkClick r:id="rId11" action="ppaction://hlinksldjump"/>
              </a:rPr>
              <a:t>		</a:t>
            </a:r>
            <a:r>
              <a:rPr dirty="0" sz="1000" spc="-10" b="1">
                <a:latin typeface="Calibri"/>
                <a:cs typeface="Calibri"/>
                <a:hlinkClick r:id="rId11" action="ppaction://hlinksldjump"/>
              </a:rPr>
              <a:t>11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  <a:hlinkClick r:id="rId12" action="ppaction://hlinksldjump"/>
              </a:rPr>
              <a:t>M</a:t>
            </a:r>
            <a:r>
              <a:rPr dirty="0" sz="1000" spc="-10" b="1">
                <a:latin typeface="Calibri"/>
                <a:cs typeface="Calibri"/>
                <a:hlinkClick r:id="rId12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12" action="ppaction://hlinksldjump"/>
              </a:rPr>
              <a:t>d</a:t>
            </a:r>
            <a:r>
              <a:rPr dirty="0" sz="1000" b="1">
                <a:latin typeface="Calibri"/>
                <a:cs typeface="Calibri"/>
                <a:hlinkClick r:id="rId12" action="ppaction://hlinksldjump"/>
              </a:rPr>
              <a:t> </a:t>
            </a:r>
            <a:r>
              <a:rPr dirty="0" sz="1000" spc="-10" b="1">
                <a:latin typeface="Calibri"/>
                <a:cs typeface="Calibri"/>
                <a:hlinkClick r:id="rId12" action="ppaction://hlinksldjump"/>
              </a:rPr>
              <a:t>P</a:t>
            </a:r>
            <a:r>
              <a:rPr dirty="0" sz="1000" spc="-5" b="1">
                <a:latin typeface="Calibri"/>
                <a:cs typeface="Calibri"/>
                <a:hlinkClick r:id="rId12" action="ppaction://hlinksldjump"/>
              </a:rPr>
              <a:t>o</a:t>
            </a:r>
            <a:r>
              <a:rPr dirty="0" sz="1000" spc="-10" b="1">
                <a:latin typeface="Calibri"/>
                <a:cs typeface="Calibri"/>
                <a:hlinkClick r:id="rId12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12" action="ppaction://hlinksldjump"/>
              </a:rPr>
              <a:t>nt</a:t>
            </a:r>
            <a:r>
              <a:rPr dirty="0" sz="1000" b="1">
                <a:latin typeface="Calibri"/>
                <a:cs typeface="Calibri"/>
                <a:hlinkClick r:id="rId12" action="ppaction://hlinksldjump"/>
              </a:rPr>
              <a:t> </a:t>
            </a:r>
            <a:r>
              <a:rPr dirty="0" sz="1000" spc="-10" b="1">
                <a:latin typeface="Calibri"/>
                <a:cs typeface="Calibri"/>
                <a:hlinkClick r:id="rId12" action="ppaction://hlinksldjump"/>
              </a:rPr>
              <a:t>Alg</a:t>
            </a:r>
            <a:r>
              <a:rPr dirty="0" sz="1000" spc="-5" b="1">
                <a:latin typeface="Calibri"/>
                <a:cs typeface="Calibri"/>
                <a:hlinkClick r:id="rId12" action="ppaction://hlinksldjump"/>
              </a:rPr>
              <a:t>or</a:t>
            </a:r>
            <a:r>
              <a:rPr dirty="0" sz="1000" spc="-10" b="1">
                <a:latin typeface="Calibri"/>
                <a:cs typeface="Calibri"/>
                <a:hlinkClick r:id="rId12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12" action="ppaction://hlinksldjump"/>
              </a:rPr>
              <a:t>t</a:t>
            </a:r>
            <a:r>
              <a:rPr dirty="0" sz="1000" b="1">
                <a:latin typeface="Calibri"/>
                <a:cs typeface="Calibri"/>
                <a:hlinkClick r:id="rId12" action="ppaction://hlinksldjump"/>
              </a:rPr>
              <a:t>h</a:t>
            </a:r>
            <a:r>
              <a:rPr dirty="0" sz="1000" spc="-5" b="1">
                <a:latin typeface="Calibri"/>
                <a:cs typeface="Calibri"/>
                <a:hlinkClick r:id="rId12" action="ppaction://hlinksldjump"/>
              </a:rPr>
              <a:t>m </a:t>
            </a:r>
            <a:r>
              <a:rPr dirty="0" sz="1000" b="1">
                <a:latin typeface="Calibri"/>
                <a:cs typeface="Calibri"/>
                <a:hlinkClick r:id="rId12" action="ppaction://hlinksldjump"/>
              </a:rPr>
              <a:t>		</a:t>
            </a:r>
            <a:r>
              <a:rPr dirty="0" sz="1000" spc="-10" b="1">
                <a:latin typeface="Calibri"/>
                <a:cs typeface="Calibri"/>
                <a:hlinkClick r:id="rId12" action="ppaction://hlinksldjump"/>
              </a:rPr>
              <a:t>13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 Light"/>
              <a:buAutoNum type="arabicPeriod"/>
            </a:pPr>
            <a:endParaRPr sz="1000">
              <a:latin typeface="Times New Roman"/>
              <a:cs typeface="Times New Roman"/>
            </a:endParaRPr>
          </a:p>
          <a:p>
            <a:pPr algn="r" marL="355600" marR="11430" indent="-342900">
              <a:lnSpc>
                <a:spcPct val="100000"/>
              </a:lnSpc>
              <a:spcBef>
                <a:spcPts val="735"/>
              </a:spcBef>
              <a:buAutoNum type="arabicPeriod"/>
              <a:tabLst>
                <a:tab pos="355600" algn="l"/>
                <a:tab pos="5574030" algn="l"/>
              </a:tabLst>
            </a:pPr>
            <a:r>
              <a:rPr dirty="0" sz="1200" spc="-10" b="0">
                <a:latin typeface="Calibri Light"/>
                <a:cs typeface="Calibri Light"/>
                <a:hlinkClick r:id="rId13" action="ppaction://hlinksldjump"/>
              </a:rPr>
              <a:t>PO</a:t>
            </a:r>
            <a:r>
              <a:rPr dirty="0" sz="1200" spc="-15" b="0">
                <a:latin typeface="Calibri Light"/>
                <a:cs typeface="Calibri Light"/>
                <a:hlinkClick r:id="rId13" action="ppaction://hlinksldjump"/>
              </a:rPr>
              <a:t>LY</a:t>
            </a:r>
            <a:r>
              <a:rPr dirty="0" sz="1200" spc="-25" b="0">
                <a:latin typeface="Calibri Light"/>
                <a:cs typeface="Calibri Light"/>
                <a:hlinkClick r:id="rId13" action="ppaction://hlinksldjump"/>
              </a:rPr>
              <a:t>G</a:t>
            </a:r>
            <a:r>
              <a:rPr dirty="0" sz="1200" spc="-10" b="0">
                <a:latin typeface="Calibri Light"/>
                <a:cs typeface="Calibri Light"/>
                <a:hlinkClick r:id="rId13" action="ppaction://hlinksldjump"/>
              </a:rPr>
              <a:t>O</a:t>
            </a:r>
            <a:r>
              <a:rPr dirty="0" sz="1200" b="0">
                <a:latin typeface="Calibri Light"/>
                <a:cs typeface="Calibri Light"/>
                <a:hlinkClick r:id="rId13" action="ppaction://hlinksldjump"/>
              </a:rPr>
              <a:t>N</a:t>
            </a:r>
            <a:r>
              <a:rPr dirty="0" sz="1200" spc="-30" b="0">
                <a:latin typeface="Calibri Light"/>
                <a:cs typeface="Calibri Light"/>
                <a:hlinkClick r:id="rId13" action="ppaction://hlinksldjump"/>
              </a:rPr>
              <a:t> </a:t>
            </a:r>
            <a:r>
              <a:rPr dirty="0" sz="1200" b="0">
                <a:latin typeface="Calibri Light"/>
                <a:cs typeface="Calibri Light"/>
                <a:hlinkClick r:id="rId13" action="ppaction://hlinksldjump"/>
              </a:rPr>
              <a:t>F</a:t>
            </a:r>
            <a:r>
              <a:rPr dirty="0" sz="1200" spc="-5" b="0">
                <a:latin typeface="Calibri Light"/>
                <a:cs typeface="Calibri Light"/>
                <a:hlinkClick r:id="rId13" action="ppaction://hlinksldjump"/>
              </a:rPr>
              <a:t>I</a:t>
            </a:r>
            <a:r>
              <a:rPr dirty="0" sz="1200" spc="-15" b="0">
                <a:latin typeface="Calibri Light"/>
                <a:cs typeface="Calibri Light"/>
                <a:hlinkClick r:id="rId13" action="ppaction://hlinksldjump"/>
              </a:rPr>
              <a:t>LL</a:t>
            </a:r>
            <a:r>
              <a:rPr dirty="0" sz="1200" spc="-5" b="0">
                <a:latin typeface="Calibri Light"/>
                <a:cs typeface="Calibri Light"/>
                <a:hlinkClick r:id="rId13" action="ppaction://hlinksldjump"/>
              </a:rPr>
              <a:t>I</a:t>
            </a:r>
            <a:r>
              <a:rPr dirty="0" sz="1200" spc="-25" b="0">
                <a:latin typeface="Calibri Light"/>
                <a:cs typeface="Calibri Light"/>
                <a:hlinkClick r:id="rId13" action="ppaction://hlinksldjump"/>
              </a:rPr>
              <a:t>N</a:t>
            </a:r>
            <a:r>
              <a:rPr dirty="0" sz="1200" b="0">
                <a:latin typeface="Calibri Light"/>
                <a:cs typeface="Calibri Light"/>
                <a:hlinkClick r:id="rId13" action="ppaction://hlinksldjump"/>
              </a:rPr>
              <a:t>G 	</a:t>
            </a:r>
            <a:r>
              <a:rPr dirty="0" sz="1200" spc="-10" b="0">
                <a:latin typeface="Calibri Light"/>
                <a:cs typeface="Calibri Light"/>
                <a:hlinkClick r:id="rId13" action="ppaction://hlinksldjump"/>
              </a:rPr>
              <a:t>16</a:t>
            </a:r>
            <a:endParaRPr sz="1200">
              <a:latin typeface="Calibri Light"/>
              <a:cs typeface="Calibri Light"/>
            </a:endParaRPr>
          </a:p>
          <a:p>
            <a:pPr algn="just" marL="355600" marR="11430">
              <a:lnSpc>
                <a:spcPct val="209800"/>
              </a:lnSpc>
              <a:spcBef>
                <a:spcPts val="50"/>
              </a:spcBef>
              <a:tabLst>
                <a:tab pos="5610860" algn="l"/>
              </a:tabLst>
            </a:pPr>
            <a:r>
              <a:rPr dirty="0" sz="1000" spc="-10" b="1">
                <a:latin typeface="Calibri"/>
                <a:cs typeface="Calibri"/>
                <a:hlinkClick r:id="rId13" action="ppaction://hlinksldjump"/>
              </a:rPr>
              <a:t>S</a:t>
            </a:r>
            <a:r>
              <a:rPr dirty="0" sz="1000" spc="-5" b="1">
                <a:latin typeface="Calibri"/>
                <a:cs typeface="Calibri"/>
                <a:hlinkClick r:id="rId13" action="ppaction://hlinksldjump"/>
              </a:rPr>
              <a:t>can</a:t>
            </a:r>
            <a:r>
              <a:rPr dirty="0" sz="1000" b="1">
                <a:latin typeface="Calibri"/>
                <a:cs typeface="Calibri"/>
                <a:hlinkClick r:id="rId13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13" action="ppaction://hlinksldjump"/>
              </a:rPr>
              <a:t>L</a:t>
            </a:r>
            <a:r>
              <a:rPr dirty="0" sz="1000" spc="-10" b="1">
                <a:latin typeface="Calibri"/>
                <a:cs typeface="Calibri"/>
                <a:hlinkClick r:id="rId13" action="ppaction://hlinksldjump"/>
              </a:rPr>
              <a:t>i</a:t>
            </a:r>
            <a:r>
              <a:rPr dirty="0" sz="1000" b="1">
                <a:latin typeface="Calibri"/>
                <a:cs typeface="Calibri"/>
                <a:hlinkClick r:id="rId13" action="ppaction://hlinksldjump"/>
              </a:rPr>
              <a:t>n</a:t>
            </a:r>
            <a:r>
              <a:rPr dirty="0" sz="1000" spc="-5" b="1">
                <a:latin typeface="Calibri"/>
                <a:cs typeface="Calibri"/>
                <a:hlinkClick r:id="rId13" action="ppaction://hlinksldjump"/>
              </a:rPr>
              <a:t>e</a:t>
            </a:r>
            <a:r>
              <a:rPr dirty="0" sz="1000" b="1">
                <a:latin typeface="Calibri"/>
                <a:cs typeface="Calibri"/>
                <a:hlinkClick r:id="rId13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13" action="ppaction://hlinksldjump"/>
              </a:rPr>
              <a:t>A</a:t>
            </a:r>
            <a:r>
              <a:rPr dirty="0" sz="1000" b="1">
                <a:latin typeface="Calibri"/>
                <a:cs typeface="Calibri"/>
                <a:hlinkClick r:id="rId13" action="ppaction://hlinksldjump"/>
              </a:rPr>
              <a:t>l</a:t>
            </a:r>
            <a:r>
              <a:rPr dirty="0" sz="1000" spc="-10" b="1">
                <a:latin typeface="Calibri"/>
                <a:cs typeface="Calibri"/>
                <a:hlinkClick r:id="rId13" action="ppaction://hlinksldjump"/>
              </a:rPr>
              <a:t>g</a:t>
            </a:r>
            <a:r>
              <a:rPr dirty="0" sz="1000" spc="-5" b="1">
                <a:latin typeface="Calibri"/>
                <a:cs typeface="Calibri"/>
                <a:hlinkClick r:id="rId13" action="ppaction://hlinksldjump"/>
              </a:rPr>
              <a:t>or</a:t>
            </a:r>
            <a:r>
              <a:rPr dirty="0" sz="1000" spc="-10" b="1">
                <a:latin typeface="Calibri"/>
                <a:cs typeface="Calibri"/>
                <a:hlinkClick r:id="rId13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13" action="ppaction://hlinksldjump"/>
              </a:rPr>
              <a:t>t</a:t>
            </a:r>
            <a:r>
              <a:rPr dirty="0" sz="1000" b="1">
                <a:latin typeface="Calibri"/>
                <a:cs typeface="Calibri"/>
                <a:hlinkClick r:id="rId13" action="ppaction://hlinksldjump"/>
              </a:rPr>
              <a:t>h</a:t>
            </a:r>
            <a:r>
              <a:rPr dirty="0" sz="1000" spc="-5" b="1">
                <a:latin typeface="Calibri"/>
                <a:cs typeface="Calibri"/>
                <a:hlinkClick r:id="rId13" action="ppaction://hlinksldjump"/>
              </a:rPr>
              <a:t>m </a:t>
            </a:r>
            <a:r>
              <a:rPr dirty="0" sz="1000" b="1">
                <a:latin typeface="Calibri"/>
                <a:cs typeface="Calibri"/>
                <a:hlinkClick r:id="rId13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13" action="ppaction://hlinksldjump"/>
              </a:rPr>
              <a:t>16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  <a:hlinkClick r:id="rId14" action="ppaction://hlinksldjump"/>
              </a:rPr>
              <a:t>F</a:t>
            </a:r>
            <a:r>
              <a:rPr dirty="0" sz="1000" spc="-15" b="1">
                <a:latin typeface="Calibri"/>
                <a:cs typeface="Calibri"/>
                <a:hlinkClick r:id="rId14" action="ppaction://hlinksldjump"/>
              </a:rPr>
              <a:t>l</a:t>
            </a:r>
            <a:r>
              <a:rPr dirty="0" sz="1000" spc="-5" b="1">
                <a:latin typeface="Calibri"/>
                <a:cs typeface="Calibri"/>
                <a:hlinkClick r:id="rId14" action="ppaction://hlinksldjump"/>
              </a:rPr>
              <a:t>ood</a:t>
            </a:r>
            <a:r>
              <a:rPr dirty="0" sz="1000" b="1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14" action="ppaction://hlinksldjump"/>
              </a:rPr>
              <a:t>F</a:t>
            </a:r>
            <a:r>
              <a:rPr dirty="0" sz="1000" spc="-10" b="1">
                <a:latin typeface="Calibri"/>
                <a:cs typeface="Calibri"/>
                <a:hlinkClick r:id="rId14" action="ppaction://hlinksldjump"/>
              </a:rPr>
              <a:t>i</a:t>
            </a:r>
            <a:r>
              <a:rPr dirty="0" sz="1000" b="1">
                <a:latin typeface="Calibri"/>
                <a:cs typeface="Calibri"/>
                <a:hlinkClick r:id="rId14" action="ppaction://hlinksldjump"/>
              </a:rPr>
              <a:t>l</a:t>
            </a:r>
            <a:r>
              <a:rPr dirty="0" sz="1000" spc="-5" b="1">
                <a:latin typeface="Calibri"/>
                <a:cs typeface="Calibri"/>
                <a:hlinkClick r:id="rId14" action="ppaction://hlinksldjump"/>
              </a:rPr>
              <a:t>l</a:t>
            </a:r>
            <a:r>
              <a:rPr dirty="0" sz="1000" spc="-10" b="1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14" action="ppaction://hlinksldjump"/>
              </a:rPr>
              <a:t>A</a:t>
            </a:r>
            <a:r>
              <a:rPr dirty="0" sz="1000" b="1">
                <a:latin typeface="Calibri"/>
                <a:cs typeface="Calibri"/>
                <a:hlinkClick r:id="rId14" action="ppaction://hlinksldjump"/>
              </a:rPr>
              <a:t>l</a:t>
            </a:r>
            <a:r>
              <a:rPr dirty="0" sz="1000" spc="-10" b="1">
                <a:latin typeface="Calibri"/>
                <a:cs typeface="Calibri"/>
                <a:hlinkClick r:id="rId14" action="ppaction://hlinksldjump"/>
              </a:rPr>
              <a:t>g</a:t>
            </a:r>
            <a:r>
              <a:rPr dirty="0" sz="1000" spc="-5" b="1">
                <a:latin typeface="Calibri"/>
                <a:cs typeface="Calibri"/>
                <a:hlinkClick r:id="rId14" action="ppaction://hlinksldjump"/>
              </a:rPr>
              <a:t>or</a:t>
            </a:r>
            <a:r>
              <a:rPr dirty="0" sz="1000" spc="-10" b="1">
                <a:latin typeface="Calibri"/>
                <a:cs typeface="Calibri"/>
                <a:hlinkClick r:id="rId14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14" action="ppaction://hlinksldjump"/>
              </a:rPr>
              <a:t>t</a:t>
            </a:r>
            <a:r>
              <a:rPr dirty="0" sz="1000" b="1">
                <a:latin typeface="Calibri"/>
                <a:cs typeface="Calibri"/>
                <a:hlinkClick r:id="rId14" action="ppaction://hlinksldjump"/>
              </a:rPr>
              <a:t>h</a:t>
            </a:r>
            <a:r>
              <a:rPr dirty="0" sz="1000" spc="-5" b="1">
                <a:latin typeface="Calibri"/>
                <a:cs typeface="Calibri"/>
                <a:hlinkClick r:id="rId14" action="ppaction://hlinksldjump"/>
              </a:rPr>
              <a:t>m </a:t>
            </a:r>
            <a:r>
              <a:rPr dirty="0" sz="1000" b="1">
                <a:latin typeface="Calibri"/>
                <a:cs typeface="Calibri"/>
                <a:hlinkClick r:id="rId14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14" action="ppaction://hlinksldjump"/>
              </a:rPr>
              <a:t>17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  <a:hlinkClick r:id="rId15" action="ppaction://hlinksldjump"/>
              </a:rPr>
              <a:t>Bound</a:t>
            </a:r>
            <a:r>
              <a:rPr dirty="0" sz="1000" spc="-20" b="1">
                <a:latin typeface="Calibri"/>
                <a:cs typeface="Calibri"/>
                <a:hlinkClick r:id="rId15" action="ppaction://hlinksldjump"/>
              </a:rPr>
              <a:t>a</a:t>
            </a:r>
            <a:r>
              <a:rPr dirty="0" sz="1000" spc="-5" b="1">
                <a:latin typeface="Calibri"/>
                <a:cs typeface="Calibri"/>
                <a:hlinkClick r:id="rId15" action="ppaction://hlinksldjump"/>
              </a:rPr>
              <a:t>ry</a:t>
            </a:r>
            <a:r>
              <a:rPr dirty="0" sz="1000" spc="-5" b="1"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15" action="ppaction://hlinksldjump"/>
              </a:rPr>
              <a:t>F</a:t>
            </a:r>
            <a:r>
              <a:rPr dirty="0" sz="1000" spc="-10" b="1">
                <a:latin typeface="Calibri"/>
                <a:cs typeface="Calibri"/>
                <a:hlinkClick r:id="rId15" action="ppaction://hlinksldjump"/>
              </a:rPr>
              <a:t>il</a:t>
            </a:r>
            <a:r>
              <a:rPr dirty="0" sz="1000" spc="-5" b="1">
                <a:latin typeface="Calibri"/>
                <a:cs typeface="Calibri"/>
                <a:hlinkClick r:id="rId15" action="ppaction://hlinksldjump"/>
              </a:rPr>
              <a:t>l</a:t>
            </a:r>
            <a:r>
              <a:rPr dirty="0" sz="1000" spc="5" b="1"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000" spc="-10" b="1">
                <a:latin typeface="Calibri"/>
                <a:cs typeface="Calibri"/>
                <a:hlinkClick r:id="rId15" action="ppaction://hlinksldjump"/>
              </a:rPr>
              <a:t>A</a:t>
            </a:r>
            <a:r>
              <a:rPr dirty="0" sz="1000" b="1">
                <a:latin typeface="Calibri"/>
                <a:cs typeface="Calibri"/>
                <a:hlinkClick r:id="rId15" action="ppaction://hlinksldjump"/>
              </a:rPr>
              <a:t>l</a:t>
            </a:r>
            <a:r>
              <a:rPr dirty="0" sz="1000" spc="-10" b="1">
                <a:latin typeface="Calibri"/>
                <a:cs typeface="Calibri"/>
                <a:hlinkClick r:id="rId15" action="ppaction://hlinksldjump"/>
              </a:rPr>
              <a:t>g</a:t>
            </a:r>
            <a:r>
              <a:rPr dirty="0" sz="1000" spc="-5" b="1">
                <a:latin typeface="Calibri"/>
                <a:cs typeface="Calibri"/>
                <a:hlinkClick r:id="rId15" action="ppaction://hlinksldjump"/>
              </a:rPr>
              <a:t>or</a:t>
            </a:r>
            <a:r>
              <a:rPr dirty="0" sz="1000" spc="-10" b="1">
                <a:latin typeface="Calibri"/>
                <a:cs typeface="Calibri"/>
                <a:hlinkClick r:id="rId15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15" action="ppaction://hlinksldjump"/>
              </a:rPr>
              <a:t>t</a:t>
            </a:r>
            <a:r>
              <a:rPr dirty="0" sz="1000" b="1">
                <a:latin typeface="Calibri"/>
                <a:cs typeface="Calibri"/>
                <a:hlinkClick r:id="rId15" action="ppaction://hlinksldjump"/>
              </a:rPr>
              <a:t>h</a:t>
            </a:r>
            <a:r>
              <a:rPr dirty="0" sz="1000" spc="-5" b="1">
                <a:latin typeface="Calibri"/>
                <a:cs typeface="Calibri"/>
                <a:hlinkClick r:id="rId15" action="ppaction://hlinksldjump"/>
              </a:rPr>
              <a:t>m </a:t>
            </a:r>
            <a:r>
              <a:rPr dirty="0" sz="1000" b="1">
                <a:latin typeface="Calibri"/>
                <a:cs typeface="Calibri"/>
                <a:hlinkClick r:id="rId15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15" action="ppaction://hlinksldjump"/>
              </a:rPr>
              <a:t>18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  <a:hlinkClick r:id="rId15" action="ppaction://hlinksldjump"/>
              </a:rPr>
              <a:t>4-C</a:t>
            </a:r>
            <a:r>
              <a:rPr dirty="0" sz="1000" spc="-5" b="1">
                <a:latin typeface="Calibri"/>
                <a:cs typeface="Calibri"/>
                <a:hlinkClick r:id="rId15" action="ppaction://hlinksldjump"/>
              </a:rPr>
              <a:t>onnected</a:t>
            </a:r>
            <a:r>
              <a:rPr dirty="0" sz="1000" b="1"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000" spc="-10" b="1">
                <a:latin typeface="Calibri"/>
                <a:cs typeface="Calibri"/>
                <a:hlinkClick r:id="rId15" action="ppaction://hlinksldjump"/>
              </a:rPr>
              <a:t>P</a:t>
            </a:r>
            <a:r>
              <a:rPr dirty="0" sz="1000" spc="-5" b="1">
                <a:latin typeface="Calibri"/>
                <a:cs typeface="Calibri"/>
                <a:hlinkClick r:id="rId15" action="ppaction://hlinksldjump"/>
              </a:rPr>
              <a:t>o</a:t>
            </a:r>
            <a:r>
              <a:rPr dirty="0" sz="1000" spc="-10" b="1">
                <a:latin typeface="Calibri"/>
                <a:cs typeface="Calibri"/>
                <a:hlinkClick r:id="rId15" action="ppaction://hlinksldjump"/>
              </a:rPr>
              <a:t>lyg</a:t>
            </a:r>
            <a:r>
              <a:rPr dirty="0" sz="1000" spc="-5" b="1">
                <a:latin typeface="Calibri"/>
                <a:cs typeface="Calibri"/>
                <a:hlinkClick r:id="rId15" action="ppaction://hlinksldjump"/>
              </a:rPr>
              <a:t>on </a:t>
            </a:r>
            <a:r>
              <a:rPr dirty="0" sz="1000" b="1">
                <a:latin typeface="Calibri"/>
                <a:cs typeface="Calibri"/>
                <a:hlinkClick r:id="rId15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15" action="ppaction://hlinksldjump"/>
              </a:rPr>
              <a:t>18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  <a:hlinkClick r:id="rId16" action="ppaction://hlinksldjump"/>
              </a:rPr>
              <a:t>8-C</a:t>
            </a:r>
            <a:r>
              <a:rPr dirty="0" sz="1000" spc="-5" b="1">
                <a:latin typeface="Calibri"/>
                <a:cs typeface="Calibri"/>
                <a:hlinkClick r:id="rId16" action="ppaction://hlinksldjump"/>
              </a:rPr>
              <a:t>onne</a:t>
            </a:r>
            <a:r>
              <a:rPr dirty="0" sz="1000" b="1">
                <a:latin typeface="Calibri"/>
                <a:cs typeface="Calibri"/>
                <a:hlinkClick r:id="rId16" action="ppaction://hlinksldjump"/>
              </a:rPr>
              <a:t>c</a:t>
            </a:r>
            <a:r>
              <a:rPr dirty="0" sz="1000" spc="-5" b="1">
                <a:latin typeface="Calibri"/>
                <a:cs typeface="Calibri"/>
                <a:hlinkClick r:id="rId16" action="ppaction://hlinksldjump"/>
              </a:rPr>
              <a:t>ted</a:t>
            </a:r>
            <a:r>
              <a:rPr dirty="0" sz="1000" b="1"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000" spc="-10" b="1">
                <a:latin typeface="Calibri"/>
                <a:cs typeface="Calibri"/>
                <a:hlinkClick r:id="rId16" action="ppaction://hlinksldjump"/>
              </a:rPr>
              <a:t>P</a:t>
            </a:r>
            <a:r>
              <a:rPr dirty="0" sz="1000" spc="-5" b="1">
                <a:latin typeface="Calibri"/>
                <a:cs typeface="Calibri"/>
                <a:hlinkClick r:id="rId16" action="ppaction://hlinksldjump"/>
              </a:rPr>
              <a:t>o</a:t>
            </a:r>
            <a:r>
              <a:rPr dirty="0" sz="1000" spc="-10" b="1">
                <a:latin typeface="Calibri"/>
                <a:cs typeface="Calibri"/>
                <a:hlinkClick r:id="rId16" action="ppaction://hlinksldjump"/>
              </a:rPr>
              <a:t>lyg</a:t>
            </a:r>
            <a:r>
              <a:rPr dirty="0" sz="1000" spc="-5" b="1">
                <a:latin typeface="Calibri"/>
                <a:cs typeface="Calibri"/>
                <a:hlinkClick r:id="rId16" action="ppaction://hlinksldjump"/>
              </a:rPr>
              <a:t>on </a:t>
            </a:r>
            <a:r>
              <a:rPr dirty="0" sz="1000" b="1">
                <a:latin typeface="Calibri"/>
                <a:cs typeface="Calibri"/>
                <a:hlinkClick r:id="rId16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16" action="ppaction://hlinksldjump"/>
              </a:rPr>
              <a:t>19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  <a:hlinkClick r:id="rId17" action="ppaction://hlinksldjump"/>
              </a:rPr>
              <a:t>Ins</a:t>
            </a:r>
            <a:r>
              <a:rPr dirty="0" sz="1000" spc="-15" b="1">
                <a:latin typeface="Calibri"/>
                <a:cs typeface="Calibri"/>
                <a:hlinkClick r:id="rId17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17" action="ppaction://hlinksldjump"/>
              </a:rPr>
              <a:t>de</a:t>
            </a:r>
            <a:r>
              <a:rPr dirty="0" sz="1000" spc="-10" b="1">
                <a:latin typeface="Calibri"/>
                <a:cs typeface="Calibri"/>
                <a:hlinkClick r:id="rId17" action="ppaction://hlinksldjump"/>
              </a:rPr>
              <a:t>-</a:t>
            </a:r>
            <a:r>
              <a:rPr dirty="0" sz="1000" spc="-5" b="1">
                <a:latin typeface="Calibri"/>
                <a:cs typeface="Calibri"/>
                <a:hlinkClick r:id="rId17" action="ppaction://hlinksldjump"/>
              </a:rPr>
              <a:t>outs</a:t>
            </a:r>
            <a:r>
              <a:rPr dirty="0" sz="1000" spc="-10" b="1">
                <a:latin typeface="Calibri"/>
                <a:cs typeface="Calibri"/>
                <a:hlinkClick r:id="rId17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17" action="ppaction://hlinksldjump"/>
              </a:rPr>
              <a:t>de</a:t>
            </a:r>
            <a:r>
              <a:rPr dirty="0" sz="1000" b="1"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 spc="-10" b="1">
                <a:latin typeface="Calibri"/>
                <a:cs typeface="Calibri"/>
                <a:hlinkClick r:id="rId17" action="ppaction://hlinksldjump"/>
              </a:rPr>
              <a:t>T</a:t>
            </a:r>
            <a:r>
              <a:rPr dirty="0" sz="1000" spc="-5" b="1">
                <a:latin typeface="Calibri"/>
                <a:cs typeface="Calibri"/>
                <a:hlinkClick r:id="rId17" action="ppaction://hlinksldjump"/>
              </a:rPr>
              <a:t>est </a:t>
            </a:r>
            <a:r>
              <a:rPr dirty="0" sz="1000" b="1">
                <a:latin typeface="Calibri"/>
                <a:cs typeface="Calibri"/>
                <a:hlinkClick r:id="rId17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17" action="ppaction://hlinksldjump"/>
              </a:rPr>
              <a:t>21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8533" y="9466418"/>
            <a:ext cx="101600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35"/>
              </a:lnSpc>
            </a:pPr>
            <a:r>
              <a:rPr dirty="0" sz="1100" spc="-5">
                <a:latin typeface="Verdana"/>
                <a:cs typeface="Verdana"/>
              </a:rPr>
              <a:t>ii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" y="38099"/>
            <a:ext cx="7499984" cy="1296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r" marR="662305">
              <a:lnSpc>
                <a:spcPct val="100000"/>
              </a:lnSpc>
              <a:spcBef>
                <a:spcPts val="690"/>
              </a:spcBef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1812" y="3072637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400" y="1812782"/>
            <a:ext cx="6085840" cy="271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9100"/>
              </a:lnSpc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primary </a:t>
            </a:r>
            <a:r>
              <a:rPr dirty="0" sz="1100">
                <a:latin typeface="Verdana"/>
                <a:cs typeface="Verdana"/>
              </a:rPr>
              <a:t>use of </a:t>
            </a:r>
            <a:r>
              <a:rPr dirty="0" sz="1100" spc="-5">
                <a:latin typeface="Verdana"/>
                <a:cs typeface="Verdana"/>
              </a:rPr>
              <a:t>clipping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computer graphics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to remove objects, </a:t>
            </a:r>
            <a:r>
              <a:rPr dirty="0" sz="1100" spc="-5">
                <a:latin typeface="Verdana"/>
                <a:cs typeface="Verdana"/>
              </a:rPr>
              <a:t>lines,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line  </a:t>
            </a:r>
            <a:r>
              <a:rPr dirty="0" sz="1100">
                <a:latin typeface="Verdana"/>
                <a:cs typeface="Verdana"/>
              </a:rPr>
              <a:t>segments </a:t>
            </a:r>
            <a:r>
              <a:rPr dirty="0" sz="1100" spc="-5">
                <a:latin typeface="Verdana"/>
                <a:cs typeface="Verdana"/>
              </a:rPr>
              <a:t>that are outside the viewing </a:t>
            </a:r>
            <a:r>
              <a:rPr dirty="0" sz="1100">
                <a:latin typeface="Verdana"/>
                <a:cs typeface="Verdana"/>
              </a:rPr>
              <a:t>pane. The </a:t>
            </a:r>
            <a:r>
              <a:rPr dirty="0" sz="1100" spc="-5">
                <a:latin typeface="Verdana"/>
                <a:cs typeface="Verdana"/>
              </a:rPr>
              <a:t>viewing transformation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insensitive 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position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points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relative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viewing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volume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–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especially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those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points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behind  </a:t>
            </a:r>
            <a:r>
              <a:rPr dirty="0" sz="1100" spc="-5">
                <a:latin typeface="Verdana"/>
                <a:cs typeface="Verdana"/>
              </a:rPr>
              <a:t>the viewer </a:t>
            </a:r>
            <a:r>
              <a:rPr dirty="0" sz="1100">
                <a:latin typeface="Verdana"/>
                <a:cs typeface="Verdana"/>
              </a:rPr>
              <a:t>–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10">
                <a:latin typeface="Verdana"/>
                <a:cs typeface="Verdana"/>
              </a:rPr>
              <a:t>it is </a:t>
            </a:r>
            <a:r>
              <a:rPr dirty="0" sz="1100">
                <a:latin typeface="Verdana"/>
                <a:cs typeface="Verdana"/>
              </a:rPr>
              <a:t>necessary to remove these </a:t>
            </a:r>
            <a:r>
              <a:rPr dirty="0" sz="1100" spc="-5">
                <a:latin typeface="Verdana"/>
                <a:cs typeface="Verdana"/>
              </a:rPr>
              <a:t>points </a:t>
            </a:r>
            <a:r>
              <a:rPr dirty="0" sz="1100">
                <a:latin typeface="Verdana"/>
                <a:cs typeface="Verdana"/>
              </a:rPr>
              <a:t>before </a:t>
            </a:r>
            <a:r>
              <a:rPr dirty="0" sz="1100" spc="-5">
                <a:latin typeface="Verdana"/>
                <a:cs typeface="Verdana"/>
              </a:rPr>
              <a:t>generating the</a:t>
            </a:r>
            <a:r>
              <a:rPr dirty="0" sz="1100" spc="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view.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05" b="1">
                <a:latin typeface="Arial"/>
                <a:cs typeface="Arial"/>
              </a:rPr>
              <a:t>Point</a:t>
            </a:r>
            <a:r>
              <a:rPr dirty="0" sz="1800" spc="-305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Clipping</a:t>
            </a:r>
            <a:endParaRPr sz="1800">
              <a:latin typeface="Arial"/>
              <a:cs typeface="Arial"/>
            </a:endParaRPr>
          </a:p>
          <a:p>
            <a:pPr algn="just" marL="12700" marR="5715">
              <a:lnSpc>
                <a:spcPct val="109100"/>
              </a:lnSpc>
              <a:spcBef>
                <a:spcPts val="715"/>
              </a:spcBef>
            </a:pPr>
            <a:r>
              <a:rPr dirty="0" sz="1100" spc="-5">
                <a:latin typeface="Verdana"/>
                <a:cs typeface="Verdana"/>
              </a:rPr>
              <a:t>Clipping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point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from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given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window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very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easy.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Consider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following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figure,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where  </a:t>
            </a:r>
            <a:r>
              <a:rPr dirty="0" sz="1100" spc="-5">
                <a:latin typeface="Verdana"/>
                <a:cs typeface="Verdana"/>
              </a:rPr>
              <a:t>the rectangle indicates the window. Point clipping tells </a:t>
            </a:r>
            <a:r>
              <a:rPr dirty="0" sz="1100">
                <a:latin typeface="Verdana"/>
                <a:cs typeface="Verdana"/>
              </a:rPr>
              <a:t>us </a:t>
            </a:r>
            <a:r>
              <a:rPr dirty="0" sz="1100" spc="-5">
                <a:latin typeface="Verdana"/>
                <a:cs typeface="Verdana"/>
              </a:rPr>
              <a:t>whether the given point </a:t>
            </a:r>
            <a:r>
              <a:rPr dirty="0" sz="1100" spc="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(X,</a:t>
            </a:r>
            <a:endParaRPr sz="1100">
              <a:latin typeface="Verdana"/>
              <a:cs typeface="Verdana"/>
            </a:endParaRPr>
          </a:p>
          <a:p>
            <a:pPr algn="just" marL="12700" marR="7620">
              <a:lnSpc>
                <a:spcPct val="108200"/>
              </a:lnSpc>
              <a:spcBef>
                <a:spcPts val="20"/>
              </a:spcBef>
            </a:pPr>
            <a:r>
              <a:rPr dirty="0" sz="1100">
                <a:latin typeface="Verdana"/>
                <a:cs typeface="Verdana"/>
              </a:rPr>
              <a:t>Y)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within the given window </a:t>
            </a:r>
            <a:r>
              <a:rPr dirty="0" sz="1100">
                <a:latin typeface="Verdana"/>
                <a:cs typeface="Verdana"/>
              </a:rPr>
              <a:t>or not; </a:t>
            </a:r>
            <a:r>
              <a:rPr dirty="0" sz="1100" spc="-5">
                <a:latin typeface="Verdana"/>
                <a:cs typeface="Verdana"/>
              </a:rPr>
              <a:t>and decides whether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use </a:t>
            </a:r>
            <a:r>
              <a:rPr dirty="0" sz="1100" spc="-5">
                <a:latin typeface="Verdana"/>
                <a:cs typeface="Verdana"/>
              </a:rPr>
              <a:t>the minimum 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maximum </a:t>
            </a:r>
            <a:r>
              <a:rPr dirty="0" sz="1100">
                <a:latin typeface="Verdana"/>
                <a:cs typeface="Verdana"/>
              </a:rPr>
              <a:t>coordinates of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window.</a:t>
            </a:r>
            <a:endParaRPr sz="11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93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X-coordinate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given </a:t>
            </a:r>
            <a:r>
              <a:rPr dirty="0" sz="1100">
                <a:latin typeface="Verdana"/>
                <a:cs typeface="Verdana"/>
              </a:rPr>
              <a:t>point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inside the window,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>
                <a:latin typeface="Verdana"/>
                <a:cs typeface="Verdana"/>
              </a:rPr>
              <a:t>X </a:t>
            </a:r>
            <a:r>
              <a:rPr dirty="0" sz="1100" spc="-5">
                <a:latin typeface="Verdana"/>
                <a:cs typeface="Verdana"/>
              </a:rPr>
              <a:t>lies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between </a:t>
            </a:r>
            <a:r>
              <a:rPr dirty="0" sz="1100" spc="-5">
                <a:latin typeface="Verdana"/>
                <a:cs typeface="Verdana"/>
              </a:rPr>
              <a:t>W</a:t>
            </a:r>
            <a:r>
              <a:rPr dirty="0" sz="1100" spc="-5">
                <a:latin typeface="Verdana"/>
                <a:cs typeface="Verdana"/>
              </a:rPr>
              <a:t>x1 </a:t>
            </a:r>
            <a:r>
              <a:rPr dirty="0" sz="1100">
                <a:latin typeface="Verdana"/>
                <a:cs typeface="Verdana"/>
              </a:rPr>
              <a:t>≤</a:t>
            </a:r>
            <a:r>
              <a:rPr dirty="0" sz="1100" spc="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X</a:t>
            </a:r>
            <a:endParaRPr sz="1100">
              <a:latin typeface="Verdana"/>
              <a:cs typeface="Verdana"/>
            </a:endParaRPr>
          </a:p>
          <a:p>
            <a:pPr algn="just" marL="12700" marR="10160">
              <a:lnSpc>
                <a:spcPct val="108200"/>
              </a:lnSpc>
              <a:spcBef>
                <a:spcPts val="10"/>
              </a:spcBef>
            </a:pPr>
            <a:r>
              <a:rPr dirty="0" sz="1100">
                <a:latin typeface="Verdana"/>
                <a:cs typeface="Verdana"/>
              </a:rPr>
              <a:t>≤ </a:t>
            </a:r>
            <a:r>
              <a:rPr dirty="0" sz="1100" spc="-5">
                <a:latin typeface="Verdana"/>
                <a:cs typeface="Verdana"/>
              </a:rPr>
              <a:t>Wx2. </a:t>
            </a:r>
            <a:r>
              <a:rPr dirty="0" sz="1100">
                <a:latin typeface="Verdana"/>
                <a:cs typeface="Verdana"/>
              </a:rPr>
              <a:t>Same way, Y </a:t>
            </a:r>
            <a:r>
              <a:rPr dirty="0" sz="1100" spc="-5">
                <a:latin typeface="Verdana"/>
                <a:cs typeface="Verdana"/>
              </a:rPr>
              <a:t>coordinate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given </a:t>
            </a:r>
            <a:r>
              <a:rPr dirty="0" sz="1100" spc="-5">
                <a:latin typeface="Verdana"/>
                <a:cs typeface="Verdana"/>
              </a:rPr>
              <a:t>point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inside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window, </a:t>
            </a:r>
            <a:r>
              <a:rPr dirty="0" sz="1100">
                <a:latin typeface="Verdana"/>
                <a:cs typeface="Verdana"/>
              </a:rPr>
              <a:t>if Y </a:t>
            </a:r>
            <a:r>
              <a:rPr dirty="0" sz="1100" spc="-5">
                <a:latin typeface="Verdana"/>
                <a:cs typeface="Verdana"/>
              </a:rPr>
              <a:t>lies </a:t>
            </a:r>
            <a:r>
              <a:rPr dirty="0" sz="1100" spc="-10">
                <a:latin typeface="Verdana"/>
                <a:cs typeface="Verdana"/>
              </a:rPr>
              <a:t>in  </a:t>
            </a:r>
            <a:r>
              <a:rPr dirty="0" sz="1100">
                <a:latin typeface="Verdana"/>
                <a:cs typeface="Verdana"/>
              </a:rPr>
              <a:t>between </a:t>
            </a:r>
            <a:r>
              <a:rPr dirty="0" sz="1100" spc="-5">
                <a:latin typeface="Verdana"/>
                <a:cs typeface="Verdana"/>
              </a:rPr>
              <a:t>Wy</a:t>
            </a:r>
            <a:r>
              <a:rPr dirty="0" sz="1100" spc="-5">
                <a:latin typeface="Verdana"/>
                <a:cs typeface="Verdana"/>
              </a:rPr>
              <a:t>1 </a:t>
            </a:r>
            <a:r>
              <a:rPr dirty="0" sz="1100">
                <a:latin typeface="Verdana"/>
                <a:cs typeface="Verdana"/>
              </a:rPr>
              <a:t>≤ </a:t>
            </a:r>
            <a:r>
              <a:rPr dirty="0" sz="1100">
                <a:latin typeface="Verdana"/>
                <a:cs typeface="Verdana"/>
              </a:rPr>
              <a:t>Y </a:t>
            </a:r>
            <a:r>
              <a:rPr dirty="0" sz="1100">
                <a:latin typeface="Verdana"/>
                <a:cs typeface="Verdana"/>
              </a:rPr>
              <a:t>≤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Wy2.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0" y="7747761"/>
            <a:ext cx="128397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95" b="1">
                <a:latin typeface="Arial"/>
                <a:cs typeface="Arial"/>
              </a:rPr>
              <a:t>Line</a:t>
            </a:r>
            <a:r>
              <a:rPr dirty="0" sz="1800" spc="-320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Clipping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1812" y="8046465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87400" y="8112490"/>
            <a:ext cx="6083935" cy="558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9100"/>
              </a:lnSpc>
            </a:pPr>
            <a:r>
              <a:rPr dirty="0" sz="1100">
                <a:latin typeface="Verdana"/>
                <a:cs typeface="Verdana"/>
              </a:rPr>
              <a:t>The concept of </a:t>
            </a:r>
            <a:r>
              <a:rPr dirty="0" sz="1100" spc="-5">
                <a:latin typeface="Verdana"/>
                <a:cs typeface="Verdana"/>
              </a:rPr>
              <a:t>line clipping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same </a:t>
            </a:r>
            <a:r>
              <a:rPr dirty="0" sz="1100" spc="-5">
                <a:latin typeface="Verdana"/>
                <a:cs typeface="Verdana"/>
              </a:rPr>
              <a:t>as point clipping. </a:t>
            </a: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line </a:t>
            </a:r>
            <a:r>
              <a:rPr dirty="0" sz="1100">
                <a:latin typeface="Verdana"/>
                <a:cs typeface="Verdana"/>
              </a:rPr>
              <a:t>clipping, we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cut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 spc="-5">
                <a:latin typeface="Verdana"/>
                <a:cs typeface="Verdana"/>
              </a:rPr>
              <a:t>portion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line which is outside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window </a:t>
            </a:r>
            <a:r>
              <a:rPr dirty="0" sz="1100">
                <a:latin typeface="Verdana"/>
                <a:cs typeface="Verdana"/>
              </a:rPr>
              <a:t>and keep </a:t>
            </a:r>
            <a:r>
              <a:rPr dirty="0" sz="1100" spc="-5">
                <a:latin typeface="Verdana"/>
                <a:cs typeface="Verdana"/>
              </a:rPr>
              <a:t>only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portion that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inside the  </a:t>
            </a:r>
            <a:r>
              <a:rPr dirty="0" sz="1100" spc="-5">
                <a:latin typeface="Verdana"/>
                <a:cs typeface="Verdana"/>
              </a:rPr>
              <a:t>window.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42872" y="4640579"/>
            <a:ext cx="4372356" cy="2880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" y="38099"/>
            <a:ext cx="7499984" cy="1296035"/>
          </a:xfrm>
          <a:custGeom>
            <a:avLst/>
            <a:gdLst/>
            <a:ahLst/>
            <a:cxnLst/>
            <a:rect l="l" t="t" r="r" b="b"/>
            <a:pathLst>
              <a:path w="7499984" h="1296035">
                <a:moveTo>
                  <a:pt x="0" y="1295653"/>
                </a:moveTo>
                <a:lnTo>
                  <a:pt x="7499604" y="1295653"/>
                </a:lnTo>
                <a:lnTo>
                  <a:pt x="7499604" y="0"/>
                </a:lnTo>
                <a:lnTo>
                  <a:pt x="0" y="0"/>
                </a:lnTo>
                <a:lnTo>
                  <a:pt x="0" y="1295653"/>
                </a:lnTo>
                <a:close/>
              </a:path>
            </a:pathLst>
          </a:custGeom>
          <a:solidFill>
            <a:srgbClr val="0031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019045" y="362203"/>
            <a:ext cx="353504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5" b="0">
                <a:solidFill>
                  <a:srgbClr val="FFFFFF"/>
                </a:solidFill>
                <a:latin typeface="Calibri Light"/>
                <a:cs typeface="Calibri Light"/>
              </a:rPr>
              <a:t>5. </a:t>
            </a:r>
            <a:r>
              <a:rPr dirty="0" sz="2800" spc="-90" b="0">
                <a:solidFill>
                  <a:srgbClr val="FFFFFF"/>
                </a:solidFill>
                <a:latin typeface="Calibri Light"/>
                <a:cs typeface="Calibri Light"/>
              </a:rPr>
              <a:t>VIEWING </a:t>
            </a:r>
            <a:r>
              <a:rPr dirty="0" sz="2800" spc="-75" b="0">
                <a:solidFill>
                  <a:srgbClr val="FFFFFF"/>
                </a:solidFill>
                <a:latin typeface="Calibri Light"/>
                <a:cs typeface="Calibri Light"/>
              </a:rPr>
              <a:t>AND</a:t>
            </a:r>
            <a:r>
              <a:rPr dirty="0" sz="2800" spc="-47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800" spc="-90" b="0">
                <a:solidFill>
                  <a:srgbClr val="FFFFFF"/>
                </a:solidFill>
                <a:latin typeface="Calibri Light"/>
                <a:cs typeface="Calibri Light"/>
              </a:rPr>
              <a:t>CLIPPING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480" y="1352803"/>
            <a:ext cx="7499984" cy="0"/>
          </a:xfrm>
          <a:custGeom>
            <a:avLst/>
            <a:gdLst/>
            <a:ahLst/>
            <a:cxnLst/>
            <a:rect l="l" t="t" r="r" b="b"/>
            <a:pathLst>
              <a:path w="7499984" h="0">
                <a:moveTo>
                  <a:pt x="0" y="0"/>
                </a:moveTo>
                <a:lnTo>
                  <a:pt x="7499604" y="0"/>
                </a:lnTo>
              </a:path>
            </a:pathLst>
          </a:custGeom>
          <a:ln w="3810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5240" y="0"/>
            <a:ext cx="0" cy="1372235"/>
          </a:xfrm>
          <a:custGeom>
            <a:avLst/>
            <a:gdLst/>
            <a:ahLst/>
            <a:cxnLst/>
            <a:rect l="l" t="t" r="r" b="b"/>
            <a:pathLst>
              <a:path w="0" h="1372235">
                <a:moveTo>
                  <a:pt x="0" y="0"/>
                </a:moveTo>
                <a:lnTo>
                  <a:pt x="0" y="13718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545323" y="0"/>
            <a:ext cx="0" cy="1372235"/>
          </a:xfrm>
          <a:custGeom>
            <a:avLst/>
            <a:gdLst/>
            <a:ahLst/>
            <a:cxnLst/>
            <a:rect l="l" t="t" r="r" b="b"/>
            <a:pathLst>
              <a:path w="0" h="1372235">
                <a:moveTo>
                  <a:pt x="0" y="0"/>
                </a:moveTo>
                <a:lnTo>
                  <a:pt x="0" y="13718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24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1812" y="1196593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400" y="447040"/>
            <a:ext cx="6085205" cy="1376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965"/>
              </a:spcBef>
            </a:pPr>
            <a:r>
              <a:rPr dirty="0" sz="1800" spc="-120" b="1">
                <a:latin typeface="Arial"/>
                <a:cs typeface="Arial"/>
              </a:rPr>
              <a:t>Cohen-Sutherland</a:t>
            </a:r>
            <a:r>
              <a:rPr dirty="0" sz="1800" spc="-295" b="1">
                <a:latin typeface="Arial"/>
                <a:cs typeface="Arial"/>
              </a:rPr>
              <a:t> </a:t>
            </a:r>
            <a:r>
              <a:rPr dirty="0" sz="1800" spc="-95" b="1">
                <a:latin typeface="Arial"/>
                <a:cs typeface="Arial"/>
              </a:rPr>
              <a:t>Line</a:t>
            </a:r>
            <a:r>
              <a:rPr dirty="0" sz="1800" spc="-295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Clippings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12700"/>
              </a:lnSpc>
              <a:spcBef>
                <a:spcPts val="665"/>
              </a:spcBef>
            </a:pPr>
            <a:r>
              <a:rPr dirty="0" sz="1100" spc="-5">
                <a:latin typeface="Verdana"/>
                <a:cs typeface="Verdana"/>
              </a:rPr>
              <a:t>This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algorithm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uses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clipping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window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shown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following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figure.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minimum  </a:t>
            </a:r>
            <a:r>
              <a:rPr dirty="0" baseline="5050" sz="1650" spc="-7">
                <a:latin typeface="Verdana"/>
                <a:cs typeface="Verdana"/>
              </a:rPr>
              <a:t>coordinate </a:t>
            </a:r>
            <a:r>
              <a:rPr dirty="0" baseline="5050" sz="1650">
                <a:latin typeface="Verdana"/>
                <a:cs typeface="Verdana"/>
              </a:rPr>
              <a:t>for </a:t>
            </a:r>
            <a:r>
              <a:rPr dirty="0" baseline="5050" sz="1650" spc="-7">
                <a:latin typeface="Verdana"/>
                <a:cs typeface="Verdana"/>
              </a:rPr>
              <a:t>the clipping region </a:t>
            </a:r>
            <a:r>
              <a:rPr dirty="0" baseline="5050" sz="1650" spc="-15">
                <a:latin typeface="Verdana"/>
                <a:cs typeface="Verdana"/>
              </a:rPr>
              <a:t>is </a:t>
            </a:r>
            <a:r>
              <a:rPr dirty="0" baseline="5050" sz="1650">
                <a:latin typeface="Verdana"/>
                <a:cs typeface="Verdana"/>
              </a:rPr>
              <a:t>(XW</a:t>
            </a:r>
            <a:r>
              <a:rPr dirty="0" sz="700">
                <a:latin typeface="Verdana"/>
                <a:cs typeface="Verdana"/>
              </a:rPr>
              <a:t>min</a:t>
            </a:r>
            <a:r>
              <a:rPr dirty="0" baseline="5050" sz="1650">
                <a:latin typeface="Verdana"/>
                <a:cs typeface="Verdana"/>
              </a:rPr>
              <a:t>, </a:t>
            </a:r>
            <a:r>
              <a:rPr dirty="0" baseline="5050" sz="1650" spc="-7">
                <a:latin typeface="Verdana"/>
                <a:cs typeface="Verdana"/>
              </a:rPr>
              <a:t>YW</a:t>
            </a:r>
            <a:r>
              <a:rPr dirty="0" sz="700" spc="-5">
                <a:latin typeface="Verdana"/>
                <a:cs typeface="Verdana"/>
              </a:rPr>
              <a:t>min</a:t>
            </a:r>
            <a:r>
              <a:rPr dirty="0" baseline="5050" sz="1650" spc="-7">
                <a:latin typeface="Verdana"/>
                <a:cs typeface="Verdana"/>
              </a:rPr>
              <a:t>) </a:t>
            </a:r>
            <a:r>
              <a:rPr dirty="0" baseline="5050" sz="1650">
                <a:latin typeface="Verdana"/>
                <a:cs typeface="Verdana"/>
              </a:rPr>
              <a:t>and </a:t>
            </a:r>
            <a:r>
              <a:rPr dirty="0" baseline="5050" sz="1650" spc="-7">
                <a:latin typeface="Verdana"/>
                <a:cs typeface="Verdana"/>
              </a:rPr>
              <a:t>the maximum coordinate </a:t>
            </a:r>
            <a:r>
              <a:rPr dirty="0" baseline="5050" sz="1650">
                <a:latin typeface="Verdana"/>
                <a:cs typeface="Verdana"/>
              </a:rPr>
              <a:t>for  </a:t>
            </a:r>
            <a:r>
              <a:rPr dirty="0" baseline="5050" sz="1650" spc="-7">
                <a:latin typeface="Verdana"/>
                <a:cs typeface="Verdana"/>
              </a:rPr>
              <a:t>the clipping region </a:t>
            </a:r>
            <a:r>
              <a:rPr dirty="0" baseline="5050" sz="1650" spc="-15">
                <a:latin typeface="Verdana"/>
                <a:cs typeface="Verdana"/>
              </a:rPr>
              <a:t>is </a:t>
            </a:r>
            <a:r>
              <a:rPr dirty="0" baseline="5050" sz="1650" spc="-7">
                <a:latin typeface="Verdana"/>
                <a:cs typeface="Verdana"/>
              </a:rPr>
              <a:t>(XW</a:t>
            </a:r>
            <a:r>
              <a:rPr dirty="0" sz="700" spc="-5">
                <a:latin typeface="Verdana"/>
                <a:cs typeface="Verdana"/>
              </a:rPr>
              <a:t>max</a:t>
            </a:r>
            <a:r>
              <a:rPr dirty="0" baseline="5050" sz="1650" spc="-7">
                <a:latin typeface="Verdana"/>
                <a:cs typeface="Verdana"/>
              </a:rPr>
              <a:t>,</a:t>
            </a:r>
            <a:r>
              <a:rPr dirty="0" baseline="5050" sz="1650" spc="67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YW</a:t>
            </a:r>
            <a:r>
              <a:rPr dirty="0" sz="700" spc="-5">
                <a:latin typeface="Verdana"/>
                <a:cs typeface="Verdana"/>
              </a:rPr>
              <a:t>max</a:t>
            </a:r>
            <a:r>
              <a:rPr dirty="0" baseline="5050" sz="1650" spc="-7">
                <a:latin typeface="Verdana"/>
                <a:cs typeface="Verdana"/>
              </a:rPr>
              <a:t>).</a:t>
            </a:r>
            <a:endParaRPr baseline="5050" sz="16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0" y="4828992"/>
            <a:ext cx="6085840" cy="558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9200"/>
              </a:lnSpc>
            </a:pP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10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use </a:t>
            </a:r>
            <a:r>
              <a:rPr dirty="0" sz="1100" spc="-5">
                <a:latin typeface="Verdana"/>
                <a:cs typeface="Verdana"/>
              </a:rPr>
              <a:t>4-bits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divide the entire region. </a:t>
            </a:r>
            <a:r>
              <a:rPr dirty="0" sz="1100">
                <a:latin typeface="Verdana"/>
                <a:cs typeface="Verdana"/>
              </a:rPr>
              <a:t>These 4 </a:t>
            </a:r>
            <a:r>
              <a:rPr dirty="0" sz="1100" spc="-5">
                <a:latin typeface="Verdana"/>
                <a:cs typeface="Verdana"/>
              </a:rPr>
              <a:t>bits </a:t>
            </a:r>
            <a:r>
              <a:rPr dirty="0" sz="1100">
                <a:latin typeface="Verdana"/>
                <a:cs typeface="Verdana"/>
              </a:rPr>
              <a:t>represent </a:t>
            </a:r>
            <a:r>
              <a:rPr dirty="0" sz="1100" spc="-5">
                <a:latin typeface="Verdana"/>
                <a:cs typeface="Verdana"/>
              </a:rPr>
              <a:t>the Top, Bottom,  </a:t>
            </a:r>
            <a:r>
              <a:rPr dirty="0" sz="1100" spc="-5">
                <a:latin typeface="Verdana"/>
                <a:cs typeface="Verdana"/>
              </a:rPr>
              <a:t>Right,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Left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region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shown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following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figure.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Here,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TOP</a:t>
            </a:r>
            <a:r>
              <a:rPr dirty="0" sz="1100" spc="-30" b="1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LEFT  </a:t>
            </a:r>
            <a:r>
              <a:rPr dirty="0" sz="1100" spc="-5">
                <a:latin typeface="Verdana"/>
                <a:cs typeface="Verdana"/>
              </a:rPr>
              <a:t>bit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set to 1 because </a:t>
            </a:r>
            <a:r>
              <a:rPr dirty="0" sz="1100" spc="-5">
                <a:latin typeface="Verdana"/>
                <a:cs typeface="Verdana"/>
              </a:rPr>
              <a:t>it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b="1">
                <a:latin typeface="Verdana"/>
                <a:cs typeface="Verdana"/>
              </a:rPr>
              <a:t>TOP-LEFT</a:t>
            </a:r>
            <a:r>
              <a:rPr dirty="0" sz="1100" spc="20" b="1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corner.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34083" y="1929383"/>
            <a:ext cx="4789932" cy="2796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99844" y="5497067"/>
            <a:ext cx="4056887" cy="3012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25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400" y="447040"/>
            <a:ext cx="6086475" cy="5916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0095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There </a:t>
            </a:r>
            <a:r>
              <a:rPr dirty="0" sz="1100" spc="-5">
                <a:latin typeface="Verdana"/>
                <a:cs typeface="Verdana"/>
              </a:rPr>
              <a:t>are </a:t>
            </a:r>
            <a:r>
              <a:rPr dirty="0" sz="1100">
                <a:latin typeface="Verdana"/>
                <a:cs typeface="Verdana"/>
              </a:rPr>
              <a:t>3 </a:t>
            </a:r>
            <a:r>
              <a:rPr dirty="0" sz="1100" spc="-5">
                <a:latin typeface="Verdana"/>
                <a:cs typeface="Verdana"/>
              </a:rPr>
              <a:t>possibilities for the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line:</a:t>
            </a:r>
            <a:endParaRPr sz="1100">
              <a:latin typeface="Verdana"/>
              <a:cs typeface="Verdana"/>
            </a:endParaRPr>
          </a:p>
          <a:p>
            <a:pPr marL="469900" marR="5715" indent="-228600">
              <a:lnSpc>
                <a:spcPct val="109100"/>
              </a:lnSpc>
              <a:spcBef>
                <a:spcPts val="815"/>
              </a:spcBef>
              <a:buAutoNum type="arabicPeriod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Line </a:t>
            </a:r>
            <a:r>
              <a:rPr dirty="0" sz="1100">
                <a:latin typeface="Verdana"/>
                <a:cs typeface="Verdana"/>
              </a:rPr>
              <a:t>can be </a:t>
            </a:r>
            <a:r>
              <a:rPr dirty="0" sz="1100" spc="-5">
                <a:latin typeface="Verdana"/>
                <a:cs typeface="Verdana"/>
              </a:rPr>
              <a:t>completely inside the window </a:t>
            </a:r>
            <a:r>
              <a:rPr dirty="0" sz="1100">
                <a:latin typeface="Verdana"/>
                <a:cs typeface="Verdana"/>
              </a:rPr>
              <a:t>(This </a:t>
            </a:r>
            <a:r>
              <a:rPr dirty="0" sz="1100" spc="-5">
                <a:latin typeface="Verdana"/>
                <a:cs typeface="Verdana"/>
              </a:rPr>
              <a:t>line will </a:t>
            </a:r>
            <a:r>
              <a:rPr dirty="0" sz="1100">
                <a:latin typeface="Verdana"/>
                <a:cs typeface="Verdana"/>
              </a:rPr>
              <a:t>be </a:t>
            </a:r>
            <a:r>
              <a:rPr dirty="0" sz="1100" spc="-5">
                <a:latin typeface="Verdana"/>
                <a:cs typeface="Verdana"/>
              </a:rPr>
              <a:t>completely </a:t>
            </a:r>
            <a:r>
              <a:rPr dirty="0" sz="1100">
                <a:latin typeface="Verdana"/>
                <a:cs typeface="Verdana"/>
              </a:rPr>
              <a:t>removed  </a:t>
            </a:r>
            <a:r>
              <a:rPr dirty="0" sz="1100" spc="-5">
                <a:latin typeface="Verdana"/>
                <a:cs typeface="Verdana"/>
              </a:rPr>
              <a:t>from the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region).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buFont typeface="Verdana"/>
              <a:buAutoNum type="arabicPeriod"/>
            </a:pPr>
            <a:endParaRPr sz="1250">
              <a:latin typeface="Times New Roman"/>
              <a:cs typeface="Times New Roman"/>
            </a:endParaRPr>
          </a:p>
          <a:p>
            <a:pPr marL="469900" marR="6985" indent="-228600">
              <a:lnSpc>
                <a:spcPct val="109100"/>
              </a:lnSpc>
              <a:buAutoNum type="arabicPeriod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Line </a:t>
            </a:r>
            <a:r>
              <a:rPr dirty="0" sz="1100">
                <a:latin typeface="Verdana"/>
                <a:cs typeface="Verdana"/>
              </a:rPr>
              <a:t>can be </a:t>
            </a:r>
            <a:r>
              <a:rPr dirty="0" sz="1100" spc="-5">
                <a:latin typeface="Verdana"/>
                <a:cs typeface="Verdana"/>
              </a:rPr>
              <a:t>completely outside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window </a:t>
            </a:r>
            <a:r>
              <a:rPr dirty="0" sz="1100" spc="-5">
                <a:latin typeface="Verdana"/>
                <a:cs typeface="Verdana"/>
              </a:rPr>
              <a:t>(This line will </a:t>
            </a:r>
            <a:r>
              <a:rPr dirty="0" sz="1100">
                <a:latin typeface="Verdana"/>
                <a:cs typeface="Verdana"/>
              </a:rPr>
              <a:t>be </a:t>
            </a:r>
            <a:r>
              <a:rPr dirty="0" sz="1100" spc="-5">
                <a:latin typeface="Verdana"/>
                <a:cs typeface="Verdana"/>
              </a:rPr>
              <a:t>completely  </a:t>
            </a:r>
            <a:r>
              <a:rPr dirty="0" sz="1100">
                <a:latin typeface="Verdana"/>
                <a:cs typeface="Verdana"/>
              </a:rPr>
              <a:t>removed </a:t>
            </a:r>
            <a:r>
              <a:rPr dirty="0" sz="1100" spc="-5">
                <a:latin typeface="Verdana"/>
                <a:cs typeface="Verdana"/>
              </a:rPr>
              <a:t>from the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region).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buFont typeface="Verdana"/>
              <a:buAutoNum type="arabicPeriod"/>
            </a:pPr>
            <a:endParaRPr sz="1250">
              <a:latin typeface="Times New Roman"/>
              <a:cs typeface="Times New Roman"/>
            </a:endParaRPr>
          </a:p>
          <a:p>
            <a:pPr marL="469900" marR="6350" indent="-228600">
              <a:lnSpc>
                <a:spcPct val="108200"/>
              </a:lnSpc>
              <a:buAutoNum type="arabicPeriod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Line </a:t>
            </a:r>
            <a:r>
              <a:rPr dirty="0" sz="1100">
                <a:latin typeface="Verdana"/>
                <a:cs typeface="Verdana"/>
              </a:rPr>
              <a:t>can be </a:t>
            </a:r>
            <a:r>
              <a:rPr dirty="0" sz="1100" spc="-5">
                <a:latin typeface="Verdana"/>
                <a:cs typeface="Verdana"/>
              </a:rPr>
              <a:t>partially inside the window (We will find intersection point </a:t>
            </a:r>
            <a:r>
              <a:rPr dirty="0" sz="1100">
                <a:latin typeface="Verdana"/>
                <a:cs typeface="Verdana"/>
              </a:rPr>
              <a:t>and draw  </a:t>
            </a:r>
            <a:r>
              <a:rPr dirty="0" sz="1100" spc="-5">
                <a:latin typeface="Verdana"/>
                <a:cs typeface="Verdana"/>
              </a:rPr>
              <a:t>only </a:t>
            </a:r>
            <a:r>
              <a:rPr dirty="0" sz="1100">
                <a:latin typeface="Verdana"/>
                <a:cs typeface="Verdana"/>
              </a:rPr>
              <a:t>that </a:t>
            </a:r>
            <a:r>
              <a:rPr dirty="0" sz="1100" spc="-5">
                <a:latin typeface="Verdana"/>
                <a:cs typeface="Verdana"/>
              </a:rPr>
              <a:t>portion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line that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inside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region).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Algorithm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1</a:t>
            </a:r>
            <a:r>
              <a:rPr dirty="0" sz="1100" spc="-5">
                <a:latin typeface="Verdana"/>
                <a:cs typeface="Verdana"/>
              </a:rPr>
              <a:t>: Assign </a:t>
            </a:r>
            <a:r>
              <a:rPr dirty="0" sz="1100">
                <a:latin typeface="Verdana"/>
                <a:cs typeface="Verdana"/>
              </a:rPr>
              <a:t>a region code for each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endpoints.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2</a:t>
            </a:r>
            <a:r>
              <a:rPr dirty="0" sz="1100" spc="-5">
                <a:latin typeface="Verdana"/>
                <a:cs typeface="Verdana"/>
              </a:rPr>
              <a:t>: </a:t>
            </a:r>
            <a:r>
              <a:rPr dirty="0" sz="1100">
                <a:latin typeface="Verdana"/>
                <a:cs typeface="Verdana"/>
              </a:rPr>
              <a:t>If both </a:t>
            </a:r>
            <a:r>
              <a:rPr dirty="0" sz="1100" spc="-5">
                <a:latin typeface="Verdana"/>
                <a:cs typeface="Verdana"/>
              </a:rPr>
              <a:t>endpoints have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region </a:t>
            </a:r>
            <a:r>
              <a:rPr dirty="0" sz="1100">
                <a:latin typeface="Verdana"/>
                <a:cs typeface="Verdana"/>
              </a:rPr>
              <a:t>code </a:t>
            </a:r>
            <a:r>
              <a:rPr dirty="0" sz="1100" spc="-5" b="1">
                <a:latin typeface="Verdana"/>
                <a:cs typeface="Verdana"/>
              </a:rPr>
              <a:t>0000 </a:t>
            </a:r>
            <a:r>
              <a:rPr dirty="0" sz="1100" spc="-5">
                <a:latin typeface="Verdana"/>
                <a:cs typeface="Verdana"/>
              </a:rPr>
              <a:t>then </a:t>
            </a:r>
            <a:r>
              <a:rPr dirty="0" sz="1100">
                <a:latin typeface="Verdana"/>
                <a:cs typeface="Verdana"/>
              </a:rPr>
              <a:t>accept </a:t>
            </a:r>
            <a:r>
              <a:rPr dirty="0" sz="1100" spc="-5">
                <a:latin typeface="Verdana"/>
                <a:cs typeface="Verdana"/>
              </a:rPr>
              <a:t>this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line.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3</a:t>
            </a:r>
            <a:r>
              <a:rPr dirty="0" sz="1100" spc="-5">
                <a:latin typeface="Verdana"/>
                <a:cs typeface="Verdana"/>
              </a:rPr>
              <a:t>: Else, </a:t>
            </a:r>
            <a:r>
              <a:rPr dirty="0" sz="1100">
                <a:latin typeface="Verdana"/>
                <a:cs typeface="Verdana"/>
              </a:rPr>
              <a:t>perform </a:t>
            </a:r>
            <a:r>
              <a:rPr dirty="0" sz="1100" spc="-5">
                <a:latin typeface="Verdana"/>
                <a:cs typeface="Verdana"/>
              </a:rPr>
              <a:t>the logical </a:t>
            </a:r>
            <a:r>
              <a:rPr dirty="0" sz="1100" b="1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operation </a:t>
            </a:r>
            <a:r>
              <a:rPr dirty="0" sz="1100">
                <a:latin typeface="Verdana"/>
                <a:cs typeface="Verdana"/>
              </a:rPr>
              <a:t>for both </a:t>
            </a:r>
            <a:r>
              <a:rPr dirty="0" sz="1100" spc="-5">
                <a:latin typeface="Verdana"/>
                <a:cs typeface="Verdana"/>
              </a:rPr>
              <a:t>region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codes.</a:t>
            </a:r>
            <a:endParaRPr sz="110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925"/>
              </a:spcBef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3.1</a:t>
            </a:r>
            <a:r>
              <a:rPr dirty="0" sz="1100" spc="-5">
                <a:latin typeface="Verdana"/>
                <a:cs typeface="Verdana"/>
              </a:rPr>
              <a:t>: </a:t>
            </a:r>
            <a:r>
              <a:rPr dirty="0" sz="110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result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not </a:t>
            </a:r>
            <a:r>
              <a:rPr dirty="0" sz="1100" b="1">
                <a:latin typeface="Verdana"/>
                <a:cs typeface="Verdana"/>
              </a:rPr>
              <a:t>0000</a:t>
            </a:r>
            <a:r>
              <a:rPr dirty="0" sz="1100">
                <a:latin typeface="Verdana"/>
                <a:cs typeface="Verdana"/>
              </a:rPr>
              <a:t>, </a:t>
            </a:r>
            <a:r>
              <a:rPr dirty="0" sz="1100" spc="-5">
                <a:latin typeface="Verdana"/>
                <a:cs typeface="Verdana"/>
              </a:rPr>
              <a:t>then </a:t>
            </a:r>
            <a:r>
              <a:rPr dirty="0" sz="1100">
                <a:latin typeface="Verdana"/>
                <a:cs typeface="Verdana"/>
              </a:rPr>
              <a:t>reject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line.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3.2</a:t>
            </a:r>
            <a:r>
              <a:rPr dirty="0" sz="1100" spc="-5">
                <a:latin typeface="Verdana"/>
                <a:cs typeface="Verdana"/>
              </a:rPr>
              <a:t>: </a:t>
            </a:r>
            <a:r>
              <a:rPr dirty="0" sz="1100">
                <a:latin typeface="Verdana"/>
                <a:cs typeface="Verdana"/>
              </a:rPr>
              <a:t>Else </a:t>
            </a:r>
            <a:r>
              <a:rPr dirty="0" sz="1100" spc="-5">
                <a:latin typeface="Verdana"/>
                <a:cs typeface="Verdana"/>
              </a:rPr>
              <a:t>you </a:t>
            </a:r>
            <a:r>
              <a:rPr dirty="0" sz="1100">
                <a:latin typeface="Verdana"/>
                <a:cs typeface="Verdana"/>
              </a:rPr>
              <a:t>need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clipping.</a:t>
            </a:r>
            <a:endParaRPr sz="110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925"/>
              </a:spcBef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3.2.1</a:t>
            </a:r>
            <a:r>
              <a:rPr dirty="0" sz="1100" spc="-5">
                <a:latin typeface="Verdana"/>
                <a:cs typeface="Verdana"/>
              </a:rPr>
              <a:t>: </a:t>
            </a:r>
            <a:r>
              <a:rPr dirty="0" sz="1100">
                <a:latin typeface="Verdana"/>
                <a:cs typeface="Verdana"/>
              </a:rPr>
              <a:t>Choose an </a:t>
            </a:r>
            <a:r>
              <a:rPr dirty="0" sz="1100" spc="-5">
                <a:latin typeface="Verdana"/>
                <a:cs typeface="Verdana"/>
              </a:rPr>
              <a:t>endpoint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line that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outside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window.</a:t>
            </a:r>
            <a:endParaRPr sz="1100">
              <a:latin typeface="Verdana"/>
              <a:cs typeface="Verdana"/>
            </a:endParaRPr>
          </a:p>
          <a:p>
            <a:pPr marL="469900" marR="5715">
              <a:lnSpc>
                <a:spcPct val="108200"/>
              </a:lnSpc>
              <a:spcBef>
                <a:spcPts val="825"/>
              </a:spcBef>
            </a:pPr>
            <a:r>
              <a:rPr dirty="0" sz="1100" b="1">
                <a:latin typeface="Verdana"/>
                <a:cs typeface="Verdana"/>
              </a:rPr>
              <a:t>Step</a:t>
            </a:r>
            <a:r>
              <a:rPr dirty="0" sz="1100" spc="-45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3.2.2</a:t>
            </a:r>
            <a:r>
              <a:rPr dirty="0" sz="1100" spc="-5">
                <a:latin typeface="Verdana"/>
                <a:cs typeface="Verdana"/>
              </a:rPr>
              <a:t>: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Find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intersection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point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at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window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boundary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(base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region  </a:t>
            </a:r>
            <a:r>
              <a:rPr dirty="0" sz="1100">
                <a:latin typeface="Verdana"/>
                <a:cs typeface="Verdana"/>
              </a:rPr>
              <a:t>code).</a:t>
            </a:r>
            <a:endParaRPr sz="1100">
              <a:latin typeface="Verdana"/>
              <a:cs typeface="Verdana"/>
            </a:endParaRPr>
          </a:p>
          <a:p>
            <a:pPr marL="469900" marR="5080">
              <a:lnSpc>
                <a:spcPct val="108200"/>
              </a:lnSpc>
              <a:spcBef>
                <a:spcPts val="830"/>
              </a:spcBef>
            </a:pPr>
            <a:r>
              <a:rPr dirty="0" sz="1100" b="1">
                <a:latin typeface="Verdana"/>
                <a:cs typeface="Verdana"/>
              </a:rPr>
              <a:t>Step </a:t>
            </a:r>
            <a:r>
              <a:rPr dirty="0" sz="1100" spc="-5" b="1">
                <a:latin typeface="Verdana"/>
                <a:cs typeface="Verdana"/>
              </a:rPr>
              <a:t>3.2.3</a:t>
            </a:r>
            <a:r>
              <a:rPr dirty="0" sz="1100" spc="-5">
                <a:latin typeface="Verdana"/>
                <a:cs typeface="Verdana"/>
              </a:rPr>
              <a:t>: Replace endpoint with the intersection point </a:t>
            </a:r>
            <a:r>
              <a:rPr dirty="0" sz="1100">
                <a:latin typeface="Verdana"/>
                <a:cs typeface="Verdana"/>
              </a:rPr>
              <a:t>and update </a:t>
            </a:r>
            <a:r>
              <a:rPr dirty="0" sz="1100" spc="-5">
                <a:latin typeface="Verdana"/>
                <a:cs typeface="Verdana"/>
              </a:rPr>
              <a:t>the region  </a:t>
            </a:r>
            <a:r>
              <a:rPr dirty="0" sz="1100">
                <a:latin typeface="Verdana"/>
                <a:cs typeface="Verdana"/>
              </a:rPr>
              <a:t>code.</a:t>
            </a:r>
            <a:endParaRPr sz="1100">
              <a:latin typeface="Verdana"/>
              <a:cs typeface="Verdana"/>
            </a:endParaRPr>
          </a:p>
          <a:p>
            <a:pPr marL="469900" marR="6350">
              <a:lnSpc>
                <a:spcPct val="108200"/>
              </a:lnSpc>
              <a:spcBef>
                <a:spcPts val="825"/>
              </a:spcBef>
            </a:pPr>
            <a:r>
              <a:rPr dirty="0" sz="1100" b="1">
                <a:latin typeface="Verdana"/>
                <a:cs typeface="Verdana"/>
              </a:rPr>
              <a:t>Step</a:t>
            </a:r>
            <a:r>
              <a:rPr dirty="0" sz="1100" spc="-45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3.2.4</a:t>
            </a:r>
            <a:r>
              <a:rPr dirty="0" sz="1100" spc="-5">
                <a:latin typeface="Verdana"/>
                <a:cs typeface="Verdana"/>
              </a:rPr>
              <a:t>: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Repeat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step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2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until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find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clipped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line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either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trivially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accepted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or  </a:t>
            </a:r>
            <a:r>
              <a:rPr dirty="0" sz="1100" spc="-5">
                <a:latin typeface="Verdana"/>
                <a:cs typeface="Verdana"/>
              </a:rPr>
              <a:t>trivially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rejected.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 spc="-5" b="1">
                <a:latin typeface="Verdana"/>
                <a:cs typeface="Verdana"/>
              </a:rPr>
              <a:t>Step-4</a:t>
            </a:r>
            <a:r>
              <a:rPr dirty="0" sz="1100" spc="-5">
                <a:latin typeface="Verdana"/>
                <a:cs typeface="Verdana"/>
              </a:rPr>
              <a:t>: Repeat </a:t>
            </a:r>
            <a:r>
              <a:rPr dirty="0" sz="1100">
                <a:latin typeface="Verdana"/>
                <a:cs typeface="Verdana"/>
              </a:rPr>
              <a:t>step 1 for other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lines.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26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400" y="447040"/>
            <a:ext cx="6085205" cy="735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800" spc="-114" b="1">
                <a:latin typeface="Arial"/>
                <a:cs typeface="Arial"/>
              </a:rPr>
              <a:t>Cyrus-Beck</a:t>
            </a:r>
            <a:r>
              <a:rPr dirty="0" sz="1800" spc="-265" b="1">
                <a:latin typeface="Arial"/>
                <a:cs typeface="Arial"/>
              </a:rPr>
              <a:t> </a:t>
            </a:r>
            <a:r>
              <a:rPr dirty="0" sz="1800" spc="-95" b="1">
                <a:latin typeface="Arial"/>
                <a:cs typeface="Arial"/>
              </a:rPr>
              <a:t>Line</a:t>
            </a:r>
            <a:r>
              <a:rPr dirty="0" sz="1800" spc="-254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Clipping</a:t>
            </a:r>
            <a:r>
              <a:rPr dirty="0" sz="1800" spc="-300" b="1">
                <a:latin typeface="Arial"/>
                <a:cs typeface="Arial"/>
              </a:rPr>
              <a:t> </a:t>
            </a:r>
            <a:r>
              <a:rPr dirty="0" sz="1800" spc="-120" b="1">
                <a:latin typeface="Arial"/>
                <a:cs typeface="Arial"/>
              </a:rPr>
              <a:t>Algorithm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1812" y="1196593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189601" y="1277873"/>
            <a:ext cx="74803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Verdana"/>
                <a:cs typeface="Verdana"/>
              </a:rPr>
              <a:t>algorithm.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28745" y="1277873"/>
            <a:ext cx="8420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employs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0" y="1264127"/>
            <a:ext cx="4311650" cy="372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</a:pPr>
            <a:r>
              <a:rPr dirty="0" sz="1100" spc="-5">
                <a:latin typeface="Verdana"/>
                <a:cs typeface="Verdana"/>
              </a:rPr>
              <a:t>This algorithm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more </a:t>
            </a:r>
            <a:r>
              <a:rPr dirty="0" sz="1100" spc="-5">
                <a:latin typeface="Verdana"/>
                <a:cs typeface="Verdana"/>
              </a:rPr>
              <a:t>efficient than Cohen-Sutherland  </a:t>
            </a:r>
            <a:r>
              <a:rPr dirty="0" sz="1100" spc="-5">
                <a:latin typeface="Verdana"/>
                <a:cs typeface="Verdana"/>
              </a:rPr>
              <a:t>parametric line representation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simple </a:t>
            </a:r>
            <a:r>
              <a:rPr dirty="0" sz="1100">
                <a:latin typeface="Verdana"/>
                <a:cs typeface="Verdana"/>
              </a:rPr>
              <a:t>dot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products.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0" y="4946522"/>
            <a:ext cx="2144395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Verdana"/>
                <a:cs typeface="Verdana"/>
              </a:rPr>
              <a:t>Parametric equation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line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4004" y="5237352"/>
            <a:ext cx="6071870" cy="335280"/>
          </a:xfrm>
          <a:prstGeom prst="rect">
            <a:avLst/>
          </a:prstGeom>
          <a:ln w="6095">
            <a:solidFill>
              <a:srgbClr val="000000"/>
            </a:solidFill>
          </a:ln>
        </p:spPr>
        <p:txBody>
          <a:bodyPr wrap="square" lIns="0" tIns="7810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615"/>
              </a:spcBef>
            </a:pPr>
            <a:r>
              <a:rPr dirty="0" baseline="5050" sz="1650" spc="-7">
                <a:latin typeface="Consolas"/>
                <a:cs typeface="Consolas"/>
              </a:rPr>
              <a:t>P</a:t>
            </a:r>
            <a:r>
              <a:rPr dirty="0" sz="700" spc="-5">
                <a:latin typeface="Consolas"/>
                <a:cs typeface="Consolas"/>
              </a:rPr>
              <a:t>0</a:t>
            </a:r>
            <a:r>
              <a:rPr dirty="0" baseline="5050" sz="1650" spc="-7">
                <a:latin typeface="Consolas"/>
                <a:cs typeface="Consolas"/>
              </a:rPr>
              <a:t>P</a:t>
            </a:r>
            <a:r>
              <a:rPr dirty="0" sz="700" spc="-5">
                <a:latin typeface="Consolas"/>
                <a:cs typeface="Consolas"/>
              </a:rPr>
              <a:t>1</a:t>
            </a:r>
            <a:r>
              <a:rPr dirty="0" baseline="5050" sz="1650" spc="-7">
                <a:latin typeface="Consolas"/>
                <a:cs typeface="Consolas"/>
              </a:rPr>
              <a:t>:P(t) </a:t>
            </a:r>
            <a:r>
              <a:rPr dirty="0" baseline="5050" sz="1650">
                <a:latin typeface="Consolas"/>
                <a:cs typeface="Consolas"/>
              </a:rPr>
              <a:t>= </a:t>
            </a:r>
            <a:r>
              <a:rPr dirty="0" baseline="5050" sz="1650" spc="7">
                <a:latin typeface="Consolas"/>
                <a:cs typeface="Consolas"/>
              </a:rPr>
              <a:t>P</a:t>
            </a:r>
            <a:r>
              <a:rPr dirty="0" sz="700" spc="5">
                <a:latin typeface="Consolas"/>
                <a:cs typeface="Consolas"/>
              </a:rPr>
              <a:t>0 </a:t>
            </a:r>
            <a:r>
              <a:rPr dirty="0" baseline="5050" sz="1650">
                <a:latin typeface="Consolas"/>
                <a:cs typeface="Consolas"/>
              </a:rPr>
              <a:t>+ t(P</a:t>
            </a:r>
            <a:r>
              <a:rPr dirty="0" sz="700">
                <a:latin typeface="Consolas"/>
                <a:cs typeface="Consolas"/>
              </a:rPr>
              <a:t>1  </a:t>
            </a:r>
            <a:r>
              <a:rPr dirty="0" baseline="5050" sz="1650">
                <a:latin typeface="Consolas"/>
                <a:cs typeface="Consolas"/>
              </a:rPr>
              <a:t>-</a:t>
            </a:r>
            <a:r>
              <a:rPr dirty="0" baseline="5050" sz="1650" spc="-60">
                <a:latin typeface="Consolas"/>
                <a:cs typeface="Consolas"/>
              </a:rPr>
              <a:t> </a:t>
            </a:r>
            <a:r>
              <a:rPr dirty="0" baseline="5050" sz="1650" spc="-7">
                <a:latin typeface="Consolas"/>
                <a:cs typeface="Consolas"/>
              </a:rPr>
              <a:t>P</a:t>
            </a:r>
            <a:r>
              <a:rPr dirty="0" sz="700" spc="-5">
                <a:latin typeface="Consolas"/>
                <a:cs typeface="Consolas"/>
              </a:rPr>
              <a:t>0</a:t>
            </a:r>
            <a:r>
              <a:rPr dirty="0" baseline="5050" sz="1650" spc="-7">
                <a:latin typeface="Consolas"/>
                <a:cs typeface="Consolas"/>
              </a:rPr>
              <a:t>)</a:t>
            </a:r>
            <a:endParaRPr baseline="5050" sz="1650">
              <a:latin typeface="Consolas"/>
              <a:cs typeface="Consola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0" y="5654674"/>
            <a:ext cx="6083935" cy="1395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5000"/>
              </a:lnSpc>
            </a:pPr>
            <a:r>
              <a:rPr dirty="0" baseline="5050" sz="1650">
                <a:latin typeface="Verdana"/>
                <a:cs typeface="Verdana"/>
              </a:rPr>
              <a:t>Let Ni be </a:t>
            </a:r>
            <a:r>
              <a:rPr dirty="0" baseline="5050" sz="1650" spc="-7">
                <a:latin typeface="Verdana"/>
                <a:cs typeface="Verdana"/>
              </a:rPr>
              <a:t>the outward normal </a:t>
            </a:r>
            <a:r>
              <a:rPr dirty="0" baseline="5050" sz="1650">
                <a:latin typeface="Verdana"/>
                <a:cs typeface="Verdana"/>
              </a:rPr>
              <a:t>edge </a:t>
            </a:r>
            <a:r>
              <a:rPr dirty="0" baseline="5050" sz="1650" spc="-15">
                <a:latin typeface="Verdana"/>
                <a:cs typeface="Verdana"/>
              </a:rPr>
              <a:t>E</a:t>
            </a:r>
            <a:r>
              <a:rPr dirty="0" sz="700" spc="-10">
                <a:latin typeface="Verdana"/>
                <a:cs typeface="Verdana"/>
              </a:rPr>
              <a:t>i</a:t>
            </a:r>
            <a:r>
              <a:rPr dirty="0" baseline="5050" sz="1650" spc="-15">
                <a:latin typeface="Verdana"/>
                <a:cs typeface="Verdana"/>
              </a:rPr>
              <a:t>. </a:t>
            </a:r>
            <a:r>
              <a:rPr dirty="0" baseline="5050" sz="1650">
                <a:latin typeface="Verdana"/>
                <a:cs typeface="Verdana"/>
              </a:rPr>
              <a:t>Now </a:t>
            </a:r>
            <a:r>
              <a:rPr dirty="0" baseline="5050" sz="1650" spc="-7">
                <a:latin typeface="Verdana"/>
                <a:cs typeface="Verdana"/>
              </a:rPr>
              <a:t>pick </a:t>
            </a:r>
            <a:r>
              <a:rPr dirty="0" baseline="5050" sz="1650">
                <a:latin typeface="Verdana"/>
                <a:cs typeface="Verdana"/>
              </a:rPr>
              <a:t>any </a:t>
            </a:r>
            <a:r>
              <a:rPr dirty="0" baseline="5050" sz="1650" spc="-7">
                <a:latin typeface="Verdana"/>
                <a:cs typeface="Verdana"/>
              </a:rPr>
              <a:t>arbitrary </a:t>
            </a:r>
            <a:r>
              <a:rPr dirty="0" baseline="5050" sz="1650">
                <a:latin typeface="Verdana"/>
                <a:cs typeface="Verdana"/>
              </a:rPr>
              <a:t>point </a:t>
            </a:r>
            <a:r>
              <a:rPr dirty="0" baseline="5050" sz="1650" spc="-7">
                <a:latin typeface="Verdana"/>
                <a:cs typeface="Verdana"/>
              </a:rPr>
              <a:t>P</a:t>
            </a:r>
            <a:r>
              <a:rPr dirty="0" sz="700" spc="-5">
                <a:latin typeface="Verdana"/>
                <a:cs typeface="Verdana"/>
              </a:rPr>
              <a:t>Ei </a:t>
            </a:r>
            <a:r>
              <a:rPr dirty="0" baseline="5050" sz="1650">
                <a:latin typeface="Verdana"/>
                <a:cs typeface="Verdana"/>
              </a:rPr>
              <a:t>on edge </a:t>
            </a:r>
            <a:r>
              <a:rPr dirty="0" baseline="5050" sz="1650" spc="-7">
                <a:latin typeface="Verdana"/>
                <a:cs typeface="Verdana"/>
              </a:rPr>
              <a:t>E</a:t>
            </a:r>
            <a:r>
              <a:rPr dirty="0" sz="700" spc="-5">
                <a:latin typeface="Verdana"/>
                <a:cs typeface="Verdana"/>
              </a:rPr>
              <a:t>i </a:t>
            </a:r>
            <a:r>
              <a:rPr dirty="0" baseline="5050" sz="1650" spc="-7">
                <a:latin typeface="Verdana"/>
                <a:cs typeface="Verdana"/>
              </a:rPr>
              <a:t>then  </a:t>
            </a:r>
            <a:r>
              <a:rPr dirty="0" baseline="5050" sz="1650" spc="-7">
                <a:latin typeface="Verdana"/>
                <a:cs typeface="Verdana"/>
              </a:rPr>
              <a:t>the</a:t>
            </a:r>
            <a:r>
              <a:rPr dirty="0" baseline="5050" sz="1650" spc="-127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dot</a:t>
            </a:r>
            <a:r>
              <a:rPr dirty="0" baseline="5050" sz="1650" spc="-135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product</a:t>
            </a:r>
            <a:r>
              <a:rPr dirty="0" baseline="5050" sz="1650" spc="-120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N</a:t>
            </a:r>
            <a:r>
              <a:rPr dirty="0" sz="700" spc="-5">
                <a:latin typeface="Verdana"/>
                <a:cs typeface="Verdana"/>
              </a:rPr>
              <a:t>i</a:t>
            </a:r>
            <a:r>
              <a:rPr dirty="0" baseline="5050" sz="1650" spc="-7">
                <a:latin typeface="Verdana"/>
                <a:cs typeface="Verdana"/>
              </a:rPr>
              <a:t>∙</a:t>
            </a:r>
            <a:r>
              <a:rPr dirty="0" baseline="5050" sz="1650" spc="-7">
                <a:latin typeface="Verdana"/>
                <a:cs typeface="Verdana"/>
              </a:rPr>
              <a:t>[P(t)</a:t>
            </a:r>
            <a:r>
              <a:rPr dirty="0" baseline="5050" sz="1650" spc="-120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–</a:t>
            </a:r>
            <a:r>
              <a:rPr dirty="0" baseline="5050" sz="1650" spc="-127">
                <a:latin typeface="Verdana"/>
                <a:cs typeface="Verdana"/>
              </a:rPr>
              <a:t> </a:t>
            </a:r>
            <a:r>
              <a:rPr dirty="0" baseline="5050" sz="1650" spc="-15">
                <a:latin typeface="Verdana"/>
                <a:cs typeface="Verdana"/>
              </a:rPr>
              <a:t>P</a:t>
            </a:r>
            <a:r>
              <a:rPr dirty="0" sz="700" spc="-10">
                <a:latin typeface="Verdana"/>
                <a:cs typeface="Verdana"/>
              </a:rPr>
              <a:t>Ei</a:t>
            </a:r>
            <a:r>
              <a:rPr dirty="0" baseline="5050" sz="1650" spc="-15">
                <a:latin typeface="Verdana"/>
                <a:cs typeface="Verdana"/>
              </a:rPr>
              <a:t>]</a:t>
            </a:r>
            <a:r>
              <a:rPr dirty="0" baseline="5050" sz="1650" spc="-112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determines</a:t>
            </a:r>
            <a:r>
              <a:rPr dirty="0" baseline="5050" sz="1650" spc="-135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whether</a:t>
            </a:r>
            <a:r>
              <a:rPr dirty="0" baseline="5050" sz="1650" spc="-135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the</a:t>
            </a:r>
            <a:r>
              <a:rPr dirty="0" baseline="5050" sz="1650" spc="-127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point</a:t>
            </a:r>
            <a:r>
              <a:rPr dirty="0" baseline="5050" sz="1650" spc="-120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P(t)</a:t>
            </a:r>
            <a:r>
              <a:rPr dirty="0" baseline="5050" sz="1650" spc="-112">
                <a:latin typeface="Verdana"/>
                <a:cs typeface="Verdana"/>
              </a:rPr>
              <a:t> </a:t>
            </a:r>
            <a:r>
              <a:rPr dirty="0" baseline="5050" sz="1650" spc="-15">
                <a:latin typeface="Verdana"/>
                <a:cs typeface="Verdana"/>
              </a:rPr>
              <a:t>is</a:t>
            </a:r>
            <a:r>
              <a:rPr dirty="0" baseline="5050" sz="1650" spc="-112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“inside</a:t>
            </a:r>
            <a:r>
              <a:rPr dirty="0" baseline="5050" sz="1650" spc="-112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the</a:t>
            </a:r>
            <a:r>
              <a:rPr dirty="0" baseline="5050" sz="1650" spc="-127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clip</a:t>
            </a:r>
            <a:r>
              <a:rPr dirty="0" baseline="5050" sz="1650" spc="-120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edge” 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“outside” the clip </a:t>
            </a:r>
            <a:r>
              <a:rPr dirty="0" sz="1100">
                <a:latin typeface="Verdana"/>
                <a:cs typeface="Verdana"/>
              </a:rPr>
              <a:t>edge or </a:t>
            </a:r>
            <a:r>
              <a:rPr dirty="0" sz="1100" spc="-5">
                <a:latin typeface="Verdana"/>
                <a:cs typeface="Verdana"/>
              </a:rPr>
              <a:t>“</a:t>
            </a:r>
            <a:r>
              <a:rPr dirty="0" sz="1100" spc="-5">
                <a:latin typeface="Verdana"/>
                <a:cs typeface="Verdana"/>
              </a:rPr>
              <a:t>on</a:t>
            </a:r>
            <a:r>
              <a:rPr dirty="0" sz="1100" spc="-5">
                <a:latin typeface="Verdana"/>
                <a:cs typeface="Verdana"/>
              </a:rPr>
              <a:t>” </a:t>
            </a:r>
            <a:r>
              <a:rPr dirty="0" sz="1100" spc="-5">
                <a:latin typeface="Verdana"/>
                <a:cs typeface="Verdana"/>
              </a:rPr>
              <a:t>the clip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edge.</a:t>
            </a:r>
            <a:endParaRPr sz="1100">
              <a:latin typeface="Verdana"/>
              <a:cs typeface="Verdana"/>
            </a:endParaRPr>
          </a:p>
          <a:p>
            <a:pPr marL="12700" marR="2955925">
              <a:lnSpc>
                <a:spcPct val="170000"/>
              </a:lnSpc>
              <a:spcBef>
                <a:spcPts val="95"/>
              </a:spcBef>
            </a:pPr>
            <a:r>
              <a:rPr dirty="0" baseline="5050" sz="1650">
                <a:latin typeface="Verdana"/>
                <a:cs typeface="Verdana"/>
              </a:rPr>
              <a:t>The </a:t>
            </a:r>
            <a:r>
              <a:rPr dirty="0" baseline="5050" sz="1650" spc="-7">
                <a:latin typeface="Verdana"/>
                <a:cs typeface="Verdana"/>
              </a:rPr>
              <a:t>point P(t) </a:t>
            </a:r>
            <a:r>
              <a:rPr dirty="0" baseline="5050" sz="1650" spc="-15">
                <a:latin typeface="Verdana"/>
                <a:cs typeface="Verdana"/>
              </a:rPr>
              <a:t>is </a:t>
            </a:r>
            <a:r>
              <a:rPr dirty="0" baseline="5050" sz="1650" spc="-7">
                <a:latin typeface="Verdana"/>
                <a:cs typeface="Verdana"/>
              </a:rPr>
              <a:t>inside </a:t>
            </a:r>
            <a:r>
              <a:rPr dirty="0" baseline="5050" sz="1650" spc="-15">
                <a:latin typeface="Verdana"/>
                <a:cs typeface="Verdana"/>
              </a:rPr>
              <a:t>if </a:t>
            </a:r>
            <a:r>
              <a:rPr dirty="0" baseline="5050" sz="1650" spc="-7">
                <a:latin typeface="Verdana"/>
                <a:cs typeface="Verdana"/>
              </a:rPr>
              <a:t>N</a:t>
            </a:r>
            <a:r>
              <a:rPr dirty="0" sz="700" spc="-5">
                <a:latin typeface="Verdana"/>
                <a:cs typeface="Verdana"/>
              </a:rPr>
              <a:t>i</a:t>
            </a:r>
            <a:r>
              <a:rPr dirty="0" baseline="5050" sz="1650" spc="-7">
                <a:latin typeface="Verdana"/>
                <a:cs typeface="Verdana"/>
              </a:rPr>
              <a:t>∙</a:t>
            </a:r>
            <a:r>
              <a:rPr dirty="0" baseline="5050" sz="1650" spc="-7">
                <a:latin typeface="Verdana"/>
                <a:cs typeface="Verdana"/>
              </a:rPr>
              <a:t>[P(t) </a:t>
            </a:r>
            <a:r>
              <a:rPr dirty="0" baseline="5050" sz="1650">
                <a:latin typeface="Verdana"/>
                <a:cs typeface="Verdana"/>
              </a:rPr>
              <a:t>– </a:t>
            </a:r>
            <a:r>
              <a:rPr dirty="0" baseline="5050" sz="1650" spc="-7">
                <a:latin typeface="Verdana"/>
                <a:cs typeface="Verdana"/>
              </a:rPr>
              <a:t>P</a:t>
            </a:r>
            <a:r>
              <a:rPr dirty="0" sz="700" spc="-5">
                <a:latin typeface="Verdana"/>
                <a:cs typeface="Verdana"/>
              </a:rPr>
              <a:t>Ei</a:t>
            </a:r>
            <a:r>
              <a:rPr dirty="0" baseline="5050" sz="1650" spc="-7">
                <a:latin typeface="Verdana"/>
                <a:cs typeface="Verdana"/>
              </a:rPr>
              <a:t>] </a:t>
            </a:r>
            <a:r>
              <a:rPr dirty="0" baseline="5050" sz="1650">
                <a:latin typeface="Verdana"/>
                <a:cs typeface="Verdana"/>
              </a:rPr>
              <a:t>&lt; 0  </a:t>
            </a:r>
            <a:r>
              <a:rPr dirty="0" baseline="5050" sz="1650">
                <a:latin typeface="Verdana"/>
                <a:cs typeface="Verdana"/>
              </a:rPr>
              <a:t>The </a:t>
            </a:r>
            <a:r>
              <a:rPr dirty="0" baseline="5050" sz="1650" spc="-7">
                <a:latin typeface="Verdana"/>
                <a:cs typeface="Verdana"/>
              </a:rPr>
              <a:t>point P(t) </a:t>
            </a:r>
            <a:r>
              <a:rPr dirty="0" baseline="5050" sz="1650" spc="-15">
                <a:latin typeface="Verdana"/>
                <a:cs typeface="Verdana"/>
              </a:rPr>
              <a:t>is </a:t>
            </a:r>
            <a:r>
              <a:rPr dirty="0" baseline="5050" sz="1650">
                <a:latin typeface="Verdana"/>
                <a:cs typeface="Verdana"/>
              </a:rPr>
              <a:t>outside </a:t>
            </a:r>
            <a:r>
              <a:rPr dirty="0" baseline="5050" sz="1650" spc="-15">
                <a:latin typeface="Verdana"/>
                <a:cs typeface="Verdana"/>
              </a:rPr>
              <a:t>if </a:t>
            </a:r>
            <a:r>
              <a:rPr dirty="0" baseline="5050" sz="1650" spc="-7">
                <a:latin typeface="Verdana"/>
                <a:cs typeface="Verdana"/>
              </a:rPr>
              <a:t>N</a:t>
            </a:r>
            <a:r>
              <a:rPr dirty="0" sz="700" spc="-5">
                <a:latin typeface="Verdana"/>
                <a:cs typeface="Verdana"/>
              </a:rPr>
              <a:t>i</a:t>
            </a:r>
            <a:r>
              <a:rPr dirty="0" baseline="5050" sz="1650" spc="-7">
                <a:latin typeface="Verdana"/>
                <a:cs typeface="Verdana"/>
              </a:rPr>
              <a:t>∙</a:t>
            </a:r>
            <a:r>
              <a:rPr dirty="0" baseline="5050" sz="1650" spc="-7">
                <a:latin typeface="Verdana"/>
                <a:cs typeface="Verdana"/>
              </a:rPr>
              <a:t>[P(t) </a:t>
            </a:r>
            <a:r>
              <a:rPr dirty="0" baseline="5050" sz="1650">
                <a:latin typeface="Verdana"/>
                <a:cs typeface="Verdana"/>
              </a:rPr>
              <a:t>– </a:t>
            </a:r>
            <a:r>
              <a:rPr dirty="0" baseline="5050" sz="1650" spc="-7">
                <a:latin typeface="Verdana"/>
                <a:cs typeface="Verdana"/>
              </a:rPr>
              <a:t>P</a:t>
            </a:r>
            <a:r>
              <a:rPr dirty="0" sz="700" spc="-5">
                <a:latin typeface="Verdana"/>
                <a:cs typeface="Verdana"/>
              </a:rPr>
              <a:t>Ei</a:t>
            </a:r>
            <a:r>
              <a:rPr dirty="0" baseline="5050" sz="1650" spc="-7">
                <a:latin typeface="Verdana"/>
                <a:cs typeface="Verdana"/>
              </a:rPr>
              <a:t>] </a:t>
            </a:r>
            <a:r>
              <a:rPr dirty="0" baseline="5050" sz="1650">
                <a:latin typeface="Verdana"/>
                <a:cs typeface="Verdana"/>
              </a:rPr>
              <a:t>&gt;</a:t>
            </a:r>
            <a:r>
              <a:rPr dirty="0" baseline="5050" sz="1650" spc="22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0</a:t>
            </a:r>
            <a:endParaRPr baseline="5050" sz="165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925"/>
              </a:spcBef>
            </a:pPr>
            <a:r>
              <a:rPr dirty="0" baseline="5050" sz="1650">
                <a:latin typeface="Verdana"/>
                <a:cs typeface="Verdana"/>
              </a:rPr>
              <a:t>The </a:t>
            </a:r>
            <a:r>
              <a:rPr dirty="0" baseline="5050" sz="1650" spc="-7">
                <a:latin typeface="Verdana"/>
                <a:cs typeface="Verdana"/>
              </a:rPr>
              <a:t>point P(t) </a:t>
            </a:r>
            <a:r>
              <a:rPr dirty="0" baseline="5050" sz="1650" spc="-15">
                <a:latin typeface="Verdana"/>
                <a:cs typeface="Verdana"/>
              </a:rPr>
              <a:t>is </a:t>
            </a:r>
            <a:r>
              <a:rPr dirty="0" baseline="5050" sz="1650">
                <a:latin typeface="Verdana"/>
                <a:cs typeface="Verdana"/>
              </a:rPr>
              <a:t>on the edge </a:t>
            </a:r>
            <a:r>
              <a:rPr dirty="0" baseline="5050" sz="1650" spc="-15">
                <a:latin typeface="Verdana"/>
                <a:cs typeface="Verdana"/>
              </a:rPr>
              <a:t>if </a:t>
            </a:r>
            <a:r>
              <a:rPr dirty="0" baseline="5050" sz="1650" spc="-7">
                <a:latin typeface="Verdana"/>
                <a:cs typeface="Verdana"/>
              </a:rPr>
              <a:t>N</a:t>
            </a:r>
            <a:r>
              <a:rPr dirty="0" sz="700" spc="-5">
                <a:latin typeface="Verdana"/>
                <a:cs typeface="Verdana"/>
              </a:rPr>
              <a:t>i</a:t>
            </a:r>
            <a:r>
              <a:rPr dirty="0" baseline="5050" sz="1650" spc="-7">
                <a:latin typeface="Verdana"/>
                <a:cs typeface="Verdana"/>
              </a:rPr>
              <a:t>∙</a:t>
            </a:r>
            <a:r>
              <a:rPr dirty="0" baseline="5050" sz="1650" spc="-7">
                <a:latin typeface="Verdana"/>
                <a:cs typeface="Verdana"/>
              </a:rPr>
              <a:t>[P(t) </a:t>
            </a:r>
            <a:r>
              <a:rPr dirty="0" baseline="5050" sz="1650">
                <a:latin typeface="Verdana"/>
                <a:cs typeface="Verdana"/>
              </a:rPr>
              <a:t>– </a:t>
            </a:r>
            <a:r>
              <a:rPr dirty="0" baseline="5050" sz="1650">
                <a:latin typeface="Verdana"/>
                <a:cs typeface="Verdana"/>
              </a:rPr>
              <a:t>P</a:t>
            </a:r>
            <a:r>
              <a:rPr dirty="0" sz="700">
                <a:latin typeface="Verdana"/>
                <a:cs typeface="Verdana"/>
              </a:rPr>
              <a:t>Ei</a:t>
            </a:r>
            <a:r>
              <a:rPr dirty="0" baseline="5050" sz="1650">
                <a:latin typeface="Verdana"/>
                <a:cs typeface="Verdana"/>
              </a:rPr>
              <a:t>] = 0 </a:t>
            </a:r>
            <a:r>
              <a:rPr dirty="0" baseline="5050" sz="1650" spc="-7">
                <a:latin typeface="Verdana"/>
                <a:cs typeface="Verdana"/>
              </a:rPr>
              <a:t>(Intersection</a:t>
            </a:r>
            <a:r>
              <a:rPr dirty="0" baseline="5050" sz="1650" spc="60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point)</a:t>
            </a:r>
            <a:endParaRPr baseline="5050" sz="165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4904" y="7452613"/>
            <a:ext cx="1823720" cy="1021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050" sz="1650" spc="-7">
                <a:latin typeface="Verdana"/>
                <a:cs typeface="Verdana"/>
              </a:rPr>
              <a:t>N</a:t>
            </a:r>
            <a:r>
              <a:rPr dirty="0" sz="700" spc="-5">
                <a:latin typeface="Verdana"/>
                <a:cs typeface="Verdana"/>
              </a:rPr>
              <a:t>i</a:t>
            </a:r>
            <a:r>
              <a:rPr dirty="0" baseline="5050" sz="1650" spc="-7">
                <a:latin typeface="Verdana"/>
                <a:cs typeface="Verdana"/>
              </a:rPr>
              <a:t>∙</a:t>
            </a:r>
            <a:r>
              <a:rPr dirty="0" baseline="5050" sz="1650" spc="-7">
                <a:latin typeface="Verdana"/>
                <a:cs typeface="Verdana"/>
              </a:rPr>
              <a:t>[P(t) </a:t>
            </a:r>
            <a:r>
              <a:rPr dirty="0" baseline="5050" sz="1650">
                <a:latin typeface="Verdana"/>
                <a:cs typeface="Verdana"/>
              </a:rPr>
              <a:t>–</a:t>
            </a:r>
            <a:r>
              <a:rPr dirty="0" baseline="5050" sz="1650" spc="-135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P</a:t>
            </a:r>
            <a:r>
              <a:rPr dirty="0" sz="700" spc="-5">
                <a:latin typeface="Verdana"/>
                <a:cs typeface="Verdana"/>
              </a:rPr>
              <a:t>Ei</a:t>
            </a:r>
            <a:r>
              <a:rPr dirty="0" baseline="5050" sz="1650" spc="-7">
                <a:latin typeface="Verdana"/>
                <a:cs typeface="Verdana"/>
              </a:rPr>
              <a:t>]</a:t>
            </a:r>
            <a:endParaRPr baseline="5050" sz="1650">
              <a:latin typeface="Verdana"/>
              <a:cs typeface="Verdana"/>
            </a:endParaRPr>
          </a:p>
          <a:p>
            <a:pPr marL="12700" marR="5080">
              <a:lnSpc>
                <a:spcPct val="170000"/>
              </a:lnSpc>
            </a:pPr>
            <a:r>
              <a:rPr dirty="0" baseline="5050" sz="1650" spc="-7">
                <a:latin typeface="Verdana"/>
                <a:cs typeface="Verdana"/>
              </a:rPr>
              <a:t>N</a:t>
            </a:r>
            <a:r>
              <a:rPr dirty="0" sz="700" spc="-5">
                <a:latin typeface="Verdana"/>
                <a:cs typeface="Verdana"/>
              </a:rPr>
              <a:t>i</a:t>
            </a:r>
            <a:r>
              <a:rPr dirty="0" baseline="5050" sz="1650" spc="-7">
                <a:latin typeface="Verdana"/>
                <a:cs typeface="Verdana"/>
              </a:rPr>
              <a:t>∙</a:t>
            </a:r>
            <a:r>
              <a:rPr dirty="0" baseline="5050" sz="1650" spc="-7">
                <a:latin typeface="Verdana"/>
                <a:cs typeface="Verdana"/>
              </a:rPr>
              <a:t>[ P</a:t>
            </a:r>
            <a:r>
              <a:rPr dirty="0" sz="700" spc="-5">
                <a:latin typeface="Verdana"/>
                <a:cs typeface="Verdana"/>
              </a:rPr>
              <a:t>0 </a:t>
            </a:r>
            <a:r>
              <a:rPr dirty="0" baseline="5050" sz="1650">
                <a:latin typeface="Verdana"/>
                <a:cs typeface="Verdana"/>
              </a:rPr>
              <a:t>+ </a:t>
            </a:r>
            <a:r>
              <a:rPr dirty="0" baseline="5050" sz="1650" spc="-7">
                <a:latin typeface="Verdana"/>
                <a:cs typeface="Verdana"/>
              </a:rPr>
              <a:t>t(P</a:t>
            </a:r>
            <a:r>
              <a:rPr dirty="0" sz="700" spc="-5">
                <a:latin typeface="Verdana"/>
                <a:cs typeface="Verdana"/>
              </a:rPr>
              <a:t>1 </a:t>
            </a:r>
            <a:r>
              <a:rPr dirty="0" baseline="5050" sz="1650">
                <a:latin typeface="Verdana"/>
                <a:cs typeface="Verdana"/>
              </a:rPr>
              <a:t>- </a:t>
            </a:r>
            <a:r>
              <a:rPr dirty="0" baseline="5050" sz="1650" spc="-7">
                <a:latin typeface="Verdana"/>
                <a:cs typeface="Verdana"/>
              </a:rPr>
              <a:t>P</a:t>
            </a:r>
            <a:r>
              <a:rPr dirty="0" sz="700" spc="-5">
                <a:latin typeface="Verdana"/>
                <a:cs typeface="Verdana"/>
              </a:rPr>
              <a:t>0</a:t>
            </a:r>
            <a:r>
              <a:rPr dirty="0" baseline="5050" sz="1650" spc="-7">
                <a:latin typeface="Verdana"/>
                <a:cs typeface="Verdana"/>
              </a:rPr>
              <a:t>) </a:t>
            </a:r>
            <a:r>
              <a:rPr dirty="0" baseline="5050" sz="1650">
                <a:latin typeface="Verdana"/>
                <a:cs typeface="Verdana"/>
              </a:rPr>
              <a:t>– </a:t>
            </a:r>
            <a:r>
              <a:rPr dirty="0" baseline="5050" sz="1650" spc="-7">
                <a:latin typeface="Verdana"/>
                <a:cs typeface="Verdana"/>
              </a:rPr>
              <a:t>P</a:t>
            </a:r>
            <a:r>
              <a:rPr dirty="0" sz="700" spc="-5">
                <a:latin typeface="Verdana"/>
                <a:cs typeface="Verdana"/>
              </a:rPr>
              <a:t>Ei</a:t>
            </a:r>
            <a:r>
              <a:rPr dirty="0" baseline="5050" sz="1650" spc="-7">
                <a:latin typeface="Verdana"/>
                <a:cs typeface="Verdana"/>
              </a:rPr>
              <a:t>]  </a:t>
            </a:r>
            <a:r>
              <a:rPr dirty="0" baseline="5050" sz="1650" spc="-7">
                <a:latin typeface="Verdana"/>
                <a:cs typeface="Verdana"/>
              </a:rPr>
              <a:t>N</a:t>
            </a:r>
            <a:r>
              <a:rPr dirty="0" sz="700" spc="-5">
                <a:latin typeface="Verdana"/>
                <a:cs typeface="Verdana"/>
              </a:rPr>
              <a:t>i</a:t>
            </a:r>
            <a:r>
              <a:rPr dirty="0" baseline="5050" sz="1650" spc="-7">
                <a:latin typeface="Verdana"/>
                <a:cs typeface="Verdana"/>
              </a:rPr>
              <a:t>∙</a:t>
            </a:r>
            <a:r>
              <a:rPr dirty="0" baseline="5050" sz="1650" spc="-7">
                <a:latin typeface="Verdana"/>
                <a:cs typeface="Verdana"/>
              </a:rPr>
              <a:t>[P</a:t>
            </a:r>
            <a:r>
              <a:rPr dirty="0" sz="700" spc="-5">
                <a:latin typeface="Verdana"/>
                <a:cs typeface="Verdana"/>
              </a:rPr>
              <a:t>0  </a:t>
            </a:r>
            <a:r>
              <a:rPr dirty="0" baseline="5050" sz="1650">
                <a:latin typeface="Verdana"/>
                <a:cs typeface="Verdana"/>
              </a:rPr>
              <a:t>– </a:t>
            </a:r>
            <a:r>
              <a:rPr dirty="0" baseline="5050" sz="1650" spc="-7">
                <a:latin typeface="Verdana"/>
                <a:cs typeface="Verdana"/>
              </a:rPr>
              <a:t>P</a:t>
            </a:r>
            <a:r>
              <a:rPr dirty="0" sz="700" spc="-5">
                <a:latin typeface="Verdana"/>
                <a:cs typeface="Verdana"/>
              </a:rPr>
              <a:t>Ei</a:t>
            </a:r>
            <a:r>
              <a:rPr dirty="0" baseline="5050" sz="1650" spc="-7">
                <a:latin typeface="Verdana"/>
                <a:cs typeface="Verdana"/>
              </a:rPr>
              <a:t>] </a:t>
            </a:r>
            <a:r>
              <a:rPr dirty="0" baseline="5050" sz="1650">
                <a:latin typeface="Verdana"/>
                <a:cs typeface="Verdana"/>
              </a:rPr>
              <a:t>+ </a:t>
            </a:r>
            <a:r>
              <a:rPr dirty="0" baseline="5050" sz="1650" spc="-7">
                <a:latin typeface="Verdana"/>
                <a:cs typeface="Verdana"/>
              </a:rPr>
              <a:t>N</a:t>
            </a:r>
            <a:r>
              <a:rPr dirty="0" sz="700" spc="-5">
                <a:latin typeface="Verdana"/>
                <a:cs typeface="Verdana"/>
              </a:rPr>
              <a:t>i</a:t>
            </a:r>
            <a:r>
              <a:rPr dirty="0" baseline="5050" sz="1650" spc="-7">
                <a:latin typeface="Verdana"/>
                <a:cs typeface="Verdana"/>
              </a:rPr>
              <a:t>∙</a:t>
            </a:r>
            <a:r>
              <a:rPr dirty="0" baseline="5050" sz="1650" spc="-7">
                <a:latin typeface="Verdana"/>
                <a:cs typeface="Verdana"/>
              </a:rPr>
              <a:t>t[P</a:t>
            </a:r>
            <a:r>
              <a:rPr dirty="0" sz="700" spc="-5">
                <a:latin typeface="Verdana"/>
                <a:cs typeface="Verdana"/>
              </a:rPr>
              <a:t>1 </a:t>
            </a:r>
            <a:r>
              <a:rPr dirty="0" baseline="5050" sz="1650">
                <a:latin typeface="Verdana"/>
                <a:cs typeface="Verdana"/>
              </a:rPr>
              <a:t>-</a:t>
            </a:r>
            <a:r>
              <a:rPr dirty="0" baseline="5050" sz="1650" spc="-225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P</a:t>
            </a:r>
            <a:r>
              <a:rPr dirty="0" sz="700" spc="-5">
                <a:latin typeface="Verdana"/>
                <a:cs typeface="Verdana"/>
              </a:rPr>
              <a:t>0</a:t>
            </a:r>
            <a:r>
              <a:rPr dirty="0" baseline="5050" sz="1650" spc="-7">
                <a:latin typeface="Verdana"/>
                <a:cs typeface="Verdana"/>
              </a:rPr>
              <a:t>]</a:t>
            </a:r>
            <a:endParaRPr baseline="5050" sz="1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baseline="5050" sz="1650" spc="-7">
                <a:latin typeface="Verdana"/>
                <a:cs typeface="Verdana"/>
              </a:rPr>
              <a:t>N</a:t>
            </a:r>
            <a:r>
              <a:rPr dirty="0" sz="700" spc="-5">
                <a:latin typeface="Verdana"/>
                <a:cs typeface="Verdana"/>
              </a:rPr>
              <a:t>i</a:t>
            </a:r>
            <a:r>
              <a:rPr dirty="0" baseline="5050" sz="1650" spc="-7">
                <a:latin typeface="Verdana"/>
                <a:cs typeface="Verdana"/>
              </a:rPr>
              <a:t>∙</a:t>
            </a:r>
            <a:r>
              <a:rPr dirty="0" baseline="5050" sz="1650" spc="-7">
                <a:latin typeface="Verdana"/>
                <a:cs typeface="Verdana"/>
              </a:rPr>
              <a:t>[P</a:t>
            </a:r>
            <a:r>
              <a:rPr dirty="0" sz="700" spc="-5">
                <a:latin typeface="Verdana"/>
                <a:cs typeface="Verdana"/>
              </a:rPr>
              <a:t>0  </a:t>
            </a:r>
            <a:r>
              <a:rPr dirty="0" baseline="5050" sz="1650">
                <a:latin typeface="Verdana"/>
                <a:cs typeface="Verdana"/>
              </a:rPr>
              <a:t>– </a:t>
            </a:r>
            <a:r>
              <a:rPr dirty="0" baseline="5050" sz="1650" spc="-7">
                <a:latin typeface="Verdana"/>
                <a:cs typeface="Verdana"/>
              </a:rPr>
              <a:t>P</a:t>
            </a:r>
            <a:r>
              <a:rPr dirty="0" sz="700" spc="-5">
                <a:latin typeface="Verdana"/>
                <a:cs typeface="Verdana"/>
              </a:rPr>
              <a:t>Ei</a:t>
            </a:r>
            <a:r>
              <a:rPr dirty="0" baseline="5050" sz="1650" spc="-7">
                <a:latin typeface="Verdana"/>
                <a:cs typeface="Verdana"/>
              </a:rPr>
              <a:t>] </a:t>
            </a:r>
            <a:r>
              <a:rPr dirty="0" baseline="5050" sz="1650">
                <a:latin typeface="Verdana"/>
                <a:cs typeface="Verdana"/>
              </a:rPr>
              <a:t>+</a:t>
            </a:r>
            <a:r>
              <a:rPr dirty="0" baseline="5050" sz="1650" spc="-247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N</a:t>
            </a:r>
            <a:r>
              <a:rPr dirty="0" sz="700" spc="-5">
                <a:latin typeface="Verdana"/>
                <a:cs typeface="Verdana"/>
              </a:rPr>
              <a:t>i</a:t>
            </a:r>
            <a:r>
              <a:rPr dirty="0" baseline="5050" sz="1650" spc="-7">
                <a:latin typeface="Verdana"/>
                <a:cs typeface="Verdana"/>
              </a:rPr>
              <a:t>∙</a:t>
            </a:r>
            <a:r>
              <a:rPr dirty="0" baseline="5050" sz="1650" spc="-7">
                <a:latin typeface="Verdana"/>
                <a:cs typeface="Verdana"/>
              </a:rPr>
              <a:t>tD</a:t>
            </a:r>
            <a:endParaRPr baseline="5050" sz="16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17875" y="7440421"/>
            <a:ext cx="2825750" cy="10337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=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0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850">
              <a:latin typeface="Times New Roman"/>
              <a:cs typeface="Times New Roman"/>
            </a:endParaRPr>
          </a:p>
          <a:p>
            <a:pPr marL="17145">
              <a:lnSpc>
                <a:spcPct val="100000"/>
              </a:lnSpc>
            </a:pPr>
            <a:r>
              <a:rPr dirty="0" baseline="5050" sz="1650">
                <a:latin typeface="Verdana"/>
                <a:cs typeface="Verdana"/>
              </a:rPr>
              <a:t>= 0 </a:t>
            </a:r>
            <a:r>
              <a:rPr dirty="0" baseline="5050" sz="1650" spc="-7">
                <a:latin typeface="Verdana"/>
                <a:cs typeface="Verdana"/>
              </a:rPr>
              <a:t>(Replacing P(t) with P</a:t>
            </a:r>
            <a:r>
              <a:rPr dirty="0" sz="700" spc="-5">
                <a:latin typeface="Verdana"/>
                <a:cs typeface="Verdana"/>
              </a:rPr>
              <a:t>0  </a:t>
            </a:r>
            <a:r>
              <a:rPr dirty="0" baseline="5050" sz="1650">
                <a:latin typeface="Verdana"/>
                <a:cs typeface="Verdana"/>
              </a:rPr>
              <a:t>+ </a:t>
            </a:r>
            <a:r>
              <a:rPr dirty="0" baseline="5050" sz="1650" spc="-7">
                <a:latin typeface="Verdana"/>
                <a:cs typeface="Verdana"/>
              </a:rPr>
              <a:t>t(P</a:t>
            </a:r>
            <a:r>
              <a:rPr dirty="0" sz="700" spc="-5">
                <a:latin typeface="Verdana"/>
                <a:cs typeface="Verdana"/>
              </a:rPr>
              <a:t>1  </a:t>
            </a:r>
            <a:r>
              <a:rPr dirty="0" baseline="5050" sz="1650">
                <a:latin typeface="Verdana"/>
                <a:cs typeface="Verdana"/>
              </a:rPr>
              <a:t>-</a:t>
            </a:r>
            <a:r>
              <a:rPr dirty="0" baseline="5050" sz="1650" spc="-307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P</a:t>
            </a:r>
            <a:r>
              <a:rPr dirty="0" sz="700" spc="-5">
                <a:latin typeface="Verdana"/>
                <a:cs typeface="Verdana"/>
              </a:rPr>
              <a:t>0</a:t>
            </a:r>
            <a:r>
              <a:rPr dirty="0" baseline="5050" sz="1650" spc="-7">
                <a:latin typeface="Verdana"/>
                <a:cs typeface="Verdana"/>
              </a:rPr>
              <a:t>))</a:t>
            </a:r>
            <a:endParaRPr baseline="5050" sz="1650">
              <a:latin typeface="Verdana"/>
              <a:cs typeface="Verdana"/>
            </a:endParaRPr>
          </a:p>
          <a:p>
            <a:pPr marL="32384">
              <a:lnSpc>
                <a:spcPct val="100000"/>
              </a:lnSpc>
              <a:spcBef>
                <a:spcPts val="825"/>
              </a:spcBef>
            </a:pPr>
            <a:r>
              <a:rPr dirty="0" sz="1100">
                <a:latin typeface="Verdana"/>
                <a:cs typeface="Verdana"/>
              </a:rPr>
              <a:t>=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0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baseline="5050" sz="1650">
                <a:latin typeface="Verdana"/>
                <a:cs typeface="Verdana"/>
              </a:rPr>
              <a:t>= 0 </a:t>
            </a:r>
            <a:r>
              <a:rPr dirty="0" baseline="5050" sz="1650" spc="-7">
                <a:latin typeface="Verdana"/>
                <a:cs typeface="Verdana"/>
              </a:rPr>
              <a:t>(substituting </a:t>
            </a:r>
            <a:r>
              <a:rPr dirty="0" baseline="5050" sz="1650">
                <a:latin typeface="Verdana"/>
                <a:cs typeface="Verdana"/>
              </a:rPr>
              <a:t>D for </a:t>
            </a:r>
            <a:r>
              <a:rPr dirty="0" baseline="5050" sz="1650" spc="-7">
                <a:latin typeface="Verdana"/>
                <a:cs typeface="Verdana"/>
              </a:rPr>
              <a:t>[P</a:t>
            </a:r>
            <a:r>
              <a:rPr dirty="0" sz="700" spc="-5">
                <a:latin typeface="Verdana"/>
                <a:cs typeface="Verdana"/>
              </a:rPr>
              <a:t>1  </a:t>
            </a:r>
            <a:r>
              <a:rPr dirty="0" baseline="5050" sz="1650">
                <a:latin typeface="Verdana"/>
                <a:cs typeface="Verdana"/>
              </a:rPr>
              <a:t>-</a:t>
            </a:r>
            <a:r>
              <a:rPr dirty="0" baseline="5050" sz="1650" spc="-179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P</a:t>
            </a:r>
            <a:r>
              <a:rPr dirty="0" sz="700" spc="-5">
                <a:latin typeface="Verdana"/>
                <a:cs typeface="Verdana"/>
              </a:rPr>
              <a:t>0</a:t>
            </a:r>
            <a:r>
              <a:rPr dirty="0" baseline="5050" sz="1650" spc="-7">
                <a:latin typeface="Verdana"/>
                <a:cs typeface="Verdana"/>
              </a:rPr>
              <a:t>])</a:t>
            </a:r>
            <a:endParaRPr baseline="5050" sz="165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44904" y="8591041"/>
            <a:ext cx="2407285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677035" algn="l"/>
              </a:tabLst>
            </a:pPr>
            <a:r>
              <a:rPr dirty="0" baseline="5050" sz="1650" spc="-7">
                <a:latin typeface="Verdana"/>
                <a:cs typeface="Verdana"/>
              </a:rPr>
              <a:t>N</a:t>
            </a:r>
            <a:r>
              <a:rPr dirty="0" sz="700" spc="-5">
                <a:latin typeface="Verdana"/>
                <a:cs typeface="Verdana"/>
              </a:rPr>
              <a:t>i</a:t>
            </a:r>
            <a:r>
              <a:rPr dirty="0" baseline="5050" sz="1650" spc="-7">
                <a:latin typeface="Verdana"/>
                <a:cs typeface="Verdana"/>
              </a:rPr>
              <a:t>∙</a:t>
            </a:r>
            <a:r>
              <a:rPr dirty="0" baseline="5050" sz="1650" spc="-7">
                <a:latin typeface="Verdana"/>
                <a:cs typeface="Verdana"/>
              </a:rPr>
              <a:t>[P</a:t>
            </a:r>
            <a:r>
              <a:rPr dirty="0" sz="700" spc="-5">
                <a:latin typeface="Verdana"/>
                <a:cs typeface="Verdana"/>
              </a:rPr>
              <a:t>0  </a:t>
            </a:r>
            <a:r>
              <a:rPr dirty="0" sz="700" spc="15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–</a:t>
            </a:r>
            <a:r>
              <a:rPr dirty="0" baseline="5050" sz="1650" spc="547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P</a:t>
            </a:r>
            <a:r>
              <a:rPr dirty="0" sz="700" spc="-5">
                <a:latin typeface="Verdana"/>
                <a:cs typeface="Verdana"/>
              </a:rPr>
              <a:t>Ei</a:t>
            </a:r>
            <a:r>
              <a:rPr dirty="0" baseline="5050" sz="1650" spc="-7">
                <a:latin typeface="Verdana"/>
                <a:cs typeface="Verdana"/>
              </a:rPr>
              <a:t>]	</a:t>
            </a:r>
            <a:r>
              <a:rPr dirty="0" baseline="5050" sz="1650">
                <a:latin typeface="Verdana"/>
                <a:cs typeface="Verdana"/>
              </a:rPr>
              <a:t>= - N</a:t>
            </a:r>
            <a:r>
              <a:rPr dirty="0" sz="700">
                <a:latin typeface="Verdana"/>
                <a:cs typeface="Verdana"/>
              </a:rPr>
              <a:t>i </a:t>
            </a:r>
            <a:r>
              <a:rPr dirty="0" baseline="5050" sz="1650">
                <a:latin typeface="Verdana"/>
                <a:cs typeface="Verdana"/>
              </a:rPr>
              <a:t>∙</a:t>
            </a:r>
            <a:r>
              <a:rPr dirty="0" baseline="5050" sz="1650" spc="60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tD</a:t>
            </a:r>
            <a:endParaRPr baseline="5050" sz="165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09344" y="1746503"/>
            <a:ext cx="4421352" cy="30860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27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400" y="447040"/>
            <a:ext cx="6085205" cy="641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0095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equation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i="1">
                <a:latin typeface="Verdana"/>
                <a:cs typeface="Verdana"/>
              </a:rPr>
              <a:t>t</a:t>
            </a:r>
            <a:r>
              <a:rPr dirty="0" sz="1100" spc="-80" i="1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becomes,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8063" y="1282445"/>
            <a:ext cx="215900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Cambria Math"/>
                <a:cs typeface="Cambria Math"/>
              </a:rPr>
              <a:t>t</a:t>
            </a:r>
            <a:r>
              <a:rPr dirty="0" sz="1100" spc="-4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=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7142" y="1175765"/>
            <a:ext cx="806450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45">
                <a:latin typeface="Cambria Math"/>
                <a:cs typeface="Cambria Math"/>
              </a:rPr>
              <a:t>N</a:t>
            </a:r>
            <a:r>
              <a:rPr dirty="0" baseline="-17361" sz="1200" spc="67">
                <a:latin typeface="Cambria Math"/>
                <a:cs typeface="Cambria Math"/>
              </a:rPr>
              <a:t>𝑖 </a:t>
            </a:r>
            <a:r>
              <a:rPr dirty="0" sz="1100">
                <a:latin typeface="Cambria Math"/>
                <a:cs typeface="Cambria Math"/>
              </a:rPr>
              <a:t>∙ </a:t>
            </a:r>
            <a:r>
              <a:rPr dirty="0" sz="1100" spc="-45">
                <a:latin typeface="Cambria Math"/>
                <a:cs typeface="Cambria Math"/>
              </a:rPr>
              <a:t>[P</a:t>
            </a:r>
            <a:r>
              <a:rPr dirty="0" baseline="-17361" sz="1200" spc="-67">
                <a:latin typeface="Cambria Math"/>
                <a:cs typeface="Cambria Math"/>
              </a:rPr>
              <a:t>0 </a:t>
            </a:r>
            <a:r>
              <a:rPr dirty="0" sz="1100">
                <a:latin typeface="Cambria Math"/>
                <a:cs typeface="Cambria Math"/>
              </a:rPr>
              <a:t>–  </a:t>
            </a:r>
            <a:r>
              <a:rPr dirty="0" sz="1100" spc="-5">
                <a:latin typeface="Cambria Math"/>
                <a:cs typeface="Cambria Math"/>
              </a:rPr>
              <a:t>P</a:t>
            </a:r>
            <a:r>
              <a:rPr dirty="0" baseline="-17361" sz="1200" spc="-7">
                <a:latin typeface="Cambria Math"/>
                <a:cs typeface="Cambria Math"/>
              </a:rPr>
              <a:t>Ei</a:t>
            </a:r>
            <a:r>
              <a:rPr dirty="0" sz="1100" spc="-5">
                <a:latin typeface="Cambria Math"/>
                <a:cs typeface="Cambria Math"/>
              </a:rPr>
              <a:t>]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30878" y="1376933"/>
            <a:ext cx="458470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25">
                <a:latin typeface="Cambria Math"/>
                <a:cs typeface="Cambria Math"/>
              </a:rPr>
              <a:t>−N</a:t>
            </a:r>
            <a:r>
              <a:rPr dirty="0" baseline="-17361" sz="1200" spc="37">
                <a:latin typeface="Cambria Math"/>
                <a:cs typeface="Cambria Math"/>
              </a:rPr>
              <a:t>𝑖 </a:t>
            </a:r>
            <a:r>
              <a:rPr dirty="0" sz="1100">
                <a:latin typeface="Cambria Math"/>
                <a:cs typeface="Cambria Math"/>
              </a:rPr>
              <a:t>∙  D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569842" y="1382521"/>
            <a:ext cx="779145" cy="0"/>
          </a:xfrm>
          <a:custGeom>
            <a:avLst/>
            <a:gdLst/>
            <a:ahLst/>
            <a:cxnLst/>
            <a:rect l="l" t="t" r="r" b="b"/>
            <a:pathLst>
              <a:path w="779145" h="0">
                <a:moveTo>
                  <a:pt x="0" y="0"/>
                </a:moveTo>
                <a:lnTo>
                  <a:pt x="77906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87400" y="1943861"/>
            <a:ext cx="2693035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valid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conditions: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304" y="2231897"/>
            <a:ext cx="164465" cy="718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0">
                <a:latin typeface="Verdana"/>
                <a:cs typeface="Verdana"/>
              </a:rPr>
              <a:t>1.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1100" spc="-10">
                <a:latin typeface="Verdana"/>
                <a:cs typeface="Verdana"/>
              </a:rPr>
              <a:t>2.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100" spc="-10">
                <a:latin typeface="Verdana"/>
                <a:cs typeface="Verdana"/>
              </a:rPr>
              <a:t>3.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44904" y="2140488"/>
            <a:ext cx="2259965" cy="812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69545">
              <a:lnSpc>
                <a:spcPct val="161800"/>
              </a:lnSpc>
            </a:pPr>
            <a:r>
              <a:rPr dirty="0" baseline="5050" sz="1650">
                <a:latin typeface="Verdana"/>
                <a:cs typeface="Verdana"/>
              </a:rPr>
              <a:t>N</a:t>
            </a:r>
            <a:r>
              <a:rPr dirty="0" sz="700">
                <a:latin typeface="Verdana"/>
                <a:cs typeface="Verdana"/>
              </a:rPr>
              <a:t>i </a:t>
            </a:r>
            <a:r>
              <a:rPr dirty="0" baseline="5050" sz="1650">
                <a:latin typeface="MS Mincho"/>
                <a:cs typeface="MS Mincho"/>
              </a:rPr>
              <a:t>≠ </a:t>
            </a:r>
            <a:r>
              <a:rPr dirty="0" baseline="5050" sz="1650">
                <a:latin typeface="Verdana"/>
                <a:cs typeface="Verdana"/>
              </a:rPr>
              <a:t>0 (error cannot</a:t>
            </a:r>
            <a:r>
              <a:rPr dirty="0" baseline="5050" sz="1650" spc="-165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happen)  </a:t>
            </a:r>
            <a:r>
              <a:rPr dirty="0" baseline="5050" sz="1650">
                <a:latin typeface="Verdana"/>
                <a:cs typeface="Verdana"/>
              </a:rPr>
              <a:t>D </a:t>
            </a:r>
            <a:r>
              <a:rPr dirty="0" baseline="5050" sz="1650">
                <a:latin typeface="MS Mincho"/>
                <a:cs typeface="MS Mincho"/>
              </a:rPr>
              <a:t>≠ </a:t>
            </a:r>
            <a:r>
              <a:rPr dirty="0" baseline="5050" sz="1650">
                <a:latin typeface="Verdana"/>
                <a:cs typeface="Verdana"/>
              </a:rPr>
              <a:t>0 </a:t>
            </a:r>
            <a:r>
              <a:rPr dirty="0" baseline="5050" sz="1650" spc="-7">
                <a:latin typeface="Verdana"/>
                <a:cs typeface="Verdana"/>
              </a:rPr>
              <a:t>(P</a:t>
            </a:r>
            <a:r>
              <a:rPr dirty="0" sz="700" spc="-5">
                <a:latin typeface="Verdana"/>
                <a:cs typeface="Verdana"/>
              </a:rPr>
              <a:t>1 </a:t>
            </a:r>
            <a:r>
              <a:rPr dirty="0" baseline="5050" sz="1650">
                <a:latin typeface="Verdana"/>
                <a:cs typeface="Verdana"/>
              </a:rPr>
              <a:t>≠</a:t>
            </a:r>
            <a:r>
              <a:rPr dirty="0" baseline="5050" sz="1650" spc="-195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P</a:t>
            </a:r>
            <a:r>
              <a:rPr dirty="0" sz="700" spc="-5">
                <a:latin typeface="Verdana"/>
                <a:cs typeface="Verdana"/>
              </a:rPr>
              <a:t>0</a:t>
            </a:r>
            <a:r>
              <a:rPr dirty="0" baseline="5050" sz="1650" spc="-7">
                <a:latin typeface="Verdana"/>
                <a:cs typeface="Verdana"/>
              </a:rPr>
              <a:t>)</a:t>
            </a:r>
            <a:endParaRPr baseline="5050" sz="1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baseline="5050" sz="1650" spc="-7">
                <a:latin typeface="Verdana"/>
                <a:cs typeface="Verdana"/>
              </a:rPr>
              <a:t>N</a:t>
            </a:r>
            <a:r>
              <a:rPr dirty="0" sz="700" spc="-5">
                <a:latin typeface="Verdana"/>
                <a:cs typeface="Verdana"/>
              </a:rPr>
              <a:t>i</a:t>
            </a:r>
            <a:r>
              <a:rPr dirty="0" baseline="5050" sz="1650" spc="-7">
                <a:latin typeface="Verdana"/>
                <a:cs typeface="Verdana"/>
              </a:rPr>
              <a:t>∙D </a:t>
            </a:r>
            <a:r>
              <a:rPr dirty="0" baseline="5050" sz="1650">
                <a:latin typeface="Verdana"/>
                <a:cs typeface="Verdana"/>
              </a:rPr>
              <a:t>≠ 0 </a:t>
            </a:r>
            <a:r>
              <a:rPr dirty="0" baseline="5050" sz="1650" spc="-7">
                <a:latin typeface="Verdana"/>
                <a:cs typeface="Verdana"/>
              </a:rPr>
              <a:t>(</a:t>
            </a:r>
            <a:r>
              <a:rPr dirty="0" baseline="5050" sz="1650" spc="-7">
                <a:latin typeface="Verdana"/>
                <a:cs typeface="Verdana"/>
              </a:rPr>
              <a:t>P</a:t>
            </a:r>
            <a:r>
              <a:rPr dirty="0" sz="700" spc="-5">
                <a:latin typeface="Verdana"/>
                <a:cs typeface="Verdana"/>
              </a:rPr>
              <a:t>0</a:t>
            </a:r>
            <a:r>
              <a:rPr dirty="0" baseline="5050" sz="1650" spc="-7">
                <a:latin typeface="Verdana"/>
                <a:cs typeface="Verdana"/>
              </a:rPr>
              <a:t>P</a:t>
            </a:r>
            <a:r>
              <a:rPr dirty="0" sz="700" spc="-5">
                <a:latin typeface="Verdana"/>
                <a:cs typeface="Verdana"/>
              </a:rPr>
              <a:t>1  </a:t>
            </a:r>
            <a:r>
              <a:rPr dirty="0" baseline="5050" sz="1650">
                <a:latin typeface="Verdana"/>
                <a:cs typeface="Verdana"/>
              </a:rPr>
              <a:t>not </a:t>
            </a:r>
            <a:r>
              <a:rPr dirty="0" baseline="5050" sz="1650" spc="-7">
                <a:latin typeface="Verdana"/>
                <a:cs typeface="Verdana"/>
              </a:rPr>
              <a:t>parallel </a:t>
            </a:r>
            <a:r>
              <a:rPr dirty="0" baseline="5050" sz="1650">
                <a:latin typeface="Verdana"/>
                <a:cs typeface="Verdana"/>
              </a:rPr>
              <a:t>to</a:t>
            </a:r>
            <a:r>
              <a:rPr dirty="0" baseline="5050" sz="1650" spc="-254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E</a:t>
            </a:r>
            <a:r>
              <a:rPr dirty="0" sz="700" spc="-5">
                <a:latin typeface="Verdana"/>
                <a:cs typeface="Verdana"/>
              </a:rPr>
              <a:t>i</a:t>
            </a:r>
            <a:r>
              <a:rPr dirty="0" baseline="5050" sz="1650" spc="-7">
                <a:latin typeface="Verdana"/>
                <a:cs typeface="Verdana"/>
              </a:rPr>
              <a:t>)</a:t>
            </a:r>
            <a:endParaRPr baseline="5050" sz="165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0" y="3242182"/>
            <a:ext cx="483806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10" b="1">
                <a:latin typeface="Arial"/>
                <a:cs typeface="Arial"/>
              </a:rPr>
              <a:t>Polygon</a:t>
            </a:r>
            <a:r>
              <a:rPr dirty="0" sz="1800" spc="-250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Clipping</a:t>
            </a:r>
            <a:r>
              <a:rPr dirty="0" sz="1800" spc="-245" b="1">
                <a:latin typeface="Arial"/>
                <a:cs typeface="Arial"/>
              </a:rPr>
              <a:t> </a:t>
            </a:r>
            <a:r>
              <a:rPr dirty="0" sz="1800" spc="-120" b="1">
                <a:latin typeface="Arial"/>
                <a:cs typeface="Arial"/>
              </a:rPr>
              <a:t>(Sutherland</a:t>
            </a:r>
            <a:r>
              <a:rPr dirty="0" sz="1800" spc="-250" b="1">
                <a:latin typeface="Arial"/>
                <a:cs typeface="Arial"/>
              </a:rPr>
              <a:t> </a:t>
            </a:r>
            <a:r>
              <a:rPr dirty="0" sz="1800" spc="-110" b="1">
                <a:latin typeface="Arial"/>
                <a:cs typeface="Arial"/>
              </a:rPr>
              <a:t>Hodgman</a:t>
            </a:r>
            <a:r>
              <a:rPr dirty="0" sz="1800" spc="-300" b="1">
                <a:latin typeface="Arial"/>
                <a:cs typeface="Arial"/>
              </a:rPr>
              <a:t> </a:t>
            </a:r>
            <a:r>
              <a:rPr dirty="0" sz="1800" spc="-120" b="1">
                <a:latin typeface="Arial"/>
                <a:cs typeface="Arial"/>
              </a:rPr>
              <a:t>Algorithm)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1812" y="3540886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87400" y="3607749"/>
            <a:ext cx="6084570" cy="12077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715">
              <a:lnSpc>
                <a:spcPct val="108600"/>
              </a:lnSpc>
            </a:pP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polygon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also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clipped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by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specifying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clipping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window.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Sutherland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Hodgeman  </a:t>
            </a:r>
            <a:r>
              <a:rPr dirty="0" sz="1100" spc="-5">
                <a:latin typeface="Verdana"/>
                <a:cs typeface="Verdana"/>
              </a:rPr>
              <a:t>polygon clipping </a:t>
            </a:r>
            <a:r>
              <a:rPr dirty="0" sz="1100">
                <a:latin typeface="Verdana"/>
                <a:cs typeface="Verdana"/>
              </a:rPr>
              <a:t>algorithm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used for </a:t>
            </a:r>
            <a:r>
              <a:rPr dirty="0" sz="1100" spc="-5">
                <a:latin typeface="Verdana"/>
                <a:cs typeface="Verdana"/>
              </a:rPr>
              <a:t>polygon clipping. </a:t>
            </a:r>
            <a:r>
              <a:rPr dirty="0" sz="1100">
                <a:latin typeface="Verdana"/>
                <a:cs typeface="Verdana"/>
              </a:rPr>
              <a:t>In this algorithm, all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 spc="-5">
                <a:latin typeface="Verdana"/>
                <a:cs typeface="Verdana"/>
              </a:rPr>
              <a:t>vertices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polygon </a:t>
            </a:r>
            <a:r>
              <a:rPr dirty="0" sz="1100" spc="-5">
                <a:latin typeface="Verdana"/>
                <a:cs typeface="Verdana"/>
              </a:rPr>
              <a:t>are clipped against </a:t>
            </a:r>
            <a:r>
              <a:rPr dirty="0" sz="1100">
                <a:latin typeface="Verdana"/>
                <a:cs typeface="Verdana"/>
              </a:rPr>
              <a:t>each edge of </a:t>
            </a:r>
            <a:r>
              <a:rPr dirty="0" sz="1100" spc="-5">
                <a:latin typeface="Verdana"/>
                <a:cs typeface="Verdana"/>
              </a:rPr>
              <a:t>the clipping</a:t>
            </a:r>
            <a:r>
              <a:rPr dirty="0" sz="1100" spc="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window.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9100"/>
              </a:lnSpc>
              <a:spcBef>
                <a:spcPts val="815"/>
              </a:spcBef>
            </a:pPr>
            <a:r>
              <a:rPr dirty="0" sz="1100" spc="-5">
                <a:latin typeface="Verdana"/>
                <a:cs typeface="Verdana"/>
              </a:rPr>
              <a:t>First the polygon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clipped against the left </a:t>
            </a:r>
            <a:r>
              <a:rPr dirty="0" sz="1100">
                <a:latin typeface="Verdana"/>
                <a:cs typeface="Verdana"/>
              </a:rPr>
              <a:t>edge of </a:t>
            </a:r>
            <a:r>
              <a:rPr dirty="0" sz="1100" spc="-5">
                <a:latin typeface="Verdana"/>
                <a:cs typeface="Verdana"/>
              </a:rPr>
              <a:t>the polygon window </a:t>
            </a:r>
            <a:r>
              <a:rPr dirty="0" sz="1100">
                <a:latin typeface="Verdana"/>
                <a:cs typeface="Verdana"/>
              </a:rPr>
              <a:t>to get new  </a:t>
            </a:r>
            <a:r>
              <a:rPr dirty="0" sz="1100" spc="-5">
                <a:latin typeface="Verdana"/>
                <a:cs typeface="Verdana"/>
              </a:rPr>
              <a:t>vertices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polygon. </a:t>
            </a:r>
            <a:r>
              <a:rPr dirty="0" sz="1100">
                <a:latin typeface="Verdana"/>
                <a:cs typeface="Verdana"/>
              </a:rPr>
              <a:t>These </a:t>
            </a:r>
            <a:r>
              <a:rPr dirty="0" sz="1100" spc="-5">
                <a:latin typeface="Verdana"/>
                <a:cs typeface="Verdana"/>
              </a:rPr>
              <a:t>new vertices are </a:t>
            </a:r>
            <a:r>
              <a:rPr dirty="0" sz="1100">
                <a:latin typeface="Verdana"/>
                <a:cs typeface="Verdana"/>
              </a:rPr>
              <a:t>used to </a:t>
            </a:r>
            <a:r>
              <a:rPr dirty="0" sz="1100" spc="-10">
                <a:latin typeface="Verdana"/>
                <a:cs typeface="Verdana"/>
              </a:rPr>
              <a:t>clip </a:t>
            </a:r>
            <a:r>
              <a:rPr dirty="0" sz="1100" spc="-5">
                <a:latin typeface="Verdana"/>
                <a:cs typeface="Verdana"/>
              </a:rPr>
              <a:t>the polygon against </a:t>
            </a:r>
            <a:r>
              <a:rPr dirty="0" sz="1100">
                <a:latin typeface="Verdana"/>
                <a:cs typeface="Verdana"/>
              </a:rPr>
              <a:t>right  </a:t>
            </a:r>
            <a:r>
              <a:rPr dirty="0" sz="1100">
                <a:latin typeface="Verdana"/>
                <a:cs typeface="Verdana"/>
              </a:rPr>
              <a:t>edge, top edge, bottom edge, of </a:t>
            </a:r>
            <a:r>
              <a:rPr dirty="0" sz="1100" spc="-5">
                <a:latin typeface="Verdana"/>
                <a:cs typeface="Verdana"/>
              </a:rPr>
              <a:t>the clipping window as </a:t>
            </a:r>
            <a:r>
              <a:rPr dirty="0" sz="1100">
                <a:latin typeface="Verdana"/>
                <a:cs typeface="Verdana"/>
              </a:rPr>
              <a:t>shown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figure.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400" y="7941817"/>
            <a:ext cx="6083935" cy="1010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8468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Figure: Polygon before</a:t>
            </a:r>
            <a:r>
              <a:rPr dirty="0" sz="1100" spc="-2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Filling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8800"/>
              </a:lnSpc>
              <a:spcBef>
                <a:spcPts val="820"/>
              </a:spcBef>
            </a:pPr>
            <a:r>
              <a:rPr dirty="0" sz="1100" spc="-5">
                <a:latin typeface="Verdana"/>
                <a:cs typeface="Verdana"/>
              </a:rPr>
              <a:t>While processing </a:t>
            </a:r>
            <a:r>
              <a:rPr dirty="0" sz="1100">
                <a:latin typeface="Verdana"/>
                <a:cs typeface="Verdana"/>
              </a:rPr>
              <a:t>an edge of a </a:t>
            </a:r>
            <a:r>
              <a:rPr dirty="0" sz="1100" spc="-5">
                <a:latin typeface="Verdana"/>
                <a:cs typeface="Verdana"/>
              </a:rPr>
              <a:t>polygon with clipping window,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intersection </a:t>
            </a:r>
            <a:r>
              <a:rPr dirty="0" sz="1100">
                <a:latin typeface="Verdana"/>
                <a:cs typeface="Verdana"/>
              </a:rPr>
              <a:t>point </a:t>
            </a:r>
            <a:r>
              <a:rPr dirty="0" sz="1100" spc="-10">
                <a:latin typeface="Verdana"/>
                <a:cs typeface="Verdana"/>
              </a:rPr>
              <a:t>is  </a:t>
            </a:r>
            <a:r>
              <a:rPr dirty="0" sz="1100">
                <a:latin typeface="Verdana"/>
                <a:cs typeface="Verdana"/>
              </a:rPr>
              <a:t>found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>
                <a:latin typeface="Verdana"/>
                <a:cs typeface="Verdana"/>
              </a:rPr>
              <a:t>edge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not completely </a:t>
            </a:r>
            <a:r>
              <a:rPr dirty="0" sz="1100" spc="-5">
                <a:latin typeface="Verdana"/>
                <a:cs typeface="Verdana"/>
              </a:rPr>
              <a:t>inside clipping window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partial </a:t>
            </a:r>
            <a:r>
              <a:rPr dirty="0" sz="1100">
                <a:latin typeface="Verdana"/>
                <a:cs typeface="Verdana"/>
              </a:rPr>
              <a:t>edge </a:t>
            </a:r>
            <a:r>
              <a:rPr dirty="0" sz="1100" spc="-5">
                <a:latin typeface="Verdana"/>
                <a:cs typeface="Verdana"/>
              </a:rPr>
              <a:t>from the  </a:t>
            </a:r>
            <a:r>
              <a:rPr dirty="0" sz="1100" spc="-5">
                <a:latin typeface="Verdana"/>
                <a:cs typeface="Verdana"/>
              </a:rPr>
              <a:t>intersection </a:t>
            </a:r>
            <a:r>
              <a:rPr dirty="0" sz="1100">
                <a:latin typeface="Verdana"/>
                <a:cs typeface="Verdana"/>
              </a:rPr>
              <a:t>point to the </a:t>
            </a:r>
            <a:r>
              <a:rPr dirty="0" sz="1100" spc="-5">
                <a:latin typeface="Verdana"/>
                <a:cs typeface="Verdana"/>
              </a:rPr>
              <a:t>outside </a:t>
            </a:r>
            <a:r>
              <a:rPr dirty="0" sz="1100">
                <a:latin typeface="Verdana"/>
                <a:cs typeface="Verdana"/>
              </a:rPr>
              <a:t>edge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clipped. The </a:t>
            </a:r>
            <a:r>
              <a:rPr dirty="0" sz="1100" spc="-5">
                <a:latin typeface="Verdana"/>
                <a:cs typeface="Verdana"/>
              </a:rPr>
              <a:t>following figures </a:t>
            </a:r>
            <a:r>
              <a:rPr dirty="0" sz="1100">
                <a:latin typeface="Verdana"/>
                <a:cs typeface="Verdana"/>
              </a:rPr>
              <a:t>show </a:t>
            </a:r>
            <a:r>
              <a:rPr dirty="0" sz="1100" spc="-5">
                <a:latin typeface="Verdana"/>
                <a:cs typeface="Verdana"/>
              </a:rPr>
              <a:t>left, </a:t>
            </a:r>
            <a:r>
              <a:rPr dirty="0" sz="1100">
                <a:latin typeface="Verdana"/>
                <a:cs typeface="Verdana"/>
              </a:rPr>
              <a:t>right,  </a:t>
            </a:r>
            <a:r>
              <a:rPr dirty="0" sz="1100">
                <a:latin typeface="Verdana"/>
                <a:cs typeface="Verdana"/>
              </a:rPr>
              <a:t>top and bottom edge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clippings: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38300" y="4925567"/>
            <a:ext cx="4372356" cy="2901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28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41984" y="3281645"/>
          <a:ext cx="5556885" cy="140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0948"/>
                <a:gridCol w="2835408"/>
              </a:tblGrid>
              <a:tr h="140207">
                <a:tc>
                  <a:txBody>
                    <a:bodyPr/>
                    <a:lstStyle/>
                    <a:p>
                      <a:pPr marL="127000">
                        <a:lnSpc>
                          <a:spcPts val="1135"/>
                        </a:lnSpc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Figure: Clipping Left</a:t>
                      </a:r>
                      <a:r>
                        <a:rPr dirty="0" sz="1100" spc="-5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Edge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71500">
                        <a:lnSpc>
                          <a:spcPts val="1135"/>
                        </a:lnSpc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Figure: Clipping Right</a:t>
                      </a:r>
                      <a:r>
                        <a:rPr dirty="0" sz="1100" spc="-4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Edge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41984" y="6285703"/>
          <a:ext cx="5624195" cy="140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9124"/>
                <a:gridCol w="2954471"/>
              </a:tblGrid>
              <a:tr h="140208">
                <a:tc>
                  <a:txBody>
                    <a:bodyPr/>
                    <a:lstStyle/>
                    <a:p>
                      <a:pPr marL="127000">
                        <a:lnSpc>
                          <a:spcPts val="1135"/>
                        </a:lnSpc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Figure: Clipping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Top</a:t>
                      </a:r>
                      <a:r>
                        <a:rPr dirty="0" sz="1100" spc="-6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Edge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4670">
                        <a:lnSpc>
                          <a:spcPts val="1135"/>
                        </a:lnSpc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Figure: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Clipping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Bottom</a:t>
                      </a:r>
                      <a:r>
                        <a:rPr dirty="0" sz="1100" spc="-9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Edge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87400" y="6826884"/>
            <a:ext cx="126555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25" b="1">
                <a:latin typeface="Arial"/>
                <a:cs typeface="Arial"/>
              </a:rPr>
              <a:t>Text</a:t>
            </a:r>
            <a:r>
              <a:rPr dirty="0" sz="1800" spc="-335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Clipping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81812" y="7125588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87400" y="7191994"/>
            <a:ext cx="6083300" cy="1353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9100"/>
              </a:lnSpc>
            </a:pPr>
            <a:r>
              <a:rPr dirty="0" sz="1100" spc="-5">
                <a:latin typeface="Verdana"/>
                <a:cs typeface="Verdana"/>
              </a:rPr>
              <a:t>Various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techniques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are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used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provide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text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clipping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computer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graphics.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It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depends 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methods </a:t>
            </a:r>
            <a:r>
              <a:rPr dirty="0" sz="1100" spc="-5">
                <a:latin typeface="Verdana"/>
                <a:cs typeface="Verdana"/>
              </a:rPr>
              <a:t>used </a:t>
            </a:r>
            <a:r>
              <a:rPr dirty="0" sz="1100">
                <a:latin typeface="Verdana"/>
                <a:cs typeface="Verdana"/>
              </a:rPr>
              <a:t>to generate characters and </a:t>
            </a:r>
            <a:r>
              <a:rPr dirty="0" sz="1100" spc="-5">
                <a:latin typeface="Verdana"/>
                <a:cs typeface="Verdana"/>
              </a:rPr>
              <a:t>the requirements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particular  </a:t>
            </a:r>
            <a:r>
              <a:rPr dirty="0" sz="1100" spc="-5">
                <a:latin typeface="Verdana"/>
                <a:cs typeface="Verdana"/>
              </a:rPr>
              <a:t>application. </a:t>
            </a:r>
            <a:r>
              <a:rPr dirty="0" sz="1100">
                <a:latin typeface="Verdana"/>
                <a:cs typeface="Verdana"/>
              </a:rPr>
              <a:t>There </a:t>
            </a:r>
            <a:r>
              <a:rPr dirty="0" sz="1100" spc="-5">
                <a:latin typeface="Verdana"/>
                <a:cs typeface="Verdana"/>
              </a:rPr>
              <a:t>are three </a:t>
            </a:r>
            <a:r>
              <a:rPr dirty="0" sz="1100">
                <a:latin typeface="Verdana"/>
                <a:cs typeface="Verdana"/>
              </a:rPr>
              <a:t>methods for </a:t>
            </a:r>
            <a:r>
              <a:rPr dirty="0" sz="1100" spc="-5">
                <a:latin typeface="Verdana"/>
                <a:cs typeface="Verdana"/>
              </a:rPr>
              <a:t>text clipping which are listed</a:t>
            </a:r>
            <a:r>
              <a:rPr dirty="0" sz="1100" spc="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below: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All or none </a:t>
            </a:r>
            <a:r>
              <a:rPr dirty="0" sz="1100" spc="-5">
                <a:latin typeface="Verdana"/>
                <a:cs typeface="Verdana"/>
              </a:rPr>
              <a:t>string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clipping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All or none </a:t>
            </a:r>
            <a:r>
              <a:rPr dirty="0" sz="1100" spc="-5">
                <a:latin typeface="Verdana"/>
                <a:cs typeface="Verdana"/>
              </a:rPr>
              <a:t>character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clipping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5"/>
              </a:spcBef>
              <a:buAutoNum type="arabicPeriod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Text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clipping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68680" y="914399"/>
            <a:ext cx="3022092" cy="2336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034028" y="914399"/>
            <a:ext cx="2880360" cy="2136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68680" y="4052315"/>
            <a:ext cx="2973323" cy="22052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45635" y="4052315"/>
            <a:ext cx="2866643" cy="21275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29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400" y="1094993"/>
            <a:ext cx="3790315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figure </a:t>
            </a:r>
            <a:r>
              <a:rPr dirty="0" sz="1100">
                <a:latin typeface="Verdana"/>
                <a:cs typeface="Verdana"/>
              </a:rPr>
              <a:t>shows </a:t>
            </a:r>
            <a:r>
              <a:rPr dirty="0" sz="1100" spc="-5">
                <a:latin typeface="Verdana"/>
                <a:cs typeface="Verdana"/>
              </a:rPr>
              <a:t>all </a:t>
            </a:r>
            <a:r>
              <a:rPr dirty="0" sz="1100">
                <a:latin typeface="Verdana"/>
                <a:cs typeface="Verdana"/>
              </a:rPr>
              <a:t>or none string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clipping: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0" y="3367643"/>
            <a:ext cx="6086475" cy="1025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9100"/>
              </a:lnSpc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all </a:t>
            </a:r>
            <a:r>
              <a:rPr dirty="0" sz="1100">
                <a:latin typeface="Verdana"/>
                <a:cs typeface="Verdana"/>
              </a:rPr>
              <a:t>or none string </a:t>
            </a:r>
            <a:r>
              <a:rPr dirty="0" sz="1100" spc="-5">
                <a:latin typeface="Verdana"/>
                <a:cs typeface="Verdana"/>
              </a:rPr>
              <a:t>clipping </a:t>
            </a:r>
            <a:r>
              <a:rPr dirty="0" sz="1100">
                <a:latin typeface="Verdana"/>
                <a:cs typeface="Verdana"/>
              </a:rPr>
              <a:t>method, either we keep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entire </a:t>
            </a:r>
            <a:r>
              <a:rPr dirty="0" sz="1100" spc="-5">
                <a:latin typeface="Verdana"/>
                <a:cs typeface="Verdana"/>
              </a:rPr>
              <a:t>string </a:t>
            </a:r>
            <a:r>
              <a:rPr dirty="0" sz="1100">
                <a:latin typeface="Verdana"/>
                <a:cs typeface="Verdana"/>
              </a:rPr>
              <a:t>or we reject  </a:t>
            </a:r>
            <a:r>
              <a:rPr dirty="0" sz="1100" spc="-5">
                <a:latin typeface="Verdana"/>
                <a:cs typeface="Verdana"/>
              </a:rPr>
              <a:t>entire </a:t>
            </a:r>
            <a:r>
              <a:rPr dirty="0" sz="1100">
                <a:latin typeface="Verdana"/>
                <a:cs typeface="Verdana"/>
              </a:rPr>
              <a:t>string based on </a:t>
            </a:r>
            <a:r>
              <a:rPr dirty="0" sz="1100" spc="-5">
                <a:latin typeface="Verdana"/>
                <a:cs typeface="Verdana"/>
              </a:rPr>
              <a:t>the clipping window. </a:t>
            </a:r>
            <a:r>
              <a:rPr dirty="0" sz="1100">
                <a:latin typeface="Verdana"/>
                <a:cs typeface="Verdana"/>
              </a:rPr>
              <a:t>As shown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above figure, </a:t>
            </a:r>
            <a:r>
              <a:rPr dirty="0" sz="1100">
                <a:latin typeface="Verdana"/>
                <a:cs typeface="Verdana"/>
              </a:rPr>
              <a:t>STRING2</a:t>
            </a:r>
            <a:r>
              <a:rPr dirty="0" sz="1100" spc="36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endParaRPr sz="1100">
              <a:latin typeface="Verdana"/>
              <a:cs typeface="Verdana"/>
            </a:endParaRPr>
          </a:p>
          <a:p>
            <a:pPr marL="12700" marR="7620">
              <a:lnSpc>
                <a:spcPct val="108200"/>
              </a:lnSpc>
              <a:spcBef>
                <a:spcPts val="20"/>
              </a:spcBef>
            </a:pPr>
            <a:r>
              <a:rPr dirty="0" sz="1100" spc="-5">
                <a:latin typeface="Verdana"/>
                <a:cs typeface="Verdana"/>
              </a:rPr>
              <a:t>entirely inside the clipping window </a:t>
            </a:r>
            <a:r>
              <a:rPr dirty="0" sz="1100">
                <a:latin typeface="Verdana"/>
                <a:cs typeface="Verdana"/>
              </a:rPr>
              <a:t>so we keep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>
                <a:latin typeface="Verdana"/>
                <a:cs typeface="Verdana"/>
              </a:rPr>
              <a:t>and STRING1 </a:t>
            </a:r>
            <a:r>
              <a:rPr dirty="0" sz="1100" spc="-5">
                <a:latin typeface="Verdana"/>
                <a:cs typeface="Verdana"/>
              </a:rPr>
              <a:t>being </a:t>
            </a:r>
            <a:r>
              <a:rPr dirty="0" sz="1100">
                <a:latin typeface="Verdana"/>
                <a:cs typeface="Verdana"/>
              </a:rPr>
              <a:t>only </a:t>
            </a:r>
            <a:r>
              <a:rPr dirty="0" sz="1100" spc="-5">
                <a:latin typeface="Verdana"/>
                <a:cs typeface="Verdana"/>
              </a:rPr>
              <a:t>partially  </a:t>
            </a:r>
            <a:r>
              <a:rPr dirty="0" sz="1100" spc="-5">
                <a:latin typeface="Verdana"/>
                <a:cs typeface="Verdana"/>
              </a:rPr>
              <a:t>inside the window,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reject.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figure </a:t>
            </a:r>
            <a:r>
              <a:rPr dirty="0" sz="1100">
                <a:latin typeface="Verdana"/>
                <a:cs typeface="Verdana"/>
              </a:rPr>
              <a:t>shows </a:t>
            </a:r>
            <a:r>
              <a:rPr dirty="0" sz="1100" spc="-5">
                <a:latin typeface="Verdana"/>
                <a:cs typeface="Verdana"/>
              </a:rPr>
              <a:t>all </a:t>
            </a:r>
            <a:r>
              <a:rPr dirty="0" sz="1100">
                <a:latin typeface="Verdana"/>
                <a:cs typeface="Verdana"/>
              </a:rPr>
              <a:t>or none character</a:t>
            </a:r>
            <a:r>
              <a:rPr dirty="0" sz="1100" spc="-5">
                <a:latin typeface="Verdana"/>
                <a:cs typeface="Verdana"/>
              </a:rPr>
              <a:t> clipping: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0" y="6698675"/>
            <a:ext cx="6085205" cy="1267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6350">
              <a:lnSpc>
                <a:spcPct val="108600"/>
              </a:lnSpc>
            </a:pPr>
            <a:r>
              <a:rPr dirty="0" sz="1100" spc="-5">
                <a:latin typeface="Verdana"/>
                <a:cs typeface="Verdana"/>
              </a:rPr>
              <a:t>This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clipping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method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based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on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characters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rather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than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entire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string.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In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this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method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if 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string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entirely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inside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clipping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window,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then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keep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it.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If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it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partially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outside  </a:t>
            </a:r>
            <a:r>
              <a:rPr dirty="0" sz="1100" spc="-5">
                <a:latin typeface="Verdana"/>
                <a:cs typeface="Verdana"/>
              </a:rPr>
              <a:t>the window,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then: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93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You </a:t>
            </a:r>
            <a:r>
              <a:rPr dirty="0" sz="1100" spc="-5">
                <a:latin typeface="Verdana"/>
                <a:cs typeface="Verdana"/>
              </a:rPr>
              <a:t>reject only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portion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string </a:t>
            </a:r>
            <a:r>
              <a:rPr dirty="0" sz="1100">
                <a:latin typeface="Verdana"/>
                <a:cs typeface="Verdana"/>
              </a:rPr>
              <a:t>being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outside</a:t>
            </a:r>
            <a:endParaRPr sz="1100">
              <a:latin typeface="Verdana"/>
              <a:cs typeface="Verdana"/>
            </a:endParaRPr>
          </a:p>
          <a:p>
            <a:pPr marL="469900" marR="5080" indent="-228600">
              <a:lnSpc>
                <a:spcPct val="101800"/>
              </a:lnSpc>
              <a:spcBef>
                <a:spcPts val="66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character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 boundary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clipping window, then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discard that  </a:t>
            </a:r>
            <a:r>
              <a:rPr dirty="0" sz="1100" spc="-5">
                <a:latin typeface="Verdana"/>
                <a:cs typeface="Verdana"/>
              </a:rPr>
              <a:t>entire </a:t>
            </a:r>
            <a:r>
              <a:rPr dirty="0" sz="1100">
                <a:latin typeface="Verdana"/>
                <a:cs typeface="Verdana"/>
              </a:rPr>
              <a:t>character and keep </a:t>
            </a:r>
            <a:r>
              <a:rPr dirty="0" sz="1100" spc="-5">
                <a:latin typeface="Verdana"/>
                <a:cs typeface="Verdana"/>
              </a:rPr>
              <a:t>the rest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string.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80744" y="1382267"/>
            <a:ext cx="4887467" cy="18760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71600" y="4503419"/>
            <a:ext cx="4914900" cy="2095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30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400" y="447040"/>
            <a:ext cx="6085205" cy="643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0095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figure </a:t>
            </a:r>
            <a:r>
              <a:rPr dirty="0" sz="1100">
                <a:latin typeface="Verdana"/>
                <a:cs typeface="Verdana"/>
              </a:rPr>
              <a:t>shows </a:t>
            </a:r>
            <a:r>
              <a:rPr dirty="0" sz="1100" spc="-5">
                <a:latin typeface="Verdana"/>
                <a:cs typeface="Verdana"/>
              </a:rPr>
              <a:t>text clipping: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1812" y="5273928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400" y="3502593"/>
            <a:ext cx="6086475" cy="2760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6350">
              <a:lnSpc>
                <a:spcPct val="108600"/>
              </a:lnSpc>
            </a:pPr>
            <a:r>
              <a:rPr dirty="0" sz="1100" spc="-5">
                <a:latin typeface="Verdana"/>
                <a:cs typeface="Verdana"/>
              </a:rPr>
              <a:t>This clipping </a:t>
            </a:r>
            <a:r>
              <a:rPr dirty="0" sz="1100">
                <a:latin typeface="Verdana"/>
                <a:cs typeface="Verdana"/>
              </a:rPr>
              <a:t>method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based on characters </a:t>
            </a:r>
            <a:r>
              <a:rPr dirty="0" sz="1100" spc="-5">
                <a:latin typeface="Verdana"/>
                <a:cs typeface="Verdana"/>
              </a:rPr>
              <a:t>rather than the entire </a:t>
            </a:r>
            <a:r>
              <a:rPr dirty="0" sz="1100">
                <a:latin typeface="Verdana"/>
                <a:cs typeface="Verdana"/>
              </a:rPr>
              <a:t>string. In </a:t>
            </a:r>
            <a:r>
              <a:rPr dirty="0" sz="1100" spc="-5">
                <a:latin typeface="Verdana"/>
                <a:cs typeface="Verdana"/>
              </a:rPr>
              <a:t>this  </a:t>
            </a:r>
            <a:r>
              <a:rPr dirty="0" sz="1100">
                <a:latin typeface="Verdana"/>
                <a:cs typeface="Verdana"/>
              </a:rPr>
              <a:t>method </a:t>
            </a:r>
            <a:r>
              <a:rPr dirty="0" sz="1100" spc="-5">
                <a:latin typeface="Verdana"/>
                <a:cs typeface="Verdana"/>
              </a:rPr>
              <a:t>if the </a:t>
            </a:r>
            <a:r>
              <a:rPr dirty="0" sz="1100">
                <a:latin typeface="Verdana"/>
                <a:cs typeface="Verdana"/>
              </a:rPr>
              <a:t>string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entirely </a:t>
            </a:r>
            <a:r>
              <a:rPr dirty="0" sz="1100" spc="-5">
                <a:latin typeface="Verdana"/>
                <a:cs typeface="Verdana"/>
              </a:rPr>
              <a:t>inside the clipping </a:t>
            </a:r>
            <a:r>
              <a:rPr dirty="0" sz="1100">
                <a:latin typeface="Verdana"/>
                <a:cs typeface="Verdana"/>
              </a:rPr>
              <a:t>window, then we keep </a:t>
            </a:r>
            <a:r>
              <a:rPr dirty="0" sz="1100" spc="-5">
                <a:latin typeface="Verdana"/>
                <a:cs typeface="Verdana"/>
              </a:rPr>
              <a:t>it. </a:t>
            </a:r>
            <a:r>
              <a:rPr dirty="0" sz="1100">
                <a:latin typeface="Verdana"/>
                <a:cs typeface="Verdana"/>
              </a:rPr>
              <a:t>If </a:t>
            </a:r>
            <a:r>
              <a:rPr dirty="0" sz="1100" spc="-10">
                <a:latin typeface="Verdana"/>
                <a:cs typeface="Verdana"/>
              </a:rPr>
              <a:t>it is  </a:t>
            </a:r>
            <a:r>
              <a:rPr dirty="0" sz="1100" spc="-5">
                <a:latin typeface="Verdana"/>
                <a:cs typeface="Verdana"/>
              </a:rPr>
              <a:t>partially </a:t>
            </a:r>
            <a:r>
              <a:rPr dirty="0" sz="1100">
                <a:latin typeface="Verdana"/>
                <a:cs typeface="Verdana"/>
              </a:rPr>
              <a:t>outside </a:t>
            </a:r>
            <a:r>
              <a:rPr dirty="0" sz="1100" spc="-5">
                <a:latin typeface="Verdana"/>
                <a:cs typeface="Verdana"/>
              </a:rPr>
              <a:t>the window,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then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93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You </a:t>
            </a:r>
            <a:r>
              <a:rPr dirty="0" sz="1100" spc="-5">
                <a:latin typeface="Verdana"/>
                <a:cs typeface="Verdana"/>
              </a:rPr>
              <a:t>reject only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portion </a:t>
            </a:r>
            <a:r>
              <a:rPr dirty="0" sz="1100">
                <a:latin typeface="Verdana"/>
                <a:cs typeface="Verdana"/>
              </a:rPr>
              <a:t>of string being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outside.</a:t>
            </a:r>
            <a:endParaRPr sz="1100">
              <a:latin typeface="Verdana"/>
              <a:cs typeface="Verdana"/>
            </a:endParaRPr>
          </a:p>
          <a:p>
            <a:pPr marL="469900" marR="6985" indent="-228600">
              <a:lnSpc>
                <a:spcPct val="101800"/>
              </a:lnSpc>
              <a:spcBef>
                <a:spcPts val="66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character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 boundary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clipping window, then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discard</a:t>
            </a:r>
            <a:r>
              <a:rPr dirty="0" sz="1100" spc="-2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only  </a:t>
            </a:r>
            <a:r>
              <a:rPr dirty="0" sz="1100" spc="-5">
                <a:latin typeface="Verdana"/>
                <a:cs typeface="Verdana"/>
              </a:rPr>
              <a:t>that portion </a:t>
            </a:r>
            <a:r>
              <a:rPr dirty="0" sz="1100">
                <a:latin typeface="Verdana"/>
                <a:cs typeface="Verdana"/>
              </a:rPr>
              <a:t>of character </a:t>
            </a:r>
            <a:r>
              <a:rPr dirty="0" sz="1100" spc="-5">
                <a:latin typeface="Verdana"/>
                <a:cs typeface="Verdana"/>
              </a:rPr>
              <a:t>that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outside of the </a:t>
            </a:r>
            <a:r>
              <a:rPr dirty="0" sz="1100" spc="-5">
                <a:latin typeface="Verdana"/>
                <a:cs typeface="Verdana"/>
              </a:rPr>
              <a:t>clipping </a:t>
            </a:r>
            <a:r>
              <a:rPr dirty="0" sz="1100">
                <a:latin typeface="Verdana"/>
                <a:cs typeface="Verdana"/>
              </a:rPr>
              <a:t>window.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05" b="1">
                <a:latin typeface="Arial"/>
                <a:cs typeface="Arial"/>
              </a:rPr>
              <a:t>Bitmap</a:t>
            </a:r>
            <a:r>
              <a:rPr dirty="0" sz="1800" spc="-325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Graphics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9100"/>
              </a:lnSpc>
              <a:spcBef>
                <a:spcPts val="720"/>
              </a:spcBef>
            </a:pP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bitmap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collection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pixels </a:t>
            </a:r>
            <a:r>
              <a:rPr dirty="0" sz="1100">
                <a:latin typeface="Verdana"/>
                <a:cs typeface="Verdana"/>
              </a:rPr>
              <a:t>that </a:t>
            </a:r>
            <a:r>
              <a:rPr dirty="0" sz="1100" spc="-5">
                <a:latin typeface="Verdana"/>
                <a:cs typeface="Verdana"/>
              </a:rPr>
              <a:t>describes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image. </a:t>
            </a: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type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computer  </a:t>
            </a:r>
            <a:r>
              <a:rPr dirty="0" sz="1100" spc="-5">
                <a:latin typeface="Verdana"/>
                <a:cs typeface="Verdana"/>
              </a:rPr>
              <a:t>graphics that the computer </a:t>
            </a:r>
            <a:r>
              <a:rPr dirty="0" sz="1100">
                <a:latin typeface="Verdana"/>
                <a:cs typeface="Verdana"/>
              </a:rPr>
              <a:t>uses to store </a:t>
            </a:r>
            <a:r>
              <a:rPr dirty="0" sz="1100" spc="-5">
                <a:latin typeface="Verdana"/>
                <a:cs typeface="Verdana"/>
              </a:rPr>
              <a:t>and display pictures. </a:t>
            </a: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this type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2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graphics,  </a:t>
            </a:r>
            <a:r>
              <a:rPr dirty="0" sz="1100" spc="-5">
                <a:latin typeface="Verdana"/>
                <a:cs typeface="Verdana"/>
              </a:rPr>
              <a:t>images are </a:t>
            </a:r>
            <a:r>
              <a:rPr dirty="0" sz="1100">
                <a:latin typeface="Verdana"/>
                <a:cs typeface="Verdana"/>
              </a:rPr>
              <a:t>stored </a:t>
            </a:r>
            <a:r>
              <a:rPr dirty="0" sz="1100" spc="-5">
                <a:latin typeface="Verdana"/>
                <a:cs typeface="Verdana"/>
              </a:rPr>
              <a:t>bit </a:t>
            </a: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bit </a:t>
            </a:r>
            <a:r>
              <a:rPr dirty="0" sz="1100">
                <a:latin typeface="Verdana"/>
                <a:cs typeface="Verdana"/>
              </a:rPr>
              <a:t>and hence </a:t>
            </a:r>
            <a:r>
              <a:rPr dirty="0" sz="1100" spc="-5">
                <a:latin typeface="Verdana"/>
                <a:cs typeface="Verdana"/>
              </a:rPr>
              <a:t>it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named </a:t>
            </a:r>
            <a:r>
              <a:rPr dirty="0" sz="1100">
                <a:latin typeface="Verdana"/>
                <a:cs typeface="Verdana"/>
              </a:rPr>
              <a:t>Bit-map </a:t>
            </a:r>
            <a:r>
              <a:rPr dirty="0" sz="1100" spc="-5">
                <a:latin typeface="Verdana"/>
                <a:cs typeface="Verdana"/>
              </a:rPr>
              <a:t>graphics. </a:t>
            </a:r>
            <a:r>
              <a:rPr dirty="0" sz="1100">
                <a:latin typeface="Verdana"/>
                <a:cs typeface="Verdana"/>
              </a:rPr>
              <a:t>For better  </a:t>
            </a:r>
            <a:r>
              <a:rPr dirty="0" sz="1100" spc="-5">
                <a:latin typeface="Verdana"/>
                <a:cs typeface="Verdana"/>
              </a:rPr>
              <a:t>understanding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let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us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consider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following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where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draw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smiley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face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using  </a:t>
            </a:r>
            <a:r>
              <a:rPr dirty="0" sz="1100" spc="-5">
                <a:latin typeface="Verdana"/>
                <a:cs typeface="Verdana"/>
              </a:rPr>
              <a:t>bit-map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graphics.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29610" y="8039354"/>
            <a:ext cx="2199005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Figure: Original Smiley</a:t>
            </a:r>
            <a:r>
              <a:rPr dirty="0" sz="1100" spc="-45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face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85900" y="1211579"/>
            <a:ext cx="4677156" cy="2180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86100" y="6373367"/>
            <a:ext cx="1481327" cy="1551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31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400" y="447040"/>
            <a:ext cx="6085205" cy="641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0095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Now we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see how </a:t>
            </a:r>
            <a:r>
              <a:rPr dirty="0" sz="1100" spc="-5">
                <a:latin typeface="Verdana"/>
                <a:cs typeface="Verdana"/>
              </a:rPr>
              <a:t>this smiley face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stored </a:t>
            </a:r>
            <a:r>
              <a:rPr dirty="0" sz="1100" spc="-5">
                <a:latin typeface="Verdana"/>
                <a:cs typeface="Verdana"/>
              </a:rPr>
              <a:t>bit </a:t>
            </a:r>
            <a:r>
              <a:rPr dirty="0" sz="1100">
                <a:latin typeface="Verdana"/>
                <a:cs typeface="Verdana"/>
              </a:rPr>
              <a:t>by bit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computer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graphics.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0" y="3852290"/>
            <a:ext cx="6085205" cy="1941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73530">
              <a:lnSpc>
                <a:spcPct val="100000"/>
              </a:lnSpc>
            </a:pPr>
            <a:r>
              <a:rPr dirty="0" sz="1100" b="1">
                <a:latin typeface="Verdana"/>
                <a:cs typeface="Verdana"/>
              </a:rPr>
              <a:t>Figure: </a:t>
            </a:r>
            <a:r>
              <a:rPr dirty="0" sz="1100" spc="-5" b="1">
                <a:latin typeface="Verdana"/>
                <a:cs typeface="Verdana"/>
              </a:rPr>
              <a:t>Bitmap storage </a:t>
            </a:r>
            <a:r>
              <a:rPr dirty="0" sz="1100" b="1">
                <a:latin typeface="Verdana"/>
                <a:cs typeface="Verdana"/>
              </a:rPr>
              <a:t>of </a:t>
            </a:r>
            <a:r>
              <a:rPr dirty="0" sz="1100" spc="-5" b="1">
                <a:latin typeface="Verdana"/>
                <a:cs typeface="Verdana"/>
              </a:rPr>
              <a:t>smiley</a:t>
            </a:r>
            <a:r>
              <a:rPr dirty="0" sz="1100" spc="-65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face</a:t>
            </a:r>
            <a:endParaRPr sz="1100">
              <a:latin typeface="Verdana"/>
              <a:cs typeface="Verdana"/>
            </a:endParaRPr>
          </a:p>
          <a:p>
            <a:pPr marL="12700" marR="8255">
              <a:lnSpc>
                <a:spcPct val="109100"/>
              </a:lnSpc>
              <a:spcBef>
                <a:spcPts val="815"/>
              </a:spcBef>
            </a:pP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observing the </a:t>
            </a:r>
            <a:r>
              <a:rPr dirty="0" sz="1100">
                <a:latin typeface="Verdana"/>
                <a:cs typeface="Verdana"/>
              </a:rPr>
              <a:t>original </a:t>
            </a:r>
            <a:r>
              <a:rPr dirty="0" sz="1100" spc="-5">
                <a:latin typeface="Verdana"/>
                <a:cs typeface="Verdana"/>
              </a:rPr>
              <a:t>smiley </a:t>
            </a:r>
            <a:r>
              <a:rPr dirty="0" sz="1100">
                <a:latin typeface="Verdana"/>
                <a:cs typeface="Verdana"/>
              </a:rPr>
              <a:t>face </a:t>
            </a:r>
            <a:r>
              <a:rPr dirty="0" sz="1100" spc="-5">
                <a:latin typeface="Verdana"/>
                <a:cs typeface="Verdana"/>
              </a:rPr>
              <a:t>closely, </a:t>
            </a:r>
            <a:r>
              <a:rPr dirty="0" sz="1100">
                <a:latin typeface="Verdana"/>
                <a:cs typeface="Verdana"/>
              </a:rPr>
              <a:t>we can see </a:t>
            </a:r>
            <a:r>
              <a:rPr dirty="0" sz="1100" spc="-5">
                <a:latin typeface="Verdana"/>
                <a:cs typeface="Verdana"/>
              </a:rPr>
              <a:t>that there are two blue lines  </a:t>
            </a:r>
            <a:r>
              <a:rPr dirty="0" sz="1100" spc="-5">
                <a:latin typeface="Verdana"/>
                <a:cs typeface="Verdana"/>
              </a:rPr>
              <a:t>which are </a:t>
            </a:r>
            <a:r>
              <a:rPr dirty="0" sz="1100">
                <a:latin typeface="Verdana"/>
                <a:cs typeface="Verdana"/>
              </a:rPr>
              <a:t>represented </a:t>
            </a:r>
            <a:r>
              <a:rPr dirty="0" sz="1100" spc="-5">
                <a:latin typeface="Verdana"/>
                <a:cs typeface="Verdana"/>
              </a:rPr>
              <a:t>as B1, </a:t>
            </a:r>
            <a:r>
              <a:rPr dirty="0" sz="1100">
                <a:latin typeface="Verdana"/>
                <a:cs typeface="Verdana"/>
              </a:rPr>
              <a:t>B2 and </a:t>
            </a:r>
            <a:r>
              <a:rPr dirty="0" sz="1100" spc="-5">
                <a:latin typeface="Verdana"/>
                <a:cs typeface="Verdana"/>
              </a:rPr>
              <a:t>E1, </a:t>
            </a:r>
            <a:r>
              <a:rPr dirty="0" sz="1100" spc="5">
                <a:latin typeface="Verdana"/>
                <a:cs typeface="Verdana"/>
              </a:rPr>
              <a:t>E2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above figure.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09100"/>
              </a:lnSpc>
              <a:spcBef>
                <a:spcPts val="800"/>
              </a:spcBef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same way, the </a:t>
            </a:r>
            <a:r>
              <a:rPr dirty="0" sz="1100">
                <a:latin typeface="Verdana"/>
                <a:cs typeface="Verdana"/>
              </a:rPr>
              <a:t>smiley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represented using </a:t>
            </a:r>
            <a:r>
              <a:rPr dirty="0" sz="1100" spc="-5">
                <a:latin typeface="Verdana"/>
                <a:cs typeface="Verdana"/>
              </a:rPr>
              <a:t>the combination bits </a:t>
            </a:r>
            <a:r>
              <a:rPr dirty="0" sz="1100">
                <a:latin typeface="Verdana"/>
                <a:cs typeface="Verdana"/>
              </a:rPr>
              <a:t>of A4, B5, C6,  </a:t>
            </a:r>
            <a:r>
              <a:rPr dirty="0" sz="1100" spc="-5">
                <a:latin typeface="Verdana"/>
                <a:cs typeface="Verdana"/>
              </a:rPr>
              <a:t>D6, E5, </a:t>
            </a:r>
            <a:r>
              <a:rPr dirty="0" sz="1100">
                <a:latin typeface="Verdana"/>
                <a:cs typeface="Verdana"/>
              </a:rPr>
              <a:t>and F4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respectively.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main </a:t>
            </a:r>
            <a:r>
              <a:rPr dirty="0" sz="1100">
                <a:latin typeface="Verdana"/>
                <a:cs typeface="Verdana"/>
              </a:rPr>
              <a:t>disadvantages of </a:t>
            </a:r>
            <a:r>
              <a:rPr dirty="0" sz="1100" spc="-5">
                <a:latin typeface="Verdana"/>
                <a:cs typeface="Verdana"/>
              </a:rPr>
              <a:t>bitmap graphics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are: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919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cannot resize the bitmap image. </a:t>
            </a:r>
            <a:r>
              <a:rPr dirty="0" sz="110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you try </a:t>
            </a:r>
            <a:r>
              <a:rPr dirty="0" sz="1100">
                <a:latin typeface="Verdana"/>
                <a:cs typeface="Verdana"/>
              </a:rPr>
              <a:t>to resize, </a:t>
            </a:r>
            <a:r>
              <a:rPr dirty="0" sz="1100" spc="-5">
                <a:latin typeface="Verdana"/>
                <a:cs typeface="Verdana"/>
              </a:rPr>
              <a:t>the pixels </a:t>
            </a:r>
            <a:r>
              <a:rPr dirty="0" sz="1100">
                <a:latin typeface="Verdana"/>
                <a:cs typeface="Verdana"/>
              </a:rPr>
              <a:t>get</a:t>
            </a:r>
            <a:r>
              <a:rPr dirty="0" sz="1100" spc="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blurred.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9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Colored bitmaps </a:t>
            </a:r>
            <a:r>
              <a:rPr dirty="0" sz="1100">
                <a:latin typeface="Verdana"/>
                <a:cs typeface="Verdana"/>
              </a:rPr>
              <a:t>can be </a:t>
            </a:r>
            <a:r>
              <a:rPr dirty="0" sz="1100" spc="-5">
                <a:latin typeface="Verdana"/>
                <a:cs typeface="Verdana"/>
              </a:rPr>
              <a:t>very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large.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43555" y="1199387"/>
            <a:ext cx="2564892" cy="2540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32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" y="38099"/>
            <a:ext cx="7499984" cy="1296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r" marR="662305">
              <a:lnSpc>
                <a:spcPct val="100000"/>
              </a:lnSpc>
              <a:spcBef>
                <a:spcPts val="690"/>
              </a:spcBef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1812" y="3540886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81812" y="6886320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7400" y="1812782"/>
            <a:ext cx="6085840" cy="5713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715">
              <a:lnSpc>
                <a:spcPct val="109100"/>
              </a:lnSpc>
            </a:pPr>
            <a:r>
              <a:rPr dirty="0" sz="1100" spc="-5">
                <a:latin typeface="Verdana"/>
                <a:cs typeface="Verdana"/>
              </a:rPr>
              <a:t>Transformation means changing </a:t>
            </a:r>
            <a:r>
              <a:rPr dirty="0" sz="1100">
                <a:latin typeface="Verdana"/>
                <a:cs typeface="Verdana"/>
              </a:rPr>
              <a:t>some </a:t>
            </a:r>
            <a:r>
              <a:rPr dirty="0" sz="1100" spc="-5">
                <a:latin typeface="Verdana"/>
                <a:cs typeface="Verdana"/>
              </a:rPr>
              <a:t>graphics into something else by applying rules.  </a:t>
            </a:r>
            <a:r>
              <a:rPr dirty="0" sz="1100">
                <a:latin typeface="Verdana"/>
                <a:cs typeface="Verdana"/>
              </a:rPr>
              <a:t>We can </a:t>
            </a:r>
            <a:r>
              <a:rPr dirty="0" sz="1100" spc="-5">
                <a:latin typeface="Verdana"/>
                <a:cs typeface="Verdana"/>
              </a:rPr>
              <a:t>have various types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transformations </a:t>
            </a:r>
            <a:r>
              <a:rPr dirty="0" sz="1100">
                <a:latin typeface="Verdana"/>
                <a:cs typeface="Verdana"/>
              </a:rPr>
              <a:t>such </a:t>
            </a:r>
            <a:r>
              <a:rPr dirty="0" sz="1100" spc="-5">
                <a:latin typeface="Verdana"/>
                <a:cs typeface="Verdana"/>
              </a:rPr>
              <a:t>as translation, scaling </a:t>
            </a:r>
            <a:r>
              <a:rPr dirty="0" sz="1100">
                <a:latin typeface="Verdana"/>
                <a:cs typeface="Verdana"/>
              </a:rPr>
              <a:t>up or</a:t>
            </a:r>
            <a:r>
              <a:rPr dirty="0" sz="1100" spc="-1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down,  </a:t>
            </a:r>
            <a:r>
              <a:rPr dirty="0" sz="1100" spc="-5">
                <a:latin typeface="Verdana"/>
                <a:cs typeface="Verdana"/>
              </a:rPr>
              <a:t>rotation, shearing, </a:t>
            </a:r>
            <a:r>
              <a:rPr dirty="0" sz="1100">
                <a:latin typeface="Verdana"/>
                <a:cs typeface="Verdana"/>
              </a:rPr>
              <a:t>etc. When a </a:t>
            </a:r>
            <a:r>
              <a:rPr dirty="0" sz="1100" spc="-5">
                <a:latin typeface="Verdana"/>
                <a:cs typeface="Verdana"/>
              </a:rPr>
              <a:t>transformation takes place </a:t>
            </a:r>
            <a:r>
              <a:rPr dirty="0" sz="1100">
                <a:latin typeface="Verdana"/>
                <a:cs typeface="Verdana"/>
              </a:rPr>
              <a:t>on a </a:t>
            </a:r>
            <a:r>
              <a:rPr dirty="0" sz="1100" spc="-5">
                <a:latin typeface="Verdana"/>
                <a:cs typeface="Verdana"/>
              </a:rPr>
              <a:t>2D plane, </a:t>
            </a:r>
            <a:r>
              <a:rPr dirty="0" sz="1100" spc="-10">
                <a:latin typeface="Verdana"/>
                <a:cs typeface="Verdana"/>
              </a:rPr>
              <a:t>it is </a:t>
            </a:r>
            <a:r>
              <a:rPr dirty="0" sz="1100" spc="-5">
                <a:latin typeface="Verdana"/>
                <a:cs typeface="Verdana"/>
              </a:rPr>
              <a:t>called  </a:t>
            </a:r>
            <a:r>
              <a:rPr dirty="0" sz="1100" spc="-5">
                <a:latin typeface="Verdana"/>
                <a:cs typeface="Verdana"/>
              </a:rPr>
              <a:t>2D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transformation.</a:t>
            </a:r>
            <a:endParaRPr sz="1100">
              <a:latin typeface="Verdana"/>
              <a:cs typeface="Verdana"/>
            </a:endParaRPr>
          </a:p>
          <a:p>
            <a:pPr algn="just" marL="12700" marR="6350">
              <a:lnSpc>
                <a:spcPct val="108200"/>
              </a:lnSpc>
              <a:spcBef>
                <a:spcPts val="825"/>
              </a:spcBef>
            </a:pPr>
            <a:r>
              <a:rPr dirty="0" sz="1100" spc="-5">
                <a:latin typeface="Verdana"/>
                <a:cs typeface="Verdana"/>
              </a:rPr>
              <a:t>Transformations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play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important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role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computer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graphics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reposition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graphics 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screen </a:t>
            </a:r>
            <a:r>
              <a:rPr dirty="0" sz="1100" spc="-5">
                <a:latin typeface="Verdana"/>
                <a:cs typeface="Verdana"/>
              </a:rPr>
              <a:t>and change their size 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orientation.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14" b="1">
                <a:latin typeface="Arial"/>
                <a:cs typeface="Arial"/>
              </a:rPr>
              <a:t>Homogenous</a:t>
            </a:r>
            <a:r>
              <a:rPr dirty="0" sz="1800" spc="-345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Coordinates</a:t>
            </a:r>
            <a:endParaRPr sz="1800">
              <a:latin typeface="Arial"/>
              <a:cs typeface="Arial"/>
            </a:endParaRPr>
          </a:p>
          <a:p>
            <a:pPr algn="just" marL="12700" marR="6985">
              <a:lnSpc>
                <a:spcPct val="108200"/>
              </a:lnSpc>
              <a:spcBef>
                <a:spcPts val="720"/>
              </a:spcBef>
            </a:pPr>
            <a:r>
              <a:rPr dirty="0" sz="1100">
                <a:latin typeface="Verdana"/>
                <a:cs typeface="Verdana"/>
              </a:rPr>
              <a:t>To perform a </a:t>
            </a:r>
            <a:r>
              <a:rPr dirty="0" sz="1100" spc="-5">
                <a:latin typeface="Verdana"/>
                <a:cs typeface="Verdana"/>
              </a:rPr>
              <a:t>sequence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transformation </a:t>
            </a:r>
            <a:r>
              <a:rPr dirty="0" sz="1100">
                <a:latin typeface="Verdana"/>
                <a:cs typeface="Verdana"/>
              </a:rPr>
              <a:t>such </a:t>
            </a:r>
            <a:r>
              <a:rPr dirty="0" sz="1100" spc="-5">
                <a:latin typeface="Verdana"/>
                <a:cs typeface="Verdana"/>
              </a:rPr>
              <a:t>as translation </a:t>
            </a:r>
            <a:r>
              <a:rPr dirty="0" sz="1100">
                <a:latin typeface="Verdana"/>
                <a:cs typeface="Verdana"/>
              </a:rPr>
              <a:t>followed by </a:t>
            </a:r>
            <a:r>
              <a:rPr dirty="0" sz="1100" spc="-5">
                <a:latin typeface="Verdana"/>
                <a:cs typeface="Verdana"/>
              </a:rPr>
              <a:t>rotation </a:t>
            </a:r>
            <a:r>
              <a:rPr dirty="0" sz="1100">
                <a:latin typeface="Verdana"/>
                <a:cs typeface="Verdana"/>
              </a:rPr>
              <a:t>and  </a:t>
            </a:r>
            <a:r>
              <a:rPr dirty="0" sz="1100" spc="-5">
                <a:latin typeface="Verdana"/>
                <a:cs typeface="Verdana"/>
              </a:rPr>
              <a:t>scaling, </a:t>
            </a:r>
            <a:r>
              <a:rPr dirty="0" sz="1100">
                <a:latin typeface="Verdana"/>
                <a:cs typeface="Verdana"/>
              </a:rPr>
              <a:t>we need to </a:t>
            </a:r>
            <a:r>
              <a:rPr dirty="0" sz="1100" spc="-5">
                <a:latin typeface="Verdana"/>
                <a:cs typeface="Verdana"/>
              </a:rPr>
              <a:t>follow </a:t>
            </a:r>
            <a:r>
              <a:rPr dirty="0" sz="1100">
                <a:latin typeface="Verdana"/>
                <a:cs typeface="Verdana"/>
              </a:rPr>
              <a:t>a sequential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process: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Translate the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coordinates,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5"/>
              </a:spcBef>
              <a:buAutoNum type="arabicPeriod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Rotate </a:t>
            </a:r>
            <a:r>
              <a:rPr dirty="0" sz="1100" spc="-5">
                <a:latin typeface="Verdana"/>
                <a:cs typeface="Verdana"/>
              </a:rPr>
              <a:t>the translated coordinates,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then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0"/>
              </a:spcBef>
              <a:buAutoNum type="arabicPeriod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Scale the </a:t>
            </a:r>
            <a:r>
              <a:rPr dirty="0" sz="1100">
                <a:latin typeface="Verdana"/>
                <a:cs typeface="Verdana"/>
              </a:rPr>
              <a:t>rotated </a:t>
            </a:r>
            <a:r>
              <a:rPr dirty="0" sz="1100" spc="-5">
                <a:latin typeface="Verdana"/>
                <a:cs typeface="Verdana"/>
              </a:rPr>
              <a:t>coordinates </a:t>
            </a:r>
            <a:r>
              <a:rPr dirty="0" sz="1100">
                <a:latin typeface="Verdana"/>
                <a:cs typeface="Verdana"/>
              </a:rPr>
              <a:t>to complete the </a:t>
            </a:r>
            <a:r>
              <a:rPr dirty="0" sz="1100" spc="-5">
                <a:latin typeface="Verdana"/>
                <a:cs typeface="Verdana"/>
              </a:rPr>
              <a:t>composite</a:t>
            </a:r>
            <a:r>
              <a:rPr dirty="0" sz="1100" spc="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transformation.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12700" marR="5715">
              <a:lnSpc>
                <a:spcPct val="109200"/>
              </a:lnSpc>
            </a:pPr>
            <a:r>
              <a:rPr dirty="0" sz="1100">
                <a:latin typeface="Verdana"/>
                <a:cs typeface="Verdana"/>
              </a:rPr>
              <a:t>To shorten </a:t>
            </a: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process, we </a:t>
            </a:r>
            <a:r>
              <a:rPr dirty="0" sz="1100" spc="-5">
                <a:latin typeface="Verdana"/>
                <a:cs typeface="Verdana"/>
              </a:rPr>
              <a:t>have </a:t>
            </a:r>
            <a:r>
              <a:rPr dirty="0" sz="1100">
                <a:latin typeface="Verdana"/>
                <a:cs typeface="Verdana"/>
              </a:rPr>
              <a:t>to use </a:t>
            </a:r>
            <a:r>
              <a:rPr dirty="0" sz="1100" spc="-5">
                <a:latin typeface="Verdana"/>
                <a:cs typeface="Verdana"/>
              </a:rPr>
              <a:t>3×3 transformation matrix instead </a:t>
            </a:r>
            <a:r>
              <a:rPr dirty="0" sz="1100">
                <a:latin typeface="Verdana"/>
                <a:cs typeface="Verdana"/>
              </a:rPr>
              <a:t>of 2×2  </a:t>
            </a:r>
            <a:r>
              <a:rPr dirty="0" sz="1100" spc="-5">
                <a:latin typeface="Verdana"/>
                <a:cs typeface="Verdana"/>
              </a:rPr>
              <a:t>transformation matrix. </a:t>
            </a:r>
            <a:r>
              <a:rPr dirty="0" sz="1100">
                <a:latin typeface="Verdana"/>
                <a:cs typeface="Verdana"/>
              </a:rPr>
              <a:t>To convert a </a:t>
            </a:r>
            <a:r>
              <a:rPr dirty="0" sz="1100" spc="-5">
                <a:latin typeface="Verdana"/>
                <a:cs typeface="Verdana"/>
              </a:rPr>
              <a:t>2×2 matrix </a:t>
            </a:r>
            <a:r>
              <a:rPr dirty="0" sz="1100">
                <a:latin typeface="Verdana"/>
                <a:cs typeface="Verdana"/>
              </a:rPr>
              <a:t>to 3×3 matrix, we </a:t>
            </a:r>
            <a:r>
              <a:rPr dirty="0" sz="1100" spc="-5">
                <a:latin typeface="Verdana"/>
                <a:cs typeface="Verdana"/>
              </a:rPr>
              <a:t>have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add an  </a:t>
            </a:r>
            <a:r>
              <a:rPr dirty="0" sz="1100" spc="-5">
                <a:latin typeface="Verdana"/>
                <a:cs typeface="Verdana"/>
              </a:rPr>
              <a:t>extra dummy </a:t>
            </a:r>
            <a:r>
              <a:rPr dirty="0" sz="1100">
                <a:latin typeface="Verdana"/>
                <a:cs typeface="Verdana"/>
              </a:rPr>
              <a:t>coordinate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9200"/>
              </a:lnSpc>
              <a:spcBef>
                <a:spcPts val="815"/>
              </a:spcBef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way, we can represent </a:t>
            </a:r>
            <a:r>
              <a:rPr dirty="0" sz="1100" spc="-5">
                <a:latin typeface="Verdana"/>
                <a:cs typeface="Verdana"/>
              </a:rPr>
              <a:t>the point </a:t>
            </a:r>
            <a:r>
              <a:rPr dirty="0" sz="1100">
                <a:latin typeface="Verdana"/>
                <a:cs typeface="Verdana"/>
              </a:rPr>
              <a:t>by 3 </a:t>
            </a:r>
            <a:r>
              <a:rPr dirty="0" sz="1100" spc="-5">
                <a:latin typeface="Verdana"/>
                <a:cs typeface="Verdana"/>
              </a:rPr>
              <a:t>numbers instead </a:t>
            </a:r>
            <a:r>
              <a:rPr dirty="0" sz="1100">
                <a:latin typeface="Verdana"/>
                <a:cs typeface="Verdana"/>
              </a:rPr>
              <a:t>of 2 numbers, </a:t>
            </a:r>
            <a:r>
              <a:rPr dirty="0" sz="1100" spc="-5">
                <a:latin typeface="Verdana"/>
                <a:cs typeface="Verdana"/>
              </a:rPr>
              <a:t>which </a:t>
            </a:r>
            <a:r>
              <a:rPr dirty="0" sz="1100" spc="-10">
                <a:latin typeface="Verdana"/>
                <a:cs typeface="Verdana"/>
              </a:rPr>
              <a:t>is  </a:t>
            </a:r>
            <a:r>
              <a:rPr dirty="0" sz="1100" spc="-5">
                <a:latin typeface="Verdana"/>
                <a:cs typeface="Verdana"/>
              </a:rPr>
              <a:t>called </a:t>
            </a:r>
            <a:r>
              <a:rPr dirty="0" sz="1100" b="1">
                <a:latin typeface="Verdana"/>
                <a:cs typeface="Verdana"/>
              </a:rPr>
              <a:t>Homogenous Coordinate </a:t>
            </a:r>
            <a:r>
              <a:rPr dirty="0" sz="1100">
                <a:latin typeface="Verdana"/>
                <a:cs typeface="Verdana"/>
              </a:rPr>
              <a:t>system. In </a:t>
            </a: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system, we can represent </a:t>
            </a:r>
            <a:r>
              <a:rPr dirty="0" sz="1100" spc="-5">
                <a:latin typeface="Verdana"/>
                <a:cs typeface="Verdana"/>
              </a:rPr>
              <a:t>all the  </a:t>
            </a:r>
            <a:r>
              <a:rPr dirty="0" sz="1100" spc="-5">
                <a:latin typeface="Verdana"/>
                <a:cs typeface="Verdana"/>
              </a:rPr>
              <a:t>transformation </a:t>
            </a:r>
            <a:r>
              <a:rPr dirty="0" sz="1100">
                <a:latin typeface="Verdana"/>
                <a:cs typeface="Verdana"/>
              </a:rPr>
              <a:t>equations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matrix multiplication. </a:t>
            </a:r>
            <a:r>
              <a:rPr dirty="0" sz="1100">
                <a:latin typeface="Verdana"/>
                <a:cs typeface="Verdana"/>
              </a:rPr>
              <a:t>Any </a:t>
            </a:r>
            <a:r>
              <a:rPr dirty="0" sz="1100" spc="-5">
                <a:latin typeface="Verdana"/>
                <a:cs typeface="Verdana"/>
              </a:rPr>
              <a:t>Cartesian point P(X, </a:t>
            </a:r>
            <a:r>
              <a:rPr dirty="0" sz="1100">
                <a:latin typeface="Verdana"/>
                <a:cs typeface="Verdana"/>
              </a:rPr>
              <a:t>Y) can be  </a:t>
            </a:r>
            <a:r>
              <a:rPr dirty="0" sz="1100">
                <a:latin typeface="Verdana"/>
                <a:cs typeface="Verdana"/>
              </a:rPr>
              <a:t>converted to </a:t>
            </a:r>
            <a:r>
              <a:rPr dirty="0" sz="1100" spc="-5">
                <a:latin typeface="Verdana"/>
                <a:cs typeface="Verdana"/>
              </a:rPr>
              <a:t>homogenous coordinates </a:t>
            </a:r>
            <a:r>
              <a:rPr dirty="0" sz="1100">
                <a:latin typeface="Verdana"/>
                <a:cs typeface="Verdana"/>
              </a:rPr>
              <a:t>by P’ (</a:t>
            </a:r>
            <a:r>
              <a:rPr dirty="0" sz="1300">
                <a:latin typeface="Verdana"/>
                <a:cs typeface="Verdana"/>
              </a:rPr>
              <a:t>X</a:t>
            </a:r>
            <a:r>
              <a:rPr dirty="0" baseline="-9803" sz="1275">
                <a:latin typeface="Verdana"/>
                <a:cs typeface="Verdana"/>
              </a:rPr>
              <a:t>h</a:t>
            </a:r>
            <a:r>
              <a:rPr dirty="0" sz="1300">
                <a:latin typeface="Verdana"/>
                <a:cs typeface="Verdana"/>
              </a:rPr>
              <a:t>, </a:t>
            </a:r>
            <a:r>
              <a:rPr dirty="0" sz="1300" spc="-5">
                <a:latin typeface="Verdana"/>
                <a:cs typeface="Verdana"/>
              </a:rPr>
              <a:t>Y</a:t>
            </a:r>
            <a:r>
              <a:rPr dirty="0" baseline="-9803" sz="1275" spc="-7">
                <a:latin typeface="Verdana"/>
                <a:cs typeface="Verdana"/>
              </a:rPr>
              <a:t>h</a:t>
            </a:r>
            <a:r>
              <a:rPr dirty="0" sz="1300" spc="-5">
                <a:latin typeface="Verdana"/>
                <a:cs typeface="Verdana"/>
              </a:rPr>
              <a:t>,</a:t>
            </a:r>
            <a:r>
              <a:rPr dirty="0" sz="1300" spc="5">
                <a:latin typeface="Verdana"/>
                <a:cs typeface="Verdana"/>
              </a:rPr>
              <a:t> </a:t>
            </a:r>
            <a:r>
              <a:rPr dirty="0" sz="1300" spc="-5">
                <a:latin typeface="Verdana"/>
                <a:cs typeface="Verdana"/>
              </a:rPr>
              <a:t>h</a:t>
            </a:r>
            <a:r>
              <a:rPr dirty="0" sz="1100" spc="-5">
                <a:latin typeface="Verdana"/>
                <a:cs typeface="Verdana"/>
              </a:rPr>
              <a:t>).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25" b="1">
                <a:latin typeface="Arial"/>
                <a:cs typeface="Arial"/>
              </a:rPr>
              <a:t>Translation</a:t>
            </a:r>
            <a:endParaRPr sz="1800">
              <a:latin typeface="Arial"/>
              <a:cs typeface="Arial"/>
            </a:endParaRPr>
          </a:p>
          <a:p>
            <a:pPr algn="just" marL="12700" marR="6350">
              <a:lnSpc>
                <a:spcPct val="109200"/>
              </a:lnSpc>
              <a:spcBef>
                <a:spcPts val="720"/>
              </a:spcBef>
            </a:pP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translation moves </a:t>
            </a:r>
            <a:r>
              <a:rPr dirty="0" sz="1100" spc="5">
                <a:latin typeface="Verdana"/>
                <a:cs typeface="Verdana"/>
              </a:rPr>
              <a:t>an </a:t>
            </a:r>
            <a:r>
              <a:rPr dirty="0" sz="1100">
                <a:latin typeface="Verdana"/>
                <a:cs typeface="Verdana"/>
              </a:rPr>
              <a:t>object to a </a:t>
            </a:r>
            <a:r>
              <a:rPr dirty="0" sz="1100" spc="-5">
                <a:latin typeface="Verdana"/>
                <a:cs typeface="Verdana"/>
              </a:rPr>
              <a:t>different position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screen. You can </a:t>
            </a:r>
            <a:r>
              <a:rPr dirty="0" sz="1100" spc="-5">
                <a:latin typeface="Verdana"/>
                <a:cs typeface="Verdana"/>
              </a:rPr>
              <a:t>translate  </a:t>
            </a:r>
            <a:r>
              <a:rPr dirty="0" baseline="5050" sz="1650">
                <a:latin typeface="Verdana"/>
                <a:cs typeface="Verdana"/>
              </a:rPr>
              <a:t>a </a:t>
            </a:r>
            <a:r>
              <a:rPr dirty="0" baseline="5050" sz="1650" spc="-7">
                <a:latin typeface="Verdana"/>
                <a:cs typeface="Verdana"/>
              </a:rPr>
              <a:t>point </a:t>
            </a:r>
            <a:r>
              <a:rPr dirty="0" baseline="5050" sz="1650" spc="-15">
                <a:latin typeface="Verdana"/>
                <a:cs typeface="Verdana"/>
              </a:rPr>
              <a:t>in </a:t>
            </a:r>
            <a:r>
              <a:rPr dirty="0" baseline="5050" sz="1650" spc="-7">
                <a:latin typeface="Verdana"/>
                <a:cs typeface="Verdana"/>
              </a:rPr>
              <a:t>2D </a:t>
            </a:r>
            <a:r>
              <a:rPr dirty="0" baseline="5050" sz="1650">
                <a:latin typeface="Verdana"/>
                <a:cs typeface="Verdana"/>
              </a:rPr>
              <a:t>by </a:t>
            </a:r>
            <a:r>
              <a:rPr dirty="0" baseline="5050" sz="1650" spc="-7">
                <a:latin typeface="Verdana"/>
                <a:cs typeface="Verdana"/>
              </a:rPr>
              <a:t>adding translation coordinate </a:t>
            </a:r>
            <a:r>
              <a:rPr dirty="0" baseline="5050" sz="1650">
                <a:latin typeface="Verdana"/>
                <a:cs typeface="Verdana"/>
              </a:rPr>
              <a:t>(</a:t>
            </a:r>
            <a:r>
              <a:rPr dirty="0" baseline="4629" sz="1800">
                <a:latin typeface="Verdana"/>
                <a:cs typeface="Verdana"/>
              </a:rPr>
              <a:t>t</a:t>
            </a:r>
            <a:r>
              <a:rPr dirty="0" sz="800">
                <a:latin typeface="Verdana"/>
                <a:cs typeface="Verdana"/>
              </a:rPr>
              <a:t>x</a:t>
            </a:r>
            <a:r>
              <a:rPr dirty="0" baseline="4629" sz="1800">
                <a:latin typeface="Verdana"/>
                <a:cs typeface="Verdana"/>
              </a:rPr>
              <a:t>, </a:t>
            </a:r>
            <a:r>
              <a:rPr dirty="0" baseline="4629" sz="1800" spc="-7">
                <a:latin typeface="Verdana"/>
                <a:cs typeface="Verdana"/>
              </a:rPr>
              <a:t>t</a:t>
            </a:r>
            <a:r>
              <a:rPr dirty="0" sz="800" spc="-5">
                <a:latin typeface="Verdana"/>
                <a:cs typeface="Verdana"/>
              </a:rPr>
              <a:t>y</a:t>
            </a:r>
            <a:r>
              <a:rPr dirty="0" baseline="5050" sz="1650" spc="-7">
                <a:latin typeface="Verdana"/>
                <a:cs typeface="Verdana"/>
              </a:rPr>
              <a:t>) </a:t>
            </a:r>
            <a:r>
              <a:rPr dirty="0" baseline="5050" sz="1650">
                <a:latin typeface="Verdana"/>
                <a:cs typeface="Verdana"/>
              </a:rPr>
              <a:t>to </a:t>
            </a:r>
            <a:r>
              <a:rPr dirty="0" baseline="5050" sz="1650" spc="-7">
                <a:latin typeface="Verdana"/>
                <a:cs typeface="Verdana"/>
              </a:rPr>
              <a:t>the original coordinate (X, </a:t>
            </a:r>
            <a:r>
              <a:rPr dirty="0" baseline="5050" sz="1650">
                <a:latin typeface="Verdana"/>
                <a:cs typeface="Verdana"/>
              </a:rPr>
              <a:t>Y)  </a:t>
            </a:r>
            <a:r>
              <a:rPr dirty="0" sz="1100">
                <a:latin typeface="Verdana"/>
                <a:cs typeface="Verdana"/>
              </a:rPr>
              <a:t>to get </a:t>
            </a:r>
            <a:r>
              <a:rPr dirty="0" sz="1100" spc="-5">
                <a:latin typeface="Verdana"/>
                <a:cs typeface="Verdana"/>
              </a:rPr>
              <a:t>the new coordinate </a:t>
            </a:r>
            <a:r>
              <a:rPr dirty="0" sz="1100">
                <a:latin typeface="Verdana"/>
                <a:cs typeface="Verdana"/>
              </a:rPr>
              <a:t>(</a:t>
            </a:r>
            <a:r>
              <a:rPr dirty="0" sz="1100">
                <a:latin typeface="Verdana"/>
                <a:cs typeface="Verdana"/>
              </a:rPr>
              <a:t>X’,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Y’</a:t>
            </a:r>
            <a:r>
              <a:rPr dirty="0" sz="1100">
                <a:latin typeface="Verdana"/>
                <a:cs typeface="Verdana"/>
              </a:rPr>
              <a:t>).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0" y="38099"/>
            <a:ext cx="7499984" cy="1296035"/>
          </a:xfrm>
          <a:custGeom>
            <a:avLst/>
            <a:gdLst/>
            <a:ahLst/>
            <a:cxnLst/>
            <a:rect l="l" t="t" r="r" b="b"/>
            <a:pathLst>
              <a:path w="7499984" h="1296035">
                <a:moveTo>
                  <a:pt x="0" y="1295653"/>
                </a:moveTo>
                <a:lnTo>
                  <a:pt x="7499604" y="1295653"/>
                </a:lnTo>
                <a:lnTo>
                  <a:pt x="7499604" y="0"/>
                </a:lnTo>
                <a:lnTo>
                  <a:pt x="0" y="0"/>
                </a:lnTo>
                <a:lnTo>
                  <a:pt x="0" y="1295653"/>
                </a:lnTo>
                <a:close/>
              </a:path>
            </a:pathLst>
          </a:custGeom>
          <a:solidFill>
            <a:srgbClr val="0031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105914" y="362203"/>
            <a:ext cx="336232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5" b="0">
                <a:solidFill>
                  <a:srgbClr val="FFFFFF"/>
                </a:solidFill>
                <a:latin typeface="Calibri Light"/>
                <a:cs typeface="Calibri Light"/>
              </a:rPr>
              <a:t>6. 2D</a:t>
            </a:r>
            <a:r>
              <a:rPr dirty="0" sz="2800" spc="-38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800" spc="-100" b="0">
                <a:solidFill>
                  <a:srgbClr val="FFFFFF"/>
                </a:solidFill>
                <a:latin typeface="Calibri Light"/>
                <a:cs typeface="Calibri Light"/>
              </a:rPr>
              <a:t>TRANSFORMATION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480" y="1352803"/>
            <a:ext cx="7499984" cy="0"/>
          </a:xfrm>
          <a:custGeom>
            <a:avLst/>
            <a:gdLst/>
            <a:ahLst/>
            <a:cxnLst/>
            <a:rect l="l" t="t" r="r" b="b"/>
            <a:pathLst>
              <a:path w="7499984" h="0">
                <a:moveTo>
                  <a:pt x="0" y="0"/>
                </a:moveTo>
                <a:lnTo>
                  <a:pt x="7499604" y="0"/>
                </a:lnTo>
              </a:path>
            </a:pathLst>
          </a:custGeom>
          <a:ln w="3810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240" y="0"/>
            <a:ext cx="0" cy="1372235"/>
          </a:xfrm>
          <a:custGeom>
            <a:avLst/>
            <a:gdLst/>
            <a:ahLst/>
            <a:cxnLst/>
            <a:rect l="l" t="t" r="r" b="b"/>
            <a:pathLst>
              <a:path w="0" h="1372235">
                <a:moveTo>
                  <a:pt x="0" y="0"/>
                </a:moveTo>
                <a:lnTo>
                  <a:pt x="0" y="13718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545323" y="0"/>
            <a:ext cx="0" cy="1372235"/>
          </a:xfrm>
          <a:custGeom>
            <a:avLst/>
            <a:gdLst/>
            <a:ahLst/>
            <a:cxnLst/>
            <a:rect l="l" t="t" r="r" b="b"/>
            <a:pathLst>
              <a:path w="0" h="1372235">
                <a:moveTo>
                  <a:pt x="0" y="0"/>
                </a:moveTo>
                <a:lnTo>
                  <a:pt x="0" y="13718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33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9741407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2004" y="447040"/>
            <a:ext cx="5758815" cy="8559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 algn="just" marL="355600" marR="11430" indent="-342900">
              <a:lnSpc>
                <a:spcPct val="202400"/>
              </a:lnSpc>
              <a:spcBef>
                <a:spcPts val="815"/>
              </a:spcBef>
              <a:buAutoNum type="arabicPeriod" startAt="5"/>
              <a:tabLst>
                <a:tab pos="355600" algn="l"/>
                <a:tab pos="5586730" algn="l"/>
                <a:tab pos="5610860" algn="l"/>
              </a:tabLst>
            </a:pPr>
            <a:r>
              <a:rPr dirty="0" sz="1200" spc="-5" b="0">
                <a:latin typeface="Calibri Light"/>
                <a:cs typeface="Calibri Light"/>
                <a:hlinkClick r:id="rId3" action="ppaction://hlinksldjump"/>
              </a:rPr>
              <a:t>VI</a:t>
            </a:r>
            <a:r>
              <a:rPr dirty="0" sz="1200" spc="-15" b="0">
                <a:latin typeface="Calibri Light"/>
                <a:cs typeface="Calibri Light"/>
                <a:hlinkClick r:id="rId3" action="ppaction://hlinksldjump"/>
              </a:rPr>
              <a:t>EW</a:t>
            </a:r>
            <a:r>
              <a:rPr dirty="0" sz="1200" spc="-20" b="0">
                <a:latin typeface="Calibri Light"/>
                <a:cs typeface="Calibri Light"/>
                <a:hlinkClick r:id="rId3" action="ppaction://hlinksldjump"/>
              </a:rPr>
              <a:t>I</a:t>
            </a:r>
            <a:r>
              <a:rPr dirty="0" sz="1200" spc="-10" b="0">
                <a:latin typeface="Calibri Light"/>
                <a:cs typeface="Calibri Light"/>
                <a:hlinkClick r:id="rId3" action="ppaction://hlinksldjump"/>
              </a:rPr>
              <a:t>N</a:t>
            </a:r>
            <a:r>
              <a:rPr dirty="0" sz="1200" b="0">
                <a:latin typeface="Calibri Light"/>
                <a:cs typeface="Calibri Light"/>
                <a:hlinkClick r:id="rId3" action="ppaction://hlinksldjump"/>
              </a:rPr>
              <a:t>G</a:t>
            </a:r>
            <a:r>
              <a:rPr dirty="0" sz="1200" spc="-30" b="0">
                <a:latin typeface="Calibri Light"/>
                <a:cs typeface="Calibri Light"/>
                <a:hlinkClick r:id="rId3" action="ppaction://hlinksldjump"/>
              </a:rPr>
              <a:t> </a:t>
            </a:r>
            <a:r>
              <a:rPr dirty="0" sz="1200" spc="-5" b="0">
                <a:latin typeface="Calibri Light"/>
                <a:cs typeface="Calibri Light"/>
                <a:hlinkClick r:id="rId3" action="ppaction://hlinksldjump"/>
              </a:rPr>
              <a:t>A</a:t>
            </a:r>
            <a:r>
              <a:rPr dirty="0" sz="1200" spc="-10" b="0">
                <a:latin typeface="Calibri Light"/>
                <a:cs typeface="Calibri Light"/>
                <a:hlinkClick r:id="rId3" action="ppaction://hlinksldjump"/>
              </a:rPr>
              <a:t>N</a:t>
            </a:r>
            <a:r>
              <a:rPr dirty="0" sz="1200" b="0">
                <a:latin typeface="Calibri Light"/>
                <a:cs typeface="Calibri Light"/>
                <a:hlinkClick r:id="rId3" action="ppaction://hlinksldjump"/>
              </a:rPr>
              <a:t>D</a:t>
            </a:r>
            <a:r>
              <a:rPr dirty="0" sz="1200" spc="-30" b="0">
                <a:latin typeface="Calibri Light"/>
                <a:cs typeface="Calibri Light"/>
                <a:hlinkClick r:id="rId3" action="ppaction://hlinksldjump"/>
              </a:rPr>
              <a:t> </a:t>
            </a:r>
            <a:r>
              <a:rPr dirty="0" sz="1200" spc="-10" b="0">
                <a:latin typeface="Calibri Light"/>
                <a:cs typeface="Calibri Light"/>
                <a:hlinkClick r:id="rId3" action="ppaction://hlinksldjump"/>
              </a:rPr>
              <a:t>C</a:t>
            </a:r>
            <a:r>
              <a:rPr dirty="0" sz="1200" spc="-15" b="0">
                <a:latin typeface="Calibri Light"/>
                <a:cs typeface="Calibri Light"/>
                <a:hlinkClick r:id="rId3" action="ppaction://hlinksldjump"/>
              </a:rPr>
              <a:t>L</a:t>
            </a:r>
            <a:r>
              <a:rPr dirty="0" sz="1200" spc="-5" b="0">
                <a:latin typeface="Calibri Light"/>
                <a:cs typeface="Calibri Light"/>
                <a:hlinkClick r:id="rId3" action="ppaction://hlinksldjump"/>
              </a:rPr>
              <a:t>I</a:t>
            </a:r>
            <a:r>
              <a:rPr dirty="0" sz="1200" spc="-10" b="0">
                <a:latin typeface="Calibri Light"/>
                <a:cs typeface="Calibri Light"/>
                <a:hlinkClick r:id="rId3" action="ppaction://hlinksldjump"/>
              </a:rPr>
              <a:t>PP</a:t>
            </a:r>
            <a:r>
              <a:rPr dirty="0" sz="1200" spc="-5" b="0">
                <a:latin typeface="Calibri Light"/>
                <a:cs typeface="Calibri Light"/>
                <a:hlinkClick r:id="rId3" action="ppaction://hlinksldjump"/>
              </a:rPr>
              <a:t>I</a:t>
            </a:r>
            <a:r>
              <a:rPr dirty="0" sz="1200" spc="-25" b="0">
                <a:latin typeface="Calibri Light"/>
                <a:cs typeface="Calibri Light"/>
                <a:hlinkClick r:id="rId3" action="ppaction://hlinksldjump"/>
              </a:rPr>
              <a:t>N</a:t>
            </a:r>
            <a:r>
              <a:rPr dirty="0" sz="1200" b="0">
                <a:latin typeface="Calibri Light"/>
                <a:cs typeface="Calibri Light"/>
                <a:hlinkClick r:id="rId3" action="ppaction://hlinksldjump"/>
              </a:rPr>
              <a:t>G 	</a:t>
            </a:r>
            <a:r>
              <a:rPr dirty="0" sz="1200" spc="-10" b="0">
                <a:latin typeface="Calibri Light"/>
                <a:cs typeface="Calibri Light"/>
                <a:hlinkClick r:id="rId3" action="ppaction://hlinksldjump"/>
              </a:rPr>
              <a:t>24 </a:t>
            </a:r>
            <a:r>
              <a:rPr dirty="0" sz="1200" spc="-10" b="0">
                <a:latin typeface="Calibri Light"/>
                <a:cs typeface="Calibri Light"/>
              </a:rPr>
              <a:t> </a:t>
            </a:r>
            <a:r>
              <a:rPr dirty="0" sz="1000" spc="-10" b="1">
                <a:latin typeface="Calibri"/>
                <a:cs typeface="Calibri"/>
                <a:hlinkClick r:id="rId3" action="ppaction://hlinksldjump"/>
              </a:rPr>
              <a:t>Poin</a:t>
            </a:r>
            <a:r>
              <a:rPr dirty="0" sz="1000" spc="-5" b="1">
                <a:latin typeface="Calibri"/>
                <a:cs typeface="Calibri"/>
                <a:hlinkClick r:id="rId3" action="ppaction://hlinksldjump"/>
              </a:rPr>
              <a:t>t</a:t>
            </a:r>
            <a:r>
              <a:rPr dirty="0" sz="1000" spc="5" b="1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3" action="ppaction://hlinksldjump"/>
              </a:rPr>
              <a:t>C</a:t>
            </a:r>
            <a:r>
              <a:rPr dirty="0" sz="1000" spc="-10" b="1">
                <a:latin typeface="Calibri"/>
                <a:cs typeface="Calibri"/>
                <a:hlinkClick r:id="rId3" action="ppaction://hlinksldjump"/>
              </a:rPr>
              <a:t>li</a:t>
            </a:r>
            <a:r>
              <a:rPr dirty="0" sz="1000" spc="-5" b="1">
                <a:latin typeface="Calibri"/>
                <a:cs typeface="Calibri"/>
                <a:hlinkClick r:id="rId3" action="ppaction://hlinksldjump"/>
              </a:rPr>
              <a:t>pp</a:t>
            </a:r>
            <a:r>
              <a:rPr dirty="0" sz="1000" spc="-10" b="1">
                <a:latin typeface="Calibri"/>
                <a:cs typeface="Calibri"/>
                <a:hlinkClick r:id="rId3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3" action="ppaction://hlinksldjump"/>
              </a:rPr>
              <a:t>ng </a:t>
            </a:r>
            <a:r>
              <a:rPr dirty="0" sz="1000" b="1">
                <a:latin typeface="Calibri"/>
                <a:cs typeface="Calibri"/>
                <a:hlinkClick r:id="rId3" action="ppaction://hlinksldjump"/>
              </a:rPr>
              <a:t>		</a:t>
            </a:r>
            <a:r>
              <a:rPr dirty="0" sz="1000" spc="-10" b="1">
                <a:latin typeface="Calibri"/>
                <a:cs typeface="Calibri"/>
                <a:hlinkClick r:id="rId3" action="ppaction://hlinksldjump"/>
              </a:rPr>
              <a:t>24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  <a:hlinkClick r:id="rId3" action="ppaction://hlinksldjump"/>
              </a:rPr>
              <a:t>L</a:t>
            </a:r>
            <a:r>
              <a:rPr dirty="0" sz="1000" spc="-15" b="1">
                <a:latin typeface="Calibri"/>
                <a:cs typeface="Calibri"/>
                <a:hlinkClick r:id="rId3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3" action="ppaction://hlinksldjump"/>
              </a:rPr>
              <a:t>ne</a:t>
            </a:r>
            <a:r>
              <a:rPr dirty="0" sz="1000" b="1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3" action="ppaction://hlinksldjump"/>
              </a:rPr>
              <a:t>C</a:t>
            </a:r>
            <a:r>
              <a:rPr dirty="0" sz="1000" spc="-10" b="1">
                <a:latin typeface="Calibri"/>
                <a:cs typeface="Calibri"/>
                <a:hlinkClick r:id="rId3" action="ppaction://hlinksldjump"/>
              </a:rPr>
              <a:t>li</a:t>
            </a:r>
            <a:r>
              <a:rPr dirty="0" sz="1000" spc="-5" b="1">
                <a:latin typeface="Calibri"/>
                <a:cs typeface="Calibri"/>
                <a:hlinkClick r:id="rId3" action="ppaction://hlinksldjump"/>
              </a:rPr>
              <a:t>pp</a:t>
            </a:r>
            <a:r>
              <a:rPr dirty="0" sz="1000" spc="-10" b="1">
                <a:latin typeface="Calibri"/>
                <a:cs typeface="Calibri"/>
                <a:hlinkClick r:id="rId3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3" action="ppaction://hlinksldjump"/>
              </a:rPr>
              <a:t>ng </a:t>
            </a:r>
            <a:r>
              <a:rPr dirty="0" sz="1000" b="1">
                <a:latin typeface="Calibri"/>
                <a:cs typeface="Calibri"/>
                <a:hlinkClick r:id="rId3" action="ppaction://hlinksldjump"/>
              </a:rPr>
              <a:t>		</a:t>
            </a:r>
            <a:r>
              <a:rPr dirty="0" sz="1000" spc="-10" b="1">
                <a:latin typeface="Calibri"/>
                <a:cs typeface="Calibri"/>
                <a:hlinkClick r:id="rId3" action="ppaction://hlinksldjump"/>
              </a:rPr>
              <a:t>24</a:t>
            </a:r>
            <a:endParaRPr sz="1000">
              <a:latin typeface="Calibri"/>
              <a:cs typeface="Calibri"/>
            </a:endParaRPr>
          </a:p>
          <a:p>
            <a:pPr algn="just" marL="355600" marR="11430">
              <a:lnSpc>
                <a:spcPts val="2520"/>
              </a:lnSpc>
              <a:spcBef>
                <a:spcPts val="290"/>
              </a:spcBef>
              <a:tabLst>
                <a:tab pos="5610860" algn="l"/>
              </a:tabLst>
            </a:pPr>
            <a:r>
              <a:rPr dirty="0" sz="1000" spc="-10" b="1">
                <a:latin typeface="Calibri"/>
                <a:cs typeface="Calibri"/>
                <a:hlinkClick r:id="rId4" action="ppaction://hlinksldjump"/>
              </a:rPr>
              <a:t>C</a:t>
            </a:r>
            <a:r>
              <a:rPr dirty="0" sz="1000" spc="-5" b="1">
                <a:latin typeface="Calibri"/>
                <a:cs typeface="Calibri"/>
                <a:hlinkClick r:id="rId4" action="ppaction://hlinksldjump"/>
              </a:rPr>
              <a:t>ohe</a:t>
            </a:r>
            <a:r>
              <a:rPr dirty="0" sz="1000" b="1">
                <a:latin typeface="Calibri"/>
                <a:cs typeface="Calibri"/>
                <a:hlinkClick r:id="rId4" action="ppaction://hlinksldjump"/>
              </a:rPr>
              <a:t>n</a:t>
            </a:r>
            <a:r>
              <a:rPr dirty="0" sz="1000" spc="-10" b="1">
                <a:latin typeface="Calibri"/>
                <a:cs typeface="Calibri"/>
                <a:hlinkClick r:id="rId4" action="ppaction://hlinksldjump"/>
              </a:rPr>
              <a:t>-S</a:t>
            </a:r>
            <a:r>
              <a:rPr dirty="0" sz="1000" spc="-5" b="1">
                <a:latin typeface="Calibri"/>
                <a:cs typeface="Calibri"/>
                <a:hlinkClick r:id="rId4" action="ppaction://hlinksldjump"/>
              </a:rPr>
              <a:t>ut</a:t>
            </a:r>
            <a:r>
              <a:rPr dirty="0" sz="1000" b="1">
                <a:latin typeface="Calibri"/>
                <a:cs typeface="Calibri"/>
                <a:hlinkClick r:id="rId4" action="ppaction://hlinksldjump"/>
              </a:rPr>
              <a:t>h</a:t>
            </a:r>
            <a:r>
              <a:rPr dirty="0" sz="1000" spc="-5" b="1">
                <a:latin typeface="Calibri"/>
                <a:cs typeface="Calibri"/>
                <a:hlinkClick r:id="rId4" action="ppaction://hlinksldjump"/>
              </a:rPr>
              <a:t>er</a:t>
            </a:r>
            <a:r>
              <a:rPr dirty="0" sz="1000" spc="-10" b="1">
                <a:latin typeface="Calibri"/>
                <a:cs typeface="Calibri"/>
                <a:hlinkClick r:id="rId4" action="ppaction://hlinksldjump"/>
              </a:rPr>
              <a:t>l</a:t>
            </a:r>
            <a:r>
              <a:rPr dirty="0" sz="1000" spc="-5" b="1">
                <a:latin typeface="Calibri"/>
                <a:cs typeface="Calibri"/>
                <a:hlinkClick r:id="rId4" action="ppaction://hlinksldjump"/>
              </a:rPr>
              <a:t>and</a:t>
            </a:r>
            <a:r>
              <a:rPr dirty="0" sz="1000" b="1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4" action="ppaction://hlinksldjump"/>
              </a:rPr>
              <a:t>L</a:t>
            </a:r>
            <a:r>
              <a:rPr dirty="0" sz="1000" spc="-10" b="1">
                <a:latin typeface="Calibri"/>
                <a:cs typeface="Calibri"/>
                <a:hlinkClick r:id="rId4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4" action="ppaction://hlinksldjump"/>
              </a:rPr>
              <a:t>ne</a:t>
            </a:r>
            <a:r>
              <a:rPr dirty="0" sz="1000" b="1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4" action="ppaction://hlinksldjump"/>
              </a:rPr>
              <a:t>C</a:t>
            </a:r>
            <a:r>
              <a:rPr dirty="0" sz="1000" spc="-10" b="1">
                <a:latin typeface="Calibri"/>
                <a:cs typeface="Calibri"/>
                <a:hlinkClick r:id="rId4" action="ppaction://hlinksldjump"/>
              </a:rPr>
              <a:t>li</a:t>
            </a:r>
            <a:r>
              <a:rPr dirty="0" sz="1000" spc="-5" b="1">
                <a:latin typeface="Calibri"/>
                <a:cs typeface="Calibri"/>
                <a:hlinkClick r:id="rId4" action="ppaction://hlinksldjump"/>
              </a:rPr>
              <a:t>pp</a:t>
            </a:r>
            <a:r>
              <a:rPr dirty="0" sz="1000" spc="-10" b="1">
                <a:latin typeface="Calibri"/>
                <a:cs typeface="Calibri"/>
                <a:hlinkClick r:id="rId4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4" action="ppaction://hlinksldjump"/>
              </a:rPr>
              <a:t>n</a:t>
            </a:r>
            <a:r>
              <a:rPr dirty="0" sz="1000" spc="-10" b="1">
                <a:latin typeface="Calibri"/>
                <a:cs typeface="Calibri"/>
                <a:hlinkClick r:id="rId4" action="ppaction://hlinksldjump"/>
              </a:rPr>
              <a:t>g</a:t>
            </a:r>
            <a:r>
              <a:rPr dirty="0" sz="1000" spc="-5" b="1">
                <a:latin typeface="Calibri"/>
                <a:cs typeface="Calibri"/>
                <a:hlinkClick r:id="rId4" action="ppaction://hlinksldjump"/>
              </a:rPr>
              <a:t>s </a:t>
            </a:r>
            <a:r>
              <a:rPr dirty="0" sz="1000" b="1">
                <a:latin typeface="Calibri"/>
                <a:cs typeface="Calibri"/>
                <a:hlinkClick r:id="rId4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4" action="ppaction://hlinksldjump"/>
              </a:rPr>
              <a:t>25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  <a:hlinkClick r:id="rId5" action="ppaction://hlinksldjump"/>
              </a:rPr>
              <a:t>Cy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rus</a:t>
            </a:r>
            <a:r>
              <a:rPr dirty="0" sz="1000" spc="-10" b="1">
                <a:latin typeface="Calibri"/>
                <a:cs typeface="Calibri"/>
                <a:hlinkClick r:id="rId5" action="ppaction://hlinksldjump"/>
              </a:rPr>
              <a:t>-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Beck</a:t>
            </a:r>
            <a:r>
              <a:rPr dirty="0" sz="1000" b="1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L</a:t>
            </a:r>
            <a:r>
              <a:rPr dirty="0" sz="1000" spc="-15" b="1">
                <a:latin typeface="Calibri"/>
                <a:cs typeface="Calibri"/>
                <a:hlinkClick r:id="rId5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ne</a:t>
            </a:r>
            <a:r>
              <a:rPr dirty="0" sz="1000" b="1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C</a:t>
            </a:r>
            <a:r>
              <a:rPr dirty="0" sz="1000" spc="-10" b="1">
                <a:latin typeface="Calibri"/>
                <a:cs typeface="Calibri"/>
                <a:hlinkClick r:id="rId5" action="ppaction://hlinksldjump"/>
              </a:rPr>
              <a:t>li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pp</a:t>
            </a:r>
            <a:r>
              <a:rPr dirty="0" sz="1000" spc="-10" b="1">
                <a:latin typeface="Calibri"/>
                <a:cs typeface="Calibri"/>
                <a:hlinkClick r:id="rId5" action="ppaction://hlinksldjump"/>
              </a:rPr>
              <a:t>i</a:t>
            </a:r>
            <a:r>
              <a:rPr dirty="0" sz="1000" spc="5" b="1">
                <a:latin typeface="Calibri"/>
                <a:cs typeface="Calibri"/>
                <a:hlinkClick r:id="rId5" action="ppaction://hlinksldjump"/>
              </a:rPr>
              <a:t>n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g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A</a:t>
            </a:r>
            <a:r>
              <a:rPr dirty="0" sz="1000" b="1">
                <a:latin typeface="Calibri"/>
                <a:cs typeface="Calibri"/>
                <a:hlinkClick r:id="rId5" action="ppaction://hlinksldjump"/>
              </a:rPr>
              <a:t>l</a:t>
            </a:r>
            <a:r>
              <a:rPr dirty="0" sz="1000" spc="-10" b="1">
                <a:latin typeface="Calibri"/>
                <a:cs typeface="Calibri"/>
                <a:hlinkClick r:id="rId5" action="ppaction://hlinksldjump"/>
              </a:rPr>
              <a:t>g</a:t>
            </a:r>
            <a:r>
              <a:rPr dirty="0" sz="1000" spc="5" b="1">
                <a:latin typeface="Calibri"/>
                <a:cs typeface="Calibri"/>
                <a:hlinkClick r:id="rId5" action="ppaction://hlinksldjump"/>
              </a:rPr>
              <a:t>o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r</a:t>
            </a:r>
            <a:r>
              <a:rPr dirty="0" sz="1000" spc="-10" b="1">
                <a:latin typeface="Calibri"/>
                <a:cs typeface="Calibri"/>
                <a:hlinkClick r:id="rId5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t</a:t>
            </a:r>
            <a:r>
              <a:rPr dirty="0" sz="1000" b="1">
                <a:latin typeface="Calibri"/>
                <a:cs typeface="Calibri"/>
                <a:hlinkClick r:id="rId5" action="ppaction://hlinksldjump"/>
              </a:rPr>
              <a:t>h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m </a:t>
            </a:r>
            <a:r>
              <a:rPr dirty="0" sz="1000" b="1">
                <a:latin typeface="Calibri"/>
                <a:cs typeface="Calibri"/>
                <a:hlinkClick r:id="rId5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5" action="ppaction://hlinksldjump"/>
              </a:rPr>
              <a:t>27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  <a:hlinkClick r:id="rId6" action="ppaction://hlinksldjump"/>
              </a:rPr>
              <a:t>Pol</a:t>
            </a:r>
            <a:r>
              <a:rPr dirty="0" sz="1000" b="1">
                <a:latin typeface="Calibri"/>
                <a:cs typeface="Calibri"/>
                <a:hlinkClick r:id="rId6" action="ppaction://hlinksldjump"/>
              </a:rPr>
              <a:t>y</a:t>
            </a:r>
            <a:r>
              <a:rPr dirty="0" sz="1000" spc="-10" b="1">
                <a:latin typeface="Calibri"/>
                <a:cs typeface="Calibri"/>
                <a:hlinkClick r:id="rId6" action="ppaction://hlinksldjump"/>
              </a:rPr>
              <a:t>g</a:t>
            </a:r>
            <a:r>
              <a:rPr dirty="0" sz="1000" spc="-5" b="1">
                <a:latin typeface="Calibri"/>
                <a:cs typeface="Calibri"/>
                <a:hlinkClick r:id="rId6" action="ppaction://hlinksldjump"/>
              </a:rPr>
              <a:t>on</a:t>
            </a:r>
            <a:r>
              <a:rPr dirty="0" sz="1000" b="1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6" action="ppaction://hlinksldjump"/>
              </a:rPr>
              <a:t>C</a:t>
            </a:r>
            <a:r>
              <a:rPr dirty="0" sz="1000" spc="-10" b="1">
                <a:latin typeface="Calibri"/>
                <a:cs typeface="Calibri"/>
                <a:hlinkClick r:id="rId6" action="ppaction://hlinksldjump"/>
              </a:rPr>
              <a:t>li</a:t>
            </a:r>
            <a:r>
              <a:rPr dirty="0" sz="1000" spc="-5" b="1">
                <a:latin typeface="Calibri"/>
                <a:cs typeface="Calibri"/>
                <a:hlinkClick r:id="rId6" action="ppaction://hlinksldjump"/>
              </a:rPr>
              <a:t>pp</a:t>
            </a:r>
            <a:r>
              <a:rPr dirty="0" sz="1000" spc="-10" b="1">
                <a:latin typeface="Calibri"/>
                <a:cs typeface="Calibri"/>
                <a:hlinkClick r:id="rId6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6" action="ppaction://hlinksldjump"/>
              </a:rPr>
              <a:t>ng</a:t>
            </a:r>
            <a:r>
              <a:rPr dirty="0" sz="1000" spc="-5" b="1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6" action="ppaction://hlinksldjump"/>
              </a:rPr>
              <a:t>(</a:t>
            </a:r>
            <a:r>
              <a:rPr dirty="0" sz="1000" spc="-10" b="1">
                <a:latin typeface="Calibri"/>
                <a:cs typeface="Calibri"/>
                <a:hlinkClick r:id="rId6" action="ppaction://hlinksldjump"/>
              </a:rPr>
              <a:t>S</a:t>
            </a:r>
            <a:r>
              <a:rPr dirty="0" sz="1000" spc="-5" b="1">
                <a:latin typeface="Calibri"/>
                <a:cs typeface="Calibri"/>
                <a:hlinkClick r:id="rId6" action="ppaction://hlinksldjump"/>
              </a:rPr>
              <a:t>ut</a:t>
            </a:r>
            <a:r>
              <a:rPr dirty="0" sz="1000" b="1">
                <a:latin typeface="Calibri"/>
                <a:cs typeface="Calibri"/>
                <a:hlinkClick r:id="rId6" action="ppaction://hlinksldjump"/>
              </a:rPr>
              <a:t>h</a:t>
            </a:r>
            <a:r>
              <a:rPr dirty="0" sz="1000" spc="-5" b="1">
                <a:latin typeface="Calibri"/>
                <a:cs typeface="Calibri"/>
                <a:hlinkClick r:id="rId6" action="ppaction://hlinksldjump"/>
              </a:rPr>
              <a:t>er</a:t>
            </a:r>
            <a:r>
              <a:rPr dirty="0" sz="1000" spc="-10" b="1">
                <a:latin typeface="Calibri"/>
                <a:cs typeface="Calibri"/>
                <a:hlinkClick r:id="rId6" action="ppaction://hlinksldjump"/>
              </a:rPr>
              <a:t>l</a:t>
            </a:r>
            <a:r>
              <a:rPr dirty="0" sz="1000" spc="-5" b="1">
                <a:latin typeface="Calibri"/>
                <a:cs typeface="Calibri"/>
                <a:hlinkClick r:id="rId6" action="ppaction://hlinksldjump"/>
              </a:rPr>
              <a:t>and</a:t>
            </a:r>
            <a:r>
              <a:rPr dirty="0" sz="1000" b="1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6" action="ppaction://hlinksldjump"/>
              </a:rPr>
              <a:t>Ho</a:t>
            </a:r>
            <a:r>
              <a:rPr dirty="0" sz="1000" b="1">
                <a:latin typeface="Calibri"/>
                <a:cs typeface="Calibri"/>
                <a:hlinkClick r:id="rId6" action="ppaction://hlinksldjump"/>
              </a:rPr>
              <a:t>d</a:t>
            </a:r>
            <a:r>
              <a:rPr dirty="0" sz="1000" spc="-10" b="1">
                <a:latin typeface="Calibri"/>
                <a:cs typeface="Calibri"/>
                <a:hlinkClick r:id="rId6" action="ppaction://hlinksldjump"/>
              </a:rPr>
              <a:t>g</a:t>
            </a:r>
            <a:r>
              <a:rPr dirty="0" sz="1000" spc="-5" b="1">
                <a:latin typeface="Calibri"/>
                <a:cs typeface="Calibri"/>
                <a:hlinkClick r:id="rId6" action="ppaction://hlinksldjump"/>
              </a:rPr>
              <a:t>man</a:t>
            </a:r>
            <a:r>
              <a:rPr dirty="0" sz="1000" b="1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6" action="ppaction://hlinksldjump"/>
              </a:rPr>
              <a:t>A</a:t>
            </a:r>
            <a:r>
              <a:rPr dirty="0" sz="1000" b="1">
                <a:latin typeface="Calibri"/>
                <a:cs typeface="Calibri"/>
                <a:hlinkClick r:id="rId6" action="ppaction://hlinksldjump"/>
              </a:rPr>
              <a:t>l</a:t>
            </a:r>
            <a:r>
              <a:rPr dirty="0" sz="1000" spc="-10" b="1">
                <a:latin typeface="Calibri"/>
                <a:cs typeface="Calibri"/>
                <a:hlinkClick r:id="rId6" action="ppaction://hlinksldjump"/>
              </a:rPr>
              <a:t>g</a:t>
            </a:r>
            <a:r>
              <a:rPr dirty="0" sz="1000" spc="-5" b="1">
                <a:latin typeface="Calibri"/>
                <a:cs typeface="Calibri"/>
                <a:hlinkClick r:id="rId6" action="ppaction://hlinksldjump"/>
              </a:rPr>
              <a:t>or</a:t>
            </a:r>
            <a:r>
              <a:rPr dirty="0" sz="1000" spc="-10" b="1">
                <a:latin typeface="Calibri"/>
                <a:cs typeface="Calibri"/>
                <a:hlinkClick r:id="rId6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6" action="ppaction://hlinksldjump"/>
              </a:rPr>
              <a:t>t</a:t>
            </a:r>
            <a:r>
              <a:rPr dirty="0" sz="1000" b="1">
                <a:latin typeface="Calibri"/>
                <a:cs typeface="Calibri"/>
                <a:hlinkClick r:id="rId6" action="ppaction://hlinksldjump"/>
              </a:rPr>
              <a:t>h</a:t>
            </a:r>
            <a:r>
              <a:rPr dirty="0" sz="1000" spc="-5" b="1">
                <a:latin typeface="Calibri"/>
                <a:cs typeface="Calibri"/>
                <a:hlinkClick r:id="rId6" action="ppaction://hlinksldjump"/>
              </a:rPr>
              <a:t>m) </a:t>
            </a:r>
            <a:r>
              <a:rPr dirty="0" sz="1000" b="1">
                <a:latin typeface="Calibri"/>
                <a:cs typeface="Calibri"/>
                <a:hlinkClick r:id="rId6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6" action="ppaction://hlinksldjump"/>
              </a:rPr>
              <a:t>28</a:t>
            </a:r>
            <a:endParaRPr sz="1000">
              <a:latin typeface="Calibri"/>
              <a:cs typeface="Calibri"/>
            </a:endParaRPr>
          </a:p>
          <a:p>
            <a:pPr algn="just" marL="355600" marR="11430">
              <a:lnSpc>
                <a:spcPts val="2510"/>
              </a:lnSpc>
              <a:spcBef>
                <a:spcPts val="5"/>
              </a:spcBef>
              <a:tabLst>
                <a:tab pos="5610860" algn="l"/>
              </a:tabLst>
            </a:pPr>
            <a:r>
              <a:rPr dirty="0" sz="1000" spc="-10" b="1">
                <a:latin typeface="Calibri"/>
                <a:cs typeface="Calibri"/>
                <a:hlinkClick r:id="rId7" action="ppaction://hlinksldjump"/>
              </a:rPr>
              <a:t>Tex</a:t>
            </a:r>
            <a:r>
              <a:rPr dirty="0" sz="1000" spc="-5" b="1">
                <a:latin typeface="Calibri"/>
                <a:cs typeface="Calibri"/>
                <a:hlinkClick r:id="rId7" action="ppaction://hlinksldjump"/>
              </a:rPr>
              <a:t>t</a:t>
            </a:r>
            <a:r>
              <a:rPr dirty="0" sz="1000" b="1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7" action="ppaction://hlinksldjump"/>
              </a:rPr>
              <a:t>C</a:t>
            </a:r>
            <a:r>
              <a:rPr dirty="0" sz="1000" spc="-10" b="1">
                <a:latin typeface="Calibri"/>
                <a:cs typeface="Calibri"/>
                <a:hlinkClick r:id="rId7" action="ppaction://hlinksldjump"/>
              </a:rPr>
              <a:t>li</a:t>
            </a:r>
            <a:r>
              <a:rPr dirty="0" sz="1000" spc="-5" b="1">
                <a:latin typeface="Calibri"/>
                <a:cs typeface="Calibri"/>
                <a:hlinkClick r:id="rId7" action="ppaction://hlinksldjump"/>
              </a:rPr>
              <a:t>pp</a:t>
            </a:r>
            <a:r>
              <a:rPr dirty="0" sz="1000" spc="-10" b="1">
                <a:latin typeface="Calibri"/>
                <a:cs typeface="Calibri"/>
                <a:hlinkClick r:id="rId7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7" action="ppaction://hlinksldjump"/>
              </a:rPr>
              <a:t>ng </a:t>
            </a:r>
            <a:r>
              <a:rPr dirty="0" sz="1000" b="1">
                <a:latin typeface="Calibri"/>
                <a:cs typeface="Calibri"/>
                <a:hlinkClick r:id="rId7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7" action="ppaction://hlinksldjump"/>
              </a:rPr>
              <a:t>29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  <a:hlinkClick r:id="rId8" action="ppaction://hlinksldjump"/>
              </a:rPr>
              <a:t>B</a:t>
            </a:r>
            <a:r>
              <a:rPr dirty="0" sz="1000" spc="-10" b="1">
                <a:latin typeface="Calibri"/>
                <a:cs typeface="Calibri"/>
                <a:hlinkClick r:id="rId8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8" action="ppaction://hlinksldjump"/>
              </a:rPr>
              <a:t>t</a:t>
            </a:r>
            <a:r>
              <a:rPr dirty="0" sz="1000" b="1">
                <a:latin typeface="Calibri"/>
                <a:cs typeface="Calibri"/>
                <a:hlinkClick r:id="rId8" action="ppaction://hlinksldjump"/>
              </a:rPr>
              <a:t>m</a:t>
            </a:r>
            <a:r>
              <a:rPr dirty="0" sz="1000" spc="-5" b="1">
                <a:latin typeface="Calibri"/>
                <a:cs typeface="Calibri"/>
                <a:hlinkClick r:id="rId8" action="ppaction://hlinksldjump"/>
              </a:rPr>
              <a:t>ap</a:t>
            </a:r>
            <a:r>
              <a:rPr dirty="0" sz="1000" b="1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8" action="ppaction://hlinksldjump"/>
              </a:rPr>
              <a:t>Graph</a:t>
            </a:r>
            <a:r>
              <a:rPr dirty="0" sz="1000" spc="-10" b="1">
                <a:latin typeface="Calibri"/>
                <a:cs typeface="Calibri"/>
                <a:hlinkClick r:id="rId8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8" action="ppaction://hlinksldjump"/>
              </a:rPr>
              <a:t>cs </a:t>
            </a:r>
            <a:r>
              <a:rPr dirty="0" sz="1000" b="1">
                <a:latin typeface="Calibri"/>
                <a:cs typeface="Calibri"/>
                <a:hlinkClick r:id="rId8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8" action="ppaction://hlinksldjump"/>
              </a:rPr>
              <a:t>31</a:t>
            </a:r>
            <a:endParaRPr sz="1000">
              <a:latin typeface="Calibri"/>
              <a:cs typeface="Calibri"/>
            </a:endParaRPr>
          </a:p>
          <a:p>
            <a:pPr algn="just" marL="355600" marR="11430" indent="-342900">
              <a:lnSpc>
                <a:spcPct val="202400"/>
              </a:lnSpc>
              <a:spcBef>
                <a:spcPts val="120"/>
              </a:spcBef>
              <a:buAutoNum type="arabicPeriod" startAt="6"/>
              <a:tabLst>
                <a:tab pos="355600" algn="l"/>
                <a:tab pos="5586730" algn="l"/>
                <a:tab pos="5610860" algn="l"/>
              </a:tabLst>
            </a:pPr>
            <a:r>
              <a:rPr dirty="0" sz="1200" spc="-10" b="0">
                <a:latin typeface="Calibri Light"/>
                <a:cs typeface="Calibri Light"/>
                <a:hlinkClick r:id="rId9" action="ppaction://hlinksldjump"/>
              </a:rPr>
              <a:t>2</a:t>
            </a:r>
            <a:r>
              <a:rPr dirty="0" sz="1200" b="0">
                <a:latin typeface="Calibri Light"/>
                <a:cs typeface="Calibri Light"/>
                <a:hlinkClick r:id="rId9" action="ppaction://hlinksldjump"/>
              </a:rPr>
              <a:t>D</a:t>
            </a:r>
            <a:r>
              <a:rPr dirty="0" sz="1200" spc="-20" b="0">
                <a:latin typeface="Calibri Light"/>
                <a:cs typeface="Calibri Light"/>
                <a:hlinkClick r:id="rId9" action="ppaction://hlinksldjump"/>
              </a:rPr>
              <a:t> T</a:t>
            </a:r>
            <a:r>
              <a:rPr dirty="0" sz="1200" spc="-5" b="0">
                <a:latin typeface="Calibri Light"/>
                <a:cs typeface="Calibri Light"/>
                <a:hlinkClick r:id="rId9" action="ppaction://hlinksldjump"/>
              </a:rPr>
              <a:t>R</a:t>
            </a:r>
            <a:r>
              <a:rPr dirty="0" sz="1200" spc="-20" b="0">
                <a:latin typeface="Calibri Light"/>
                <a:cs typeface="Calibri Light"/>
                <a:hlinkClick r:id="rId9" action="ppaction://hlinksldjump"/>
              </a:rPr>
              <a:t>A</a:t>
            </a:r>
            <a:r>
              <a:rPr dirty="0" sz="1200" spc="-10" b="0">
                <a:latin typeface="Calibri Light"/>
                <a:cs typeface="Calibri Light"/>
                <a:hlinkClick r:id="rId9" action="ppaction://hlinksldjump"/>
              </a:rPr>
              <a:t>N</a:t>
            </a:r>
            <a:r>
              <a:rPr dirty="0" sz="1200" spc="-20" b="0">
                <a:latin typeface="Calibri Light"/>
                <a:cs typeface="Calibri Light"/>
                <a:hlinkClick r:id="rId9" action="ppaction://hlinksldjump"/>
              </a:rPr>
              <a:t>S</a:t>
            </a:r>
            <a:r>
              <a:rPr dirty="0" sz="1200" spc="-15" b="0">
                <a:latin typeface="Calibri Light"/>
                <a:cs typeface="Calibri Light"/>
                <a:hlinkClick r:id="rId9" action="ppaction://hlinksldjump"/>
              </a:rPr>
              <a:t>F</a:t>
            </a:r>
            <a:r>
              <a:rPr dirty="0" sz="1200" spc="-20" b="0">
                <a:latin typeface="Calibri Light"/>
                <a:cs typeface="Calibri Light"/>
                <a:hlinkClick r:id="rId9" action="ppaction://hlinksldjump"/>
              </a:rPr>
              <a:t>O</a:t>
            </a:r>
            <a:r>
              <a:rPr dirty="0" sz="1200" spc="-15" b="0">
                <a:latin typeface="Calibri Light"/>
                <a:cs typeface="Calibri Light"/>
                <a:hlinkClick r:id="rId9" action="ppaction://hlinksldjump"/>
              </a:rPr>
              <a:t>R</a:t>
            </a:r>
            <a:r>
              <a:rPr dirty="0" sz="1200" spc="-20" b="0">
                <a:latin typeface="Calibri Light"/>
                <a:cs typeface="Calibri Light"/>
                <a:hlinkClick r:id="rId9" action="ppaction://hlinksldjump"/>
              </a:rPr>
              <a:t>M</a:t>
            </a:r>
            <a:r>
              <a:rPr dirty="0" sz="1200" spc="-5" b="0">
                <a:latin typeface="Calibri Light"/>
                <a:cs typeface="Calibri Light"/>
                <a:hlinkClick r:id="rId9" action="ppaction://hlinksldjump"/>
              </a:rPr>
              <a:t>AT</a:t>
            </a:r>
            <a:r>
              <a:rPr dirty="0" sz="1200" spc="-20" b="0">
                <a:latin typeface="Calibri Light"/>
                <a:cs typeface="Calibri Light"/>
                <a:hlinkClick r:id="rId9" action="ppaction://hlinksldjump"/>
              </a:rPr>
              <a:t>I</a:t>
            </a:r>
            <a:r>
              <a:rPr dirty="0" sz="1200" spc="-10" b="0">
                <a:latin typeface="Calibri Light"/>
                <a:cs typeface="Calibri Light"/>
                <a:hlinkClick r:id="rId9" action="ppaction://hlinksldjump"/>
              </a:rPr>
              <a:t>O</a:t>
            </a:r>
            <a:r>
              <a:rPr dirty="0" sz="1200" b="0">
                <a:latin typeface="Calibri Light"/>
                <a:cs typeface="Calibri Light"/>
                <a:hlinkClick r:id="rId9" action="ppaction://hlinksldjump"/>
              </a:rPr>
              <a:t>N 	</a:t>
            </a:r>
            <a:r>
              <a:rPr dirty="0" sz="1200" spc="-10" b="0">
                <a:latin typeface="Calibri Light"/>
                <a:cs typeface="Calibri Light"/>
                <a:hlinkClick r:id="rId9" action="ppaction://hlinksldjump"/>
              </a:rPr>
              <a:t>33 </a:t>
            </a:r>
            <a:r>
              <a:rPr dirty="0" sz="1200" spc="-10" b="0">
                <a:latin typeface="Calibri Light"/>
                <a:cs typeface="Calibri Light"/>
              </a:rPr>
              <a:t> </a:t>
            </a:r>
            <a:r>
              <a:rPr dirty="0" sz="1000" spc="-10" b="1">
                <a:latin typeface="Calibri"/>
                <a:cs typeface="Calibri"/>
                <a:hlinkClick r:id="rId9" action="ppaction://hlinksldjump"/>
              </a:rPr>
              <a:t>H</a:t>
            </a:r>
            <a:r>
              <a:rPr dirty="0" sz="1000" spc="-5" b="1">
                <a:latin typeface="Calibri"/>
                <a:cs typeface="Calibri"/>
                <a:hlinkClick r:id="rId9" action="ppaction://hlinksldjump"/>
              </a:rPr>
              <a:t>omo</a:t>
            </a:r>
            <a:r>
              <a:rPr dirty="0" sz="1000" spc="-10" b="1">
                <a:latin typeface="Calibri"/>
                <a:cs typeface="Calibri"/>
                <a:hlinkClick r:id="rId9" action="ppaction://hlinksldjump"/>
              </a:rPr>
              <a:t>g</a:t>
            </a:r>
            <a:r>
              <a:rPr dirty="0" sz="1000" spc="-5" b="1">
                <a:latin typeface="Calibri"/>
                <a:cs typeface="Calibri"/>
                <a:hlinkClick r:id="rId9" action="ppaction://hlinksldjump"/>
              </a:rPr>
              <a:t>enous</a:t>
            </a:r>
            <a:r>
              <a:rPr dirty="0" sz="1000" spc="-5" b="1"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000" spc="-10" b="1">
                <a:latin typeface="Calibri"/>
                <a:cs typeface="Calibri"/>
                <a:hlinkClick r:id="rId9" action="ppaction://hlinksldjump"/>
              </a:rPr>
              <a:t>C</a:t>
            </a:r>
            <a:r>
              <a:rPr dirty="0" sz="1000" b="1">
                <a:latin typeface="Calibri"/>
                <a:cs typeface="Calibri"/>
                <a:hlinkClick r:id="rId9" action="ppaction://hlinksldjump"/>
              </a:rPr>
              <a:t>o</a:t>
            </a:r>
            <a:r>
              <a:rPr dirty="0" sz="1000" spc="-5" b="1">
                <a:latin typeface="Calibri"/>
                <a:cs typeface="Calibri"/>
                <a:hlinkClick r:id="rId9" action="ppaction://hlinksldjump"/>
              </a:rPr>
              <a:t>ord</a:t>
            </a:r>
            <a:r>
              <a:rPr dirty="0" sz="1000" spc="-10" b="1">
                <a:latin typeface="Calibri"/>
                <a:cs typeface="Calibri"/>
                <a:hlinkClick r:id="rId9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9" action="ppaction://hlinksldjump"/>
              </a:rPr>
              <a:t>nates </a:t>
            </a:r>
            <a:r>
              <a:rPr dirty="0" sz="1000" b="1">
                <a:latin typeface="Calibri"/>
                <a:cs typeface="Calibri"/>
                <a:hlinkClick r:id="rId9" action="ppaction://hlinksldjump"/>
              </a:rPr>
              <a:t>		</a:t>
            </a:r>
            <a:r>
              <a:rPr dirty="0" sz="1000" spc="-10" b="1">
                <a:latin typeface="Calibri"/>
                <a:cs typeface="Calibri"/>
                <a:hlinkClick r:id="rId9" action="ppaction://hlinksldjump"/>
              </a:rPr>
              <a:t>33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  <a:hlinkClick r:id="rId9" action="ppaction://hlinksldjump"/>
              </a:rPr>
              <a:t>T</a:t>
            </a:r>
            <a:r>
              <a:rPr dirty="0" sz="1000" spc="-5" b="1">
                <a:latin typeface="Calibri"/>
                <a:cs typeface="Calibri"/>
                <a:hlinkClick r:id="rId9" action="ppaction://hlinksldjump"/>
              </a:rPr>
              <a:t>rans</a:t>
            </a:r>
            <a:r>
              <a:rPr dirty="0" sz="1000" spc="-15" b="1">
                <a:latin typeface="Calibri"/>
                <a:cs typeface="Calibri"/>
                <a:hlinkClick r:id="rId9" action="ppaction://hlinksldjump"/>
              </a:rPr>
              <a:t>l</a:t>
            </a:r>
            <a:r>
              <a:rPr dirty="0" sz="1000" spc="-5" b="1">
                <a:latin typeface="Calibri"/>
                <a:cs typeface="Calibri"/>
                <a:hlinkClick r:id="rId9" action="ppaction://hlinksldjump"/>
              </a:rPr>
              <a:t>ation </a:t>
            </a:r>
            <a:r>
              <a:rPr dirty="0" sz="1000" b="1">
                <a:latin typeface="Calibri"/>
                <a:cs typeface="Calibri"/>
                <a:hlinkClick r:id="rId9" action="ppaction://hlinksldjump"/>
              </a:rPr>
              <a:t>		</a:t>
            </a:r>
            <a:r>
              <a:rPr dirty="0" sz="1000" spc="-10" b="1">
                <a:latin typeface="Calibri"/>
                <a:cs typeface="Calibri"/>
                <a:hlinkClick r:id="rId9" action="ppaction://hlinksldjump"/>
              </a:rPr>
              <a:t>33</a:t>
            </a:r>
            <a:endParaRPr sz="1000">
              <a:latin typeface="Calibri"/>
              <a:cs typeface="Calibri"/>
            </a:endParaRPr>
          </a:p>
          <a:p>
            <a:pPr algn="just" marL="355600" marR="11430">
              <a:lnSpc>
                <a:spcPts val="2520"/>
              </a:lnSpc>
              <a:spcBef>
                <a:spcPts val="290"/>
              </a:spcBef>
              <a:tabLst>
                <a:tab pos="5610860" algn="l"/>
              </a:tabLst>
            </a:pPr>
            <a:r>
              <a:rPr dirty="0" sz="1000" spc="-5" b="1">
                <a:latin typeface="Calibri"/>
                <a:cs typeface="Calibri"/>
                <a:hlinkClick r:id="rId10" action="ppaction://hlinksldjump"/>
              </a:rPr>
              <a:t>Rotat</a:t>
            </a:r>
            <a:r>
              <a:rPr dirty="0" sz="1000" spc="-10" b="1">
                <a:latin typeface="Calibri"/>
                <a:cs typeface="Calibri"/>
                <a:hlinkClick r:id="rId10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10" action="ppaction://hlinksldjump"/>
              </a:rPr>
              <a:t>on </a:t>
            </a:r>
            <a:r>
              <a:rPr dirty="0" sz="1000" b="1">
                <a:latin typeface="Calibri"/>
                <a:cs typeface="Calibri"/>
                <a:hlinkClick r:id="rId10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10" action="ppaction://hlinksldjump"/>
              </a:rPr>
              <a:t>34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  <a:hlinkClick r:id="rId11" action="ppaction://hlinksldjump"/>
              </a:rPr>
              <a:t>S</a:t>
            </a:r>
            <a:r>
              <a:rPr dirty="0" sz="1000" spc="-5" b="1">
                <a:latin typeface="Calibri"/>
                <a:cs typeface="Calibri"/>
                <a:hlinkClick r:id="rId11" action="ppaction://hlinksldjump"/>
              </a:rPr>
              <a:t>ca</a:t>
            </a:r>
            <a:r>
              <a:rPr dirty="0" sz="1000" spc="-10" b="1">
                <a:latin typeface="Calibri"/>
                <a:cs typeface="Calibri"/>
                <a:hlinkClick r:id="rId11" action="ppaction://hlinksldjump"/>
              </a:rPr>
              <a:t>li</a:t>
            </a:r>
            <a:r>
              <a:rPr dirty="0" sz="1000" spc="5" b="1">
                <a:latin typeface="Calibri"/>
                <a:cs typeface="Calibri"/>
                <a:hlinkClick r:id="rId11" action="ppaction://hlinksldjump"/>
              </a:rPr>
              <a:t>n</a:t>
            </a:r>
            <a:r>
              <a:rPr dirty="0" sz="1000" spc="-5" b="1">
                <a:latin typeface="Calibri"/>
                <a:cs typeface="Calibri"/>
                <a:hlinkClick r:id="rId11" action="ppaction://hlinksldjump"/>
              </a:rPr>
              <a:t>g </a:t>
            </a:r>
            <a:r>
              <a:rPr dirty="0" sz="1000" b="1">
                <a:latin typeface="Calibri"/>
                <a:cs typeface="Calibri"/>
                <a:hlinkClick r:id="rId11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11" action="ppaction://hlinksldjump"/>
              </a:rPr>
              <a:t>36</a:t>
            </a:r>
            <a:endParaRPr sz="1000">
              <a:latin typeface="Calibri"/>
              <a:cs typeface="Calibri"/>
            </a:endParaRPr>
          </a:p>
          <a:p>
            <a:pPr algn="just" marL="355600" marR="11430">
              <a:lnSpc>
                <a:spcPts val="2520"/>
              </a:lnSpc>
              <a:tabLst>
                <a:tab pos="5610860" algn="l"/>
              </a:tabLst>
            </a:pPr>
            <a:r>
              <a:rPr dirty="0" sz="1000" spc="-5" b="1">
                <a:latin typeface="Calibri"/>
                <a:cs typeface="Calibri"/>
                <a:hlinkClick r:id="rId12" action="ppaction://hlinksldjump"/>
              </a:rPr>
              <a:t>Re</a:t>
            </a:r>
            <a:r>
              <a:rPr dirty="0" sz="1000" spc="-10" b="1">
                <a:latin typeface="Calibri"/>
                <a:cs typeface="Calibri"/>
                <a:hlinkClick r:id="rId12" action="ppaction://hlinksldjump"/>
              </a:rPr>
              <a:t>f</a:t>
            </a:r>
            <a:r>
              <a:rPr dirty="0" sz="1000" spc="-15" b="1">
                <a:latin typeface="Calibri"/>
                <a:cs typeface="Calibri"/>
                <a:hlinkClick r:id="rId12" action="ppaction://hlinksldjump"/>
              </a:rPr>
              <a:t>l</a:t>
            </a:r>
            <a:r>
              <a:rPr dirty="0" sz="1000" spc="-5" b="1">
                <a:latin typeface="Calibri"/>
                <a:cs typeface="Calibri"/>
                <a:hlinkClick r:id="rId12" action="ppaction://hlinksldjump"/>
              </a:rPr>
              <a:t>ection </a:t>
            </a:r>
            <a:r>
              <a:rPr dirty="0" sz="1000" b="1">
                <a:latin typeface="Calibri"/>
                <a:cs typeface="Calibri"/>
                <a:hlinkClick r:id="rId12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12" action="ppaction://hlinksldjump"/>
              </a:rPr>
              <a:t>37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  <a:hlinkClick r:id="rId13" action="ppaction://hlinksldjump"/>
              </a:rPr>
              <a:t>S</a:t>
            </a:r>
            <a:r>
              <a:rPr dirty="0" sz="1000" spc="-5" b="1">
                <a:latin typeface="Calibri"/>
                <a:cs typeface="Calibri"/>
                <a:hlinkClick r:id="rId13" action="ppaction://hlinksldjump"/>
              </a:rPr>
              <a:t>hear </a:t>
            </a:r>
            <a:r>
              <a:rPr dirty="0" sz="1000" b="1">
                <a:latin typeface="Calibri"/>
                <a:cs typeface="Calibri"/>
                <a:hlinkClick r:id="rId13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13" action="ppaction://hlinksldjump"/>
              </a:rPr>
              <a:t>38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  <a:hlinkClick r:id="rId14" action="ppaction://hlinksldjump"/>
              </a:rPr>
              <a:t>C</a:t>
            </a:r>
            <a:r>
              <a:rPr dirty="0" sz="1000" spc="-5" b="1">
                <a:latin typeface="Calibri"/>
                <a:cs typeface="Calibri"/>
                <a:hlinkClick r:id="rId14" action="ppaction://hlinksldjump"/>
              </a:rPr>
              <a:t>ompos</a:t>
            </a:r>
            <a:r>
              <a:rPr dirty="0" sz="1000" spc="-15" b="1">
                <a:latin typeface="Calibri"/>
                <a:cs typeface="Calibri"/>
                <a:hlinkClick r:id="rId14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14" action="ppaction://hlinksldjump"/>
              </a:rPr>
              <a:t>te</a:t>
            </a:r>
            <a:r>
              <a:rPr dirty="0" sz="1000" b="1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-10" b="1">
                <a:latin typeface="Calibri"/>
                <a:cs typeface="Calibri"/>
                <a:hlinkClick r:id="rId14" action="ppaction://hlinksldjump"/>
              </a:rPr>
              <a:t>T</a:t>
            </a:r>
            <a:r>
              <a:rPr dirty="0" sz="1000" b="1">
                <a:latin typeface="Calibri"/>
                <a:cs typeface="Calibri"/>
                <a:hlinkClick r:id="rId14" action="ppaction://hlinksldjump"/>
              </a:rPr>
              <a:t>r</a:t>
            </a:r>
            <a:r>
              <a:rPr dirty="0" sz="1000" spc="-5" b="1">
                <a:latin typeface="Calibri"/>
                <a:cs typeface="Calibri"/>
                <a:hlinkClick r:id="rId14" action="ppaction://hlinksldjump"/>
              </a:rPr>
              <a:t>ans</a:t>
            </a:r>
            <a:r>
              <a:rPr dirty="0" sz="1000" spc="-10" b="1">
                <a:latin typeface="Calibri"/>
                <a:cs typeface="Calibri"/>
                <a:hlinkClick r:id="rId14" action="ppaction://hlinksldjump"/>
              </a:rPr>
              <a:t>f</a:t>
            </a:r>
            <a:r>
              <a:rPr dirty="0" sz="1000" spc="-5" b="1">
                <a:latin typeface="Calibri"/>
                <a:cs typeface="Calibri"/>
                <a:hlinkClick r:id="rId14" action="ppaction://hlinksldjump"/>
              </a:rPr>
              <a:t>ormation </a:t>
            </a:r>
            <a:r>
              <a:rPr dirty="0" sz="1000" b="1">
                <a:latin typeface="Calibri"/>
                <a:cs typeface="Calibri"/>
                <a:hlinkClick r:id="rId14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14" action="ppaction://hlinksldjump"/>
              </a:rPr>
              <a:t>39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350">
              <a:latin typeface="Times New Roman"/>
              <a:cs typeface="Times New Roman"/>
            </a:endParaRPr>
          </a:p>
          <a:p>
            <a:pPr algn="r" marL="355600" marR="11430" indent="-342900">
              <a:lnSpc>
                <a:spcPct val="100000"/>
              </a:lnSpc>
              <a:buAutoNum type="arabicPeriod" startAt="7"/>
              <a:tabLst>
                <a:tab pos="355600" algn="l"/>
                <a:tab pos="5574030" algn="l"/>
              </a:tabLst>
            </a:pPr>
            <a:r>
              <a:rPr dirty="0" sz="1200" spc="-10" b="0">
                <a:latin typeface="Calibri Light"/>
                <a:cs typeface="Calibri Light"/>
                <a:hlinkClick r:id="rId15" action="ppaction://hlinksldjump"/>
              </a:rPr>
              <a:t>3</a:t>
            </a:r>
            <a:r>
              <a:rPr dirty="0" sz="1200" b="0">
                <a:latin typeface="Calibri Light"/>
                <a:cs typeface="Calibri Light"/>
                <a:hlinkClick r:id="rId15" action="ppaction://hlinksldjump"/>
              </a:rPr>
              <a:t>D</a:t>
            </a:r>
            <a:r>
              <a:rPr dirty="0" sz="1200" spc="-20" b="0">
                <a:latin typeface="Calibri Light"/>
                <a:cs typeface="Calibri Light"/>
                <a:hlinkClick r:id="rId15" action="ppaction://hlinksldjump"/>
              </a:rPr>
              <a:t> </a:t>
            </a:r>
            <a:r>
              <a:rPr dirty="0" sz="1200" spc="-25" b="0">
                <a:latin typeface="Calibri Light"/>
                <a:cs typeface="Calibri Light"/>
                <a:hlinkClick r:id="rId15" action="ppaction://hlinksldjump"/>
              </a:rPr>
              <a:t>G</a:t>
            </a:r>
            <a:r>
              <a:rPr dirty="0" sz="1200" spc="-5" b="0">
                <a:latin typeface="Calibri Light"/>
                <a:cs typeface="Calibri Light"/>
                <a:hlinkClick r:id="rId15" action="ppaction://hlinksldjump"/>
              </a:rPr>
              <a:t>R</a:t>
            </a:r>
            <a:r>
              <a:rPr dirty="0" sz="1200" spc="-10" b="0">
                <a:latin typeface="Calibri Light"/>
                <a:cs typeface="Calibri Light"/>
                <a:hlinkClick r:id="rId15" action="ppaction://hlinksldjump"/>
              </a:rPr>
              <a:t>A</a:t>
            </a:r>
            <a:r>
              <a:rPr dirty="0" sz="1200" spc="-25" b="0">
                <a:latin typeface="Calibri Light"/>
                <a:cs typeface="Calibri Light"/>
                <a:hlinkClick r:id="rId15" action="ppaction://hlinksldjump"/>
              </a:rPr>
              <a:t>P</a:t>
            </a:r>
            <a:r>
              <a:rPr dirty="0" sz="1200" spc="-15" b="0">
                <a:latin typeface="Calibri Light"/>
                <a:cs typeface="Calibri Light"/>
                <a:hlinkClick r:id="rId15" action="ppaction://hlinksldjump"/>
              </a:rPr>
              <a:t>H</a:t>
            </a:r>
            <a:r>
              <a:rPr dirty="0" sz="1200" spc="-5" b="0">
                <a:latin typeface="Calibri Light"/>
                <a:cs typeface="Calibri Light"/>
                <a:hlinkClick r:id="rId15" action="ppaction://hlinksldjump"/>
              </a:rPr>
              <a:t>I</a:t>
            </a:r>
            <a:r>
              <a:rPr dirty="0" sz="1200" spc="-20" b="0">
                <a:latin typeface="Calibri Light"/>
                <a:cs typeface="Calibri Light"/>
                <a:hlinkClick r:id="rId15" action="ppaction://hlinksldjump"/>
              </a:rPr>
              <a:t>C</a:t>
            </a:r>
            <a:r>
              <a:rPr dirty="0" sz="1200" b="0">
                <a:latin typeface="Calibri Light"/>
                <a:cs typeface="Calibri Light"/>
                <a:hlinkClick r:id="rId15" action="ppaction://hlinksldjump"/>
              </a:rPr>
              <a:t>S 	</a:t>
            </a:r>
            <a:r>
              <a:rPr dirty="0" sz="1200" spc="-10" b="0">
                <a:latin typeface="Calibri Light"/>
                <a:cs typeface="Calibri Light"/>
                <a:hlinkClick r:id="rId15" action="ppaction://hlinksldjump"/>
              </a:rPr>
              <a:t>41</a:t>
            </a:r>
            <a:endParaRPr sz="1200">
              <a:latin typeface="Calibri Light"/>
              <a:cs typeface="Calibri Light"/>
            </a:endParaRPr>
          </a:p>
          <a:p>
            <a:pPr algn="just" marL="355600" marR="11430">
              <a:lnSpc>
                <a:spcPct val="209900"/>
              </a:lnSpc>
              <a:spcBef>
                <a:spcPts val="45"/>
              </a:spcBef>
              <a:tabLst>
                <a:tab pos="5610860" algn="l"/>
              </a:tabLst>
            </a:pPr>
            <a:r>
              <a:rPr dirty="0" sz="1000" spc="-10" b="1">
                <a:latin typeface="Calibri"/>
                <a:cs typeface="Calibri"/>
                <a:hlinkClick r:id="rId15" action="ppaction://hlinksldjump"/>
              </a:rPr>
              <a:t>Pa</a:t>
            </a:r>
            <a:r>
              <a:rPr dirty="0" sz="1000" spc="-5" b="1">
                <a:latin typeface="Calibri"/>
                <a:cs typeface="Calibri"/>
                <a:hlinkClick r:id="rId15" action="ppaction://hlinksldjump"/>
              </a:rPr>
              <a:t>ra</a:t>
            </a:r>
            <a:r>
              <a:rPr dirty="0" sz="1000" spc="-10" b="1">
                <a:latin typeface="Calibri"/>
                <a:cs typeface="Calibri"/>
                <a:hlinkClick r:id="rId15" action="ppaction://hlinksldjump"/>
              </a:rPr>
              <a:t>ll</a:t>
            </a:r>
            <a:r>
              <a:rPr dirty="0" sz="1000" spc="0" b="1">
                <a:latin typeface="Calibri"/>
                <a:cs typeface="Calibri"/>
                <a:hlinkClick r:id="rId15" action="ppaction://hlinksldjump"/>
              </a:rPr>
              <a:t>e</a:t>
            </a:r>
            <a:r>
              <a:rPr dirty="0" sz="1000" spc="-5" b="1">
                <a:latin typeface="Calibri"/>
                <a:cs typeface="Calibri"/>
                <a:hlinkClick r:id="rId15" action="ppaction://hlinksldjump"/>
              </a:rPr>
              <a:t>l</a:t>
            </a:r>
            <a:r>
              <a:rPr dirty="0" sz="1000" spc="-10" b="1"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000" spc="-10" b="1">
                <a:latin typeface="Calibri"/>
                <a:cs typeface="Calibri"/>
                <a:hlinkClick r:id="rId15" action="ppaction://hlinksldjump"/>
              </a:rPr>
              <a:t>P</a:t>
            </a:r>
            <a:r>
              <a:rPr dirty="0" sz="1000" b="1">
                <a:latin typeface="Calibri"/>
                <a:cs typeface="Calibri"/>
                <a:hlinkClick r:id="rId15" action="ppaction://hlinksldjump"/>
              </a:rPr>
              <a:t>r</a:t>
            </a:r>
            <a:r>
              <a:rPr dirty="0" sz="1000" spc="-5" b="1">
                <a:latin typeface="Calibri"/>
                <a:cs typeface="Calibri"/>
                <a:hlinkClick r:id="rId15" action="ppaction://hlinksldjump"/>
              </a:rPr>
              <a:t>o</a:t>
            </a:r>
            <a:r>
              <a:rPr dirty="0" sz="1000" spc="-10" b="1">
                <a:latin typeface="Calibri"/>
                <a:cs typeface="Calibri"/>
                <a:hlinkClick r:id="rId15" action="ppaction://hlinksldjump"/>
              </a:rPr>
              <a:t>je</a:t>
            </a:r>
            <a:r>
              <a:rPr dirty="0" sz="1000" spc="-5" b="1">
                <a:latin typeface="Calibri"/>
                <a:cs typeface="Calibri"/>
                <a:hlinkClick r:id="rId15" action="ppaction://hlinksldjump"/>
              </a:rPr>
              <a:t>ction </a:t>
            </a:r>
            <a:r>
              <a:rPr dirty="0" sz="1000" b="1">
                <a:latin typeface="Calibri"/>
                <a:cs typeface="Calibri"/>
                <a:hlinkClick r:id="rId15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15" action="ppaction://hlinksldjump"/>
              </a:rPr>
              <a:t>41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  <a:hlinkClick r:id="rId16" action="ppaction://hlinksldjump"/>
              </a:rPr>
              <a:t>O</a:t>
            </a:r>
            <a:r>
              <a:rPr dirty="0" sz="1000" spc="-5" b="1">
                <a:latin typeface="Calibri"/>
                <a:cs typeface="Calibri"/>
                <a:hlinkClick r:id="rId16" action="ppaction://hlinksldjump"/>
              </a:rPr>
              <a:t>rt</a:t>
            </a:r>
            <a:r>
              <a:rPr dirty="0" sz="1000" b="1">
                <a:latin typeface="Calibri"/>
                <a:cs typeface="Calibri"/>
                <a:hlinkClick r:id="rId16" action="ppaction://hlinksldjump"/>
              </a:rPr>
              <a:t>h</a:t>
            </a:r>
            <a:r>
              <a:rPr dirty="0" sz="1000" spc="-5" b="1">
                <a:latin typeface="Calibri"/>
                <a:cs typeface="Calibri"/>
                <a:hlinkClick r:id="rId16" action="ppaction://hlinksldjump"/>
              </a:rPr>
              <a:t>o</a:t>
            </a:r>
            <a:r>
              <a:rPr dirty="0" sz="1000" spc="-10" b="1">
                <a:latin typeface="Calibri"/>
                <a:cs typeface="Calibri"/>
                <a:hlinkClick r:id="rId16" action="ppaction://hlinksldjump"/>
              </a:rPr>
              <a:t>g</a:t>
            </a:r>
            <a:r>
              <a:rPr dirty="0" sz="1000" spc="-5" b="1">
                <a:latin typeface="Calibri"/>
                <a:cs typeface="Calibri"/>
                <a:hlinkClick r:id="rId16" action="ppaction://hlinksldjump"/>
              </a:rPr>
              <a:t>raph</a:t>
            </a:r>
            <a:r>
              <a:rPr dirty="0" sz="1000" spc="-10" b="1">
                <a:latin typeface="Calibri"/>
                <a:cs typeface="Calibri"/>
                <a:hlinkClick r:id="rId16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16" action="ppaction://hlinksldjump"/>
              </a:rPr>
              <a:t>c</a:t>
            </a:r>
            <a:r>
              <a:rPr dirty="0" sz="1000" b="1"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000" spc="-10" b="1">
                <a:latin typeface="Calibri"/>
                <a:cs typeface="Calibri"/>
                <a:hlinkClick r:id="rId16" action="ppaction://hlinksldjump"/>
              </a:rPr>
              <a:t>P</a:t>
            </a:r>
            <a:r>
              <a:rPr dirty="0" sz="1000" b="1">
                <a:latin typeface="Calibri"/>
                <a:cs typeface="Calibri"/>
                <a:hlinkClick r:id="rId16" action="ppaction://hlinksldjump"/>
              </a:rPr>
              <a:t>r</a:t>
            </a:r>
            <a:r>
              <a:rPr dirty="0" sz="1000" spc="-5" b="1">
                <a:latin typeface="Calibri"/>
                <a:cs typeface="Calibri"/>
                <a:hlinkClick r:id="rId16" action="ppaction://hlinksldjump"/>
              </a:rPr>
              <a:t>o</a:t>
            </a:r>
            <a:r>
              <a:rPr dirty="0" sz="1000" spc="-10" b="1">
                <a:latin typeface="Calibri"/>
                <a:cs typeface="Calibri"/>
                <a:hlinkClick r:id="rId16" action="ppaction://hlinksldjump"/>
              </a:rPr>
              <a:t>je</a:t>
            </a:r>
            <a:r>
              <a:rPr dirty="0" sz="1000" spc="-5" b="1">
                <a:latin typeface="Calibri"/>
                <a:cs typeface="Calibri"/>
                <a:hlinkClick r:id="rId16" action="ppaction://hlinksldjump"/>
              </a:rPr>
              <a:t>ction </a:t>
            </a:r>
            <a:r>
              <a:rPr dirty="0" sz="1000" b="1">
                <a:latin typeface="Calibri"/>
                <a:cs typeface="Calibri"/>
                <a:hlinkClick r:id="rId16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16" action="ppaction://hlinksldjump"/>
              </a:rPr>
              <a:t>42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  <a:hlinkClick r:id="rId17" action="ppaction://hlinksldjump"/>
              </a:rPr>
              <a:t>O</a:t>
            </a:r>
            <a:r>
              <a:rPr dirty="0" sz="1000" spc="-5" b="1">
                <a:latin typeface="Calibri"/>
                <a:cs typeface="Calibri"/>
                <a:hlinkClick r:id="rId17" action="ppaction://hlinksldjump"/>
              </a:rPr>
              <a:t>b</a:t>
            </a:r>
            <a:r>
              <a:rPr dirty="0" sz="1000" spc="-10" b="1">
                <a:latin typeface="Calibri"/>
                <a:cs typeface="Calibri"/>
                <a:hlinkClick r:id="rId17" action="ppaction://hlinksldjump"/>
              </a:rPr>
              <a:t>li</a:t>
            </a:r>
            <a:r>
              <a:rPr dirty="0" sz="1000" spc="-5" b="1">
                <a:latin typeface="Calibri"/>
                <a:cs typeface="Calibri"/>
                <a:hlinkClick r:id="rId17" action="ppaction://hlinksldjump"/>
              </a:rPr>
              <a:t>que</a:t>
            </a:r>
            <a:r>
              <a:rPr dirty="0" sz="1000" b="1"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 spc="-10" b="1">
                <a:latin typeface="Calibri"/>
                <a:cs typeface="Calibri"/>
                <a:hlinkClick r:id="rId17" action="ppaction://hlinksldjump"/>
              </a:rPr>
              <a:t>P</a:t>
            </a:r>
            <a:r>
              <a:rPr dirty="0" sz="1000" b="1">
                <a:latin typeface="Calibri"/>
                <a:cs typeface="Calibri"/>
                <a:hlinkClick r:id="rId17" action="ppaction://hlinksldjump"/>
              </a:rPr>
              <a:t>r</a:t>
            </a:r>
            <a:r>
              <a:rPr dirty="0" sz="1000" spc="-5" b="1">
                <a:latin typeface="Calibri"/>
                <a:cs typeface="Calibri"/>
                <a:hlinkClick r:id="rId17" action="ppaction://hlinksldjump"/>
              </a:rPr>
              <a:t>o</a:t>
            </a:r>
            <a:r>
              <a:rPr dirty="0" sz="1000" spc="-10" b="1">
                <a:latin typeface="Calibri"/>
                <a:cs typeface="Calibri"/>
                <a:hlinkClick r:id="rId17" action="ppaction://hlinksldjump"/>
              </a:rPr>
              <a:t>je</a:t>
            </a:r>
            <a:r>
              <a:rPr dirty="0" sz="1000" spc="-5" b="1">
                <a:latin typeface="Calibri"/>
                <a:cs typeface="Calibri"/>
                <a:hlinkClick r:id="rId17" action="ppaction://hlinksldjump"/>
              </a:rPr>
              <a:t>ction </a:t>
            </a:r>
            <a:r>
              <a:rPr dirty="0" sz="1000" b="1">
                <a:latin typeface="Calibri"/>
                <a:cs typeface="Calibri"/>
                <a:hlinkClick r:id="rId17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17" action="ppaction://hlinksldjump"/>
              </a:rPr>
              <a:t>43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  <a:hlinkClick r:id="rId17" action="ppaction://hlinksldjump"/>
              </a:rPr>
              <a:t>I</a:t>
            </a:r>
            <a:r>
              <a:rPr dirty="0" sz="1000" spc="-10" b="1">
                <a:latin typeface="Calibri"/>
                <a:cs typeface="Calibri"/>
                <a:hlinkClick r:id="rId17" action="ppaction://hlinksldjump"/>
              </a:rPr>
              <a:t>s</a:t>
            </a:r>
            <a:r>
              <a:rPr dirty="0" sz="1000" spc="-5" b="1">
                <a:latin typeface="Calibri"/>
                <a:cs typeface="Calibri"/>
                <a:hlinkClick r:id="rId17" action="ppaction://hlinksldjump"/>
              </a:rPr>
              <a:t>omet</a:t>
            </a:r>
            <a:r>
              <a:rPr dirty="0" sz="1000" b="1">
                <a:latin typeface="Calibri"/>
                <a:cs typeface="Calibri"/>
                <a:hlinkClick r:id="rId17" action="ppaction://hlinksldjump"/>
              </a:rPr>
              <a:t>r</a:t>
            </a:r>
            <a:r>
              <a:rPr dirty="0" sz="1000" spc="-10" b="1">
                <a:latin typeface="Calibri"/>
                <a:cs typeface="Calibri"/>
                <a:hlinkClick r:id="rId17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17" action="ppaction://hlinksldjump"/>
              </a:rPr>
              <a:t>c</a:t>
            </a:r>
            <a:r>
              <a:rPr dirty="0" sz="1000" b="1"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 spc="-10" b="1">
                <a:latin typeface="Calibri"/>
                <a:cs typeface="Calibri"/>
                <a:hlinkClick r:id="rId17" action="ppaction://hlinksldjump"/>
              </a:rPr>
              <a:t>P</a:t>
            </a:r>
            <a:r>
              <a:rPr dirty="0" sz="1000" b="1">
                <a:latin typeface="Calibri"/>
                <a:cs typeface="Calibri"/>
                <a:hlinkClick r:id="rId17" action="ppaction://hlinksldjump"/>
              </a:rPr>
              <a:t>r</a:t>
            </a:r>
            <a:r>
              <a:rPr dirty="0" sz="1000" spc="-5" b="1">
                <a:latin typeface="Calibri"/>
                <a:cs typeface="Calibri"/>
                <a:hlinkClick r:id="rId17" action="ppaction://hlinksldjump"/>
              </a:rPr>
              <a:t>o</a:t>
            </a:r>
            <a:r>
              <a:rPr dirty="0" sz="1000" spc="-10" b="1">
                <a:latin typeface="Calibri"/>
                <a:cs typeface="Calibri"/>
                <a:hlinkClick r:id="rId17" action="ppaction://hlinksldjump"/>
              </a:rPr>
              <a:t>je</a:t>
            </a:r>
            <a:r>
              <a:rPr dirty="0" sz="1000" spc="-5" b="1">
                <a:latin typeface="Calibri"/>
                <a:cs typeface="Calibri"/>
                <a:hlinkClick r:id="rId17" action="ppaction://hlinksldjump"/>
              </a:rPr>
              <a:t>ctio</a:t>
            </a:r>
            <a:r>
              <a:rPr dirty="0" sz="1000" b="1">
                <a:latin typeface="Calibri"/>
                <a:cs typeface="Calibri"/>
                <a:hlinkClick r:id="rId17" action="ppaction://hlinksldjump"/>
              </a:rPr>
              <a:t>n</a:t>
            </a:r>
            <a:r>
              <a:rPr dirty="0" sz="1000" spc="-5" b="1">
                <a:latin typeface="Calibri"/>
                <a:cs typeface="Calibri"/>
                <a:hlinkClick r:id="rId17" action="ppaction://hlinksldjump"/>
              </a:rPr>
              <a:t>s </a:t>
            </a:r>
            <a:r>
              <a:rPr dirty="0" sz="1000" b="1">
                <a:latin typeface="Calibri"/>
                <a:cs typeface="Calibri"/>
                <a:hlinkClick r:id="rId17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17" action="ppaction://hlinksldjump"/>
              </a:rPr>
              <a:t>43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  <a:hlinkClick r:id="rId18" action="ppaction://hlinksldjump"/>
              </a:rPr>
              <a:t>Pe</a:t>
            </a:r>
            <a:r>
              <a:rPr dirty="0" sz="1000" b="1">
                <a:latin typeface="Calibri"/>
                <a:cs typeface="Calibri"/>
                <a:hlinkClick r:id="rId18" action="ppaction://hlinksldjump"/>
              </a:rPr>
              <a:t>r</a:t>
            </a:r>
            <a:r>
              <a:rPr dirty="0" sz="1000" spc="-5" b="1">
                <a:latin typeface="Calibri"/>
                <a:cs typeface="Calibri"/>
                <a:hlinkClick r:id="rId18" action="ppaction://hlinksldjump"/>
              </a:rPr>
              <a:t>specti</a:t>
            </a:r>
            <a:r>
              <a:rPr dirty="0" sz="1000" spc="-15" b="1">
                <a:latin typeface="Calibri"/>
                <a:cs typeface="Calibri"/>
                <a:hlinkClick r:id="rId18" action="ppaction://hlinksldjump"/>
              </a:rPr>
              <a:t>v</a:t>
            </a:r>
            <a:r>
              <a:rPr dirty="0" sz="1000" spc="-5" b="1">
                <a:latin typeface="Calibri"/>
                <a:cs typeface="Calibri"/>
                <a:hlinkClick r:id="rId18" action="ppaction://hlinksldjump"/>
              </a:rPr>
              <a:t>e</a:t>
            </a:r>
            <a:r>
              <a:rPr dirty="0" sz="1000" b="1">
                <a:latin typeface="Calibri"/>
                <a:cs typeface="Calibri"/>
                <a:hlinkClick r:id="rId18" action="ppaction://hlinksldjump"/>
              </a:rPr>
              <a:t> </a:t>
            </a:r>
            <a:r>
              <a:rPr dirty="0" sz="1000" spc="-10" b="1">
                <a:latin typeface="Calibri"/>
                <a:cs typeface="Calibri"/>
                <a:hlinkClick r:id="rId18" action="ppaction://hlinksldjump"/>
              </a:rPr>
              <a:t>P</a:t>
            </a:r>
            <a:r>
              <a:rPr dirty="0" sz="1000" b="1">
                <a:latin typeface="Calibri"/>
                <a:cs typeface="Calibri"/>
                <a:hlinkClick r:id="rId18" action="ppaction://hlinksldjump"/>
              </a:rPr>
              <a:t>r</a:t>
            </a:r>
            <a:r>
              <a:rPr dirty="0" sz="1000" spc="-5" b="1">
                <a:latin typeface="Calibri"/>
                <a:cs typeface="Calibri"/>
                <a:hlinkClick r:id="rId18" action="ppaction://hlinksldjump"/>
              </a:rPr>
              <a:t>o</a:t>
            </a:r>
            <a:r>
              <a:rPr dirty="0" sz="1000" spc="-10" b="1">
                <a:latin typeface="Calibri"/>
                <a:cs typeface="Calibri"/>
                <a:hlinkClick r:id="rId18" action="ppaction://hlinksldjump"/>
              </a:rPr>
              <a:t>je</a:t>
            </a:r>
            <a:r>
              <a:rPr dirty="0" sz="1000" spc="-5" b="1">
                <a:latin typeface="Calibri"/>
                <a:cs typeface="Calibri"/>
                <a:hlinkClick r:id="rId18" action="ppaction://hlinksldjump"/>
              </a:rPr>
              <a:t>ction </a:t>
            </a:r>
            <a:r>
              <a:rPr dirty="0" sz="1000" b="1">
                <a:latin typeface="Calibri"/>
                <a:cs typeface="Calibri"/>
                <a:hlinkClick r:id="rId18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18" action="ppaction://hlinksldjump"/>
              </a:rPr>
              <a:t>44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  <a:hlinkClick r:id="rId19" action="ppaction://hlinksldjump"/>
              </a:rPr>
              <a:t>T</a:t>
            </a:r>
            <a:r>
              <a:rPr dirty="0" sz="1000" spc="-5" b="1">
                <a:latin typeface="Calibri"/>
                <a:cs typeface="Calibri"/>
                <a:hlinkClick r:id="rId19" action="ppaction://hlinksldjump"/>
              </a:rPr>
              <a:t>rans</a:t>
            </a:r>
            <a:r>
              <a:rPr dirty="0" sz="1000" spc="-15" b="1">
                <a:latin typeface="Calibri"/>
                <a:cs typeface="Calibri"/>
                <a:hlinkClick r:id="rId19" action="ppaction://hlinksldjump"/>
              </a:rPr>
              <a:t>l</a:t>
            </a:r>
            <a:r>
              <a:rPr dirty="0" sz="1000" spc="-5" b="1">
                <a:latin typeface="Calibri"/>
                <a:cs typeface="Calibri"/>
                <a:hlinkClick r:id="rId19" action="ppaction://hlinksldjump"/>
              </a:rPr>
              <a:t>ation </a:t>
            </a:r>
            <a:r>
              <a:rPr dirty="0" sz="1000" b="1">
                <a:latin typeface="Calibri"/>
                <a:cs typeface="Calibri"/>
                <a:hlinkClick r:id="rId19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19" action="ppaction://hlinksldjump"/>
              </a:rPr>
              <a:t>45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  <a:hlinkClick r:id="rId20" action="ppaction://hlinksldjump"/>
              </a:rPr>
              <a:t>Rotat</a:t>
            </a:r>
            <a:r>
              <a:rPr dirty="0" sz="1000" spc="-10" b="1">
                <a:latin typeface="Calibri"/>
                <a:cs typeface="Calibri"/>
                <a:hlinkClick r:id="rId20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20" action="ppaction://hlinksldjump"/>
              </a:rPr>
              <a:t>on </a:t>
            </a:r>
            <a:r>
              <a:rPr dirty="0" sz="1000" b="1">
                <a:latin typeface="Calibri"/>
                <a:cs typeface="Calibri"/>
                <a:hlinkClick r:id="rId20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20" action="ppaction://hlinksldjump"/>
              </a:rPr>
              <a:t>46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  <a:hlinkClick r:id="rId21" action="ppaction://hlinksldjump"/>
              </a:rPr>
              <a:t>S</a:t>
            </a:r>
            <a:r>
              <a:rPr dirty="0" sz="1000" spc="-5" b="1">
                <a:latin typeface="Calibri"/>
                <a:cs typeface="Calibri"/>
                <a:hlinkClick r:id="rId21" action="ppaction://hlinksldjump"/>
              </a:rPr>
              <a:t>ca</a:t>
            </a:r>
            <a:r>
              <a:rPr dirty="0" sz="1000" spc="-10" b="1">
                <a:latin typeface="Calibri"/>
                <a:cs typeface="Calibri"/>
                <a:hlinkClick r:id="rId21" action="ppaction://hlinksldjump"/>
              </a:rPr>
              <a:t>li</a:t>
            </a:r>
            <a:r>
              <a:rPr dirty="0" sz="1000" spc="5" b="1">
                <a:latin typeface="Calibri"/>
                <a:cs typeface="Calibri"/>
                <a:hlinkClick r:id="rId21" action="ppaction://hlinksldjump"/>
              </a:rPr>
              <a:t>n</a:t>
            </a:r>
            <a:r>
              <a:rPr dirty="0" sz="1000" spc="-5" b="1">
                <a:latin typeface="Calibri"/>
                <a:cs typeface="Calibri"/>
                <a:hlinkClick r:id="rId21" action="ppaction://hlinksldjump"/>
              </a:rPr>
              <a:t>g </a:t>
            </a:r>
            <a:r>
              <a:rPr dirty="0" sz="1000" b="1">
                <a:latin typeface="Calibri"/>
                <a:cs typeface="Calibri"/>
                <a:hlinkClick r:id="rId21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21" action="ppaction://hlinksldjump"/>
              </a:rPr>
              <a:t>47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44904" y="9173336"/>
            <a:ext cx="540956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45"/>
              </a:lnSpc>
              <a:tabLst>
                <a:tab pos="5396230" algn="r"/>
              </a:tabLst>
            </a:pPr>
            <a:r>
              <a:rPr dirty="0" sz="1000" spc="-5" b="1">
                <a:latin typeface="Calibri"/>
                <a:cs typeface="Calibri"/>
                <a:hlinkClick r:id="rId22" action="ppaction://hlinksldjump"/>
              </a:rPr>
              <a:t>Shear	</a:t>
            </a:r>
            <a:r>
              <a:rPr dirty="0" sz="1000" spc="-10" b="1">
                <a:latin typeface="Calibri"/>
                <a:cs typeface="Calibri"/>
                <a:hlinkClick r:id="rId22" action="ppaction://hlinksldjump"/>
              </a:rPr>
              <a:t>48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07733" y="9466418"/>
            <a:ext cx="16446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 sz="1100">
                <a:latin typeface="Verdana"/>
                <a:cs typeface="Verdana"/>
              </a:rPr>
              <a:t>3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400" y="3675506"/>
            <a:ext cx="6084570" cy="1280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From </a:t>
            </a:r>
            <a:r>
              <a:rPr dirty="0" sz="1100" spc="-5">
                <a:latin typeface="Verdana"/>
                <a:cs typeface="Verdana"/>
              </a:rPr>
              <a:t>the above figure, you </a:t>
            </a:r>
            <a:r>
              <a:rPr dirty="0" sz="1100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write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that:</a:t>
            </a:r>
            <a:endParaRPr sz="1100">
              <a:latin typeface="Verdana"/>
              <a:cs typeface="Verdana"/>
            </a:endParaRPr>
          </a:p>
          <a:p>
            <a:pPr algn="ctr" marL="2888615" marR="2425700">
              <a:lnSpc>
                <a:spcPct val="170000"/>
              </a:lnSpc>
              <a:spcBef>
                <a:spcPts val="85"/>
              </a:spcBef>
            </a:pPr>
            <a:r>
              <a:rPr dirty="0" baseline="5050" sz="1650">
                <a:latin typeface="Verdana"/>
                <a:cs typeface="Verdana"/>
              </a:rPr>
              <a:t>X’ = X +</a:t>
            </a:r>
            <a:r>
              <a:rPr dirty="0" baseline="5050" sz="1650" spc="-157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t</a:t>
            </a:r>
            <a:r>
              <a:rPr dirty="0" sz="700" spc="-5">
                <a:latin typeface="Verdana"/>
                <a:cs typeface="Verdana"/>
              </a:rPr>
              <a:t>x  </a:t>
            </a:r>
            <a:r>
              <a:rPr dirty="0" baseline="5050" sz="1650">
                <a:latin typeface="Verdana"/>
                <a:cs typeface="Verdana"/>
              </a:rPr>
              <a:t>Y’ = Y +</a:t>
            </a:r>
            <a:r>
              <a:rPr dirty="0" baseline="5050" sz="1650" spc="-150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t</a:t>
            </a:r>
            <a:r>
              <a:rPr dirty="0" sz="700" spc="-5">
                <a:latin typeface="Verdana"/>
                <a:cs typeface="Verdana"/>
              </a:rPr>
              <a:t>y</a:t>
            </a:r>
            <a:endParaRPr sz="700">
              <a:latin typeface="Verdana"/>
              <a:cs typeface="Verdana"/>
            </a:endParaRPr>
          </a:p>
          <a:p>
            <a:pPr marL="12700" marR="5080">
              <a:lnSpc>
                <a:spcPct val="102899"/>
              </a:lnSpc>
              <a:spcBef>
                <a:spcPts val="890"/>
              </a:spcBef>
            </a:pPr>
            <a:r>
              <a:rPr dirty="0" baseline="5050" sz="1650">
                <a:latin typeface="Verdana"/>
                <a:cs typeface="Verdana"/>
              </a:rPr>
              <a:t>The </a:t>
            </a:r>
            <a:r>
              <a:rPr dirty="0" baseline="5050" sz="1650" spc="-7">
                <a:latin typeface="Verdana"/>
                <a:cs typeface="Verdana"/>
              </a:rPr>
              <a:t>pair </a:t>
            </a:r>
            <a:r>
              <a:rPr dirty="0" baseline="5050" sz="1650">
                <a:latin typeface="Verdana"/>
                <a:cs typeface="Verdana"/>
              </a:rPr>
              <a:t>(</a:t>
            </a:r>
            <a:r>
              <a:rPr dirty="0" baseline="3703" sz="2250">
                <a:latin typeface="Verdana"/>
                <a:cs typeface="Verdana"/>
              </a:rPr>
              <a:t>t</a:t>
            </a:r>
            <a:r>
              <a:rPr dirty="0" sz="950">
                <a:latin typeface="Verdana"/>
                <a:cs typeface="Verdana"/>
              </a:rPr>
              <a:t>x</a:t>
            </a:r>
            <a:r>
              <a:rPr dirty="0" baseline="3703" sz="2250">
                <a:latin typeface="Verdana"/>
                <a:cs typeface="Verdana"/>
              </a:rPr>
              <a:t>, </a:t>
            </a:r>
            <a:r>
              <a:rPr dirty="0" baseline="3703" sz="2250" spc="-7">
                <a:latin typeface="Verdana"/>
                <a:cs typeface="Verdana"/>
              </a:rPr>
              <a:t>t</a:t>
            </a:r>
            <a:r>
              <a:rPr dirty="0" sz="950" spc="-5">
                <a:latin typeface="Verdana"/>
                <a:cs typeface="Verdana"/>
              </a:rPr>
              <a:t>y</a:t>
            </a:r>
            <a:r>
              <a:rPr dirty="0" baseline="5050" sz="1650" spc="-7">
                <a:latin typeface="Verdana"/>
                <a:cs typeface="Verdana"/>
              </a:rPr>
              <a:t>) </a:t>
            </a:r>
            <a:r>
              <a:rPr dirty="0" baseline="5050" sz="1650" spc="-15">
                <a:latin typeface="Verdana"/>
                <a:cs typeface="Verdana"/>
              </a:rPr>
              <a:t>is </a:t>
            </a:r>
            <a:r>
              <a:rPr dirty="0" baseline="5050" sz="1650" spc="-7">
                <a:latin typeface="Verdana"/>
                <a:cs typeface="Verdana"/>
              </a:rPr>
              <a:t>called </a:t>
            </a:r>
            <a:r>
              <a:rPr dirty="0" baseline="5050" sz="1650">
                <a:latin typeface="Verdana"/>
                <a:cs typeface="Verdana"/>
              </a:rPr>
              <a:t>the </a:t>
            </a:r>
            <a:r>
              <a:rPr dirty="0" baseline="5050" sz="1650" spc="-7">
                <a:latin typeface="Verdana"/>
                <a:cs typeface="Verdana"/>
              </a:rPr>
              <a:t>translation </a:t>
            </a:r>
            <a:r>
              <a:rPr dirty="0" baseline="5050" sz="1650">
                <a:latin typeface="Verdana"/>
                <a:cs typeface="Verdana"/>
              </a:rPr>
              <a:t>vector or </a:t>
            </a:r>
            <a:r>
              <a:rPr dirty="0" baseline="5050" sz="1650" spc="-7">
                <a:latin typeface="Verdana"/>
                <a:cs typeface="Verdana"/>
              </a:rPr>
              <a:t>shift </a:t>
            </a:r>
            <a:r>
              <a:rPr dirty="0" baseline="5050" sz="1650">
                <a:latin typeface="Verdana"/>
                <a:cs typeface="Verdana"/>
              </a:rPr>
              <a:t>vector. The </a:t>
            </a:r>
            <a:r>
              <a:rPr dirty="0" baseline="5050" sz="1650" spc="-7">
                <a:latin typeface="Verdana"/>
                <a:cs typeface="Verdana"/>
              </a:rPr>
              <a:t>above equations  </a:t>
            </a:r>
            <a:r>
              <a:rPr dirty="0" sz="1100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also be represented using the </a:t>
            </a:r>
            <a:r>
              <a:rPr dirty="0" sz="1100">
                <a:latin typeface="Verdana"/>
                <a:cs typeface="Verdana"/>
              </a:rPr>
              <a:t>column vectors.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54223" y="5279008"/>
            <a:ext cx="156210" cy="276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 spc="-140">
                <a:latin typeface="Cambria Math"/>
                <a:cs typeface="Cambria Math"/>
              </a:rPr>
              <a:t>�</a:t>
            </a:r>
            <a:endParaRPr sz="17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49779" y="5141848"/>
            <a:ext cx="749300" cy="276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>
                <a:latin typeface="Cambria Math"/>
                <a:cs typeface="Cambria Math"/>
              </a:rPr>
              <a:t>𝑃 =  </a:t>
            </a:r>
            <a:r>
              <a:rPr dirty="0" sz="1700" spc="20">
                <a:latin typeface="Cambria Math"/>
                <a:cs typeface="Cambria Math"/>
              </a:rPr>
              <a:t>[</a:t>
            </a:r>
            <a:r>
              <a:rPr dirty="0" baseline="29411" sz="2550" spc="30">
                <a:latin typeface="Cambria Math"/>
                <a:cs typeface="Cambria Math"/>
              </a:rPr>
              <a:t>�</a:t>
            </a:r>
            <a:r>
              <a:rPr dirty="0" sz="1700" spc="20">
                <a:latin typeface="Cambria Math"/>
                <a:cs typeface="Cambria Math"/>
              </a:rPr>
              <a:t>]</a:t>
            </a:r>
            <a:endParaRPr sz="17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3863" y="5336920"/>
            <a:ext cx="146050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95">
                <a:latin typeface="Cambria Math"/>
                <a:cs typeface="Cambria Math"/>
              </a:rPr>
              <a:t>�</a:t>
            </a:r>
            <a:r>
              <a:rPr dirty="0" sz="1100">
                <a:latin typeface="Cambria Math"/>
                <a:cs typeface="Cambria Math"/>
              </a:rPr>
              <a:t>′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86325" y="5037962"/>
            <a:ext cx="134620" cy="219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445">
                <a:latin typeface="Cambria Math"/>
                <a:cs typeface="Cambria Math"/>
              </a:rPr>
              <a:t>�</a:t>
            </a:r>
            <a:r>
              <a:rPr dirty="0" baseline="-24305" sz="1200" spc="-232">
                <a:latin typeface="Cambria Math"/>
                <a:cs typeface="Cambria Math"/>
              </a:rPr>
              <a:t>�</a:t>
            </a:r>
            <a:endParaRPr baseline="-24305" sz="12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84801" y="5291200"/>
            <a:ext cx="137795" cy="219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445">
                <a:latin typeface="Cambria Math"/>
                <a:cs typeface="Cambria Math"/>
              </a:rPr>
              <a:t>�</a:t>
            </a:r>
            <a:r>
              <a:rPr dirty="0" baseline="-24305" sz="1200" spc="-179">
                <a:latin typeface="Cambria Math"/>
                <a:cs typeface="Cambria Math"/>
              </a:rPr>
              <a:t>�</a:t>
            </a:r>
            <a:endParaRPr baseline="-24305" sz="12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54095" y="5083936"/>
            <a:ext cx="1555750" cy="334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8784">
              <a:lnSpc>
                <a:spcPts val="890"/>
              </a:lnSpc>
            </a:pPr>
            <a:r>
              <a:rPr dirty="0" sz="1100" spc="-15">
                <a:latin typeface="Cambria Math"/>
                <a:cs typeface="Cambria Math"/>
              </a:rPr>
              <a:t>�′</a:t>
            </a:r>
            <a:endParaRPr sz="1100">
              <a:latin typeface="Cambria Math"/>
              <a:cs typeface="Cambria Math"/>
            </a:endParaRPr>
          </a:p>
          <a:p>
            <a:pPr marL="12700">
              <a:lnSpc>
                <a:spcPts val="1610"/>
              </a:lnSpc>
              <a:tabLst>
                <a:tab pos="955675" algn="l"/>
              </a:tabLst>
            </a:pPr>
            <a:r>
              <a:rPr dirty="0" sz="1100" spc="-5">
                <a:latin typeface="Cambria Math"/>
                <a:cs typeface="Cambria Math"/>
              </a:rPr>
              <a:t>𝑃′  </a:t>
            </a:r>
            <a:r>
              <a:rPr dirty="0" sz="1100">
                <a:latin typeface="Cambria Math"/>
                <a:cs typeface="Cambria Math"/>
              </a:rPr>
              <a:t>=</a:t>
            </a:r>
            <a:r>
              <a:rPr dirty="0" sz="1100" spc="180">
                <a:latin typeface="Cambria Math"/>
                <a:cs typeface="Cambria Math"/>
              </a:rPr>
              <a:t> </a:t>
            </a:r>
            <a:r>
              <a:rPr dirty="0" sz="1700" spc="25">
                <a:latin typeface="Cambria Math"/>
                <a:cs typeface="Cambria Math"/>
              </a:rPr>
              <a:t>[ </a:t>
            </a:r>
            <a:r>
              <a:rPr dirty="0" sz="1700" spc="180">
                <a:latin typeface="Cambria Math"/>
                <a:cs typeface="Cambria Math"/>
              </a:rPr>
              <a:t> </a:t>
            </a:r>
            <a:r>
              <a:rPr dirty="0" sz="1700" spc="25">
                <a:latin typeface="Cambria Math"/>
                <a:cs typeface="Cambria Math"/>
              </a:rPr>
              <a:t>]	</a:t>
            </a:r>
            <a:r>
              <a:rPr dirty="0" sz="1100" spc="-105">
                <a:latin typeface="Cambria Math"/>
                <a:cs typeface="Cambria Math"/>
              </a:rPr>
              <a:t>�  </a:t>
            </a:r>
            <a:r>
              <a:rPr dirty="0" sz="1100" spc="-9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=</a:t>
            </a:r>
            <a:r>
              <a:rPr dirty="0" sz="1100" spc="180">
                <a:latin typeface="Cambria Math"/>
                <a:cs typeface="Cambria Math"/>
              </a:rPr>
              <a:t> </a:t>
            </a:r>
            <a:r>
              <a:rPr dirty="0" sz="1700" spc="25">
                <a:latin typeface="Cambria Math"/>
                <a:cs typeface="Cambria Math"/>
              </a:rPr>
              <a:t>[ </a:t>
            </a:r>
            <a:r>
              <a:rPr dirty="0" sz="1700">
                <a:latin typeface="Cambria Math"/>
                <a:cs typeface="Cambria Math"/>
              </a:rPr>
              <a:t>  </a:t>
            </a:r>
            <a:r>
              <a:rPr dirty="0" sz="1700" spc="-175">
                <a:latin typeface="Cambria Math"/>
                <a:cs typeface="Cambria Math"/>
              </a:rPr>
              <a:t> </a:t>
            </a:r>
            <a:r>
              <a:rPr dirty="0" sz="1700" spc="25">
                <a:latin typeface="Cambria Math"/>
                <a:cs typeface="Cambria Math"/>
              </a:rPr>
              <a:t>]</a:t>
            </a:r>
            <a:endParaRPr sz="17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81812" y="6599808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87400" y="5618860"/>
            <a:ext cx="6085840" cy="2071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We can </a:t>
            </a:r>
            <a:r>
              <a:rPr dirty="0" sz="1100" spc="-5">
                <a:latin typeface="Verdana"/>
                <a:cs typeface="Verdana"/>
              </a:rPr>
              <a:t>write </a:t>
            </a:r>
            <a:r>
              <a:rPr dirty="0" sz="1100" spc="-10">
                <a:latin typeface="Verdana"/>
                <a:cs typeface="Verdana"/>
              </a:rPr>
              <a:t>it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as:</a:t>
            </a:r>
            <a:endParaRPr sz="1100">
              <a:latin typeface="Verdana"/>
              <a:cs typeface="Verdana"/>
            </a:endParaRPr>
          </a:p>
          <a:p>
            <a:pPr algn="ctr" marL="454025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P’ </a:t>
            </a:r>
            <a:r>
              <a:rPr dirty="0" sz="1100">
                <a:latin typeface="Verdana"/>
                <a:cs typeface="Verdana"/>
              </a:rPr>
              <a:t>= P +</a:t>
            </a:r>
            <a:r>
              <a:rPr dirty="0" sz="1100" spc="-114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14" b="1">
                <a:latin typeface="Arial"/>
                <a:cs typeface="Arial"/>
              </a:rPr>
              <a:t>Rotation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8600"/>
              </a:lnSpc>
              <a:spcBef>
                <a:spcPts val="730"/>
              </a:spcBef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rotation, </a:t>
            </a:r>
            <a:r>
              <a:rPr dirty="0" sz="1100">
                <a:latin typeface="Verdana"/>
                <a:cs typeface="Verdana"/>
              </a:rPr>
              <a:t>we rotate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object </a:t>
            </a:r>
            <a:r>
              <a:rPr dirty="0" sz="1100" spc="-5">
                <a:latin typeface="Verdana"/>
                <a:cs typeface="Verdana"/>
              </a:rPr>
              <a:t>at particular angle </a:t>
            </a:r>
            <a:r>
              <a:rPr dirty="0" sz="1100">
                <a:latin typeface="Verdana"/>
                <a:cs typeface="Verdana"/>
              </a:rPr>
              <a:t>θ </a:t>
            </a:r>
            <a:r>
              <a:rPr dirty="0" sz="1100" spc="-5">
                <a:latin typeface="Verdana"/>
                <a:cs typeface="Verdana"/>
              </a:rPr>
              <a:t>(theta) from its origin. </a:t>
            </a:r>
            <a:r>
              <a:rPr dirty="0" sz="1100">
                <a:latin typeface="Verdana"/>
                <a:cs typeface="Verdana"/>
              </a:rPr>
              <a:t>From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 spc="-5">
                <a:latin typeface="Verdana"/>
                <a:cs typeface="Verdana"/>
              </a:rPr>
              <a:t>following figure, </a:t>
            </a:r>
            <a:r>
              <a:rPr dirty="0" sz="1100">
                <a:latin typeface="Verdana"/>
                <a:cs typeface="Verdana"/>
              </a:rPr>
              <a:t>we can see </a:t>
            </a:r>
            <a:r>
              <a:rPr dirty="0" sz="1100" spc="-5">
                <a:latin typeface="Verdana"/>
                <a:cs typeface="Verdana"/>
              </a:rPr>
              <a:t>that the </a:t>
            </a:r>
            <a:r>
              <a:rPr dirty="0" sz="1100">
                <a:latin typeface="Verdana"/>
                <a:cs typeface="Verdana"/>
              </a:rPr>
              <a:t>point </a:t>
            </a:r>
            <a:r>
              <a:rPr dirty="0" sz="1100" spc="-5">
                <a:latin typeface="Verdana"/>
                <a:cs typeface="Verdana"/>
              </a:rPr>
              <a:t>P(X, </a:t>
            </a:r>
            <a:r>
              <a:rPr dirty="0" sz="1100">
                <a:latin typeface="Verdana"/>
                <a:cs typeface="Verdana"/>
              </a:rPr>
              <a:t>Y)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located at angle </a:t>
            </a:r>
            <a:r>
              <a:rPr dirty="0" sz="1100">
                <a:latin typeface="Verdana"/>
                <a:cs typeface="Verdana"/>
              </a:rPr>
              <a:t>Φ </a:t>
            </a:r>
            <a:r>
              <a:rPr dirty="0" sz="1100" spc="-5">
                <a:latin typeface="Verdana"/>
                <a:cs typeface="Verdana"/>
              </a:rPr>
              <a:t>from </a:t>
            </a:r>
            <a:r>
              <a:rPr dirty="0" sz="1100">
                <a:latin typeface="Verdana"/>
                <a:cs typeface="Verdana"/>
              </a:rPr>
              <a:t>the  </a:t>
            </a:r>
            <a:r>
              <a:rPr dirty="0" sz="1100" spc="-5">
                <a:latin typeface="Verdana"/>
                <a:cs typeface="Verdana"/>
              </a:rPr>
              <a:t>horizontal </a:t>
            </a:r>
            <a:r>
              <a:rPr dirty="0" sz="1100">
                <a:latin typeface="Verdana"/>
                <a:cs typeface="Verdana"/>
              </a:rPr>
              <a:t>X coordinate </a:t>
            </a:r>
            <a:r>
              <a:rPr dirty="0" sz="1100" spc="-5">
                <a:latin typeface="Verdana"/>
                <a:cs typeface="Verdana"/>
              </a:rPr>
              <a:t>with distance </a:t>
            </a:r>
            <a:r>
              <a:rPr dirty="0" sz="1100">
                <a:latin typeface="Verdana"/>
                <a:cs typeface="Verdana"/>
              </a:rPr>
              <a:t>r </a:t>
            </a:r>
            <a:r>
              <a:rPr dirty="0" sz="1100" spc="-5">
                <a:latin typeface="Verdana"/>
                <a:cs typeface="Verdana"/>
              </a:rPr>
              <a:t>from the</a:t>
            </a:r>
            <a:r>
              <a:rPr dirty="0" sz="1100" spc="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origin.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8200"/>
              </a:lnSpc>
              <a:spcBef>
                <a:spcPts val="830"/>
              </a:spcBef>
            </a:pPr>
            <a:r>
              <a:rPr dirty="0" sz="1100">
                <a:latin typeface="Verdana"/>
                <a:cs typeface="Verdana"/>
              </a:rPr>
              <a:t>Let us </a:t>
            </a:r>
            <a:r>
              <a:rPr dirty="0" sz="1100" spc="-5">
                <a:latin typeface="Verdana"/>
                <a:cs typeface="Verdana"/>
              </a:rPr>
              <a:t>suppose you want </a:t>
            </a:r>
            <a:r>
              <a:rPr dirty="0" sz="1100">
                <a:latin typeface="Verdana"/>
                <a:cs typeface="Verdana"/>
              </a:rPr>
              <a:t>to rotate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at the </a:t>
            </a:r>
            <a:r>
              <a:rPr dirty="0" sz="1100" spc="-10">
                <a:latin typeface="Verdana"/>
                <a:cs typeface="Verdana"/>
              </a:rPr>
              <a:t>angle </a:t>
            </a:r>
            <a:r>
              <a:rPr dirty="0" sz="1100" spc="-5">
                <a:latin typeface="Verdana"/>
                <a:cs typeface="Verdana"/>
              </a:rPr>
              <a:t>θ</a:t>
            </a:r>
            <a:r>
              <a:rPr dirty="0" sz="1100" spc="-5">
                <a:latin typeface="Verdana"/>
                <a:cs typeface="Verdana"/>
              </a:rPr>
              <a:t>. </a:t>
            </a:r>
            <a:r>
              <a:rPr dirty="0" sz="1100">
                <a:latin typeface="Verdana"/>
                <a:cs typeface="Verdana"/>
              </a:rPr>
              <a:t>After </a:t>
            </a:r>
            <a:r>
              <a:rPr dirty="0" sz="1100" spc="-5">
                <a:latin typeface="Verdana"/>
                <a:cs typeface="Verdana"/>
              </a:rPr>
              <a:t>rotating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>
                <a:latin typeface="Verdana"/>
                <a:cs typeface="Verdana"/>
              </a:rPr>
              <a:t>to a new </a:t>
            </a:r>
            <a:r>
              <a:rPr dirty="0" sz="1100" spc="-5">
                <a:latin typeface="Verdana"/>
                <a:cs typeface="Verdana"/>
              </a:rPr>
              <a:t>location,  </a:t>
            </a:r>
            <a:r>
              <a:rPr dirty="0" sz="1100" spc="-5">
                <a:latin typeface="Verdana"/>
                <a:cs typeface="Verdana"/>
              </a:rPr>
              <a:t>you will </a:t>
            </a:r>
            <a:r>
              <a:rPr dirty="0" sz="1100">
                <a:latin typeface="Verdana"/>
                <a:cs typeface="Verdana"/>
              </a:rPr>
              <a:t>get a </a:t>
            </a:r>
            <a:r>
              <a:rPr dirty="0" sz="1100">
                <a:latin typeface="Verdana"/>
                <a:cs typeface="Verdana"/>
              </a:rPr>
              <a:t>new point </a:t>
            </a:r>
            <a:r>
              <a:rPr dirty="0" sz="1100" spc="-5">
                <a:latin typeface="Verdana"/>
                <a:cs typeface="Verdana"/>
              </a:rPr>
              <a:t>P’ </a:t>
            </a:r>
            <a:r>
              <a:rPr dirty="0" sz="1100">
                <a:latin typeface="Verdana"/>
                <a:cs typeface="Verdana"/>
              </a:rPr>
              <a:t>(X’,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Y’).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50720" y="914399"/>
            <a:ext cx="3756659" cy="2676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34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049517" y="4058030"/>
            <a:ext cx="823594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Y)  can </a:t>
            </a:r>
            <a:r>
              <a:rPr dirty="0" sz="1100" spc="1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0" y="4044284"/>
            <a:ext cx="5170170" cy="657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</a:pPr>
            <a:r>
              <a:rPr dirty="0" sz="1100" spc="-5">
                <a:latin typeface="Verdana"/>
                <a:cs typeface="Verdana"/>
              </a:rPr>
              <a:t>Using standard </a:t>
            </a:r>
            <a:r>
              <a:rPr dirty="0" sz="1100">
                <a:latin typeface="Verdana"/>
                <a:cs typeface="Verdana"/>
              </a:rPr>
              <a:t>trigonometric the original </a:t>
            </a:r>
            <a:r>
              <a:rPr dirty="0" sz="1100" spc="-5">
                <a:latin typeface="Verdana"/>
                <a:cs typeface="Verdana"/>
              </a:rPr>
              <a:t>coordinate </a:t>
            </a:r>
            <a:r>
              <a:rPr dirty="0" sz="1100">
                <a:latin typeface="Verdana"/>
                <a:cs typeface="Verdana"/>
              </a:rPr>
              <a:t>of point </a:t>
            </a:r>
            <a:r>
              <a:rPr dirty="0" sz="1100" spc="-5">
                <a:latin typeface="Verdana"/>
                <a:cs typeface="Verdana"/>
              </a:rPr>
              <a:t>P(X,  </a:t>
            </a:r>
            <a:r>
              <a:rPr dirty="0" sz="1100">
                <a:latin typeface="Verdana"/>
                <a:cs typeface="Verdana"/>
              </a:rPr>
              <a:t>represented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as:</a:t>
            </a:r>
            <a:endParaRPr sz="1100">
              <a:latin typeface="Verdana"/>
              <a:cs typeface="Verdana"/>
            </a:endParaRPr>
          </a:p>
          <a:p>
            <a:pPr marL="2286635">
              <a:lnSpc>
                <a:spcPct val="100000"/>
              </a:lnSpc>
              <a:spcBef>
                <a:spcPts val="919"/>
              </a:spcBef>
            </a:pPr>
            <a:r>
              <a:rPr dirty="0" sz="1100">
                <a:latin typeface="Verdana"/>
                <a:cs typeface="Verdana"/>
              </a:rPr>
              <a:t>X = r cos </a:t>
            </a:r>
            <a:r>
              <a:rPr dirty="0" sz="1100">
                <a:latin typeface="Verdana"/>
                <a:cs typeface="Verdana"/>
              </a:rPr>
              <a:t>Φ  </a:t>
            </a:r>
            <a:r>
              <a:rPr dirty="0" sz="1100" spc="-5">
                <a:latin typeface="Verdana"/>
                <a:cs typeface="Verdana"/>
              </a:rPr>
              <a:t>……..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(1)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0" y="4691679"/>
            <a:ext cx="3816350" cy="5797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268220">
              <a:lnSpc>
                <a:spcPct val="170200"/>
              </a:lnSpc>
              <a:tabLst>
                <a:tab pos="3195320" algn="l"/>
              </a:tabLst>
            </a:pPr>
            <a:r>
              <a:rPr dirty="0" sz="1100">
                <a:latin typeface="Verdana"/>
                <a:cs typeface="Verdana"/>
              </a:rPr>
              <a:t>Y = r </a:t>
            </a:r>
            <a:r>
              <a:rPr dirty="0" sz="1100" spc="10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sin</a:t>
            </a:r>
            <a:r>
              <a:rPr dirty="0" sz="1100" spc="1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Φ	</a:t>
            </a:r>
            <a:r>
              <a:rPr dirty="0" sz="1100" spc="-5">
                <a:latin typeface="Verdana"/>
                <a:cs typeface="Verdana"/>
              </a:rPr>
              <a:t>………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(2) 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Same </a:t>
            </a:r>
            <a:r>
              <a:rPr dirty="0" sz="1100" spc="-5">
                <a:latin typeface="Verdana"/>
                <a:cs typeface="Verdana"/>
              </a:rPr>
              <a:t>way </a:t>
            </a:r>
            <a:r>
              <a:rPr dirty="0" sz="1100">
                <a:latin typeface="Verdana"/>
                <a:cs typeface="Verdana"/>
              </a:rPr>
              <a:t>we can represent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point P’ </a:t>
            </a:r>
            <a:r>
              <a:rPr dirty="0" sz="1100">
                <a:latin typeface="Verdana"/>
                <a:cs typeface="Verdana"/>
              </a:rPr>
              <a:t>(</a:t>
            </a:r>
            <a:r>
              <a:rPr dirty="0" sz="1100">
                <a:latin typeface="Verdana"/>
                <a:cs typeface="Verdana"/>
              </a:rPr>
              <a:t>X’</a:t>
            </a:r>
            <a:r>
              <a:rPr dirty="0" sz="1100">
                <a:latin typeface="Verdana"/>
                <a:cs typeface="Verdana"/>
              </a:rPr>
              <a:t>, </a:t>
            </a:r>
            <a:r>
              <a:rPr dirty="0" sz="1100" spc="5">
                <a:latin typeface="Verdana"/>
                <a:cs typeface="Verdana"/>
              </a:rPr>
              <a:t>Y’</a:t>
            </a:r>
            <a:r>
              <a:rPr dirty="0" sz="1100" spc="5">
                <a:latin typeface="Verdana"/>
                <a:cs typeface="Verdana"/>
              </a:rPr>
              <a:t>)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0154" y="5262245"/>
            <a:ext cx="3475990" cy="579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70000"/>
              </a:lnSpc>
            </a:pPr>
            <a:r>
              <a:rPr dirty="0" sz="1100">
                <a:latin typeface="Verdana"/>
                <a:cs typeface="Verdana"/>
              </a:rPr>
              <a:t>X’ = r cos (Φ + </a:t>
            </a:r>
            <a:r>
              <a:rPr dirty="0" sz="1100" spc="-5">
                <a:latin typeface="Verdana"/>
                <a:cs typeface="Verdana"/>
              </a:rPr>
              <a:t>θ) </a:t>
            </a:r>
            <a:r>
              <a:rPr dirty="0" sz="1100">
                <a:latin typeface="Verdana"/>
                <a:cs typeface="Verdana"/>
              </a:rPr>
              <a:t>= r cos Φ cos θ – </a:t>
            </a:r>
            <a:r>
              <a:rPr dirty="0" sz="1100">
                <a:latin typeface="Verdana"/>
                <a:cs typeface="Verdana"/>
              </a:rPr>
              <a:t>r sin </a:t>
            </a:r>
            <a:r>
              <a:rPr dirty="0" sz="1100">
                <a:latin typeface="Verdana"/>
                <a:cs typeface="Verdana"/>
              </a:rPr>
              <a:t>Φ </a:t>
            </a:r>
            <a:r>
              <a:rPr dirty="0" sz="1100" spc="-5">
                <a:latin typeface="Verdana"/>
                <a:cs typeface="Verdana"/>
              </a:rPr>
              <a:t>sin</a:t>
            </a:r>
            <a:r>
              <a:rPr dirty="0" sz="1100" spc="-1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θ  </a:t>
            </a:r>
            <a:r>
              <a:rPr dirty="0" sz="1100">
                <a:latin typeface="Verdana"/>
                <a:cs typeface="Verdana"/>
              </a:rPr>
              <a:t>Y’ = r </a:t>
            </a:r>
            <a:r>
              <a:rPr dirty="0" sz="1100" spc="-5">
                <a:latin typeface="Verdana"/>
                <a:cs typeface="Verdana"/>
              </a:rPr>
              <a:t>sin </a:t>
            </a:r>
            <a:r>
              <a:rPr dirty="0" sz="1100">
                <a:latin typeface="Verdana"/>
                <a:cs typeface="Verdana"/>
              </a:rPr>
              <a:t>(Φ + </a:t>
            </a:r>
            <a:r>
              <a:rPr dirty="0" sz="1100" spc="-5">
                <a:latin typeface="Verdana"/>
                <a:cs typeface="Verdana"/>
              </a:rPr>
              <a:t>θ) </a:t>
            </a:r>
            <a:r>
              <a:rPr dirty="0" sz="1100">
                <a:latin typeface="Verdana"/>
                <a:cs typeface="Verdana"/>
              </a:rPr>
              <a:t>= r cos Φ </a:t>
            </a:r>
            <a:r>
              <a:rPr dirty="0" sz="1100" spc="-5">
                <a:latin typeface="Verdana"/>
                <a:cs typeface="Verdana"/>
              </a:rPr>
              <a:t>sin </a:t>
            </a:r>
            <a:r>
              <a:rPr dirty="0" sz="1100">
                <a:latin typeface="Verdana"/>
                <a:cs typeface="Verdana"/>
              </a:rPr>
              <a:t>θ + r </a:t>
            </a:r>
            <a:r>
              <a:rPr dirty="0" sz="1100" spc="-5">
                <a:latin typeface="Verdana"/>
                <a:cs typeface="Verdana"/>
              </a:rPr>
              <a:t>sin </a:t>
            </a:r>
            <a:r>
              <a:rPr dirty="0" sz="1100">
                <a:latin typeface="Verdana"/>
                <a:cs typeface="Verdana"/>
              </a:rPr>
              <a:t>Φ cos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θ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98389" y="5379592"/>
            <a:ext cx="518795" cy="461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……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(3)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100">
                <a:latin typeface="Verdana"/>
                <a:cs typeface="Verdana"/>
              </a:rPr>
              <a:t>……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(4)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0" y="5949568"/>
            <a:ext cx="4810125" cy="1030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Verdana"/>
                <a:cs typeface="Verdana"/>
              </a:rPr>
              <a:t>Substituting equation (1) </a:t>
            </a:r>
            <a:r>
              <a:rPr dirty="0" sz="1100">
                <a:latin typeface="Verdana"/>
                <a:cs typeface="Verdana"/>
              </a:rPr>
              <a:t>&amp; </a:t>
            </a:r>
            <a:r>
              <a:rPr dirty="0" sz="1100" spc="-5">
                <a:latin typeface="Verdana"/>
                <a:cs typeface="Verdana"/>
              </a:rPr>
              <a:t>(2)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(3) </a:t>
            </a:r>
            <a:r>
              <a:rPr dirty="0" sz="1100">
                <a:latin typeface="Verdana"/>
                <a:cs typeface="Verdana"/>
              </a:rPr>
              <a:t>&amp; </a:t>
            </a:r>
            <a:r>
              <a:rPr dirty="0" sz="1100" spc="-5">
                <a:latin typeface="Verdana"/>
                <a:cs typeface="Verdana"/>
              </a:rPr>
              <a:t>(4) respectively,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will</a:t>
            </a:r>
            <a:r>
              <a:rPr dirty="0" sz="1100" spc="1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get</a:t>
            </a:r>
            <a:endParaRPr sz="1100">
              <a:latin typeface="Verdana"/>
              <a:cs typeface="Verdana"/>
            </a:endParaRPr>
          </a:p>
          <a:p>
            <a:pPr algn="ctr" marL="927100" marR="2343785" indent="-17145">
              <a:lnSpc>
                <a:spcPts val="2240"/>
              </a:lnSpc>
              <a:spcBef>
                <a:spcPts val="220"/>
              </a:spcBef>
            </a:pPr>
            <a:r>
              <a:rPr dirty="0" sz="1100">
                <a:latin typeface="Verdana"/>
                <a:cs typeface="Verdana"/>
              </a:rPr>
              <a:t>X’ = X cos θ – </a:t>
            </a:r>
            <a:r>
              <a:rPr dirty="0" sz="1100">
                <a:latin typeface="Verdana"/>
                <a:cs typeface="Verdana"/>
              </a:rPr>
              <a:t>Y </a:t>
            </a:r>
            <a:r>
              <a:rPr dirty="0" sz="1100" spc="-5">
                <a:latin typeface="Verdana"/>
                <a:cs typeface="Verdana"/>
              </a:rPr>
              <a:t>sin </a:t>
            </a:r>
            <a:r>
              <a:rPr dirty="0" sz="1100">
                <a:latin typeface="Verdana"/>
                <a:cs typeface="Verdana"/>
              </a:rPr>
              <a:t>θ  Y’ = X </a:t>
            </a:r>
            <a:r>
              <a:rPr dirty="0" sz="1100" spc="-5">
                <a:latin typeface="Verdana"/>
                <a:cs typeface="Verdana"/>
              </a:rPr>
              <a:t>sin </a:t>
            </a:r>
            <a:r>
              <a:rPr dirty="0" sz="1100">
                <a:latin typeface="Verdana"/>
                <a:cs typeface="Verdana"/>
              </a:rPr>
              <a:t>θ </a:t>
            </a:r>
            <a:r>
              <a:rPr dirty="0" sz="1100">
                <a:latin typeface="Verdana"/>
                <a:cs typeface="Verdana"/>
              </a:rPr>
              <a:t>+ Y cos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θ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100" spc="-5">
                <a:latin typeface="Verdana"/>
                <a:cs typeface="Verdana"/>
              </a:rPr>
              <a:t>Representing the above equation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matrix</a:t>
            </a:r>
            <a:r>
              <a:rPr dirty="0" sz="1100" spc="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form,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02179" y="7140193"/>
            <a:ext cx="1080135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10">
                <a:latin typeface="Cambria Math"/>
                <a:cs typeface="Cambria Math"/>
              </a:rPr>
              <a:t>[�</a:t>
            </a:r>
            <a:r>
              <a:rPr dirty="0" baseline="27777" sz="1200" spc="15">
                <a:latin typeface="MS Mincho"/>
                <a:cs typeface="MS Mincho"/>
              </a:rPr>
              <a:t>′ </a:t>
            </a:r>
            <a:r>
              <a:rPr dirty="0" sz="1100" spc="5">
                <a:latin typeface="Cambria Math"/>
                <a:cs typeface="Cambria Math"/>
              </a:rPr>
              <a:t>�</a:t>
            </a:r>
            <a:r>
              <a:rPr dirty="0" baseline="27777" sz="1200" spc="7">
                <a:latin typeface="MS Mincho"/>
                <a:cs typeface="MS Mincho"/>
              </a:rPr>
              <a:t>′</a:t>
            </a:r>
            <a:r>
              <a:rPr dirty="0" sz="1100" spc="5">
                <a:latin typeface="Cambria Math"/>
                <a:cs typeface="Cambria Math"/>
              </a:rPr>
              <a:t>] </a:t>
            </a:r>
            <a:r>
              <a:rPr dirty="0" sz="1100">
                <a:latin typeface="Cambria Math"/>
                <a:cs typeface="Cambria Math"/>
              </a:rPr>
              <a:t>=  </a:t>
            </a:r>
            <a:r>
              <a:rPr dirty="0" sz="1100" spc="10">
                <a:latin typeface="Cambria Math"/>
                <a:cs typeface="Cambria Math"/>
              </a:rPr>
              <a:t>[�</a:t>
            </a:r>
            <a:r>
              <a:rPr dirty="0" baseline="27777" sz="1200" spc="15">
                <a:latin typeface="MS Mincho"/>
                <a:cs typeface="MS Mincho"/>
              </a:rPr>
              <a:t>′</a:t>
            </a:r>
            <a:endParaRPr baseline="27777" sz="1200">
              <a:latin typeface="MS Mincho"/>
              <a:cs typeface="MS Minch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96892" y="7228585"/>
            <a:ext cx="810895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Cambria Math"/>
                <a:cs typeface="Cambria Math"/>
              </a:rPr>
              <a:t>− </a:t>
            </a:r>
            <a:r>
              <a:rPr dirty="0" sz="1100" spc="5">
                <a:latin typeface="Cambria Math"/>
                <a:cs typeface="Cambria Math"/>
              </a:rPr>
              <a:t>sin </a:t>
            </a:r>
            <a:r>
              <a:rPr dirty="0" sz="1100">
                <a:latin typeface="Cambria Math"/>
                <a:cs typeface="Cambria Math"/>
              </a:rPr>
              <a:t>θ  cos</a:t>
            </a:r>
            <a:r>
              <a:rPr dirty="0" sz="1100" spc="-12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θ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54322" y="7063612"/>
            <a:ext cx="1104265" cy="2603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53110" algn="l"/>
              </a:tabLst>
            </a:pPr>
            <a:r>
              <a:rPr dirty="0" baseline="-30303" sz="1650" spc="-52">
                <a:latin typeface="Cambria Math"/>
                <a:cs typeface="Cambria Math"/>
              </a:rPr>
              <a:t>�]    </a:t>
            </a:r>
            <a:r>
              <a:rPr dirty="0" baseline="-30303" sz="1650" spc="22">
                <a:latin typeface="Cambria Math"/>
                <a:cs typeface="Cambria Math"/>
              </a:rPr>
              <a:t>[ </a:t>
            </a:r>
            <a:r>
              <a:rPr dirty="0" baseline="-30303" sz="1650" spc="352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cos</a:t>
            </a:r>
            <a:r>
              <a:rPr dirty="0" sz="1100" spc="5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θ	</a:t>
            </a:r>
            <a:r>
              <a:rPr dirty="0" sz="1100" spc="5">
                <a:latin typeface="Cambria Math"/>
                <a:cs typeface="Cambria Math"/>
              </a:rPr>
              <a:t>sin</a:t>
            </a:r>
            <a:r>
              <a:rPr dirty="0" sz="1100" spc="-180">
                <a:latin typeface="Cambria Math"/>
                <a:cs typeface="Cambria Math"/>
              </a:rPr>
              <a:t> </a:t>
            </a:r>
            <a:r>
              <a:rPr dirty="0" sz="1100" spc="50">
                <a:latin typeface="Cambria Math"/>
                <a:cs typeface="Cambria Math"/>
              </a:rPr>
              <a:t>θ</a:t>
            </a:r>
            <a:r>
              <a:rPr dirty="0" baseline="-30303" sz="1650" spc="75">
                <a:latin typeface="Cambria Math"/>
                <a:cs typeface="Cambria Math"/>
              </a:rPr>
              <a:t>]</a:t>
            </a:r>
            <a:endParaRPr baseline="-30303" sz="165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400" y="7484617"/>
            <a:ext cx="3385185" cy="745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Verdana"/>
                <a:cs typeface="Verdana"/>
              </a:rPr>
              <a:t>OR</a:t>
            </a:r>
            <a:endParaRPr sz="110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P’ </a:t>
            </a:r>
            <a:r>
              <a:rPr dirty="0" sz="1100">
                <a:latin typeface="Verdana"/>
                <a:cs typeface="Verdana"/>
              </a:rPr>
              <a:t>= P ∙</a:t>
            </a:r>
            <a:r>
              <a:rPr dirty="0" sz="1100" spc="-114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10"/>
              </a:spcBef>
            </a:pPr>
            <a:r>
              <a:rPr dirty="0" sz="1100">
                <a:latin typeface="Verdana"/>
                <a:cs typeface="Verdana"/>
              </a:rPr>
              <a:t>Where R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 rotation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matrix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20339" y="8313673"/>
            <a:ext cx="1218565" cy="259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69315" algn="l"/>
              </a:tabLst>
            </a:pPr>
            <a:r>
              <a:rPr dirty="0" baseline="-30303" sz="1650" spc="-52">
                <a:latin typeface="Cambria Math"/>
                <a:cs typeface="Cambria Math"/>
              </a:rPr>
              <a:t>�   </a:t>
            </a:r>
            <a:r>
              <a:rPr dirty="0" baseline="-30303" sz="1650">
                <a:latin typeface="Cambria Math"/>
                <a:cs typeface="Cambria Math"/>
              </a:rPr>
              <a:t>=   </a:t>
            </a:r>
            <a:r>
              <a:rPr dirty="0" baseline="-30303" sz="1650" spc="22">
                <a:latin typeface="Cambria Math"/>
                <a:cs typeface="Cambria Math"/>
              </a:rPr>
              <a:t>[ </a:t>
            </a:r>
            <a:r>
              <a:rPr dirty="0" baseline="-30303" sz="1650" spc="277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cos</a:t>
            </a:r>
            <a:r>
              <a:rPr dirty="0" sz="1100" spc="2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θ	</a:t>
            </a:r>
            <a:r>
              <a:rPr dirty="0" sz="1100" spc="-5">
                <a:latin typeface="Cambria Math"/>
                <a:cs typeface="Cambria Math"/>
              </a:rPr>
              <a:t>sin</a:t>
            </a:r>
            <a:r>
              <a:rPr dirty="0" sz="1100" spc="-155">
                <a:latin typeface="Cambria Math"/>
                <a:cs typeface="Cambria Math"/>
              </a:rPr>
              <a:t> </a:t>
            </a:r>
            <a:r>
              <a:rPr dirty="0" sz="1100" spc="40">
                <a:latin typeface="Cambria Math"/>
                <a:cs typeface="Cambria Math"/>
              </a:rPr>
              <a:t>θ</a:t>
            </a:r>
            <a:r>
              <a:rPr dirty="0" baseline="-30303" sz="1650" spc="60">
                <a:latin typeface="Cambria Math"/>
                <a:cs typeface="Cambria Math"/>
              </a:rPr>
              <a:t>]</a:t>
            </a:r>
            <a:endParaRPr baseline="-30303" sz="165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400" y="8478265"/>
            <a:ext cx="3601085" cy="4330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01620">
              <a:lnSpc>
                <a:spcPct val="100000"/>
              </a:lnSpc>
            </a:pPr>
            <a:r>
              <a:rPr dirty="0" sz="1100">
                <a:latin typeface="Cambria Math"/>
                <a:cs typeface="Cambria Math"/>
              </a:rPr>
              <a:t>− </a:t>
            </a:r>
            <a:r>
              <a:rPr dirty="0" sz="1100" spc="5">
                <a:latin typeface="Cambria Math"/>
                <a:cs typeface="Cambria Math"/>
              </a:rPr>
              <a:t>sin </a:t>
            </a:r>
            <a:r>
              <a:rPr dirty="0" sz="1100">
                <a:latin typeface="Cambria Math"/>
                <a:cs typeface="Cambria Math"/>
              </a:rPr>
              <a:t>θ  cos</a:t>
            </a:r>
            <a:r>
              <a:rPr dirty="0" sz="1100" spc="-12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θ</a:t>
            </a:r>
            <a:endParaRPr sz="11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rotation angle </a:t>
            </a:r>
            <a:r>
              <a:rPr dirty="0" sz="1100">
                <a:latin typeface="Verdana"/>
                <a:cs typeface="Verdana"/>
              </a:rPr>
              <a:t>can be </a:t>
            </a:r>
            <a:r>
              <a:rPr dirty="0" sz="1100" spc="-5">
                <a:latin typeface="Verdana"/>
                <a:cs typeface="Verdana"/>
              </a:rPr>
              <a:t>positive and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negative.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581911" y="914399"/>
            <a:ext cx="4494276" cy="3019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35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400" y="1184879"/>
            <a:ext cx="6083300" cy="372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</a:pP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positive rotation angle, </a:t>
            </a:r>
            <a:r>
              <a:rPr dirty="0" sz="1100">
                <a:latin typeface="Verdana"/>
                <a:cs typeface="Verdana"/>
              </a:rPr>
              <a:t>we can use </a:t>
            </a:r>
            <a:r>
              <a:rPr dirty="0" sz="1100" spc="-5">
                <a:latin typeface="Verdana"/>
                <a:cs typeface="Verdana"/>
              </a:rPr>
              <a:t>the above rotation matrix. However, </a:t>
            </a:r>
            <a:r>
              <a:rPr dirty="0" sz="1100">
                <a:latin typeface="Verdana"/>
                <a:cs typeface="Verdana"/>
              </a:rPr>
              <a:t>for  </a:t>
            </a:r>
            <a:r>
              <a:rPr dirty="0" sz="1100" spc="-5">
                <a:latin typeface="Verdana"/>
                <a:cs typeface="Verdana"/>
              </a:rPr>
              <a:t>negative angle </a:t>
            </a:r>
            <a:r>
              <a:rPr dirty="0" sz="1100">
                <a:latin typeface="Verdana"/>
                <a:cs typeface="Verdana"/>
              </a:rPr>
              <a:t>rotation, </a:t>
            </a:r>
            <a:r>
              <a:rPr dirty="0" sz="1100" spc="-5">
                <a:latin typeface="Verdana"/>
                <a:cs typeface="Verdana"/>
              </a:rPr>
              <a:t>the matrix </a:t>
            </a:r>
            <a:r>
              <a:rPr dirty="0" sz="1100">
                <a:latin typeface="Verdana"/>
                <a:cs typeface="Verdana"/>
              </a:rPr>
              <a:t>will change </a:t>
            </a:r>
            <a:r>
              <a:rPr dirty="0" sz="1100" spc="-5">
                <a:latin typeface="Verdana"/>
                <a:cs typeface="Verdana"/>
              </a:rPr>
              <a:t>as </a:t>
            </a:r>
            <a:r>
              <a:rPr dirty="0" sz="1100">
                <a:latin typeface="Verdana"/>
                <a:cs typeface="Verdana"/>
              </a:rPr>
              <a:t>shown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below: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02054" y="1738121"/>
            <a:ext cx="385445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35">
                <a:latin typeface="Cambria Math"/>
                <a:cs typeface="Cambria Math"/>
              </a:rPr>
              <a:t>� </a:t>
            </a:r>
            <a:r>
              <a:rPr dirty="0" sz="1100">
                <a:latin typeface="Cambria Math"/>
                <a:cs typeface="Cambria Math"/>
              </a:rPr>
              <a:t>=  </a:t>
            </a:r>
            <a:r>
              <a:rPr dirty="0" sz="1100" spc="30">
                <a:latin typeface="Cambria Math"/>
                <a:cs typeface="Cambria Math"/>
              </a:rPr>
              <a:t>[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02866" y="1643633"/>
            <a:ext cx="1162050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74370" algn="l"/>
              </a:tabLst>
            </a:pPr>
            <a:r>
              <a:rPr dirty="0" sz="1100">
                <a:latin typeface="Cambria Math"/>
                <a:cs typeface="Cambria Math"/>
              </a:rPr>
              <a:t>cos(−θ)	</a:t>
            </a:r>
            <a:r>
              <a:rPr dirty="0" sz="1100" spc="-5">
                <a:latin typeface="Cambria Math"/>
                <a:cs typeface="Cambria Math"/>
              </a:rPr>
              <a:t>sin(−θ)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60194" y="1817369"/>
            <a:ext cx="1213485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Cambria Math"/>
                <a:cs typeface="Cambria Math"/>
              </a:rPr>
              <a:t>−sin(−θ)  </a:t>
            </a:r>
            <a:r>
              <a:rPr dirty="0" sz="1100" spc="6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cos(−θ)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47770" y="1738121"/>
            <a:ext cx="78740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30">
                <a:latin typeface="Cambria Math"/>
                <a:cs typeface="Cambria Math"/>
              </a:rPr>
              <a:t>]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73910" y="2079497"/>
            <a:ext cx="811530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Cambria Math"/>
                <a:cs typeface="Cambria Math"/>
              </a:rPr>
              <a:t>cos θ  − </a:t>
            </a:r>
            <a:r>
              <a:rPr dirty="0" sz="1100" spc="-5">
                <a:latin typeface="Cambria Math"/>
                <a:cs typeface="Cambria Math"/>
              </a:rPr>
              <a:t>sin</a:t>
            </a:r>
            <a:r>
              <a:rPr dirty="0" sz="1100" spc="-9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θ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49882" y="2244090"/>
            <a:ext cx="1085850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71195" algn="l"/>
              </a:tabLst>
            </a:pPr>
            <a:r>
              <a:rPr dirty="0" baseline="35353" sz="1650">
                <a:latin typeface="Cambria Math"/>
                <a:cs typeface="Cambria Math"/>
              </a:rPr>
              <a:t>=    </a:t>
            </a:r>
            <a:r>
              <a:rPr dirty="0" baseline="35353" sz="1650" spc="135">
                <a:latin typeface="Cambria Math"/>
                <a:cs typeface="Cambria Math"/>
              </a:rPr>
              <a:t> </a:t>
            </a:r>
            <a:r>
              <a:rPr dirty="0" baseline="35353" sz="1650" spc="30">
                <a:latin typeface="Cambria Math"/>
                <a:cs typeface="Cambria Math"/>
              </a:rPr>
              <a:t>[</a:t>
            </a:r>
            <a:r>
              <a:rPr dirty="0" sz="1100" spc="20">
                <a:latin typeface="Cambria Math"/>
                <a:cs typeface="Cambria Math"/>
              </a:rPr>
              <a:t>sin</a:t>
            </a:r>
            <a:r>
              <a:rPr dirty="0" sz="1100" spc="17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θ	cos θ</a:t>
            </a:r>
            <a:r>
              <a:rPr dirty="0" sz="1100" spc="20">
                <a:latin typeface="Cambria Math"/>
                <a:cs typeface="Cambria Math"/>
              </a:rPr>
              <a:t> </a:t>
            </a:r>
            <a:r>
              <a:rPr dirty="0" baseline="35353" sz="1650" spc="22">
                <a:latin typeface="Cambria Math"/>
                <a:cs typeface="Cambria Math"/>
              </a:rPr>
              <a:t>]</a:t>
            </a:r>
            <a:endParaRPr baseline="35353" sz="165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88434" y="2154173"/>
            <a:ext cx="2602865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(</a:t>
            </a:r>
            <a:r>
              <a:rPr dirty="0" sz="1100">
                <a:latin typeface="Cambria Math"/>
                <a:cs typeface="Cambria Math"/>
              </a:rPr>
              <a:t>∵ </a:t>
            </a:r>
            <a:r>
              <a:rPr dirty="0" sz="1100" spc="-5">
                <a:latin typeface="Cambria Math"/>
                <a:cs typeface="Cambria Math"/>
              </a:rPr>
              <a:t>cos</a:t>
            </a:r>
            <a:r>
              <a:rPr dirty="0" baseline="2525" sz="1650" spc="-7">
                <a:latin typeface="Cambria Math"/>
                <a:cs typeface="Cambria Math"/>
              </a:rPr>
              <a:t>(</a:t>
            </a:r>
            <a:r>
              <a:rPr dirty="0" sz="1100" spc="-5">
                <a:latin typeface="Cambria Math"/>
                <a:cs typeface="Cambria Math"/>
              </a:rPr>
              <a:t>−θ</a:t>
            </a:r>
            <a:r>
              <a:rPr dirty="0" baseline="2525" sz="1650" spc="-7">
                <a:latin typeface="Cambria Math"/>
                <a:cs typeface="Cambria Math"/>
              </a:rPr>
              <a:t>) </a:t>
            </a:r>
            <a:r>
              <a:rPr dirty="0" sz="1100">
                <a:latin typeface="Cambria Math"/>
                <a:cs typeface="Cambria Math"/>
              </a:rPr>
              <a:t>= cos θ  and </a:t>
            </a:r>
            <a:r>
              <a:rPr dirty="0" sz="1100" spc="-5">
                <a:latin typeface="Cambria Math"/>
                <a:cs typeface="Cambria Math"/>
              </a:rPr>
              <a:t>sin</a:t>
            </a:r>
            <a:r>
              <a:rPr dirty="0" baseline="2525" sz="1650" spc="-7">
                <a:latin typeface="Cambria Math"/>
                <a:cs typeface="Cambria Math"/>
              </a:rPr>
              <a:t>(</a:t>
            </a:r>
            <a:r>
              <a:rPr dirty="0" sz="1100" spc="-5">
                <a:latin typeface="Cambria Math"/>
                <a:cs typeface="Cambria Math"/>
              </a:rPr>
              <a:t>−θ</a:t>
            </a:r>
            <a:r>
              <a:rPr dirty="0" baseline="2525" sz="1650" spc="-7">
                <a:latin typeface="Cambria Math"/>
                <a:cs typeface="Cambria Math"/>
              </a:rPr>
              <a:t>) </a:t>
            </a:r>
            <a:r>
              <a:rPr dirty="0" sz="1100">
                <a:latin typeface="Cambria Math"/>
                <a:cs typeface="Cambria Math"/>
              </a:rPr>
              <a:t>= − </a:t>
            </a:r>
            <a:r>
              <a:rPr dirty="0" sz="1100" spc="5">
                <a:latin typeface="Cambria Math"/>
                <a:cs typeface="Cambria Math"/>
              </a:rPr>
              <a:t>sin</a:t>
            </a:r>
            <a:r>
              <a:rPr dirty="0" sz="1100" spc="-60">
                <a:latin typeface="Cambria Math"/>
                <a:cs typeface="Cambria Math"/>
              </a:rPr>
              <a:t> </a:t>
            </a:r>
            <a:r>
              <a:rPr dirty="0" sz="1100" spc="-5">
                <a:latin typeface="Cambria Math"/>
                <a:cs typeface="Cambria Math"/>
              </a:rPr>
              <a:t>θ</a:t>
            </a:r>
            <a:r>
              <a:rPr dirty="0" sz="1100" spc="-5">
                <a:latin typeface="Verdana"/>
                <a:cs typeface="Verdana"/>
              </a:rPr>
              <a:t>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400" y="2612390"/>
            <a:ext cx="74485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25" b="1">
                <a:latin typeface="Arial"/>
                <a:cs typeface="Arial"/>
              </a:rPr>
              <a:t>S</a:t>
            </a:r>
            <a:r>
              <a:rPr dirty="0" sz="1800" spc="-130" b="1">
                <a:latin typeface="Arial"/>
                <a:cs typeface="Arial"/>
              </a:rPr>
              <a:t>ca</a:t>
            </a:r>
            <a:r>
              <a:rPr dirty="0" sz="1800" spc="-130" b="1">
                <a:latin typeface="Arial"/>
                <a:cs typeface="Arial"/>
              </a:rPr>
              <a:t>li</a:t>
            </a:r>
            <a:r>
              <a:rPr dirty="0" sz="1800" spc="-120" b="1">
                <a:latin typeface="Arial"/>
                <a:cs typeface="Arial"/>
              </a:rPr>
              <a:t>n</a:t>
            </a:r>
            <a:r>
              <a:rPr dirty="0" sz="1800" b="1"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81812" y="2911093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87400" y="2977499"/>
            <a:ext cx="6087110" cy="2178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9100"/>
              </a:lnSpc>
            </a:pPr>
            <a:r>
              <a:rPr dirty="0" sz="1100">
                <a:latin typeface="Verdana"/>
                <a:cs typeface="Verdana"/>
              </a:rPr>
              <a:t>To change </a:t>
            </a:r>
            <a:r>
              <a:rPr dirty="0" sz="1100" spc="-5">
                <a:latin typeface="Verdana"/>
                <a:cs typeface="Verdana"/>
              </a:rPr>
              <a:t>the size </a:t>
            </a:r>
            <a:r>
              <a:rPr dirty="0" sz="1100">
                <a:latin typeface="Verdana"/>
                <a:cs typeface="Verdana"/>
              </a:rPr>
              <a:t>of an object, </a:t>
            </a:r>
            <a:r>
              <a:rPr dirty="0" sz="1100" spc="-5">
                <a:latin typeface="Verdana"/>
                <a:cs typeface="Verdana"/>
              </a:rPr>
              <a:t>scaling transformation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used. In </a:t>
            </a:r>
            <a:r>
              <a:rPr dirty="0" sz="1100" spc="-5">
                <a:latin typeface="Verdana"/>
                <a:cs typeface="Verdana"/>
              </a:rPr>
              <a:t>the scaling</a:t>
            </a:r>
            <a:r>
              <a:rPr dirty="0" sz="1100" spc="-2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process,  </a:t>
            </a:r>
            <a:r>
              <a:rPr dirty="0" sz="1100" spc="-5">
                <a:latin typeface="Verdana"/>
                <a:cs typeface="Verdana"/>
              </a:rPr>
              <a:t>you either </a:t>
            </a:r>
            <a:r>
              <a:rPr dirty="0" sz="1100">
                <a:latin typeface="Verdana"/>
                <a:cs typeface="Verdana"/>
              </a:rPr>
              <a:t>expand or compress </a:t>
            </a:r>
            <a:r>
              <a:rPr dirty="0" sz="1100" spc="-5">
                <a:latin typeface="Verdana"/>
                <a:cs typeface="Verdana"/>
              </a:rPr>
              <a:t>the dimensions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object. Scaling </a:t>
            </a:r>
            <a:r>
              <a:rPr dirty="0" sz="1100">
                <a:latin typeface="Verdana"/>
                <a:cs typeface="Verdana"/>
              </a:rPr>
              <a:t>can be </a:t>
            </a:r>
            <a:r>
              <a:rPr dirty="0" sz="1100" spc="-5">
                <a:latin typeface="Verdana"/>
                <a:cs typeface="Verdana"/>
              </a:rPr>
              <a:t>achieved  </a:t>
            </a: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multiplying the original coordinates </a:t>
            </a:r>
            <a:r>
              <a:rPr dirty="0" sz="1100">
                <a:latin typeface="Verdana"/>
                <a:cs typeface="Verdana"/>
              </a:rPr>
              <a:t>of the object </a:t>
            </a:r>
            <a:r>
              <a:rPr dirty="0" sz="1100" spc="-5">
                <a:latin typeface="Verdana"/>
                <a:cs typeface="Verdana"/>
              </a:rPr>
              <a:t>with the </a:t>
            </a:r>
            <a:r>
              <a:rPr dirty="0" sz="1100">
                <a:latin typeface="Verdana"/>
                <a:cs typeface="Verdana"/>
              </a:rPr>
              <a:t>scaling factor to get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 spc="-5">
                <a:latin typeface="Verdana"/>
                <a:cs typeface="Verdana"/>
              </a:rPr>
              <a:t>desired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result.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8200"/>
              </a:lnSpc>
              <a:spcBef>
                <a:spcPts val="825"/>
              </a:spcBef>
            </a:pPr>
            <a:r>
              <a:rPr dirty="0" sz="1100">
                <a:latin typeface="Verdana"/>
                <a:cs typeface="Verdana"/>
              </a:rPr>
              <a:t>Let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us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assume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that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original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coordinates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(X,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5">
                <a:latin typeface="Verdana"/>
                <a:cs typeface="Verdana"/>
              </a:rPr>
              <a:t>Y),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scaling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factors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(</a:t>
            </a:r>
            <a:r>
              <a:rPr dirty="0" sz="1300">
                <a:latin typeface="Verdana"/>
                <a:cs typeface="Verdana"/>
              </a:rPr>
              <a:t>S</a:t>
            </a:r>
            <a:r>
              <a:rPr dirty="0" baseline="-9803" sz="1275">
                <a:latin typeface="Verdana"/>
                <a:cs typeface="Verdana"/>
              </a:rPr>
              <a:t>X</a:t>
            </a:r>
            <a:r>
              <a:rPr dirty="0" sz="1300">
                <a:latin typeface="Verdana"/>
                <a:cs typeface="Verdana"/>
              </a:rPr>
              <a:t>,</a:t>
            </a:r>
            <a:r>
              <a:rPr dirty="0" sz="1300" spc="-60">
                <a:latin typeface="Verdana"/>
                <a:cs typeface="Verdana"/>
              </a:rPr>
              <a:t> </a:t>
            </a:r>
            <a:r>
              <a:rPr dirty="0" sz="1300">
                <a:latin typeface="Verdana"/>
                <a:cs typeface="Verdana"/>
              </a:rPr>
              <a:t>S</a:t>
            </a:r>
            <a:r>
              <a:rPr dirty="0" baseline="-9803" sz="1275">
                <a:latin typeface="Verdana"/>
                <a:cs typeface="Verdana"/>
              </a:rPr>
              <a:t>Y</a:t>
            </a:r>
            <a:r>
              <a:rPr dirty="0" sz="1100">
                <a:latin typeface="Verdana"/>
                <a:cs typeface="Verdana"/>
              </a:rPr>
              <a:t>), 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produced </a:t>
            </a:r>
            <a:r>
              <a:rPr dirty="0" sz="1100" spc="-5">
                <a:latin typeface="Verdana"/>
                <a:cs typeface="Verdana"/>
              </a:rPr>
              <a:t>coordinates are </a:t>
            </a:r>
            <a:r>
              <a:rPr dirty="0" sz="1100">
                <a:latin typeface="Verdana"/>
                <a:cs typeface="Verdana"/>
              </a:rPr>
              <a:t>(X’, </a:t>
            </a:r>
            <a:r>
              <a:rPr dirty="0" sz="1100" spc="-5">
                <a:latin typeface="Verdana"/>
                <a:cs typeface="Verdana"/>
              </a:rPr>
              <a:t>Y’). </a:t>
            </a: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can be </a:t>
            </a:r>
            <a:r>
              <a:rPr dirty="0" sz="1100" spc="-5">
                <a:latin typeface="Verdana"/>
                <a:cs typeface="Verdana"/>
              </a:rPr>
              <a:t>mathematically </a:t>
            </a:r>
            <a:r>
              <a:rPr dirty="0" sz="1100">
                <a:latin typeface="Verdana"/>
                <a:cs typeface="Verdana"/>
              </a:rPr>
              <a:t>represented </a:t>
            </a:r>
            <a:r>
              <a:rPr dirty="0" sz="1100" spc="-5">
                <a:latin typeface="Verdana"/>
                <a:cs typeface="Verdana"/>
              </a:rPr>
              <a:t>as  </a:t>
            </a:r>
            <a:r>
              <a:rPr dirty="0" sz="1100">
                <a:latin typeface="Verdana"/>
                <a:cs typeface="Verdana"/>
              </a:rPr>
              <a:t>shown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below: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850">
              <a:latin typeface="Times New Roman"/>
              <a:cs typeface="Times New Roman"/>
            </a:endParaRPr>
          </a:p>
          <a:p>
            <a:pPr marL="1537970">
              <a:lnSpc>
                <a:spcPct val="100000"/>
              </a:lnSpc>
              <a:tabLst>
                <a:tab pos="2910205" algn="l"/>
                <a:tab pos="3824604" algn="l"/>
              </a:tabLst>
            </a:pPr>
            <a:r>
              <a:rPr dirty="0" baseline="5050" sz="1650">
                <a:latin typeface="Verdana"/>
                <a:cs typeface="Verdana"/>
              </a:rPr>
              <a:t>X’ = X </a:t>
            </a:r>
            <a:r>
              <a:rPr dirty="0" baseline="5050" sz="1650" spc="165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∙</a:t>
            </a:r>
            <a:r>
              <a:rPr dirty="0" baseline="5050" sz="1650" spc="232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S</a:t>
            </a:r>
            <a:r>
              <a:rPr dirty="0" sz="700">
                <a:latin typeface="Verdana"/>
                <a:cs typeface="Verdana"/>
              </a:rPr>
              <a:t>X	</a:t>
            </a:r>
            <a:r>
              <a:rPr dirty="0" baseline="5050" sz="1650" spc="-7">
                <a:latin typeface="Verdana"/>
                <a:cs typeface="Verdana"/>
              </a:rPr>
              <a:t>and	</a:t>
            </a:r>
            <a:r>
              <a:rPr dirty="0" baseline="5050" sz="1650">
                <a:latin typeface="Verdana"/>
                <a:cs typeface="Verdana"/>
              </a:rPr>
              <a:t>Y’ = Y ∙</a:t>
            </a:r>
            <a:r>
              <a:rPr dirty="0" baseline="5050" sz="1650" spc="-165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S</a:t>
            </a:r>
            <a:r>
              <a:rPr dirty="0" sz="700">
                <a:latin typeface="Verdana"/>
                <a:cs typeface="Verdana"/>
              </a:rPr>
              <a:t>Y</a:t>
            </a:r>
            <a:endParaRPr sz="700">
              <a:latin typeface="Verdana"/>
              <a:cs typeface="Verdana"/>
            </a:endParaRPr>
          </a:p>
          <a:p>
            <a:pPr algn="just" marL="12700" marR="11430">
              <a:lnSpc>
                <a:spcPct val="100899"/>
              </a:lnSpc>
              <a:spcBef>
                <a:spcPts val="925"/>
              </a:spcBef>
            </a:pPr>
            <a:r>
              <a:rPr dirty="0" baseline="5050" sz="1650">
                <a:latin typeface="Verdana"/>
                <a:cs typeface="Verdana"/>
              </a:rPr>
              <a:t>The </a:t>
            </a:r>
            <a:r>
              <a:rPr dirty="0" baseline="5050" sz="1650" spc="-7">
                <a:latin typeface="Verdana"/>
                <a:cs typeface="Verdana"/>
              </a:rPr>
              <a:t>scaling </a:t>
            </a:r>
            <a:r>
              <a:rPr dirty="0" baseline="5050" sz="1650">
                <a:latin typeface="Verdana"/>
                <a:cs typeface="Verdana"/>
              </a:rPr>
              <a:t>factor </a:t>
            </a:r>
            <a:r>
              <a:rPr dirty="0" baseline="5050" sz="1650" spc="-7">
                <a:latin typeface="Verdana"/>
                <a:cs typeface="Verdana"/>
              </a:rPr>
              <a:t>S</a:t>
            </a:r>
            <a:r>
              <a:rPr dirty="0" sz="700" spc="-5">
                <a:latin typeface="Verdana"/>
                <a:cs typeface="Verdana"/>
              </a:rPr>
              <a:t>X, </a:t>
            </a:r>
            <a:r>
              <a:rPr dirty="0" baseline="5050" sz="1650">
                <a:latin typeface="Verdana"/>
                <a:cs typeface="Verdana"/>
              </a:rPr>
              <a:t>S</a:t>
            </a:r>
            <a:r>
              <a:rPr dirty="0" sz="700">
                <a:latin typeface="Verdana"/>
                <a:cs typeface="Verdana"/>
              </a:rPr>
              <a:t>Y </a:t>
            </a:r>
            <a:r>
              <a:rPr dirty="0" baseline="5050" sz="1650" spc="-7">
                <a:latin typeface="Verdana"/>
                <a:cs typeface="Verdana"/>
              </a:rPr>
              <a:t>scales the </a:t>
            </a:r>
            <a:r>
              <a:rPr dirty="0" baseline="5050" sz="1650">
                <a:latin typeface="Verdana"/>
                <a:cs typeface="Verdana"/>
              </a:rPr>
              <a:t>object </a:t>
            </a:r>
            <a:r>
              <a:rPr dirty="0" baseline="5050" sz="1650" spc="-15">
                <a:latin typeface="Verdana"/>
                <a:cs typeface="Verdana"/>
              </a:rPr>
              <a:t>in </a:t>
            </a:r>
            <a:r>
              <a:rPr dirty="0" baseline="5050" sz="1650">
                <a:latin typeface="Verdana"/>
                <a:cs typeface="Verdana"/>
              </a:rPr>
              <a:t>X and Y </a:t>
            </a:r>
            <a:r>
              <a:rPr dirty="0" baseline="5050" sz="1650" spc="-7">
                <a:latin typeface="Verdana"/>
                <a:cs typeface="Verdana"/>
              </a:rPr>
              <a:t>direction respectively. </a:t>
            </a:r>
            <a:r>
              <a:rPr dirty="0" baseline="5050" sz="1650">
                <a:latin typeface="Verdana"/>
                <a:cs typeface="Verdana"/>
              </a:rPr>
              <a:t>The </a:t>
            </a:r>
            <a:r>
              <a:rPr dirty="0" baseline="5050" sz="1650" spc="-7">
                <a:latin typeface="Verdana"/>
                <a:cs typeface="Verdana"/>
              </a:rPr>
              <a:t>above  </a:t>
            </a:r>
            <a:r>
              <a:rPr dirty="0" sz="1100" spc="-5">
                <a:latin typeface="Verdana"/>
                <a:cs typeface="Verdana"/>
              </a:rPr>
              <a:t>equations </a:t>
            </a:r>
            <a:r>
              <a:rPr dirty="0" sz="1100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also be represented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matrix </a:t>
            </a:r>
            <a:r>
              <a:rPr dirty="0" sz="1100">
                <a:latin typeface="Verdana"/>
                <a:cs typeface="Verdana"/>
              </a:rPr>
              <a:t>form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 spc="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below: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41675" y="5407024"/>
            <a:ext cx="217804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0202" sz="1650" spc="-75">
                <a:latin typeface="Cambria Math"/>
                <a:cs typeface="Cambria Math"/>
              </a:rPr>
              <a:t>�</a:t>
            </a:r>
            <a:r>
              <a:rPr dirty="0" sz="800">
                <a:latin typeface="MS Mincho"/>
                <a:cs typeface="MS Mincho"/>
              </a:rPr>
              <a:t>′</a:t>
            </a:r>
            <a:endParaRPr sz="800">
              <a:latin typeface="MS Mincho"/>
              <a:cs typeface="MS Minch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61359" y="5429884"/>
            <a:ext cx="110489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90">
                <a:latin typeface="Cambria Math"/>
                <a:cs typeface="Cambria Math"/>
              </a:rPr>
              <a:t>�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58310" y="5269864"/>
            <a:ext cx="375920" cy="1809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02260" algn="l"/>
              </a:tabLst>
            </a:pPr>
            <a:r>
              <a:rPr dirty="0" sz="1100" spc="-20">
                <a:latin typeface="Cambria Math"/>
                <a:cs typeface="Cambria Math"/>
              </a:rPr>
              <a:t>� 	</a:t>
            </a:r>
            <a:r>
              <a:rPr dirty="0" sz="1100">
                <a:latin typeface="Cambria Math"/>
                <a:cs typeface="Cambria Math"/>
              </a:rPr>
              <a:t> </a:t>
            </a:r>
            <a:r>
              <a:rPr dirty="0" sz="800" spc="-80">
                <a:latin typeface="Cambria Math"/>
                <a:cs typeface="Cambria Math"/>
              </a:rPr>
              <a:t>�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09771" y="5408548"/>
            <a:ext cx="404495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57810" algn="l"/>
              </a:tabLst>
            </a:pPr>
            <a:r>
              <a:rPr dirty="0" sz="1100">
                <a:latin typeface="Cambria Math"/>
                <a:cs typeface="Cambria Math"/>
              </a:rPr>
              <a:t>0 	</a:t>
            </a:r>
            <a:r>
              <a:rPr dirty="0" sz="1100" spc="-145">
                <a:latin typeface="Cambria Math"/>
                <a:cs typeface="Cambria Math"/>
              </a:rPr>
              <a:t> </a:t>
            </a:r>
            <a:r>
              <a:rPr dirty="0" sz="1100" spc="-100">
                <a:latin typeface="Cambria Math"/>
                <a:cs typeface="Cambria Math"/>
              </a:rPr>
              <a:t> </a:t>
            </a:r>
            <a:r>
              <a:rPr dirty="0" sz="1100" spc="-145">
                <a:latin typeface="Cambria Math"/>
                <a:cs typeface="Cambria Math"/>
              </a:rPr>
              <a:t>�</a:t>
            </a:r>
            <a:r>
              <a:rPr dirty="0" baseline="-17361" sz="1200" spc="-217">
                <a:latin typeface="Cambria Math"/>
                <a:cs typeface="Cambria Math"/>
              </a:rPr>
              <a:t>�</a:t>
            </a:r>
            <a:endParaRPr baseline="-17361" sz="12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85286" y="5343016"/>
            <a:ext cx="1290955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114425" algn="l"/>
              </a:tabLst>
            </a:pPr>
            <a:r>
              <a:rPr dirty="0" sz="1100" spc="30">
                <a:latin typeface="Cambria Math"/>
                <a:cs typeface="Cambria Math"/>
              </a:rPr>
              <a:t>[</a:t>
            </a:r>
            <a:r>
              <a:rPr dirty="0" baseline="25252" sz="1650" spc="44">
                <a:latin typeface="Cambria Math"/>
                <a:cs typeface="Cambria Math"/>
              </a:rPr>
              <a:t>�</a:t>
            </a:r>
            <a:r>
              <a:rPr dirty="0" baseline="62500" sz="1200" spc="44">
                <a:latin typeface="MS Mincho"/>
                <a:cs typeface="MS Mincho"/>
              </a:rPr>
              <a:t>′</a:t>
            </a:r>
            <a:r>
              <a:rPr dirty="0" sz="1100" spc="30">
                <a:latin typeface="Cambria Math"/>
                <a:cs typeface="Cambria Math"/>
              </a:rPr>
              <a:t>]  </a:t>
            </a:r>
            <a:r>
              <a:rPr dirty="0" sz="1100">
                <a:latin typeface="Cambria Math"/>
                <a:cs typeface="Cambria Math"/>
              </a:rPr>
              <a:t>=    </a:t>
            </a:r>
            <a:r>
              <a:rPr dirty="0" sz="1100" spc="15">
                <a:latin typeface="Cambria Math"/>
                <a:cs typeface="Cambria Math"/>
              </a:rPr>
              <a:t>[   </a:t>
            </a:r>
            <a:r>
              <a:rPr dirty="0" sz="1100" spc="125">
                <a:latin typeface="Cambria Math"/>
                <a:cs typeface="Cambria Math"/>
              </a:rPr>
              <a:t> </a:t>
            </a:r>
            <a:r>
              <a:rPr dirty="0" sz="1100" spc="15">
                <a:latin typeface="Cambria Math"/>
                <a:cs typeface="Cambria Math"/>
              </a:rPr>
              <a:t>]</a:t>
            </a:r>
            <a:r>
              <a:rPr dirty="0" sz="1100" spc="45">
                <a:latin typeface="Cambria Math"/>
                <a:cs typeface="Cambria Math"/>
              </a:rPr>
              <a:t> </a:t>
            </a:r>
            <a:r>
              <a:rPr dirty="0" sz="1100" spc="-90">
                <a:latin typeface="Cambria Math"/>
                <a:cs typeface="Cambria Math"/>
              </a:rPr>
              <a:t>[</a:t>
            </a:r>
            <a:r>
              <a:rPr dirty="0" baseline="40404" sz="1650" spc="-135">
                <a:latin typeface="Cambria Math"/>
                <a:cs typeface="Cambria Math"/>
              </a:rPr>
              <a:t>�	</a:t>
            </a:r>
            <a:r>
              <a:rPr dirty="0" baseline="40404" sz="1650">
                <a:latin typeface="Cambria Math"/>
                <a:cs typeface="Cambria Math"/>
              </a:rPr>
              <a:t>0</a:t>
            </a:r>
            <a:r>
              <a:rPr dirty="0" baseline="40404" sz="1650" spc="-127">
                <a:latin typeface="Cambria Math"/>
                <a:cs typeface="Cambria Math"/>
              </a:rPr>
              <a:t> </a:t>
            </a:r>
            <a:r>
              <a:rPr dirty="0" sz="1100" spc="30">
                <a:latin typeface="Cambria Math"/>
                <a:cs typeface="Cambria Math"/>
              </a:rPr>
              <a:t>]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400" y="5713348"/>
            <a:ext cx="5852160" cy="746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OR</a:t>
            </a:r>
            <a:endParaRPr sz="1100">
              <a:latin typeface="Verdana"/>
              <a:cs typeface="Verdana"/>
            </a:endParaRPr>
          </a:p>
          <a:p>
            <a:pPr algn="ctr" marL="321945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P’ </a:t>
            </a:r>
            <a:r>
              <a:rPr dirty="0" sz="1100">
                <a:latin typeface="Verdana"/>
                <a:cs typeface="Verdana"/>
              </a:rPr>
              <a:t>= P ∙</a:t>
            </a:r>
            <a:r>
              <a:rPr dirty="0" sz="1100" spc="-114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dirty="0" sz="1100">
                <a:latin typeface="Verdana"/>
                <a:cs typeface="Verdana"/>
              </a:rPr>
              <a:t>Where S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 scaling matrix.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scaling </a:t>
            </a:r>
            <a:r>
              <a:rPr dirty="0" sz="1100">
                <a:latin typeface="Verdana"/>
                <a:cs typeface="Verdana"/>
              </a:rPr>
              <a:t>process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shown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</a:t>
            </a:r>
            <a:r>
              <a:rPr dirty="0" sz="1100" spc="1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figure.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32075" y="9185402"/>
            <a:ext cx="2394585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Figure: Before scaling</a:t>
            </a:r>
            <a:r>
              <a:rPr dirty="0" sz="1100" spc="-55" b="1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process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20111" y="6569964"/>
            <a:ext cx="2811780" cy="25008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36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1812" y="5136514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400" y="3503294"/>
            <a:ext cx="6087110" cy="272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07539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Figure: After Scaling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Process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9100"/>
              </a:lnSpc>
            </a:pPr>
            <a:r>
              <a:rPr dirty="0" sz="1100">
                <a:latin typeface="Verdana"/>
                <a:cs typeface="Verdana"/>
              </a:rPr>
              <a:t>If we </a:t>
            </a:r>
            <a:r>
              <a:rPr dirty="0" sz="1100" spc="-5">
                <a:latin typeface="Verdana"/>
                <a:cs typeface="Verdana"/>
              </a:rPr>
              <a:t>provide values less than </a:t>
            </a:r>
            <a:r>
              <a:rPr dirty="0" sz="1100">
                <a:latin typeface="Verdana"/>
                <a:cs typeface="Verdana"/>
              </a:rPr>
              <a:t>1 to </a:t>
            </a:r>
            <a:r>
              <a:rPr dirty="0" sz="1100" spc="-5">
                <a:latin typeface="Verdana"/>
                <a:cs typeface="Verdana"/>
              </a:rPr>
              <a:t>the scaling </a:t>
            </a:r>
            <a:r>
              <a:rPr dirty="0" sz="1100">
                <a:latin typeface="Verdana"/>
                <a:cs typeface="Verdana"/>
              </a:rPr>
              <a:t>factor S, </a:t>
            </a:r>
            <a:r>
              <a:rPr dirty="0" sz="1100" spc="-5">
                <a:latin typeface="Verdana"/>
                <a:cs typeface="Verdana"/>
              </a:rPr>
              <a:t>then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can </a:t>
            </a:r>
            <a:r>
              <a:rPr dirty="0" sz="1100">
                <a:latin typeface="Verdana"/>
                <a:cs typeface="Verdana"/>
              </a:rPr>
              <a:t>reduce </a:t>
            </a:r>
            <a:r>
              <a:rPr dirty="0" sz="1100" spc="-5">
                <a:latin typeface="Verdana"/>
                <a:cs typeface="Verdana"/>
              </a:rPr>
              <a:t>the size</a:t>
            </a:r>
            <a:r>
              <a:rPr dirty="0" sz="1100" spc="-2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 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object. If we </a:t>
            </a:r>
            <a:r>
              <a:rPr dirty="0" sz="1100" spc="-5">
                <a:latin typeface="Verdana"/>
                <a:cs typeface="Verdana"/>
              </a:rPr>
              <a:t>provide </a:t>
            </a:r>
            <a:r>
              <a:rPr dirty="0" sz="1100">
                <a:latin typeface="Verdana"/>
                <a:cs typeface="Verdana"/>
              </a:rPr>
              <a:t>values greater than 1, </a:t>
            </a:r>
            <a:r>
              <a:rPr dirty="0" sz="1100" spc="-5">
                <a:latin typeface="Verdana"/>
                <a:cs typeface="Verdana"/>
              </a:rPr>
              <a:t>then </a:t>
            </a:r>
            <a:r>
              <a:rPr dirty="0" sz="1100">
                <a:latin typeface="Verdana"/>
                <a:cs typeface="Verdana"/>
              </a:rPr>
              <a:t>we can </a:t>
            </a:r>
            <a:r>
              <a:rPr dirty="0" sz="1100" spc="-5">
                <a:latin typeface="Verdana"/>
                <a:cs typeface="Verdana"/>
              </a:rPr>
              <a:t>increase the size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>
                <a:latin typeface="Verdana"/>
                <a:cs typeface="Verdana"/>
              </a:rPr>
              <a:t>object.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14" b="1">
                <a:latin typeface="Arial"/>
                <a:cs typeface="Arial"/>
              </a:rPr>
              <a:t>Reflection</a:t>
            </a:r>
            <a:endParaRPr sz="1800">
              <a:latin typeface="Arial"/>
              <a:cs typeface="Arial"/>
            </a:endParaRPr>
          </a:p>
          <a:p>
            <a:pPr algn="just" marL="12700" marR="5715">
              <a:lnSpc>
                <a:spcPct val="109100"/>
              </a:lnSpc>
              <a:spcBef>
                <a:spcPts val="710"/>
              </a:spcBef>
            </a:pPr>
            <a:r>
              <a:rPr dirty="0" sz="1100" spc="-5">
                <a:latin typeface="Verdana"/>
                <a:cs typeface="Verdana"/>
              </a:rPr>
              <a:t>Reflection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 mirror image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original </a:t>
            </a:r>
            <a:r>
              <a:rPr dirty="0" sz="1100">
                <a:latin typeface="Verdana"/>
                <a:cs typeface="Verdana"/>
              </a:rPr>
              <a:t>object. In other </a:t>
            </a:r>
            <a:r>
              <a:rPr dirty="0" sz="1100" spc="-5">
                <a:latin typeface="Verdana"/>
                <a:cs typeface="Verdana"/>
              </a:rPr>
              <a:t>words, </a:t>
            </a:r>
            <a:r>
              <a:rPr dirty="0" sz="1100">
                <a:latin typeface="Verdana"/>
                <a:cs typeface="Verdana"/>
              </a:rPr>
              <a:t>we can say </a:t>
            </a:r>
            <a:r>
              <a:rPr dirty="0" sz="1100" spc="-5">
                <a:latin typeface="Verdana"/>
                <a:cs typeface="Verdana"/>
              </a:rPr>
              <a:t>that </a:t>
            </a:r>
            <a:r>
              <a:rPr dirty="0" sz="1100" spc="-10">
                <a:latin typeface="Verdana"/>
                <a:cs typeface="Verdana"/>
              </a:rPr>
              <a:t>it is 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rotation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operation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with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180˚.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reflection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transformation,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size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object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does  </a:t>
            </a:r>
            <a:r>
              <a:rPr dirty="0" sz="1100">
                <a:latin typeface="Verdana"/>
                <a:cs typeface="Verdana"/>
              </a:rPr>
              <a:t>not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change.</a:t>
            </a:r>
            <a:endParaRPr sz="1100">
              <a:latin typeface="Verdana"/>
              <a:cs typeface="Verdana"/>
            </a:endParaRPr>
          </a:p>
          <a:p>
            <a:pPr algn="just" marL="12700" marR="7620">
              <a:lnSpc>
                <a:spcPct val="109100"/>
              </a:lnSpc>
              <a:spcBef>
                <a:spcPts val="80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figures </a:t>
            </a:r>
            <a:r>
              <a:rPr dirty="0" sz="1100">
                <a:latin typeface="Verdana"/>
                <a:cs typeface="Verdana"/>
              </a:rPr>
              <a:t>show </a:t>
            </a:r>
            <a:r>
              <a:rPr dirty="0" sz="1100" spc="-5">
                <a:latin typeface="Verdana"/>
                <a:cs typeface="Verdana"/>
              </a:rPr>
              <a:t>reflections </a:t>
            </a:r>
            <a:r>
              <a:rPr dirty="0" sz="1100">
                <a:latin typeface="Verdana"/>
                <a:cs typeface="Verdana"/>
              </a:rPr>
              <a:t>with respect to X </a:t>
            </a:r>
            <a:r>
              <a:rPr dirty="0" sz="1100" spc="-5">
                <a:latin typeface="Verdana"/>
                <a:cs typeface="Verdana"/>
              </a:rPr>
              <a:t>and </a:t>
            </a:r>
            <a:r>
              <a:rPr dirty="0" sz="1100">
                <a:latin typeface="Verdana"/>
                <a:cs typeface="Verdana"/>
              </a:rPr>
              <a:t>Y axes, and about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 spc="-5">
                <a:latin typeface="Verdana"/>
                <a:cs typeface="Verdana"/>
              </a:rPr>
              <a:t>origin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respectively.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85644" y="914399"/>
            <a:ext cx="2686811" cy="2467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00555" y="6338315"/>
            <a:ext cx="4847844" cy="26761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37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1812" y="4409566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400" y="3713606"/>
            <a:ext cx="6084570" cy="2464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51964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Figure: Reflection about line</a:t>
            </a:r>
            <a:r>
              <a:rPr dirty="0" sz="1100" spc="-15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y=x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00" b="1">
                <a:latin typeface="Arial"/>
                <a:cs typeface="Arial"/>
              </a:rPr>
              <a:t>Shear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9100"/>
              </a:lnSpc>
              <a:spcBef>
                <a:spcPts val="710"/>
              </a:spcBef>
            </a:pP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transformation that slants the shape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an </a:t>
            </a:r>
            <a:r>
              <a:rPr dirty="0" sz="1100">
                <a:latin typeface="Verdana"/>
                <a:cs typeface="Verdana"/>
              </a:rPr>
              <a:t>object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called the </a:t>
            </a:r>
            <a:r>
              <a:rPr dirty="0" sz="1100">
                <a:latin typeface="Verdana"/>
                <a:cs typeface="Verdana"/>
              </a:rPr>
              <a:t>shear </a:t>
            </a:r>
            <a:r>
              <a:rPr dirty="0" sz="1100" spc="-5">
                <a:latin typeface="Verdana"/>
                <a:cs typeface="Verdana"/>
              </a:rPr>
              <a:t>transformation.  </a:t>
            </a:r>
            <a:r>
              <a:rPr dirty="0" sz="1100">
                <a:latin typeface="Verdana"/>
                <a:cs typeface="Verdana"/>
              </a:rPr>
              <a:t>There </a:t>
            </a:r>
            <a:r>
              <a:rPr dirty="0" sz="1100" spc="-10">
                <a:latin typeface="Verdana"/>
                <a:cs typeface="Verdana"/>
              </a:rPr>
              <a:t>are </a:t>
            </a:r>
            <a:r>
              <a:rPr dirty="0" sz="1100" spc="-5">
                <a:latin typeface="Verdana"/>
                <a:cs typeface="Verdana"/>
              </a:rPr>
              <a:t>two </a:t>
            </a:r>
            <a:r>
              <a:rPr dirty="0" sz="1100">
                <a:latin typeface="Verdana"/>
                <a:cs typeface="Verdana"/>
              </a:rPr>
              <a:t>shear </a:t>
            </a:r>
            <a:r>
              <a:rPr dirty="0" sz="1100" spc="-5">
                <a:latin typeface="Verdana"/>
                <a:cs typeface="Verdana"/>
              </a:rPr>
              <a:t>transformations </a:t>
            </a:r>
            <a:r>
              <a:rPr dirty="0" sz="1100" spc="-5" b="1">
                <a:latin typeface="Verdana"/>
                <a:cs typeface="Verdana"/>
              </a:rPr>
              <a:t>X-Shear </a:t>
            </a:r>
            <a:r>
              <a:rPr dirty="0" sz="1100" spc="-5">
                <a:latin typeface="Verdana"/>
                <a:cs typeface="Verdana"/>
              </a:rPr>
              <a:t>and </a:t>
            </a:r>
            <a:r>
              <a:rPr dirty="0" sz="1100" spc="-5" b="1">
                <a:latin typeface="Verdana"/>
                <a:cs typeface="Verdana"/>
              </a:rPr>
              <a:t>Y-Shear</a:t>
            </a:r>
            <a:r>
              <a:rPr dirty="0" sz="1100" spc="-5">
                <a:latin typeface="Verdana"/>
                <a:cs typeface="Verdana"/>
              </a:rPr>
              <a:t>. One shifts </a:t>
            </a:r>
            <a:r>
              <a:rPr dirty="0" sz="1100">
                <a:latin typeface="Verdana"/>
                <a:cs typeface="Verdana"/>
              </a:rPr>
              <a:t>X </a:t>
            </a:r>
            <a:r>
              <a:rPr dirty="0" sz="1100" spc="-5">
                <a:latin typeface="Verdana"/>
                <a:cs typeface="Verdana"/>
              </a:rPr>
              <a:t>coordinates  </a:t>
            </a:r>
            <a:r>
              <a:rPr dirty="0" sz="1100" spc="-5">
                <a:latin typeface="Verdana"/>
                <a:cs typeface="Verdana"/>
              </a:rPr>
              <a:t>values </a:t>
            </a:r>
            <a:r>
              <a:rPr dirty="0" sz="1100">
                <a:latin typeface="Verdana"/>
                <a:cs typeface="Verdana"/>
              </a:rPr>
              <a:t>and other shifts Y </a:t>
            </a:r>
            <a:r>
              <a:rPr dirty="0" sz="1100" spc="-5">
                <a:latin typeface="Verdana"/>
                <a:cs typeface="Verdana"/>
              </a:rPr>
              <a:t>coordinate </a:t>
            </a:r>
            <a:r>
              <a:rPr dirty="0" sz="1100">
                <a:latin typeface="Verdana"/>
                <a:cs typeface="Verdana"/>
              </a:rPr>
              <a:t>values. However,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both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cases, </a:t>
            </a:r>
            <a:r>
              <a:rPr dirty="0" sz="1100" spc="-5">
                <a:latin typeface="Verdana"/>
                <a:cs typeface="Verdana"/>
              </a:rPr>
              <a:t>only </a:t>
            </a:r>
            <a:r>
              <a:rPr dirty="0" sz="1100">
                <a:latin typeface="Verdana"/>
                <a:cs typeface="Verdana"/>
              </a:rPr>
              <a:t>one  </a:t>
            </a:r>
            <a:r>
              <a:rPr dirty="0" sz="1100" spc="-5">
                <a:latin typeface="Verdana"/>
                <a:cs typeface="Verdana"/>
              </a:rPr>
              <a:t>coordinate </a:t>
            </a:r>
            <a:r>
              <a:rPr dirty="0" sz="1100">
                <a:latin typeface="Verdana"/>
                <a:cs typeface="Verdana"/>
              </a:rPr>
              <a:t>changes </a:t>
            </a:r>
            <a:r>
              <a:rPr dirty="0" sz="1100" spc="-5">
                <a:latin typeface="Verdana"/>
                <a:cs typeface="Verdana"/>
              </a:rPr>
              <a:t>its coordinates </a:t>
            </a:r>
            <a:r>
              <a:rPr dirty="0" sz="1100">
                <a:latin typeface="Verdana"/>
                <a:cs typeface="Verdana"/>
              </a:rPr>
              <a:t>and other </a:t>
            </a:r>
            <a:r>
              <a:rPr dirty="0" sz="1100" spc="-5">
                <a:latin typeface="Verdana"/>
                <a:cs typeface="Verdana"/>
              </a:rPr>
              <a:t>preserves </a:t>
            </a:r>
            <a:r>
              <a:rPr dirty="0" sz="1100">
                <a:latin typeface="Verdana"/>
                <a:cs typeface="Verdana"/>
              </a:rPr>
              <a:t>its </a:t>
            </a:r>
            <a:r>
              <a:rPr dirty="0" sz="1100" spc="-5">
                <a:latin typeface="Verdana"/>
                <a:cs typeface="Verdana"/>
              </a:rPr>
              <a:t>values. Shearing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also  </a:t>
            </a:r>
            <a:r>
              <a:rPr dirty="0" sz="1100">
                <a:latin typeface="Verdana"/>
                <a:cs typeface="Verdana"/>
              </a:rPr>
              <a:t>termed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Skewing</a:t>
            </a:r>
            <a:r>
              <a:rPr dirty="0" sz="110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2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X-Shear</a:t>
            </a:r>
            <a:endParaRPr sz="1400">
              <a:latin typeface="Arial"/>
              <a:cs typeface="Arial"/>
            </a:endParaRPr>
          </a:p>
          <a:p>
            <a:pPr algn="just" marL="12700" marR="5715">
              <a:lnSpc>
                <a:spcPct val="109100"/>
              </a:lnSpc>
              <a:spcBef>
                <a:spcPts val="140"/>
              </a:spcBef>
            </a:pP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X-Shear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preserves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Y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coordinate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changes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are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made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X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coordinates,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which  </a:t>
            </a:r>
            <a:r>
              <a:rPr dirty="0" sz="1100">
                <a:latin typeface="Verdana"/>
                <a:cs typeface="Verdana"/>
              </a:rPr>
              <a:t>causes </a:t>
            </a:r>
            <a:r>
              <a:rPr dirty="0" sz="1100" spc="-5">
                <a:latin typeface="Verdana"/>
                <a:cs typeface="Verdana"/>
              </a:rPr>
              <a:t>the vertical lines to </a:t>
            </a:r>
            <a:r>
              <a:rPr dirty="0" sz="1100" spc="-10">
                <a:latin typeface="Verdana"/>
                <a:cs typeface="Verdana"/>
              </a:rPr>
              <a:t>tilt </a:t>
            </a:r>
            <a:r>
              <a:rPr dirty="0" sz="1100" spc="-5">
                <a:latin typeface="Verdana"/>
                <a:cs typeface="Verdana"/>
              </a:rPr>
              <a:t>right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left as </a:t>
            </a:r>
            <a:r>
              <a:rPr dirty="0" sz="1100">
                <a:latin typeface="Verdana"/>
                <a:cs typeface="Verdana"/>
              </a:rPr>
              <a:t>shown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below</a:t>
            </a:r>
            <a:r>
              <a:rPr dirty="0" sz="1100" spc="1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figure.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00555" y="914399"/>
            <a:ext cx="4847844" cy="2676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67611" y="6288023"/>
            <a:ext cx="4724400" cy="236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38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400" y="447040"/>
            <a:ext cx="6085205" cy="2734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0095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9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transformation matrix </a:t>
            </a:r>
            <a:r>
              <a:rPr dirty="0" sz="1100">
                <a:latin typeface="Verdana"/>
                <a:cs typeface="Verdana"/>
              </a:rPr>
              <a:t>for X-Shear can be </a:t>
            </a:r>
            <a:r>
              <a:rPr dirty="0" sz="1100" spc="-5">
                <a:latin typeface="Verdana"/>
                <a:cs typeface="Verdana"/>
              </a:rPr>
              <a:t>represented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as:</a:t>
            </a:r>
            <a:endParaRPr sz="1100">
              <a:latin typeface="Verdana"/>
              <a:cs typeface="Verdana"/>
            </a:endParaRPr>
          </a:p>
          <a:p>
            <a:pPr algn="ctr" marL="490220">
              <a:lnSpc>
                <a:spcPts val="1310"/>
              </a:lnSpc>
              <a:spcBef>
                <a:spcPts val="720"/>
              </a:spcBef>
              <a:tabLst>
                <a:tab pos="775335" algn="l"/>
                <a:tab pos="993140" algn="l"/>
              </a:tabLst>
            </a:pPr>
            <a:r>
              <a:rPr dirty="0" sz="1100">
                <a:latin typeface="Cambria Math"/>
                <a:cs typeface="Cambria Math"/>
              </a:rPr>
              <a:t>1	0	0</a:t>
            </a:r>
            <a:endParaRPr sz="1100">
              <a:latin typeface="Cambria Math"/>
              <a:cs typeface="Cambria Math"/>
            </a:endParaRPr>
          </a:p>
          <a:p>
            <a:pPr algn="ctr" marL="635">
              <a:lnSpc>
                <a:spcPts val="1310"/>
              </a:lnSpc>
              <a:tabLst>
                <a:tab pos="831215" algn="l"/>
                <a:tab pos="1049655" algn="l"/>
              </a:tabLst>
            </a:pPr>
            <a:r>
              <a:rPr dirty="0" baseline="2525" sz="1650" spc="-165">
                <a:latin typeface="Cambria Math"/>
                <a:cs typeface="Cambria Math"/>
              </a:rPr>
              <a:t>�</a:t>
            </a:r>
            <a:r>
              <a:rPr dirty="0" baseline="-13888" sz="1200" spc="52">
                <a:latin typeface="Cambria Math"/>
                <a:cs typeface="Cambria Math"/>
              </a:rPr>
              <a:t>𝑆</a:t>
            </a:r>
            <a:r>
              <a:rPr dirty="0" baseline="-13888" sz="1200" spc="82">
                <a:latin typeface="Cambria Math"/>
                <a:cs typeface="Cambria Math"/>
              </a:rPr>
              <a:t>ℎ</a:t>
            </a:r>
            <a:r>
              <a:rPr dirty="0" baseline="-13888" sz="1200">
                <a:latin typeface="Cambria Math"/>
                <a:cs typeface="Cambria Math"/>
              </a:rPr>
              <a:t> </a:t>
            </a:r>
            <a:r>
              <a:rPr dirty="0" baseline="-13888" sz="1200" spc="30">
                <a:latin typeface="Cambria Math"/>
                <a:cs typeface="Cambria Math"/>
              </a:rPr>
              <a:t> </a:t>
            </a:r>
            <a:r>
              <a:rPr dirty="0" baseline="2525" sz="1650">
                <a:latin typeface="Cambria Math"/>
                <a:cs typeface="Cambria Math"/>
              </a:rPr>
              <a:t>=</a:t>
            </a:r>
            <a:r>
              <a:rPr dirty="0" baseline="2525" sz="1650">
                <a:latin typeface="Cambria Math"/>
                <a:cs typeface="Cambria Math"/>
              </a:rPr>
              <a:t> </a:t>
            </a:r>
            <a:r>
              <a:rPr dirty="0" baseline="2525" sz="1650" spc="82">
                <a:latin typeface="Cambria Math"/>
                <a:cs typeface="Cambria Math"/>
              </a:rPr>
              <a:t> </a:t>
            </a:r>
            <a:r>
              <a:rPr dirty="0" sz="1100" spc="45">
                <a:latin typeface="Cambria Math"/>
                <a:cs typeface="Cambria Math"/>
              </a:rPr>
              <a:t>[</a:t>
            </a:r>
            <a:r>
              <a:rPr dirty="0" sz="1100">
                <a:latin typeface="Cambria Math"/>
                <a:cs typeface="Cambria Math"/>
              </a:rPr>
              <a:t>Sh</a:t>
            </a:r>
            <a:r>
              <a:rPr dirty="0" baseline="-17361" sz="1200" spc="-120">
                <a:latin typeface="Cambria Math"/>
                <a:cs typeface="Cambria Math"/>
              </a:rPr>
              <a:t>�</a:t>
            </a:r>
            <a:r>
              <a:rPr dirty="0" baseline="-17361" sz="1200">
                <a:latin typeface="Cambria Math"/>
                <a:cs typeface="Cambria Math"/>
              </a:rPr>
              <a:t>	</a:t>
            </a:r>
            <a:r>
              <a:rPr dirty="0" sz="1100">
                <a:latin typeface="Cambria Math"/>
                <a:cs typeface="Cambria Math"/>
              </a:rPr>
              <a:t>1</a:t>
            </a:r>
            <a:r>
              <a:rPr dirty="0" sz="1100">
                <a:latin typeface="Cambria Math"/>
                <a:cs typeface="Cambria Math"/>
              </a:rPr>
              <a:t>	</a:t>
            </a:r>
            <a:r>
              <a:rPr dirty="0" sz="1100">
                <a:latin typeface="Cambria Math"/>
                <a:cs typeface="Cambria Math"/>
              </a:rPr>
              <a:t>0</a:t>
            </a:r>
            <a:r>
              <a:rPr dirty="0" sz="1100" spc="55">
                <a:latin typeface="Cambria Math"/>
                <a:cs typeface="Cambria Math"/>
              </a:rPr>
              <a:t>]</a:t>
            </a:r>
            <a:endParaRPr sz="1100">
              <a:latin typeface="Cambria Math"/>
              <a:cs typeface="Cambria Math"/>
            </a:endParaRPr>
          </a:p>
          <a:p>
            <a:pPr algn="ctr" marL="490220">
              <a:lnSpc>
                <a:spcPct val="100000"/>
              </a:lnSpc>
              <a:tabLst>
                <a:tab pos="775335" algn="l"/>
                <a:tab pos="993140" algn="l"/>
              </a:tabLst>
            </a:pPr>
            <a:r>
              <a:rPr dirty="0" sz="1100">
                <a:latin typeface="Cambria Math"/>
                <a:cs typeface="Cambria Math"/>
              </a:rPr>
              <a:t>0	0	1</a:t>
            </a:r>
            <a:endParaRPr sz="1100">
              <a:latin typeface="Cambria Math"/>
              <a:cs typeface="Cambria Math"/>
            </a:endParaRPr>
          </a:p>
          <a:p>
            <a:pPr algn="ctr" marL="2479040" marR="2473325">
              <a:lnSpc>
                <a:spcPts val="2150"/>
              </a:lnSpc>
              <a:spcBef>
                <a:spcPts val="170"/>
              </a:spcBef>
            </a:pPr>
            <a:r>
              <a:rPr dirty="0" baseline="5050" sz="1650">
                <a:latin typeface="Verdana"/>
                <a:cs typeface="Verdana"/>
              </a:rPr>
              <a:t>X’ = X + </a:t>
            </a:r>
            <a:r>
              <a:rPr dirty="0" baseline="5050" sz="1650" spc="-7">
                <a:latin typeface="Verdana"/>
                <a:cs typeface="Verdana"/>
              </a:rPr>
              <a:t>Sh</a:t>
            </a:r>
            <a:r>
              <a:rPr dirty="0" sz="700" spc="-5">
                <a:latin typeface="Verdana"/>
                <a:cs typeface="Verdana"/>
              </a:rPr>
              <a:t>x </a:t>
            </a:r>
            <a:r>
              <a:rPr dirty="0" baseline="5050" sz="1650">
                <a:latin typeface="Verdana"/>
                <a:cs typeface="Verdana"/>
              </a:rPr>
              <a:t>∙ Y  </a:t>
            </a:r>
            <a:r>
              <a:rPr dirty="0" sz="1100">
                <a:latin typeface="Verdana"/>
                <a:cs typeface="Verdana"/>
              </a:rPr>
              <a:t>Y’ =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Y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400" b="1">
                <a:latin typeface="Arial"/>
                <a:cs typeface="Arial"/>
              </a:rPr>
              <a:t>Y-Shear</a:t>
            </a:r>
            <a:endParaRPr sz="1400">
              <a:latin typeface="Arial"/>
              <a:cs typeface="Arial"/>
            </a:endParaRPr>
          </a:p>
          <a:p>
            <a:pPr algn="just" marL="12700" marR="6350">
              <a:lnSpc>
                <a:spcPct val="108800"/>
              </a:lnSpc>
              <a:spcBef>
                <a:spcPts val="145"/>
              </a:spcBef>
            </a:pPr>
            <a:r>
              <a:rPr dirty="0" sz="1100">
                <a:latin typeface="Verdana"/>
                <a:cs typeface="Verdana"/>
              </a:rPr>
              <a:t>The Y-Shear </a:t>
            </a:r>
            <a:r>
              <a:rPr dirty="0" sz="1100" spc="-5">
                <a:latin typeface="Verdana"/>
                <a:cs typeface="Verdana"/>
              </a:rPr>
              <a:t>preserves the </a:t>
            </a:r>
            <a:r>
              <a:rPr dirty="0" sz="1100">
                <a:latin typeface="Verdana"/>
                <a:cs typeface="Verdana"/>
              </a:rPr>
              <a:t>X </a:t>
            </a:r>
            <a:r>
              <a:rPr dirty="0" sz="1100" spc="-5">
                <a:latin typeface="Verdana"/>
                <a:cs typeface="Verdana"/>
              </a:rPr>
              <a:t>coordinates </a:t>
            </a:r>
            <a:r>
              <a:rPr dirty="0" sz="1100">
                <a:latin typeface="Verdana"/>
                <a:cs typeface="Verdana"/>
              </a:rPr>
              <a:t>and changes the Y </a:t>
            </a:r>
            <a:r>
              <a:rPr dirty="0" sz="1100" spc="-5">
                <a:latin typeface="Verdana"/>
                <a:cs typeface="Verdana"/>
              </a:rPr>
              <a:t>coordinates which </a:t>
            </a:r>
            <a:r>
              <a:rPr dirty="0" sz="1100">
                <a:latin typeface="Verdana"/>
                <a:cs typeface="Verdana"/>
              </a:rPr>
              <a:t>causes  </a:t>
            </a:r>
            <a:r>
              <a:rPr dirty="0" sz="1100" spc="-5">
                <a:latin typeface="Verdana"/>
                <a:cs typeface="Verdana"/>
              </a:rPr>
              <a:t>the horizontal lines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transform into lines which </a:t>
            </a:r>
            <a:r>
              <a:rPr dirty="0" sz="1100">
                <a:latin typeface="Verdana"/>
                <a:cs typeface="Verdana"/>
              </a:rPr>
              <a:t>slopes up or down </a:t>
            </a:r>
            <a:r>
              <a:rPr dirty="0" sz="1100" spc="-5">
                <a:latin typeface="Verdana"/>
                <a:cs typeface="Verdana"/>
              </a:rPr>
              <a:t>as </a:t>
            </a:r>
            <a:r>
              <a:rPr dirty="0" sz="1100">
                <a:latin typeface="Verdana"/>
                <a:cs typeface="Verdana"/>
              </a:rPr>
              <a:t>shown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 spc="-5">
                <a:latin typeface="Verdana"/>
                <a:cs typeface="Verdana"/>
              </a:rPr>
              <a:t>following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figure.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0" y="6284848"/>
            <a:ext cx="3625215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The Y-Shear can be </a:t>
            </a:r>
            <a:r>
              <a:rPr dirty="0" sz="1100" spc="-5">
                <a:latin typeface="Verdana"/>
                <a:cs typeface="Verdana"/>
              </a:rPr>
              <a:t>represented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matrix from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as: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26054" y="6514088"/>
          <a:ext cx="1209040" cy="61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3418"/>
                <a:gridCol w="355683"/>
                <a:gridCol w="229492"/>
              </a:tblGrid>
              <a:tr h="227673">
                <a:tc>
                  <a:txBody>
                    <a:bodyPr/>
                    <a:lstStyle/>
                    <a:p>
                      <a:pPr algn="r" marR="61594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1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 spc="-10">
                          <a:latin typeface="Cambria Math"/>
                          <a:cs typeface="Cambria Math"/>
                        </a:rPr>
                        <a:t>Sh</a:t>
                      </a:r>
                      <a:r>
                        <a:rPr dirty="0" baseline="-17361" sz="1200" spc="-15">
                          <a:latin typeface="Cambria Math"/>
                          <a:cs typeface="Cambria Math"/>
                        </a:rPr>
                        <a:t>�</a:t>
                      </a:r>
                      <a:endParaRPr baseline="-17361"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0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</a:tr>
              <a:tr h="176022">
                <a:tc>
                  <a:txBody>
                    <a:bodyPr/>
                    <a:lstStyle/>
                    <a:p>
                      <a:pPr algn="r" marR="61594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dirty="0" baseline="12626" sz="1650" spc="-337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z="800" spc="-5">
                          <a:latin typeface="Cambria Math"/>
                          <a:cs typeface="Cambria Math"/>
                        </a:rPr>
                        <a:t>𝑆</a:t>
                      </a:r>
                      <a:r>
                        <a:rPr dirty="0" sz="800">
                          <a:latin typeface="Cambria Math"/>
                          <a:cs typeface="Cambria Math"/>
                        </a:rPr>
                        <a:t>ℎ</a:t>
                      </a:r>
                      <a:r>
                        <a:rPr dirty="0" sz="80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800" spc="2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baseline="12626" sz="1650">
                          <a:latin typeface="Cambria Math"/>
                          <a:cs typeface="Cambria Math"/>
                        </a:rPr>
                        <a:t>= </a:t>
                      </a:r>
                      <a:r>
                        <a:rPr dirty="0" baseline="12626" sz="165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baseline="12626" sz="1650" spc="82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baseline="10101" sz="1650">
                          <a:latin typeface="Cambria Math"/>
                          <a:cs typeface="Cambria Math"/>
                        </a:rPr>
                        <a:t>[</a:t>
                      </a:r>
                      <a:r>
                        <a:rPr dirty="0" baseline="2525" sz="1650">
                          <a:latin typeface="Cambria Math"/>
                          <a:cs typeface="Cambria Math"/>
                        </a:rPr>
                        <a:t>0</a:t>
                      </a:r>
                      <a:endParaRPr baseline="2525" sz="165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260"/>
                        </a:lnSpc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1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120"/>
                        </a:lnSpc>
                      </a:pPr>
                      <a:r>
                        <a:rPr dirty="0" baseline="-7575" sz="1650" spc="37">
                          <a:latin typeface="Cambria Math"/>
                          <a:cs typeface="Cambria Math"/>
                        </a:rPr>
                        <a:t>0</a:t>
                      </a:r>
                      <a:r>
                        <a:rPr dirty="0" sz="1100" spc="25">
                          <a:latin typeface="Cambria Math"/>
                          <a:cs typeface="Cambria Math"/>
                        </a:rPr>
                        <a:t>]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</a:tr>
              <a:tr h="215556">
                <a:tc>
                  <a:txBody>
                    <a:bodyPr/>
                    <a:lstStyle/>
                    <a:p>
                      <a:pPr algn="r" marR="61594">
                        <a:lnSpc>
                          <a:spcPts val="1170"/>
                        </a:lnSpc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0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810">
                        <a:lnSpc>
                          <a:spcPts val="1170"/>
                        </a:lnSpc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0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170"/>
                        </a:lnSpc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1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81812" y="8134857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7400" y="7060991"/>
            <a:ext cx="6085840" cy="2165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483485" marR="2477770">
              <a:lnSpc>
                <a:spcPct val="162700"/>
              </a:lnSpc>
            </a:pPr>
            <a:r>
              <a:rPr dirty="0" baseline="5050" sz="1650">
                <a:latin typeface="Verdana"/>
                <a:cs typeface="Verdana"/>
              </a:rPr>
              <a:t>Y</a:t>
            </a:r>
            <a:r>
              <a:rPr dirty="0" baseline="5050" sz="1650">
                <a:latin typeface="Verdana"/>
                <a:cs typeface="Verdana"/>
              </a:rPr>
              <a:t>’ = </a:t>
            </a:r>
            <a:r>
              <a:rPr dirty="0" baseline="5050" sz="1650">
                <a:latin typeface="Verdana"/>
                <a:cs typeface="Verdana"/>
              </a:rPr>
              <a:t>Y + Sh</a:t>
            </a:r>
            <a:r>
              <a:rPr dirty="0" sz="700">
                <a:latin typeface="Verdana"/>
                <a:cs typeface="Verdana"/>
              </a:rPr>
              <a:t>y </a:t>
            </a:r>
            <a:r>
              <a:rPr dirty="0" baseline="5050" sz="1650">
                <a:latin typeface="Verdana"/>
                <a:cs typeface="Verdana"/>
              </a:rPr>
              <a:t>∙ </a:t>
            </a:r>
            <a:r>
              <a:rPr dirty="0" baseline="5050" sz="1650">
                <a:latin typeface="Verdana"/>
                <a:cs typeface="Verdana"/>
              </a:rPr>
              <a:t>X  </a:t>
            </a:r>
            <a:r>
              <a:rPr dirty="0" sz="1100" spc="-5">
                <a:latin typeface="Verdana"/>
                <a:cs typeface="Verdana"/>
              </a:rPr>
              <a:t>X</a:t>
            </a:r>
            <a:r>
              <a:rPr dirty="0" sz="1100" spc="-5">
                <a:latin typeface="Verdana"/>
                <a:cs typeface="Verdana"/>
              </a:rPr>
              <a:t>’ </a:t>
            </a:r>
            <a:r>
              <a:rPr dirty="0" sz="1100">
                <a:latin typeface="Verdana"/>
                <a:cs typeface="Verdana"/>
              </a:rPr>
              <a:t>=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X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14" b="1">
                <a:latin typeface="Arial"/>
                <a:cs typeface="Arial"/>
              </a:rPr>
              <a:t>Composite</a:t>
            </a:r>
            <a:r>
              <a:rPr dirty="0" sz="1800" spc="-330" b="1">
                <a:latin typeface="Arial"/>
                <a:cs typeface="Arial"/>
              </a:rPr>
              <a:t> </a:t>
            </a:r>
            <a:r>
              <a:rPr dirty="0" sz="1800" spc="-125" b="1">
                <a:latin typeface="Arial"/>
                <a:cs typeface="Arial"/>
              </a:rPr>
              <a:t>Transformation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9100"/>
              </a:lnSpc>
              <a:spcBef>
                <a:spcPts val="710"/>
              </a:spcBef>
            </a:pPr>
            <a:r>
              <a:rPr dirty="0" sz="1100">
                <a:latin typeface="Verdana"/>
                <a:cs typeface="Verdana"/>
              </a:rPr>
              <a:t>If a </a:t>
            </a:r>
            <a:r>
              <a:rPr dirty="0" sz="1100" spc="-5">
                <a:latin typeface="Verdana"/>
                <a:cs typeface="Verdana"/>
              </a:rPr>
              <a:t>transformation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plane </a:t>
            </a:r>
            <a:r>
              <a:rPr dirty="0" sz="1100">
                <a:latin typeface="Verdana"/>
                <a:cs typeface="Verdana"/>
              </a:rPr>
              <a:t>T1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followed by a second </a:t>
            </a:r>
            <a:r>
              <a:rPr dirty="0" sz="1100" spc="-5">
                <a:latin typeface="Verdana"/>
                <a:cs typeface="Verdana"/>
              </a:rPr>
              <a:t>plane transformation </a:t>
            </a:r>
            <a:r>
              <a:rPr dirty="0" sz="1100" spc="5">
                <a:latin typeface="Verdana"/>
                <a:cs typeface="Verdana"/>
              </a:rPr>
              <a:t>T2, </a:t>
            </a:r>
            <a:r>
              <a:rPr dirty="0" sz="1100" spc="3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then the result itself may </a:t>
            </a:r>
            <a:r>
              <a:rPr dirty="0" sz="1100">
                <a:latin typeface="Verdana"/>
                <a:cs typeface="Verdana"/>
              </a:rPr>
              <a:t>be represented by a </a:t>
            </a:r>
            <a:r>
              <a:rPr dirty="0" sz="1100" spc="-5">
                <a:latin typeface="Verdana"/>
                <a:cs typeface="Verdana"/>
              </a:rPr>
              <a:t>single transformation </a:t>
            </a:r>
            <a:r>
              <a:rPr dirty="0" sz="1100">
                <a:latin typeface="Verdana"/>
                <a:cs typeface="Verdana"/>
              </a:rPr>
              <a:t>T </a:t>
            </a:r>
            <a:r>
              <a:rPr dirty="0" sz="1100" spc="-5">
                <a:latin typeface="Verdana"/>
                <a:cs typeface="Verdana"/>
              </a:rPr>
              <a:t>which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 spc="-5">
                <a:latin typeface="Verdana"/>
                <a:cs typeface="Verdana"/>
              </a:rPr>
              <a:t>composition </a:t>
            </a:r>
            <a:r>
              <a:rPr dirty="0" sz="1100">
                <a:latin typeface="Verdana"/>
                <a:cs typeface="Verdana"/>
              </a:rPr>
              <a:t>of T1 and T2 </a:t>
            </a:r>
            <a:r>
              <a:rPr dirty="0" sz="1100" spc="-5">
                <a:latin typeface="Verdana"/>
                <a:cs typeface="Verdana"/>
              </a:rPr>
              <a:t>taken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that </a:t>
            </a:r>
            <a:r>
              <a:rPr dirty="0" sz="1100">
                <a:latin typeface="Verdana"/>
                <a:cs typeface="Verdana"/>
              </a:rPr>
              <a:t>order. </a:t>
            </a: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written as </a:t>
            </a:r>
            <a:r>
              <a:rPr dirty="0" sz="1100">
                <a:latin typeface="Verdana"/>
                <a:cs typeface="Verdana"/>
              </a:rPr>
              <a:t>T =</a:t>
            </a:r>
            <a:r>
              <a:rPr dirty="0" sz="1100" spc="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T1</a:t>
            </a:r>
            <a:r>
              <a:rPr dirty="0" sz="1100" spc="-5">
                <a:latin typeface="Verdana"/>
                <a:cs typeface="Verdana"/>
              </a:rPr>
              <a:t>∙</a:t>
            </a:r>
            <a:r>
              <a:rPr dirty="0" sz="1100" spc="-5">
                <a:latin typeface="Verdana"/>
                <a:cs typeface="Verdana"/>
              </a:rPr>
              <a:t>T2.</a:t>
            </a:r>
            <a:endParaRPr sz="1100">
              <a:latin typeface="Verdana"/>
              <a:cs typeface="Verdana"/>
            </a:endParaRPr>
          </a:p>
          <a:p>
            <a:pPr algn="just" marL="12700" marR="7620">
              <a:lnSpc>
                <a:spcPct val="108200"/>
              </a:lnSpc>
              <a:spcBef>
                <a:spcPts val="825"/>
              </a:spcBef>
            </a:pPr>
            <a:r>
              <a:rPr dirty="0" sz="1100" spc="-5">
                <a:latin typeface="Verdana"/>
                <a:cs typeface="Verdana"/>
              </a:rPr>
              <a:t>Composite transformation </a:t>
            </a:r>
            <a:r>
              <a:rPr dirty="0" sz="1100">
                <a:latin typeface="Verdana"/>
                <a:cs typeface="Verdana"/>
              </a:rPr>
              <a:t>can be achieved by concatenation of </a:t>
            </a:r>
            <a:r>
              <a:rPr dirty="0" sz="1100" spc="-5">
                <a:latin typeface="Verdana"/>
                <a:cs typeface="Verdana"/>
              </a:rPr>
              <a:t>transformation  </a:t>
            </a:r>
            <a:r>
              <a:rPr dirty="0" sz="1100" spc="-5">
                <a:latin typeface="Verdana"/>
                <a:cs typeface="Verdana"/>
              </a:rPr>
              <a:t>matrices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obtain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combined </a:t>
            </a:r>
            <a:r>
              <a:rPr dirty="0" sz="1100">
                <a:latin typeface="Verdana"/>
                <a:cs typeface="Verdana"/>
              </a:rPr>
              <a:t>transformation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matrix.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71600" y="3576827"/>
            <a:ext cx="4914900" cy="25938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39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400" y="447040"/>
            <a:ext cx="6086475" cy="4893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0095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9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combined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matrix:</a:t>
            </a:r>
            <a:endParaRPr sz="110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[T][X] = </a:t>
            </a:r>
            <a:r>
              <a:rPr dirty="0" sz="1100" spc="-5">
                <a:latin typeface="Verdana"/>
                <a:cs typeface="Verdana"/>
              </a:rPr>
              <a:t>[X] [T1] [T2] [T3] [T4] ….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[Tn]</a:t>
            </a:r>
            <a:endParaRPr sz="11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Where </a:t>
            </a:r>
            <a:r>
              <a:rPr dirty="0" sz="1100" spc="-10">
                <a:latin typeface="Verdana"/>
                <a:cs typeface="Verdana"/>
              </a:rPr>
              <a:t>[Ti] is </a:t>
            </a:r>
            <a:r>
              <a:rPr dirty="0" sz="1100">
                <a:latin typeface="Verdana"/>
                <a:cs typeface="Verdana"/>
              </a:rPr>
              <a:t>any </a:t>
            </a:r>
            <a:r>
              <a:rPr dirty="0" sz="1100" spc="-5">
                <a:latin typeface="Verdana"/>
                <a:cs typeface="Verdana"/>
              </a:rPr>
              <a:t>combination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93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Translation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Scaling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Shearing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Rotation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Reflection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imes New Roman"/>
              <a:cs typeface="Times New Roman"/>
            </a:endParaRPr>
          </a:p>
          <a:p>
            <a:pPr algn="just" marL="12700" marR="6350">
              <a:lnSpc>
                <a:spcPct val="108900"/>
              </a:lnSpc>
            </a:pP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change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order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transformation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would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lead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different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results,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general  </a:t>
            </a:r>
            <a:r>
              <a:rPr dirty="0" sz="1100" spc="-5">
                <a:latin typeface="Verdana"/>
                <a:cs typeface="Verdana"/>
              </a:rPr>
              <a:t>matrix multiplication </a:t>
            </a:r>
            <a:r>
              <a:rPr dirty="0" sz="1100">
                <a:latin typeface="Verdana"/>
                <a:cs typeface="Verdana"/>
              </a:rPr>
              <a:t>is not </a:t>
            </a:r>
            <a:r>
              <a:rPr dirty="0" sz="1100" spc="-5">
                <a:latin typeface="Verdana"/>
                <a:cs typeface="Verdana"/>
              </a:rPr>
              <a:t>cumulative, </a:t>
            </a:r>
            <a:r>
              <a:rPr dirty="0" sz="1100">
                <a:latin typeface="Verdana"/>
                <a:cs typeface="Verdana"/>
              </a:rPr>
              <a:t>that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[A] ∙ [B] ≠ </a:t>
            </a:r>
            <a:r>
              <a:rPr dirty="0" sz="1100" spc="-5">
                <a:latin typeface="Verdana"/>
                <a:cs typeface="Verdana"/>
              </a:rPr>
              <a:t>[B] </a:t>
            </a:r>
            <a:r>
              <a:rPr dirty="0" sz="1100">
                <a:latin typeface="Verdana"/>
                <a:cs typeface="Verdana"/>
              </a:rPr>
              <a:t>∙ [A] and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order of  </a:t>
            </a:r>
            <a:r>
              <a:rPr dirty="0" sz="1100" spc="-5">
                <a:latin typeface="Verdana"/>
                <a:cs typeface="Verdana"/>
              </a:rPr>
              <a:t>multiplication.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basic </a:t>
            </a:r>
            <a:r>
              <a:rPr dirty="0" sz="1100">
                <a:latin typeface="Verdana"/>
                <a:cs typeface="Verdana"/>
              </a:rPr>
              <a:t>purpose of </a:t>
            </a:r>
            <a:r>
              <a:rPr dirty="0" sz="1100" spc="-5">
                <a:latin typeface="Verdana"/>
                <a:cs typeface="Verdana"/>
              </a:rPr>
              <a:t>composing transformations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gain efficiency </a:t>
            </a:r>
            <a:r>
              <a:rPr dirty="0" sz="1100">
                <a:latin typeface="Verdana"/>
                <a:cs typeface="Verdana"/>
              </a:rPr>
              <a:t>by  </a:t>
            </a:r>
            <a:r>
              <a:rPr dirty="0" sz="1100" spc="-5">
                <a:latin typeface="Verdana"/>
                <a:cs typeface="Verdana"/>
              </a:rPr>
              <a:t>applying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single </a:t>
            </a:r>
            <a:r>
              <a:rPr dirty="0" sz="1100">
                <a:latin typeface="Verdana"/>
                <a:cs typeface="Verdana"/>
              </a:rPr>
              <a:t>composed </a:t>
            </a:r>
            <a:r>
              <a:rPr dirty="0" sz="1100" spc="-5">
                <a:latin typeface="Verdana"/>
                <a:cs typeface="Verdana"/>
              </a:rPr>
              <a:t>transformation </a:t>
            </a:r>
            <a:r>
              <a:rPr dirty="0" sz="1100">
                <a:latin typeface="Verdana"/>
                <a:cs typeface="Verdana"/>
              </a:rPr>
              <a:t>to a </a:t>
            </a:r>
            <a:r>
              <a:rPr dirty="0" sz="1100" spc="-5">
                <a:latin typeface="Verdana"/>
                <a:cs typeface="Verdana"/>
              </a:rPr>
              <a:t>point, rather </a:t>
            </a:r>
            <a:r>
              <a:rPr dirty="0" sz="1100">
                <a:latin typeface="Verdana"/>
                <a:cs typeface="Verdana"/>
              </a:rPr>
              <a:t>than </a:t>
            </a:r>
            <a:r>
              <a:rPr dirty="0" sz="1100" spc="-5">
                <a:latin typeface="Verdana"/>
                <a:cs typeface="Verdana"/>
              </a:rPr>
              <a:t>applying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series </a:t>
            </a:r>
            <a:r>
              <a:rPr dirty="0" sz="1100">
                <a:latin typeface="Verdana"/>
                <a:cs typeface="Verdana"/>
              </a:rPr>
              <a:t>of  </a:t>
            </a:r>
            <a:r>
              <a:rPr dirty="0" sz="1100" spc="-5">
                <a:latin typeface="Verdana"/>
                <a:cs typeface="Verdana"/>
              </a:rPr>
              <a:t>transformation, </a:t>
            </a:r>
            <a:r>
              <a:rPr dirty="0" sz="1100">
                <a:latin typeface="Verdana"/>
                <a:cs typeface="Verdana"/>
              </a:rPr>
              <a:t>one </a:t>
            </a:r>
            <a:r>
              <a:rPr dirty="0" sz="1100" spc="-5">
                <a:latin typeface="Verdana"/>
                <a:cs typeface="Verdana"/>
              </a:rPr>
              <a:t>after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another.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9100"/>
              </a:lnSpc>
              <a:spcBef>
                <a:spcPts val="815"/>
              </a:spcBef>
            </a:pP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example, </a:t>
            </a:r>
            <a:r>
              <a:rPr dirty="0" sz="1100">
                <a:latin typeface="Verdana"/>
                <a:cs typeface="Verdana"/>
              </a:rPr>
              <a:t>to rotate an object about an </a:t>
            </a:r>
            <a:r>
              <a:rPr dirty="0" sz="1100" spc="-5">
                <a:latin typeface="Verdana"/>
                <a:cs typeface="Verdana"/>
              </a:rPr>
              <a:t>arbitrary </a:t>
            </a:r>
            <a:r>
              <a:rPr dirty="0" sz="1100">
                <a:latin typeface="Verdana"/>
                <a:cs typeface="Verdana"/>
              </a:rPr>
              <a:t>point </a:t>
            </a:r>
            <a:r>
              <a:rPr dirty="0" sz="1100" spc="-5">
                <a:latin typeface="Verdana"/>
                <a:cs typeface="Verdana"/>
              </a:rPr>
              <a:t>(Xp, </a:t>
            </a:r>
            <a:r>
              <a:rPr dirty="0" sz="1100">
                <a:latin typeface="Verdana"/>
                <a:cs typeface="Verdana"/>
              </a:rPr>
              <a:t>Yp), we </a:t>
            </a:r>
            <a:r>
              <a:rPr dirty="0" sz="1100" spc="-5">
                <a:latin typeface="Verdana"/>
                <a:cs typeface="Verdana"/>
              </a:rPr>
              <a:t>have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carry  </a:t>
            </a:r>
            <a:r>
              <a:rPr dirty="0" sz="1100">
                <a:latin typeface="Verdana"/>
                <a:cs typeface="Verdana"/>
              </a:rPr>
              <a:t>out </a:t>
            </a:r>
            <a:r>
              <a:rPr dirty="0" sz="1100" spc="-5">
                <a:latin typeface="Verdana"/>
                <a:cs typeface="Verdana"/>
              </a:rPr>
              <a:t>three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steps: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925"/>
              </a:spcBef>
              <a:buAutoNum type="arabicPeriod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Translate </a:t>
            </a:r>
            <a:r>
              <a:rPr dirty="0" sz="1100">
                <a:latin typeface="Verdana"/>
                <a:cs typeface="Verdana"/>
              </a:rPr>
              <a:t>point </a:t>
            </a:r>
            <a:r>
              <a:rPr dirty="0" sz="1100" spc="-5">
                <a:latin typeface="Verdana"/>
                <a:cs typeface="Verdana"/>
              </a:rPr>
              <a:t>(Xp, </a:t>
            </a:r>
            <a:r>
              <a:rPr dirty="0" sz="1100">
                <a:latin typeface="Verdana"/>
                <a:cs typeface="Verdana"/>
              </a:rPr>
              <a:t>Yp) </a:t>
            </a:r>
            <a:r>
              <a:rPr dirty="0" sz="1100" spc="-5">
                <a:latin typeface="Verdana"/>
                <a:cs typeface="Verdana"/>
              </a:rPr>
              <a:t>to 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origin.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95"/>
              </a:spcBef>
              <a:buAutoNum type="arabicPeriod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Rotate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>
                <a:latin typeface="Verdana"/>
                <a:cs typeface="Verdana"/>
              </a:rPr>
              <a:t>about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origin.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75"/>
              </a:spcBef>
              <a:buAutoNum type="arabicPeriod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Finally, translate the </a:t>
            </a:r>
            <a:r>
              <a:rPr dirty="0" sz="1100">
                <a:latin typeface="Verdana"/>
                <a:cs typeface="Verdana"/>
              </a:rPr>
              <a:t>center of </a:t>
            </a:r>
            <a:r>
              <a:rPr dirty="0" sz="1100" spc="-5">
                <a:latin typeface="Verdana"/>
                <a:cs typeface="Verdana"/>
              </a:rPr>
              <a:t>rotation </a:t>
            </a:r>
            <a:r>
              <a:rPr dirty="0" sz="1100">
                <a:latin typeface="Verdana"/>
                <a:cs typeface="Verdana"/>
              </a:rPr>
              <a:t>back </a:t>
            </a:r>
            <a:r>
              <a:rPr dirty="0" sz="1100" spc="-5">
                <a:latin typeface="Verdana"/>
                <a:cs typeface="Verdana"/>
              </a:rPr>
              <a:t>where </a:t>
            </a:r>
            <a:r>
              <a:rPr dirty="0" sz="1100" spc="-10">
                <a:latin typeface="Verdana"/>
                <a:cs typeface="Verdana"/>
              </a:rPr>
              <a:t>it</a:t>
            </a:r>
            <a:r>
              <a:rPr dirty="0" sz="1100" spc="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belonged.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40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" y="38099"/>
            <a:ext cx="7499984" cy="1296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r" marR="662305">
              <a:lnSpc>
                <a:spcPct val="100000"/>
              </a:lnSpc>
              <a:spcBef>
                <a:spcPts val="690"/>
              </a:spcBef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400" y="1812782"/>
            <a:ext cx="6085205" cy="1391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6350">
              <a:lnSpc>
                <a:spcPct val="109100"/>
              </a:lnSpc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2D </a:t>
            </a:r>
            <a:r>
              <a:rPr dirty="0" sz="1100">
                <a:latin typeface="Verdana"/>
                <a:cs typeface="Verdana"/>
              </a:rPr>
              <a:t>system, we use </a:t>
            </a:r>
            <a:r>
              <a:rPr dirty="0" sz="1100" spc="-5">
                <a:latin typeface="Verdana"/>
                <a:cs typeface="Verdana"/>
              </a:rPr>
              <a:t>only two coordinates </a:t>
            </a:r>
            <a:r>
              <a:rPr dirty="0" sz="1100">
                <a:latin typeface="Verdana"/>
                <a:cs typeface="Verdana"/>
              </a:rPr>
              <a:t>X and Y but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3D, an </a:t>
            </a:r>
            <a:r>
              <a:rPr dirty="0" sz="1100" spc="-5">
                <a:latin typeface="Verdana"/>
                <a:cs typeface="Verdana"/>
              </a:rPr>
              <a:t>extra</a:t>
            </a:r>
            <a:r>
              <a:rPr dirty="0" sz="1100" spc="-1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coordinate  </a:t>
            </a:r>
            <a:r>
              <a:rPr dirty="0" sz="1100">
                <a:latin typeface="Verdana"/>
                <a:cs typeface="Verdana"/>
              </a:rPr>
              <a:t>Z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added. </a:t>
            </a:r>
            <a:r>
              <a:rPr dirty="0" sz="1100" spc="-5">
                <a:latin typeface="Verdana"/>
                <a:cs typeface="Verdana"/>
              </a:rPr>
              <a:t>3D graphics </a:t>
            </a:r>
            <a:r>
              <a:rPr dirty="0" sz="1100">
                <a:latin typeface="Verdana"/>
                <a:cs typeface="Verdana"/>
              </a:rPr>
              <a:t>techniques and </a:t>
            </a:r>
            <a:r>
              <a:rPr dirty="0" sz="1100" spc="-5">
                <a:latin typeface="Verdana"/>
                <a:cs typeface="Verdana"/>
              </a:rPr>
              <a:t>their application are fundamental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 spc="-5">
                <a:latin typeface="Verdana"/>
                <a:cs typeface="Verdana"/>
              </a:rPr>
              <a:t>entertainment, </a:t>
            </a:r>
            <a:r>
              <a:rPr dirty="0" sz="1100">
                <a:latin typeface="Verdana"/>
                <a:cs typeface="Verdana"/>
              </a:rPr>
              <a:t>games, and </a:t>
            </a:r>
            <a:r>
              <a:rPr dirty="0" sz="1100" spc="-5">
                <a:latin typeface="Verdana"/>
                <a:cs typeface="Verdana"/>
              </a:rPr>
              <a:t>computer-aided design industries. </a:t>
            </a:r>
            <a:r>
              <a:rPr dirty="0" sz="1100" spc="5">
                <a:latin typeface="Verdana"/>
                <a:cs typeface="Verdana"/>
              </a:rPr>
              <a:t>It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continuing </a:t>
            </a:r>
            <a:r>
              <a:rPr dirty="0" sz="1100" spc="-5">
                <a:latin typeface="Verdana"/>
                <a:cs typeface="Verdana"/>
              </a:rPr>
              <a:t>area  </a:t>
            </a:r>
            <a:r>
              <a:rPr dirty="0" sz="1100">
                <a:latin typeface="Verdana"/>
                <a:cs typeface="Verdana"/>
              </a:rPr>
              <a:t>of research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scientific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visualization.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8700"/>
              </a:lnSpc>
              <a:spcBef>
                <a:spcPts val="819"/>
              </a:spcBef>
            </a:pPr>
            <a:r>
              <a:rPr dirty="0" sz="1100" spc="-5">
                <a:latin typeface="Verdana"/>
                <a:cs typeface="Verdana"/>
              </a:rPr>
              <a:t>Furthermore, 3D graphics </a:t>
            </a:r>
            <a:r>
              <a:rPr dirty="0" sz="1100">
                <a:latin typeface="Verdana"/>
                <a:cs typeface="Verdana"/>
              </a:rPr>
              <a:t>components are now a </a:t>
            </a:r>
            <a:r>
              <a:rPr dirty="0" sz="1100" spc="-5">
                <a:latin typeface="Verdana"/>
                <a:cs typeface="Verdana"/>
              </a:rPr>
              <a:t>part </a:t>
            </a:r>
            <a:r>
              <a:rPr dirty="0" sz="1100">
                <a:latin typeface="Verdana"/>
                <a:cs typeface="Verdana"/>
              </a:rPr>
              <a:t>of almost every personal  </a:t>
            </a:r>
            <a:r>
              <a:rPr dirty="0" sz="1100" spc="-5">
                <a:latin typeface="Verdana"/>
                <a:cs typeface="Verdana"/>
              </a:rPr>
              <a:t>computer and, although traditionally intended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graphics-intensive software </a:t>
            </a:r>
            <a:r>
              <a:rPr dirty="0" sz="1100">
                <a:latin typeface="Verdana"/>
                <a:cs typeface="Verdana"/>
              </a:rPr>
              <a:t>such </a:t>
            </a:r>
            <a:r>
              <a:rPr dirty="0" sz="1100" spc="-10">
                <a:latin typeface="Verdana"/>
                <a:cs typeface="Verdana"/>
              </a:rPr>
              <a:t>as  </a:t>
            </a:r>
            <a:r>
              <a:rPr dirty="0" sz="1100" spc="-5">
                <a:latin typeface="Verdana"/>
                <a:cs typeface="Verdana"/>
              </a:rPr>
              <a:t>games, they are increasingly </a:t>
            </a:r>
            <a:r>
              <a:rPr dirty="0" sz="1100">
                <a:latin typeface="Verdana"/>
                <a:cs typeface="Verdana"/>
              </a:rPr>
              <a:t>being used by other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applications.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0" y="6892416"/>
            <a:ext cx="173545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14" b="1">
                <a:latin typeface="Arial"/>
                <a:cs typeface="Arial"/>
              </a:rPr>
              <a:t>Parallel</a:t>
            </a:r>
            <a:r>
              <a:rPr dirty="0" sz="1800" spc="-315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Projection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1812" y="7192644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7400" y="7259888"/>
            <a:ext cx="6086475" cy="18586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8600"/>
              </a:lnSpc>
            </a:pPr>
            <a:r>
              <a:rPr dirty="0" sz="1100" spc="-5">
                <a:latin typeface="Verdana"/>
                <a:cs typeface="Verdana"/>
              </a:rPr>
              <a:t>Parallel </a:t>
            </a:r>
            <a:r>
              <a:rPr dirty="0" sz="1100">
                <a:latin typeface="Verdana"/>
                <a:cs typeface="Verdana"/>
              </a:rPr>
              <a:t>projection discards </a:t>
            </a:r>
            <a:r>
              <a:rPr dirty="0" sz="1100" spc="-5">
                <a:latin typeface="Verdana"/>
                <a:cs typeface="Verdana"/>
              </a:rPr>
              <a:t>z-coordinate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parallel lines from </a:t>
            </a:r>
            <a:r>
              <a:rPr dirty="0" sz="1100">
                <a:latin typeface="Verdana"/>
                <a:cs typeface="Verdana"/>
              </a:rPr>
              <a:t>each </a:t>
            </a:r>
            <a:r>
              <a:rPr dirty="0" sz="1100" spc="-5">
                <a:latin typeface="Verdana"/>
                <a:cs typeface="Verdana"/>
              </a:rPr>
              <a:t>vertex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>
                <a:latin typeface="Verdana"/>
                <a:cs typeface="Verdana"/>
              </a:rPr>
              <a:t>object </a:t>
            </a:r>
            <a:r>
              <a:rPr dirty="0" sz="1100" spc="-5">
                <a:latin typeface="Verdana"/>
                <a:cs typeface="Verdana"/>
              </a:rPr>
              <a:t>are extended until they intersect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view plane. </a:t>
            </a: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parallel projection, we  </a:t>
            </a:r>
            <a:r>
              <a:rPr dirty="0" sz="1100" spc="-5">
                <a:latin typeface="Verdana"/>
                <a:cs typeface="Verdana"/>
              </a:rPr>
              <a:t>specify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direction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projection instead </a:t>
            </a:r>
            <a:r>
              <a:rPr dirty="0" sz="1100">
                <a:latin typeface="Verdana"/>
                <a:cs typeface="Verdana"/>
              </a:rPr>
              <a:t>of center of</a:t>
            </a:r>
            <a:r>
              <a:rPr dirty="0" sz="1100" spc="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projection.</a:t>
            </a:r>
            <a:endParaRPr sz="1100">
              <a:latin typeface="Verdana"/>
              <a:cs typeface="Verdana"/>
            </a:endParaRPr>
          </a:p>
          <a:p>
            <a:pPr algn="just" marL="12700" marR="7620">
              <a:lnSpc>
                <a:spcPct val="109100"/>
              </a:lnSpc>
              <a:spcBef>
                <a:spcPts val="815"/>
              </a:spcBef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parallel projection, the distance from </a:t>
            </a:r>
            <a:r>
              <a:rPr dirty="0" sz="1100">
                <a:latin typeface="Verdana"/>
                <a:cs typeface="Verdana"/>
              </a:rPr>
              <a:t>the center of </a:t>
            </a:r>
            <a:r>
              <a:rPr dirty="0" sz="1100" spc="-5">
                <a:latin typeface="Verdana"/>
                <a:cs typeface="Verdana"/>
              </a:rPr>
              <a:t>projection </a:t>
            </a:r>
            <a:r>
              <a:rPr dirty="0" sz="1100">
                <a:latin typeface="Verdana"/>
                <a:cs typeface="Verdana"/>
              </a:rPr>
              <a:t>to project </a:t>
            </a:r>
            <a:r>
              <a:rPr dirty="0" sz="1100" spc="-5">
                <a:latin typeface="Verdana"/>
                <a:cs typeface="Verdana"/>
              </a:rPr>
              <a:t>plane </a:t>
            </a:r>
            <a:r>
              <a:rPr dirty="0" sz="1100" spc="-10">
                <a:latin typeface="Verdana"/>
                <a:cs typeface="Verdana"/>
              </a:rPr>
              <a:t>is  </a:t>
            </a:r>
            <a:r>
              <a:rPr dirty="0" sz="1100" spc="-5">
                <a:latin typeface="Verdana"/>
                <a:cs typeface="Verdana"/>
              </a:rPr>
              <a:t>infinite. </a:t>
            </a: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this type </a:t>
            </a:r>
            <a:r>
              <a:rPr dirty="0" sz="1100" spc="5">
                <a:latin typeface="Verdana"/>
                <a:cs typeface="Verdana"/>
              </a:rPr>
              <a:t>of </a:t>
            </a:r>
            <a:r>
              <a:rPr dirty="0" sz="1100">
                <a:latin typeface="Verdana"/>
                <a:cs typeface="Verdana"/>
              </a:rPr>
              <a:t>projection, we connect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projected </a:t>
            </a:r>
            <a:r>
              <a:rPr dirty="0" sz="1100" spc="-5">
                <a:latin typeface="Verdana"/>
                <a:cs typeface="Verdana"/>
              </a:rPr>
              <a:t>vertices </a:t>
            </a: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line </a:t>
            </a:r>
            <a:r>
              <a:rPr dirty="0" sz="1100">
                <a:latin typeface="Verdana"/>
                <a:cs typeface="Verdana"/>
              </a:rPr>
              <a:t>segments  </a:t>
            </a:r>
            <a:r>
              <a:rPr dirty="0" sz="1100" spc="-5">
                <a:latin typeface="Verdana"/>
                <a:cs typeface="Verdana"/>
              </a:rPr>
              <a:t>which </a:t>
            </a:r>
            <a:r>
              <a:rPr dirty="0" sz="1100">
                <a:latin typeface="Verdana"/>
                <a:cs typeface="Verdana"/>
              </a:rPr>
              <a:t>correspond to connections on </a:t>
            </a:r>
            <a:r>
              <a:rPr dirty="0" sz="1100" spc="-5">
                <a:latin typeface="Verdana"/>
                <a:cs typeface="Verdana"/>
              </a:rPr>
              <a:t>the original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object.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8600"/>
              </a:lnSpc>
              <a:spcBef>
                <a:spcPts val="819"/>
              </a:spcBef>
            </a:pPr>
            <a:r>
              <a:rPr dirty="0" sz="1100" spc="-5">
                <a:latin typeface="Verdana"/>
                <a:cs typeface="Verdana"/>
              </a:rPr>
              <a:t>Parallel projections are less realistic, but </a:t>
            </a:r>
            <a:r>
              <a:rPr dirty="0" sz="1100">
                <a:latin typeface="Verdana"/>
                <a:cs typeface="Verdana"/>
              </a:rPr>
              <a:t>they </a:t>
            </a:r>
            <a:r>
              <a:rPr dirty="0" sz="1100" spc="-5">
                <a:latin typeface="Verdana"/>
                <a:cs typeface="Verdana"/>
              </a:rPr>
              <a:t>are </a:t>
            </a:r>
            <a:r>
              <a:rPr dirty="0" sz="1100">
                <a:latin typeface="Verdana"/>
                <a:cs typeface="Verdana"/>
              </a:rPr>
              <a:t>good </a:t>
            </a:r>
            <a:r>
              <a:rPr dirty="0" sz="1100" spc="-5">
                <a:latin typeface="Verdana"/>
                <a:cs typeface="Verdana"/>
              </a:rPr>
              <a:t>for exact </a:t>
            </a:r>
            <a:r>
              <a:rPr dirty="0" sz="1100">
                <a:latin typeface="Verdana"/>
                <a:cs typeface="Verdana"/>
              </a:rPr>
              <a:t>measurements. In  </a:t>
            </a:r>
            <a:r>
              <a:rPr dirty="0" sz="1100" spc="-5">
                <a:latin typeface="Verdana"/>
                <a:cs typeface="Verdana"/>
              </a:rPr>
              <a:t>this type </a:t>
            </a:r>
            <a:r>
              <a:rPr dirty="0" sz="1100">
                <a:latin typeface="Verdana"/>
                <a:cs typeface="Verdana"/>
              </a:rPr>
              <a:t>of projections, </a:t>
            </a:r>
            <a:r>
              <a:rPr dirty="0" sz="1100" spc="-5">
                <a:latin typeface="Verdana"/>
                <a:cs typeface="Verdana"/>
              </a:rPr>
              <a:t>parallel lines remain parallel </a:t>
            </a:r>
            <a:r>
              <a:rPr dirty="0" sz="1100">
                <a:latin typeface="Verdana"/>
                <a:cs typeface="Verdana"/>
              </a:rPr>
              <a:t>and angles </a:t>
            </a:r>
            <a:r>
              <a:rPr dirty="0" sz="1100" spc="-5">
                <a:latin typeface="Verdana"/>
                <a:cs typeface="Verdana"/>
              </a:rPr>
              <a:t>are </a:t>
            </a:r>
            <a:r>
              <a:rPr dirty="0" sz="1100">
                <a:latin typeface="Verdana"/>
                <a:cs typeface="Verdana"/>
              </a:rPr>
              <a:t>not </a:t>
            </a:r>
            <a:r>
              <a:rPr dirty="0" sz="1100" spc="-5">
                <a:latin typeface="Verdana"/>
                <a:cs typeface="Verdana"/>
              </a:rPr>
              <a:t>preserved.  </a:t>
            </a:r>
            <a:r>
              <a:rPr dirty="0" sz="1100" spc="-5">
                <a:latin typeface="Verdana"/>
                <a:cs typeface="Verdana"/>
              </a:rPr>
              <a:t>Various types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parallel projections are </a:t>
            </a:r>
            <a:r>
              <a:rPr dirty="0" sz="1100">
                <a:latin typeface="Verdana"/>
                <a:cs typeface="Verdana"/>
              </a:rPr>
              <a:t>shown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1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hierarchy.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91511" y="3314699"/>
            <a:ext cx="3276600" cy="33436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480" y="38099"/>
            <a:ext cx="7499984" cy="1296035"/>
          </a:xfrm>
          <a:custGeom>
            <a:avLst/>
            <a:gdLst/>
            <a:ahLst/>
            <a:cxnLst/>
            <a:rect l="l" t="t" r="r" b="b"/>
            <a:pathLst>
              <a:path w="7499984" h="1296035">
                <a:moveTo>
                  <a:pt x="0" y="1295653"/>
                </a:moveTo>
                <a:lnTo>
                  <a:pt x="7499604" y="1295653"/>
                </a:lnTo>
                <a:lnTo>
                  <a:pt x="7499604" y="0"/>
                </a:lnTo>
                <a:lnTo>
                  <a:pt x="0" y="0"/>
                </a:lnTo>
                <a:lnTo>
                  <a:pt x="0" y="1295653"/>
                </a:lnTo>
                <a:close/>
              </a:path>
            </a:pathLst>
          </a:custGeom>
          <a:solidFill>
            <a:srgbClr val="0031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717419" y="362203"/>
            <a:ext cx="213931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5" b="0">
                <a:solidFill>
                  <a:srgbClr val="FFFFFF"/>
                </a:solidFill>
                <a:latin typeface="Calibri Light"/>
                <a:cs typeface="Calibri Light"/>
              </a:rPr>
              <a:t>7. 3D</a:t>
            </a:r>
            <a:r>
              <a:rPr dirty="0" sz="2800" spc="-36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800" spc="-95" b="0">
                <a:solidFill>
                  <a:srgbClr val="FFFFFF"/>
                </a:solidFill>
                <a:latin typeface="Calibri Light"/>
                <a:cs typeface="Calibri Light"/>
              </a:rPr>
              <a:t>GRAPHICS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" y="1352803"/>
            <a:ext cx="7499984" cy="0"/>
          </a:xfrm>
          <a:custGeom>
            <a:avLst/>
            <a:gdLst/>
            <a:ahLst/>
            <a:cxnLst/>
            <a:rect l="l" t="t" r="r" b="b"/>
            <a:pathLst>
              <a:path w="7499984" h="0">
                <a:moveTo>
                  <a:pt x="0" y="0"/>
                </a:moveTo>
                <a:lnTo>
                  <a:pt x="7499604" y="0"/>
                </a:lnTo>
              </a:path>
            </a:pathLst>
          </a:custGeom>
          <a:ln w="3810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240" y="0"/>
            <a:ext cx="0" cy="1372235"/>
          </a:xfrm>
          <a:custGeom>
            <a:avLst/>
            <a:gdLst/>
            <a:ahLst/>
            <a:cxnLst/>
            <a:rect l="l" t="t" r="r" b="b"/>
            <a:pathLst>
              <a:path w="0" h="1372235">
                <a:moveTo>
                  <a:pt x="0" y="0"/>
                </a:moveTo>
                <a:lnTo>
                  <a:pt x="0" y="13718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45323" y="0"/>
            <a:ext cx="0" cy="1372235"/>
          </a:xfrm>
          <a:custGeom>
            <a:avLst/>
            <a:gdLst/>
            <a:ahLst/>
            <a:cxnLst/>
            <a:rect l="l" t="t" r="r" b="b"/>
            <a:pathLst>
              <a:path w="0" h="1372235">
                <a:moveTo>
                  <a:pt x="0" y="0"/>
                </a:moveTo>
                <a:lnTo>
                  <a:pt x="0" y="13718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41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1812" y="5209920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30095" y="6649084"/>
            <a:ext cx="3597909" cy="25666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80616" y="2685287"/>
            <a:ext cx="1026160" cy="513715"/>
          </a:xfrm>
          <a:custGeom>
            <a:avLst/>
            <a:gdLst/>
            <a:ahLst/>
            <a:cxnLst/>
            <a:rect l="l" t="t" r="r" b="b"/>
            <a:pathLst>
              <a:path w="1026160" h="513714">
                <a:moveTo>
                  <a:pt x="974344" y="0"/>
                </a:moveTo>
                <a:lnTo>
                  <a:pt x="51307" y="0"/>
                </a:lnTo>
                <a:lnTo>
                  <a:pt x="31343" y="4034"/>
                </a:lnTo>
                <a:lnTo>
                  <a:pt x="15033" y="15033"/>
                </a:lnTo>
                <a:lnTo>
                  <a:pt x="4034" y="31343"/>
                </a:lnTo>
                <a:lnTo>
                  <a:pt x="0" y="51307"/>
                </a:lnTo>
                <a:lnTo>
                  <a:pt x="0" y="462279"/>
                </a:lnTo>
                <a:lnTo>
                  <a:pt x="4034" y="482244"/>
                </a:lnTo>
                <a:lnTo>
                  <a:pt x="15033" y="498554"/>
                </a:lnTo>
                <a:lnTo>
                  <a:pt x="31343" y="509553"/>
                </a:lnTo>
                <a:lnTo>
                  <a:pt x="51307" y="513588"/>
                </a:lnTo>
                <a:lnTo>
                  <a:pt x="974344" y="513588"/>
                </a:lnTo>
                <a:lnTo>
                  <a:pt x="994308" y="509553"/>
                </a:lnTo>
                <a:lnTo>
                  <a:pt x="1010618" y="498554"/>
                </a:lnTo>
                <a:lnTo>
                  <a:pt x="1021617" y="482244"/>
                </a:lnTo>
                <a:lnTo>
                  <a:pt x="1025651" y="462279"/>
                </a:lnTo>
                <a:lnTo>
                  <a:pt x="1025651" y="51307"/>
                </a:lnTo>
                <a:lnTo>
                  <a:pt x="1021617" y="31343"/>
                </a:lnTo>
                <a:lnTo>
                  <a:pt x="1010618" y="15033"/>
                </a:lnTo>
                <a:lnTo>
                  <a:pt x="994308" y="4034"/>
                </a:lnTo>
                <a:lnTo>
                  <a:pt x="974344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010917" y="2738501"/>
            <a:ext cx="765175" cy="409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04775">
              <a:lnSpc>
                <a:spcPts val="1540"/>
              </a:lnSpc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Parallel  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je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06014" y="2057526"/>
            <a:ext cx="410209" cy="885190"/>
          </a:xfrm>
          <a:custGeom>
            <a:avLst/>
            <a:gdLst/>
            <a:ahLst/>
            <a:cxnLst/>
            <a:rect l="l" t="t" r="r" b="b"/>
            <a:pathLst>
              <a:path w="410210" h="885189">
                <a:moveTo>
                  <a:pt x="0" y="884681"/>
                </a:moveTo>
                <a:lnTo>
                  <a:pt x="410210" y="0"/>
                </a:lnTo>
              </a:path>
            </a:pathLst>
          </a:custGeom>
          <a:ln w="12699">
            <a:solidFill>
              <a:srgbClr val="467A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16223" y="1801367"/>
            <a:ext cx="1026160" cy="512445"/>
          </a:xfrm>
          <a:custGeom>
            <a:avLst/>
            <a:gdLst/>
            <a:ahLst/>
            <a:cxnLst/>
            <a:rect l="l" t="t" r="r" b="b"/>
            <a:pathLst>
              <a:path w="1026160" h="512444">
                <a:moveTo>
                  <a:pt x="974471" y="0"/>
                </a:moveTo>
                <a:lnTo>
                  <a:pt x="51180" y="0"/>
                </a:lnTo>
                <a:lnTo>
                  <a:pt x="31289" y="4032"/>
                </a:lnTo>
                <a:lnTo>
                  <a:pt x="15017" y="15017"/>
                </a:lnTo>
                <a:lnTo>
                  <a:pt x="4032" y="31289"/>
                </a:lnTo>
                <a:lnTo>
                  <a:pt x="0" y="51181"/>
                </a:lnTo>
                <a:lnTo>
                  <a:pt x="0" y="460883"/>
                </a:lnTo>
                <a:lnTo>
                  <a:pt x="4032" y="480774"/>
                </a:lnTo>
                <a:lnTo>
                  <a:pt x="15017" y="497046"/>
                </a:lnTo>
                <a:lnTo>
                  <a:pt x="31289" y="508031"/>
                </a:lnTo>
                <a:lnTo>
                  <a:pt x="51180" y="512064"/>
                </a:lnTo>
                <a:lnTo>
                  <a:pt x="974471" y="512064"/>
                </a:lnTo>
                <a:lnTo>
                  <a:pt x="994362" y="508031"/>
                </a:lnTo>
                <a:lnTo>
                  <a:pt x="1010634" y="497046"/>
                </a:lnTo>
                <a:lnTo>
                  <a:pt x="1021619" y="480774"/>
                </a:lnTo>
                <a:lnTo>
                  <a:pt x="1025651" y="460883"/>
                </a:lnTo>
                <a:lnTo>
                  <a:pt x="1025651" y="51181"/>
                </a:lnTo>
                <a:lnTo>
                  <a:pt x="1021619" y="31289"/>
                </a:lnTo>
                <a:lnTo>
                  <a:pt x="1010634" y="15017"/>
                </a:lnTo>
                <a:lnTo>
                  <a:pt x="994362" y="4032"/>
                </a:lnTo>
                <a:lnTo>
                  <a:pt x="97447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6223" y="1801367"/>
            <a:ext cx="1026160" cy="512445"/>
          </a:xfrm>
          <a:custGeom>
            <a:avLst/>
            <a:gdLst/>
            <a:ahLst/>
            <a:cxnLst/>
            <a:rect l="l" t="t" r="r" b="b"/>
            <a:pathLst>
              <a:path w="1026160" h="512444">
                <a:moveTo>
                  <a:pt x="0" y="51181"/>
                </a:moveTo>
                <a:lnTo>
                  <a:pt x="4032" y="31289"/>
                </a:lnTo>
                <a:lnTo>
                  <a:pt x="15017" y="15017"/>
                </a:lnTo>
                <a:lnTo>
                  <a:pt x="31289" y="4032"/>
                </a:lnTo>
                <a:lnTo>
                  <a:pt x="51180" y="0"/>
                </a:lnTo>
                <a:lnTo>
                  <a:pt x="974471" y="0"/>
                </a:lnTo>
                <a:lnTo>
                  <a:pt x="994362" y="4032"/>
                </a:lnTo>
                <a:lnTo>
                  <a:pt x="1010634" y="15017"/>
                </a:lnTo>
                <a:lnTo>
                  <a:pt x="1021619" y="31289"/>
                </a:lnTo>
                <a:lnTo>
                  <a:pt x="1025651" y="51181"/>
                </a:lnTo>
                <a:lnTo>
                  <a:pt x="1025651" y="460883"/>
                </a:lnTo>
                <a:lnTo>
                  <a:pt x="1021619" y="480774"/>
                </a:lnTo>
                <a:lnTo>
                  <a:pt x="1010634" y="497046"/>
                </a:lnTo>
                <a:lnTo>
                  <a:pt x="994362" y="508031"/>
                </a:lnTo>
                <a:lnTo>
                  <a:pt x="974471" y="512064"/>
                </a:lnTo>
                <a:lnTo>
                  <a:pt x="51180" y="512064"/>
                </a:lnTo>
                <a:lnTo>
                  <a:pt x="31289" y="508031"/>
                </a:lnTo>
                <a:lnTo>
                  <a:pt x="15017" y="497046"/>
                </a:lnTo>
                <a:lnTo>
                  <a:pt x="4032" y="480774"/>
                </a:lnTo>
                <a:lnTo>
                  <a:pt x="0" y="460883"/>
                </a:lnTo>
                <a:lnTo>
                  <a:pt x="0" y="51181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341748" y="1172971"/>
            <a:ext cx="410209" cy="885190"/>
          </a:xfrm>
          <a:custGeom>
            <a:avLst/>
            <a:gdLst/>
            <a:ahLst/>
            <a:cxnLst/>
            <a:rect l="l" t="t" r="r" b="b"/>
            <a:pathLst>
              <a:path w="410210" h="885189">
                <a:moveTo>
                  <a:pt x="0" y="884681"/>
                </a:moveTo>
                <a:lnTo>
                  <a:pt x="410210" y="0"/>
                </a:lnTo>
              </a:path>
            </a:pathLst>
          </a:custGeom>
          <a:ln w="12699">
            <a:solidFill>
              <a:srgbClr val="528B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51832" y="917447"/>
            <a:ext cx="1026160" cy="512445"/>
          </a:xfrm>
          <a:custGeom>
            <a:avLst/>
            <a:gdLst/>
            <a:ahLst/>
            <a:cxnLst/>
            <a:rect l="l" t="t" r="r" b="b"/>
            <a:pathLst>
              <a:path w="1026160" h="512444">
                <a:moveTo>
                  <a:pt x="974470" y="0"/>
                </a:moveTo>
                <a:lnTo>
                  <a:pt x="51180" y="0"/>
                </a:lnTo>
                <a:lnTo>
                  <a:pt x="31289" y="4032"/>
                </a:lnTo>
                <a:lnTo>
                  <a:pt x="15017" y="15017"/>
                </a:lnTo>
                <a:lnTo>
                  <a:pt x="4032" y="31289"/>
                </a:lnTo>
                <a:lnTo>
                  <a:pt x="0" y="51180"/>
                </a:lnTo>
                <a:lnTo>
                  <a:pt x="0" y="460882"/>
                </a:lnTo>
                <a:lnTo>
                  <a:pt x="4032" y="480774"/>
                </a:lnTo>
                <a:lnTo>
                  <a:pt x="15017" y="497046"/>
                </a:lnTo>
                <a:lnTo>
                  <a:pt x="31289" y="508031"/>
                </a:lnTo>
                <a:lnTo>
                  <a:pt x="51180" y="512063"/>
                </a:lnTo>
                <a:lnTo>
                  <a:pt x="974470" y="512063"/>
                </a:lnTo>
                <a:lnTo>
                  <a:pt x="994362" y="508031"/>
                </a:lnTo>
                <a:lnTo>
                  <a:pt x="1010634" y="497046"/>
                </a:lnTo>
                <a:lnTo>
                  <a:pt x="1021619" y="480774"/>
                </a:lnTo>
                <a:lnTo>
                  <a:pt x="1025651" y="460882"/>
                </a:lnTo>
                <a:lnTo>
                  <a:pt x="1025651" y="51180"/>
                </a:lnTo>
                <a:lnTo>
                  <a:pt x="1021619" y="31289"/>
                </a:lnTo>
                <a:lnTo>
                  <a:pt x="1010634" y="15017"/>
                </a:lnTo>
                <a:lnTo>
                  <a:pt x="994362" y="4032"/>
                </a:lnTo>
                <a:lnTo>
                  <a:pt x="97447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751832" y="917447"/>
            <a:ext cx="1026160" cy="512445"/>
          </a:xfrm>
          <a:custGeom>
            <a:avLst/>
            <a:gdLst/>
            <a:ahLst/>
            <a:cxnLst/>
            <a:rect l="l" t="t" r="r" b="b"/>
            <a:pathLst>
              <a:path w="1026160" h="512444">
                <a:moveTo>
                  <a:pt x="0" y="51180"/>
                </a:moveTo>
                <a:lnTo>
                  <a:pt x="4032" y="31289"/>
                </a:lnTo>
                <a:lnTo>
                  <a:pt x="15017" y="15017"/>
                </a:lnTo>
                <a:lnTo>
                  <a:pt x="31289" y="4032"/>
                </a:lnTo>
                <a:lnTo>
                  <a:pt x="51180" y="0"/>
                </a:lnTo>
                <a:lnTo>
                  <a:pt x="974470" y="0"/>
                </a:lnTo>
                <a:lnTo>
                  <a:pt x="994362" y="4032"/>
                </a:lnTo>
                <a:lnTo>
                  <a:pt x="1010634" y="15017"/>
                </a:lnTo>
                <a:lnTo>
                  <a:pt x="1021619" y="31289"/>
                </a:lnTo>
                <a:lnTo>
                  <a:pt x="1025651" y="51180"/>
                </a:lnTo>
                <a:lnTo>
                  <a:pt x="1025651" y="460882"/>
                </a:lnTo>
                <a:lnTo>
                  <a:pt x="1021619" y="480774"/>
                </a:lnTo>
                <a:lnTo>
                  <a:pt x="1010634" y="497046"/>
                </a:lnTo>
                <a:lnTo>
                  <a:pt x="994362" y="508031"/>
                </a:lnTo>
                <a:lnTo>
                  <a:pt x="974470" y="512063"/>
                </a:lnTo>
                <a:lnTo>
                  <a:pt x="51180" y="512063"/>
                </a:lnTo>
                <a:lnTo>
                  <a:pt x="31289" y="508031"/>
                </a:lnTo>
                <a:lnTo>
                  <a:pt x="15017" y="497046"/>
                </a:lnTo>
                <a:lnTo>
                  <a:pt x="4032" y="480774"/>
                </a:lnTo>
                <a:lnTo>
                  <a:pt x="0" y="460882"/>
                </a:lnTo>
                <a:lnTo>
                  <a:pt x="0" y="5118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41748" y="1762759"/>
            <a:ext cx="410209" cy="295275"/>
          </a:xfrm>
          <a:custGeom>
            <a:avLst/>
            <a:gdLst/>
            <a:ahLst/>
            <a:cxnLst/>
            <a:rect l="l" t="t" r="r" b="b"/>
            <a:pathLst>
              <a:path w="410210" h="295275">
                <a:moveTo>
                  <a:pt x="0" y="294894"/>
                </a:moveTo>
                <a:lnTo>
                  <a:pt x="410210" y="0"/>
                </a:lnTo>
              </a:path>
            </a:pathLst>
          </a:custGeom>
          <a:ln w="12700">
            <a:solidFill>
              <a:srgbClr val="528B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51832" y="1505711"/>
            <a:ext cx="1026160" cy="513715"/>
          </a:xfrm>
          <a:custGeom>
            <a:avLst/>
            <a:gdLst/>
            <a:ahLst/>
            <a:cxnLst/>
            <a:rect l="l" t="t" r="r" b="b"/>
            <a:pathLst>
              <a:path w="1026160" h="513714">
                <a:moveTo>
                  <a:pt x="974343" y="0"/>
                </a:moveTo>
                <a:lnTo>
                  <a:pt x="51307" y="0"/>
                </a:lnTo>
                <a:lnTo>
                  <a:pt x="31343" y="4034"/>
                </a:lnTo>
                <a:lnTo>
                  <a:pt x="15033" y="15033"/>
                </a:lnTo>
                <a:lnTo>
                  <a:pt x="4034" y="31343"/>
                </a:lnTo>
                <a:lnTo>
                  <a:pt x="0" y="51307"/>
                </a:lnTo>
                <a:lnTo>
                  <a:pt x="0" y="462279"/>
                </a:lnTo>
                <a:lnTo>
                  <a:pt x="4034" y="482244"/>
                </a:lnTo>
                <a:lnTo>
                  <a:pt x="15033" y="498554"/>
                </a:lnTo>
                <a:lnTo>
                  <a:pt x="31343" y="509553"/>
                </a:lnTo>
                <a:lnTo>
                  <a:pt x="51307" y="513588"/>
                </a:lnTo>
                <a:lnTo>
                  <a:pt x="974343" y="513588"/>
                </a:lnTo>
                <a:lnTo>
                  <a:pt x="994308" y="509553"/>
                </a:lnTo>
                <a:lnTo>
                  <a:pt x="1010618" y="498554"/>
                </a:lnTo>
                <a:lnTo>
                  <a:pt x="1021617" y="482244"/>
                </a:lnTo>
                <a:lnTo>
                  <a:pt x="1025651" y="462279"/>
                </a:lnTo>
                <a:lnTo>
                  <a:pt x="1025651" y="51307"/>
                </a:lnTo>
                <a:lnTo>
                  <a:pt x="1021617" y="31343"/>
                </a:lnTo>
                <a:lnTo>
                  <a:pt x="1010618" y="15033"/>
                </a:lnTo>
                <a:lnTo>
                  <a:pt x="994308" y="4034"/>
                </a:lnTo>
                <a:lnTo>
                  <a:pt x="97434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751832" y="1505711"/>
            <a:ext cx="1026160" cy="513715"/>
          </a:xfrm>
          <a:custGeom>
            <a:avLst/>
            <a:gdLst/>
            <a:ahLst/>
            <a:cxnLst/>
            <a:rect l="l" t="t" r="r" b="b"/>
            <a:pathLst>
              <a:path w="1026160" h="513714">
                <a:moveTo>
                  <a:pt x="0" y="51307"/>
                </a:moveTo>
                <a:lnTo>
                  <a:pt x="4034" y="31343"/>
                </a:lnTo>
                <a:lnTo>
                  <a:pt x="15033" y="15033"/>
                </a:lnTo>
                <a:lnTo>
                  <a:pt x="31343" y="4034"/>
                </a:lnTo>
                <a:lnTo>
                  <a:pt x="51307" y="0"/>
                </a:lnTo>
                <a:lnTo>
                  <a:pt x="974343" y="0"/>
                </a:lnTo>
                <a:lnTo>
                  <a:pt x="994308" y="4034"/>
                </a:lnTo>
                <a:lnTo>
                  <a:pt x="1010618" y="15033"/>
                </a:lnTo>
                <a:lnTo>
                  <a:pt x="1021617" y="31343"/>
                </a:lnTo>
                <a:lnTo>
                  <a:pt x="1025651" y="51307"/>
                </a:lnTo>
                <a:lnTo>
                  <a:pt x="1025651" y="462279"/>
                </a:lnTo>
                <a:lnTo>
                  <a:pt x="1021617" y="482244"/>
                </a:lnTo>
                <a:lnTo>
                  <a:pt x="1010618" y="498554"/>
                </a:lnTo>
                <a:lnTo>
                  <a:pt x="994308" y="509553"/>
                </a:lnTo>
                <a:lnTo>
                  <a:pt x="974343" y="513588"/>
                </a:lnTo>
                <a:lnTo>
                  <a:pt x="51307" y="513588"/>
                </a:lnTo>
                <a:lnTo>
                  <a:pt x="31343" y="509553"/>
                </a:lnTo>
                <a:lnTo>
                  <a:pt x="15033" y="498554"/>
                </a:lnTo>
                <a:lnTo>
                  <a:pt x="4034" y="482244"/>
                </a:lnTo>
                <a:lnTo>
                  <a:pt x="0" y="462279"/>
                </a:lnTo>
                <a:lnTo>
                  <a:pt x="0" y="5130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41748" y="2057653"/>
            <a:ext cx="410209" cy="269240"/>
          </a:xfrm>
          <a:custGeom>
            <a:avLst/>
            <a:gdLst/>
            <a:ahLst/>
            <a:cxnLst/>
            <a:rect l="l" t="t" r="r" b="b"/>
            <a:pathLst>
              <a:path w="410210" h="269239">
                <a:moveTo>
                  <a:pt x="0" y="0"/>
                </a:moveTo>
                <a:lnTo>
                  <a:pt x="410210" y="269239"/>
                </a:lnTo>
              </a:path>
            </a:pathLst>
          </a:custGeom>
          <a:ln w="12700">
            <a:solidFill>
              <a:srgbClr val="528B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51832" y="2071115"/>
            <a:ext cx="1026160" cy="512445"/>
          </a:xfrm>
          <a:custGeom>
            <a:avLst/>
            <a:gdLst/>
            <a:ahLst/>
            <a:cxnLst/>
            <a:rect l="l" t="t" r="r" b="b"/>
            <a:pathLst>
              <a:path w="1026160" h="512444">
                <a:moveTo>
                  <a:pt x="974470" y="0"/>
                </a:moveTo>
                <a:lnTo>
                  <a:pt x="51180" y="0"/>
                </a:lnTo>
                <a:lnTo>
                  <a:pt x="31289" y="4032"/>
                </a:lnTo>
                <a:lnTo>
                  <a:pt x="15017" y="15017"/>
                </a:lnTo>
                <a:lnTo>
                  <a:pt x="4032" y="31289"/>
                </a:lnTo>
                <a:lnTo>
                  <a:pt x="0" y="51181"/>
                </a:lnTo>
                <a:lnTo>
                  <a:pt x="0" y="460883"/>
                </a:lnTo>
                <a:lnTo>
                  <a:pt x="4032" y="480774"/>
                </a:lnTo>
                <a:lnTo>
                  <a:pt x="15017" y="497046"/>
                </a:lnTo>
                <a:lnTo>
                  <a:pt x="31289" y="508031"/>
                </a:lnTo>
                <a:lnTo>
                  <a:pt x="51180" y="512064"/>
                </a:lnTo>
                <a:lnTo>
                  <a:pt x="974470" y="512064"/>
                </a:lnTo>
                <a:lnTo>
                  <a:pt x="994362" y="508031"/>
                </a:lnTo>
                <a:lnTo>
                  <a:pt x="1010634" y="497046"/>
                </a:lnTo>
                <a:lnTo>
                  <a:pt x="1021619" y="480774"/>
                </a:lnTo>
                <a:lnTo>
                  <a:pt x="1025651" y="460883"/>
                </a:lnTo>
                <a:lnTo>
                  <a:pt x="1025651" y="51181"/>
                </a:lnTo>
                <a:lnTo>
                  <a:pt x="1021619" y="31289"/>
                </a:lnTo>
                <a:lnTo>
                  <a:pt x="1010634" y="15017"/>
                </a:lnTo>
                <a:lnTo>
                  <a:pt x="994362" y="4032"/>
                </a:lnTo>
                <a:lnTo>
                  <a:pt x="97447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751832" y="2071115"/>
            <a:ext cx="1026160" cy="512445"/>
          </a:xfrm>
          <a:custGeom>
            <a:avLst/>
            <a:gdLst/>
            <a:ahLst/>
            <a:cxnLst/>
            <a:rect l="l" t="t" r="r" b="b"/>
            <a:pathLst>
              <a:path w="1026160" h="512444">
                <a:moveTo>
                  <a:pt x="0" y="51181"/>
                </a:moveTo>
                <a:lnTo>
                  <a:pt x="4032" y="31289"/>
                </a:lnTo>
                <a:lnTo>
                  <a:pt x="15017" y="15017"/>
                </a:lnTo>
                <a:lnTo>
                  <a:pt x="31289" y="4032"/>
                </a:lnTo>
                <a:lnTo>
                  <a:pt x="51180" y="0"/>
                </a:lnTo>
                <a:lnTo>
                  <a:pt x="974470" y="0"/>
                </a:lnTo>
                <a:lnTo>
                  <a:pt x="994362" y="4032"/>
                </a:lnTo>
                <a:lnTo>
                  <a:pt x="1010634" y="15017"/>
                </a:lnTo>
                <a:lnTo>
                  <a:pt x="1021619" y="31289"/>
                </a:lnTo>
                <a:lnTo>
                  <a:pt x="1025651" y="51181"/>
                </a:lnTo>
                <a:lnTo>
                  <a:pt x="1025651" y="460883"/>
                </a:lnTo>
                <a:lnTo>
                  <a:pt x="1021619" y="480774"/>
                </a:lnTo>
                <a:lnTo>
                  <a:pt x="1010634" y="497046"/>
                </a:lnTo>
                <a:lnTo>
                  <a:pt x="994362" y="508031"/>
                </a:lnTo>
                <a:lnTo>
                  <a:pt x="974470" y="512064"/>
                </a:lnTo>
                <a:lnTo>
                  <a:pt x="51180" y="512064"/>
                </a:lnTo>
                <a:lnTo>
                  <a:pt x="31289" y="508031"/>
                </a:lnTo>
                <a:lnTo>
                  <a:pt x="15017" y="497046"/>
                </a:lnTo>
                <a:lnTo>
                  <a:pt x="4032" y="480774"/>
                </a:lnTo>
                <a:lnTo>
                  <a:pt x="0" y="460883"/>
                </a:lnTo>
                <a:lnTo>
                  <a:pt x="0" y="51181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338576" y="1045717"/>
            <a:ext cx="2134235" cy="1389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720850">
              <a:lnSpc>
                <a:spcPct val="100000"/>
              </a:lnSpc>
            </a:pPr>
            <a:r>
              <a:rPr dirty="0" sz="1400" spc="-45">
                <a:solidFill>
                  <a:srgbClr val="FFFFFF"/>
                </a:solidFill>
                <a:latin typeface="Calibri"/>
                <a:cs typeface="Calibri"/>
              </a:rPr>
              <a:t>Top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1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1400" spc="-15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Orthographic</a:t>
            </a:r>
            <a:endParaRPr sz="1400">
              <a:latin typeface="Calibri"/>
              <a:cs typeface="Calibri"/>
            </a:endParaRPr>
          </a:p>
          <a:p>
            <a:pPr algn="r" marR="46355">
              <a:lnSpc>
                <a:spcPct val="100000"/>
              </a:lnSpc>
              <a:spcBef>
                <a:spcPts val="440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41748" y="2057653"/>
            <a:ext cx="410209" cy="884555"/>
          </a:xfrm>
          <a:custGeom>
            <a:avLst/>
            <a:gdLst/>
            <a:ahLst/>
            <a:cxnLst/>
            <a:rect l="l" t="t" r="r" b="b"/>
            <a:pathLst>
              <a:path w="410210" h="884555">
                <a:moveTo>
                  <a:pt x="0" y="0"/>
                </a:moveTo>
                <a:lnTo>
                  <a:pt x="410210" y="884554"/>
                </a:lnTo>
              </a:path>
            </a:pathLst>
          </a:custGeom>
          <a:ln w="12700">
            <a:solidFill>
              <a:srgbClr val="528B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51832" y="2685287"/>
            <a:ext cx="1026160" cy="513715"/>
          </a:xfrm>
          <a:custGeom>
            <a:avLst/>
            <a:gdLst/>
            <a:ahLst/>
            <a:cxnLst/>
            <a:rect l="l" t="t" r="r" b="b"/>
            <a:pathLst>
              <a:path w="1026160" h="513714">
                <a:moveTo>
                  <a:pt x="974343" y="0"/>
                </a:moveTo>
                <a:lnTo>
                  <a:pt x="51307" y="0"/>
                </a:lnTo>
                <a:lnTo>
                  <a:pt x="31343" y="4034"/>
                </a:lnTo>
                <a:lnTo>
                  <a:pt x="15033" y="15033"/>
                </a:lnTo>
                <a:lnTo>
                  <a:pt x="4034" y="31343"/>
                </a:lnTo>
                <a:lnTo>
                  <a:pt x="0" y="51307"/>
                </a:lnTo>
                <a:lnTo>
                  <a:pt x="0" y="462279"/>
                </a:lnTo>
                <a:lnTo>
                  <a:pt x="4034" y="482244"/>
                </a:lnTo>
                <a:lnTo>
                  <a:pt x="15033" y="498554"/>
                </a:lnTo>
                <a:lnTo>
                  <a:pt x="31343" y="509553"/>
                </a:lnTo>
                <a:lnTo>
                  <a:pt x="51307" y="513588"/>
                </a:lnTo>
                <a:lnTo>
                  <a:pt x="974343" y="513588"/>
                </a:lnTo>
                <a:lnTo>
                  <a:pt x="994308" y="509553"/>
                </a:lnTo>
                <a:lnTo>
                  <a:pt x="1010618" y="498554"/>
                </a:lnTo>
                <a:lnTo>
                  <a:pt x="1021617" y="482244"/>
                </a:lnTo>
                <a:lnTo>
                  <a:pt x="1025651" y="462279"/>
                </a:lnTo>
                <a:lnTo>
                  <a:pt x="1025651" y="51307"/>
                </a:lnTo>
                <a:lnTo>
                  <a:pt x="1021617" y="31343"/>
                </a:lnTo>
                <a:lnTo>
                  <a:pt x="1010618" y="15033"/>
                </a:lnTo>
                <a:lnTo>
                  <a:pt x="994308" y="4034"/>
                </a:lnTo>
                <a:lnTo>
                  <a:pt x="97434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751832" y="2685287"/>
            <a:ext cx="1026160" cy="513715"/>
          </a:xfrm>
          <a:custGeom>
            <a:avLst/>
            <a:gdLst/>
            <a:ahLst/>
            <a:cxnLst/>
            <a:rect l="l" t="t" r="r" b="b"/>
            <a:pathLst>
              <a:path w="1026160" h="513714">
                <a:moveTo>
                  <a:pt x="0" y="51307"/>
                </a:moveTo>
                <a:lnTo>
                  <a:pt x="4034" y="31343"/>
                </a:lnTo>
                <a:lnTo>
                  <a:pt x="15033" y="15033"/>
                </a:lnTo>
                <a:lnTo>
                  <a:pt x="31343" y="4034"/>
                </a:lnTo>
                <a:lnTo>
                  <a:pt x="51307" y="0"/>
                </a:lnTo>
                <a:lnTo>
                  <a:pt x="974343" y="0"/>
                </a:lnTo>
                <a:lnTo>
                  <a:pt x="994308" y="4034"/>
                </a:lnTo>
                <a:lnTo>
                  <a:pt x="1010618" y="15033"/>
                </a:lnTo>
                <a:lnTo>
                  <a:pt x="1021617" y="31343"/>
                </a:lnTo>
                <a:lnTo>
                  <a:pt x="1025651" y="51307"/>
                </a:lnTo>
                <a:lnTo>
                  <a:pt x="1025651" y="462279"/>
                </a:lnTo>
                <a:lnTo>
                  <a:pt x="1021617" y="482244"/>
                </a:lnTo>
                <a:lnTo>
                  <a:pt x="1010618" y="498554"/>
                </a:lnTo>
                <a:lnTo>
                  <a:pt x="994308" y="509553"/>
                </a:lnTo>
                <a:lnTo>
                  <a:pt x="974343" y="513588"/>
                </a:lnTo>
                <a:lnTo>
                  <a:pt x="51307" y="513588"/>
                </a:lnTo>
                <a:lnTo>
                  <a:pt x="31343" y="509553"/>
                </a:lnTo>
                <a:lnTo>
                  <a:pt x="15033" y="498554"/>
                </a:lnTo>
                <a:lnTo>
                  <a:pt x="4034" y="482244"/>
                </a:lnTo>
                <a:lnTo>
                  <a:pt x="0" y="462279"/>
                </a:lnTo>
                <a:lnTo>
                  <a:pt x="0" y="5130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790059" y="2815081"/>
            <a:ext cx="951230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3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onom</a:t>
            </a:r>
            <a:r>
              <a:rPr dirty="0" sz="1400" spc="-2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tric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906014" y="2942208"/>
            <a:ext cx="410209" cy="884555"/>
          </a:xfrm>
          <a:custGeom>
            <a:avLst/>
            <a:gdLst/>
            <a:ahLst/>
            <a:cxnLst/>
            <a:rect l="l" t="t" r="r" b="b"/>
            <a:pathLst>
              <a:path w="410210" h="884554">
                <a:moveTo>
                  <a:pt x="0" y="0"/>
                </a:moveTo>
                <a:lnTo>
                  <a:pt x="410210" y="884554"/>
                </a:lnTo>
              </a:path>
            </a:pathLst>
          </a:custGeom>
          <a:ln w="12700">
            <a:solidFill>
              <a:srgbClr val="467A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16223" y="3570731"/>
            <a:ext cx="1026160" cy="512445"/>
          </a:xfrm>
          <a:custGeom>
            <a:avLst/>
            <a:gdLst/>
            <a:ahLst/>
            <a:cxnLst/>
            <a:rect l="l" t="t" r="r" b="b"/>
            <a:pathLst>
              <a:path w="1026160" h="512445">
                <a:moveTo>
                  <a:pt x="974471" y="0"/>
                </a:moveTo>
                <a:lnTo>
                  <a:pt x="51180" y="0"/>
                </a:lnTo>
                <a:lnTo>
                  <a:pt x="31289" y="4032"/>
                </a:lnTo>
                <a:lnTo>
                  <a:pt x="15017" y="15017"/>
                </a:lnTo>
                <a:lnTo>
                  <a:pt x="4032" y="31289"/>
                </a:lnTo>
                <a:lnTo>
                  <a:pt x="0" y="51180"/>
                </a:lnTo>
                <a:lnTo>
                  <a:pt x="0" y="460882"/>
                </a:lnTo>
                <a:lnTo>
                  <a:pt x="4032" y="480774"/>
                </a:lnTo>
                <a:lnTo>
                  <a:pt x="15017" y="497046"/>
                </a:lnTo>
                <a:lnTo>
                  <a:pt x="31289" y="508031"/>
                </a:lnTo>
                <a:lnTo>
                  <a:pt x="51180" y="512063"/>
                </a:lnTo>
                <a:lnTo>
                  <a:pt x="974471" y="512063"/>
                </a:lnTo>
                <a:lnTo>
                  <a:pt x="994362" y="508031"/>
                </a:lnTo>
                <a:lnTo>
                  <a:pt x="1010634" y="497046"/>
                </a:lnTo>
                <a:lnTo>
                  <a:pt x="1021619" y="480774"/>
                </a:lnTo>
                <a:lnTo>
                  <a:pt x="1025651" y="460882"/>
                </a:lnTo>
                <a:lnTo>
                  <a:pt x="1025651" y="51180"/>
                </a:lnTo>
                <a:lnTo>
                  <a:pt x="1021619" y="31289"/>
                </a:lnTo>
                <a:lnTo>
                  <a:pt x="1010634" y="15017"/>
                </a:lnTo>
                <a:lnTo>
                  <a:pt x="994362" y="4032"/>
                </a:lnTo>
                <a:lnTo>
                  <a:pt x="974471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16223" y="3570731"/>
            <a:ext cx="1026160" cy="512445"/>
          </a:xfrm>
          <a:custGeom>
            <a:avLst/>
            <a:gdLst/>
            <a:ahLst/>
            <a:cxnLst/>
            <a:rect l="l" t="t" r="r" b="b"/>
            <a:pathLst>
              <a:path w="1026160" h="512445">
                <a:moveTo>
                  <a:pt x="0" y="51180"/>
                </a:moveTo>
                <a:lnTo>
                  <a:pt x="4032" y="31289"/>
                </a:lnTo>
                <a:lnTo>
                  <a:pt x="15017" y="15017"/>
                </a:lnTo>
                <a:lnTo>
                  <a:pt x="31289" y="4032"/>
                </a:lnTo>
                <a:lnTo>
                  <a:pt x="51180" y="0"/>
                </a:lnTo>
                <a:lnTo>
                  <a:pt x="974471" y="0"/>
                </a:lnTo>
                <a:lnTo>
                  <a:pt x="994362" y="4032"/>
                </a:lnTo>
                <a:lnTo>
                  <a:pt x="1010634" y="15017"/>
                </a:lnTo>
                <a:lnTo>
                  <a:pt x="1021619" y="31289"/>
                </a:lnTo>
                <a:lnTo>
                  <a:pt x="1025651" y="51180"/>
                </a:lnTo>
                <a:lnTo>
                  <a:pt x="1025651" y="460882"/>
                </a:lnTo>
                <a:lnTo>
                  <a:pt x="1021619" y="480774"/>
                </a:lnTo>
                <a:lnTo>
                  <a:pt x="1010634" y="497046"/>
                </a:lnTo>
                <a:lnTo>
                  <a:pt x="994362" y="508031"/>
                </a:lnTo>
                <a:lnTo>
                  <a:pt x="974471" y="512063"/>
                </a:lnTo>
                <a:lnTo>
                  <a:pt x="51180" y="512063"/>
                </a:lnTo>
                <a:lnTo>
                  <a:pt x="31289" y="508031"/>
                </a:lnTo>
                <a:lnTo>
                  <a:pt x="15017" y="497046"/>
                </a:lnTo>
                <a:lnTo>
                  <a:pt x="4032" y="480774"/>
                </a:lnTo>
                <a:lnTo>
                  <a:pt x="0" y="460882"/>
                </a:lnTo>
                <a:lnTo>
                  <a:pt x="0" y="51180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341748" y="3531742"/>
            <a:ext cx="410209" cy="295275"/>
          </a:xfrm>
          <a:custGeom>
            <a:avLst/>
            <a:gdLst/>
            <a:ahLst/>
            <a:cxnLst/>
            <a:rect l="l" t="t" r="r" b="b"/>
            <a:pathLst>
              <a:path w="410210" h="295275">
                <a:moveTo>
                  <a:pt x="0" y="294894"/>
                </a:moveTo>
                <a:lnTo>
                  <a:pt x="410210" y="0"/>
                </a:lnTo>
              </a:path>
            </a:pathLst>
          </a:custGeom>
          <a:ln w="12700">
            <a:solidFill>
              <a:srgbClr val="528B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751832" y="3275075"/>
            <a:ext cx="1026160" cy="513715"/>
          </a:xfrm>
          <a:custGeom>
            <a:avLst/>
            <a:gdLst/>
            <a:ahLst/>
            <a:cxnLst/>
            <a:rect l="l" t="t" r="r" b="b"/>
            <a:pathLst>
              <a:path w="1026160" h="513714">
                <a:moveTo>
                  <a:pt x="974343" y="0"/>
                </a:moveTo>
                <a:lnTo>
                  <a:pt x="51307" y="0"/>
                </a:lnTo>
                <a:lnTo>
                  <a:pt x="31343" y="4034"/>
                </a:lnTo>
                <a:lnTo>
                  <a:pt x="15033" y="15033"/>
                </a:lnTo>
                <a:lnTo>
                  <a:pt x="4034" y="31343"/>
                </a:lnTo>
                <a:lnTo>
                  <a:pt x="0" y="51307"/>
                </a:lnTo>
                <a:lnTo>
                  <a:pt x="0" y="462279"/>
                </a:lnTo>
                <a:lnTo>
                  <a:pt x="4034" y="482244"/>
                </a:lnTo>
                <a:lnTo>
                  <a:pt x="15033" y="498554"/>
                </a:lnTo>
                <a:lnTo>
                  <a:pt x="31343" y="509553"/>
                </a:lnTo>
                <a:lnTo>
                  <a:pt x="51307" y="513587"/>
                </a:lnTo>
                <a:lnTo>
                  <a:pt x="974343" y="513587"/>
                </a:lnTo>
                <a:lnTo>
                  <a:pt x="994308" y="509553"/>
                </a:lnTo>
                <a:lnTo>
                  <a:pt x="1010618" y="498554"/>
                </a:lnTo>
                <a:lnTo>
                  <a:pt x="1021617" y="482244"/>
                </a:lnTo>
                <a:lnTo>
                  <a:pt x="1025651" y="462279"/>
                </a:lnTo>
                <a:lnTo>
                  <a:pt x="1025651" y="51307"/>
                </a:lnTo>
                <a:lnTo>
                  <a:pt x="1021617" y="31343"/>
                </a:lnTo>
                <a:lnTo>
                  <a:pt x="1010618" y="15033"/>
                </a:lnTo>
                <a:lnTo>
                  <a:pt x="994308" y="4034"/>
                </a:lnTo>
                <a:lnTo>
                  <a:pt x="97434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751832" y="3275075"/>
            <a:ext cx="1026160" cy="513715"/>
          </a:xfrm>
          <a:custGeom>
            <a:avLst/>
            <a:gdLst/>
            <a:ahLst/>
            <a:cxnLst/>
            <a:rect l="l" t="t" r="r" b="b"/>
            <a:pathLst>
              <a:path w="1026160" h="513714">
                <a:moveTo>
                  <a:pt x="0" y="51307"/>
                </a:moveTo>
                <a:lnTo>
                  <a:pt x="4034" y="31343"/>
                </a:lnTo>
                <a:lnTo>
                  <a:pt x="15033" y="15033"/>
                </a:lnTo>
                <a:lnTo>
                  <a:pt x="31343" y="4034"/>
                </a:lnTo>
                <a:lnTo>
                  <a:pt x="51307" y="0"/>
                </a:lnTo>
                <a:lnTo>
                  <a:pt x="974343" y="0"/>
                </a:lnTo>
                <a:lnTo>
                  <a:pt x="994308" y="4034"/>
                </a:lnTo>
                <a:lnTo>
                  <a:pt x="1010618" y="15033"/>
                </a:lnTo>
                <a:lnTo>
                  <a:pt x="1021617" y="31343"/>
                </a:lnTo>
                <a:lnTo>
                  <a:pt x="1025651" y="51307"/>
                </a:lnTo>
                <a:lnTo>
                  <a:pt x="1025651" y="462279"/>
                </a:lnTo>
                <a:lnTo>
                  <a:pt x="1021617" y="482244"/>
                </a:lnTo>
                <a:lnTo>
                  <a:pt x="1010618" y="498554"/>
                </a:lnTo>
                <a:lnTo>
                  <a:pt x="994308" y="509553"/>
                </a:lnTo>
                <a:lnTo>
                  <a:pt x="974343" y="513587"/>
                </a:lnTo>
                <a:lnTo>
                  <a:pt x="51307" y="513587"/>
                </a:lnTo>
                <a:lnTo>
                  <a:pt x="31343" y="509553"/>
                </a:lnTo>
                <a:lnTo>
                  <a:pt x="15033" y="498554"/>
                </a:lnTo>
                <a:lnTo>
                  <a:pt x="4034" y="482244"/>
                </a:lnTo>
                <a:lnTo>
                  <a:pt x="0" y="462279"/>
                </a:lnTo>
                <a:lnTo>
                  <a:pt x="0" y="5130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341748" y="3826636"/>
            <a:ext cx="410209" cy="295275"/>
          </a:xfrm>
          <a:custGeom>
            <a:avLst/>
            <a:gdLst/>
            <a:ahLst/>
            <a:cxnLst/>
            <a:rect l="l" t="t" r="r" b="b"/>
            <a:pathLst>
              <a:path w="410210" h="295275">
                <a:moveTo>
                  <a:pt x="0" y="0"/>
                </a:moveTo>
                <a:lnTo>
                  <a:pt x="410210" y="294894"/>
                </a:lnTo>
              </a:path>
            </a:pathLst>
          </a:custGeom>
          <a:ln w="12700">
            <a:solidFill>
              <a:srgbClr val="528BC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751832" y="3864863"/>
            <a:ext cx="1026160" cy="513715"/>
          </a:xfrm>
          <a:custGeom>
            <a:avLst/>
            <a:gdLst/>
            <a:ahLst/>
            <a:cxnLst/>
            <a:rect l="l" t="t" r="r" b="b"/>
            <a:pathLst>
              <a:path w="1026160" h="513714">
                <a:moveTo>
                  <a:pt x="974343" y="0"/>
                </a:moveTo>
                <a:lnTo>
                  <a:pt x="51307" y="0"/>
                </a:lnTo>
                <a:lnTo>
                  <a:pt x="31343" y="4034"/>
                </a:lnTo>
                <a:lnTo>
                  <a:pt x="15033" y="15033"/>
                </a:lnTo>
                <a:lnTo>
                  <a:pt x="4034" y="31343"/>
                </a:lnTo>
                <a:lnTo>
                  <a:pt x="0" y="51308"/>
                </a:lnTo>
                <a:lnTo>
                  <a:pt x="0" y="462280"/>
                </a:lnTo>
                <a:lnTo>
                  <a:pt x="4034" y="482244"/>
                </a:lnTo>
                <a:lnTo>
                  <a:pt x="15033" y="498554"/>
                </a:lnTo>
                <a:lnTo>
                  <a:pt x="31343" y="509553"/>
                </a:lnTo>
                <a:lnTo>
                  <a:pt x="51307" y="513588"/>
                </a:lnTo>
                <a:lnTo>
                  <a:pt x="974343" y="513588"/>
                </a:lnTo>
                <a:lnTo>
                  <a:pt x="994308" y="509553"/>
                </a:lnTo>
                <a:lnTo>
                  <a:pt x="1010618" y="498554"/>
                </a:lnTo>
                <a:lnTo>
                  <a:pt x="1021617" y="482244"/>
                </a:lnTo>
                <a:lnTo>
                  <a:pt x="1025651" y="462280"/>
                </a:lnTo>
                <a:lnTo>
                  <a:pt x="1025651" y="51308"/>
                </a:lnTo>
                <a:lnTo>
                  <a:pt x="1021617" y="31343"/>
                </a:lnTo>
                <a:lnTo>
                  <a:pt x="1010618" y="15033"/>
                </a:lnTo>
                <a:lnTo>
                  <a:pt x="994308" y="4034"/>
                </a:lnTo>
                <a:lnTo>
                  <a:pt x="974343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751832" y="3864863"/>
            <a:ext cx="1026160" cy="513715"/>
          </a:xfrm>
          <a:custGeom>
            <a:avLst/>
            <a:gdLst/>
            <a:ahLst/>
            <a:cxnLst/>
            <a:rect l="l" t="t" r="r" b="b"/>
            <a:pathLst>
              <a:path w="1026160" h="513714">
                <a:moveTo>
                  <a:pt x="0" y="51308"/>
                </a:moveTo>
                <a:lnTo>
                  <a:pt x="4034" y="31343"/>
                </a:lnTo>
                <a:lnTo>
                  <a:pt x="15033" y="15033"/>
                </a:lnTo>
                <a:lnTo>
                  <a:pt x="31343" y="4034"/>
                </a:lnTo>
                <a:lnTo>
                  <a:pt x="51307" y="0"/>
                </a:lnTo>
                <a:lnTo>
                  <a:pt x="974343" y="0"/>
                </a:lnTo>
                <a:lnTo>
                  <a:pt x="994308" y="4034"/>
                </a:lnTo>
                <a:lnTo>
                  <a:pt x="1010618" y="15033"/>
                </a:lnTo>
                <a:lnTo>
                  <a:pt x="1021617" y="31343"/>
                </a:lnTo>
                <a:lnTo>
                  <a:pt x="1025651" y="51308"/>
                </a:lnTo>
                <a:lnTo>
                  <a:pt x="1025651" y="462280"/>
                </a:lnTo>
                <a:lnTo>
                  <a:pt x="1021617" y="482244"/>
                </a:lnTo>
                <a:lnTo>
                  <a:pt x="1010618" y="498554"/>
                </a:lnTo>
                <a:lnTo>
                  <a:pt x="994308" y="509553"/>
                </a:lnTo>
                <a:lnTo>
                  <a:pt x="974343" y="513588"/>
                </a:lnTo>
                <a:lnTo>
                  <a:pt x="51307" y="513588"/>
                </a:lnTo>
                <a:lnTo>
                  <a:pt x="31343" y="509553"/>
                </a:lnTo>
                <a:lnTo>
                  <a:pt x="15033" y="498554"/>
                </a:lnTo>
                <a:lnTo>
                  <a:pt x="4034" y="482244"/>
                </a:lnTo>
                <a:lnTo>
                  <a:pt x="0" y="462280"/>
                </a:lnTo>
                <a:lnTo>
                  <a:pt x="0" y="51308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787400" y="3404869"/>
            <a:ext cx="6085840" cy="3042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91635">
              <a:lnSpc>
                <a:spcPct val="100000"/>
              </a:lnSpc>
            </a:pP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Cavalier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640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Oblique</a:t>
            </a:r>
            <a:endParaRPr sz="1400">
              <a:latin typeface="Calibri"/>
              <a:cs typeface="Calibri"/>
            </a:endParaRPr>
          </a:p>
          <a:p>
            <a:pPr algn="r" marR="1323340">
              <a:lnSpc>
                <a:spcPct val="100000"/>
              </a:lnSpc>
              <a:spcBef>
                <a:spcPts val="640"/>
              </a:spcBef>
            </a:pPr>
            <a:r>
              <a:rPr dirty="0" sz="1400" spc="-5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400" spc="-1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400" spc="-25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40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2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Figure: Types </a:t>
            </a:r>
            <a:r>
              <a:rPr dirty="0" sz="1100" b="1">
                <a:latin typeface="Verdana"/>
                <a:cs typeface="Verdana"/>
              </a:rPr>
              <a:t>of </a:t>
            </a:r>
            <a:r>
              <a:rPr dirty="0" sz="1100" spc="-5" b="1">
                <a:latin typeface="Verdana"/>
                <a:cs typeface="Verdana"/>
              </a:rPr>
              <a:t>Parallel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Projection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120" b="1">
                <a:latin typeface="Arial"/>
                <a:cs typeface="Arial"/>
              </a:rPr>
              <a:t>Orthographic</a:t>
            </a:r>
            <a:r>
              <a:rPr dirty="0" sz="1800" spc="-305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Projection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9100"/>
              </a:lnSpc>
              <a:spcBef>
                <a:spcPts val="710"/>
              </a:spcBef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orthographic projection the direction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projection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normal to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projection of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 spc="-5">
                <a:latin typeface="Verdana"/>
                <a:cs typeface="Verdana"/>
              </a:rPr>
              <a:t>plane. </a:t>
            </a:r>
            <a:r>
              <a:rPr dirty="0" sz="1100">
                <a:latin typeface="Verdana"/>
                <a:cs typeface="Verdana"/>
              </a:rPr>
              <a:t>There </a:t>
            </a:r>
            <a:r>
              <a:rPr dirty="0" sz="1100" spc="-5">
                <a:latin typeface="Verdana"/>
                <a:cs typeface="Verdana"/>
              </a:rPr>
              <a:t>are three types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orthographic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projections: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92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Front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Projection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9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Top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Projection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Side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Projection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42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1812" y="1196593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400" y="447040"/>
            <a:ext cx="6085205" cy="3042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965"/>
              </a:spcBef>
            </a:pPr>
            <a:r>
              <a:rPr dirty="0" sz="1800" spc="-110" b="1">
                <a:latin typeface="Arial"/>
                <a:cs typeface="Arial"/>
              </a:rPr>
              <a:t>Oblique</a:t>
            </a:r>
            <a:r>
              <a:rPr dirty="0" sz="1800" spc="-340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Projection</a:t>
            </a:r>
            <a:endParaRPr sz="1800">
              <a:latin typeface="Arial"/>
              <a:cs typeface="Arial"/>
            </a:endParaRPr>
          </a:p>
          <a:p>
            <a:pPr algn="just" marL="12700" marR="6350">
              <a:lnSpc>
                <a:spcPct val="109100"/>
              </a:lnSpc>
              <a:spcBef>
                <a:spcPts val="710"/>
              </a:spcBef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orthographic </a:t>
            </a:r>
            <a:r>
              <a:rPr dirty="0" sz="1100">
                <a:latin typeface="Verdana"/>
                <a:cs typeface="Verdana"/>
              </a:rPr>
              <a:t>projection, </a:t>
            </a:r>
            <a:r>
              <a:rPr dirty="0" sz="1100" spc="-5">
                <a:latin typeface="Verdana"/>
                <a:cs typeface="Verdana"/>
              </a:rPr>
              <a:t>the direction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projection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not normal to </a:t>
            </a:r>
            <a:r>
              <a:rPr dirty="0" sz="1100" spc="-5">
                <a:latin typeface="Verdana"/>
                <a:cs typeface="Verdana"/>
              </a:rPr>
              <a:t>the projection 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plane. </a:t>
            </a: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oblique projection, </a:t>
            </a:r>
            <a:r>
              <a:rPr dirty="0" sz="1100">
                <a:latin typeface="Verdana"/>
                <a:cs typeface="Verdana"/>
              </a:rPr>
              <a:t>we can </a:t>
            </a:r>
            <a:r>
              <a:rPr dirty="0" sz="1100" spc="-5">
                <a:latin typeface="Verdana"/>
                <a:cs typeface="Verdana"/>
              </a:rPr>
              <a:t>view the </a:t>
            </a:r>
            <a:r>
              <a:rPr dirty="0" sz="1100">
                <a:latin typeface="Verdana"/>
                <a:cs typeface="Verdana"/>
              </a:rPr>
              <a:t>object </a:t>
            </a:r>
            <a:r>
              <a:rPr dirty="0" sz="1100" spc="-5">
                <a:latin typeface="Verdana"/>
                <a:cs typeface="Verdana"/>
              </a:rPr>
              <a:t>better than orthographic  </a:t>
            </a:r>
            <a:r>
              <a:rPr dirty="0" sz="1100" spc="-5">
                <a:latin typeface="Verdana"/>
                <a:cs typeface="Verdana"/>
              </a:rPr>
              <a:t>projection.</a:t>
            </a:r>
            <a:endParaRPr sz="1100">
              <a:latin typeface="Verdana"/>
              <a:cs typeface="Verdana"/>
            </a:endParaRPr>
          </a:p>
          <a:p>
            <a:pPr algn="just" marL="12700" marR="5715">
              <a:lnSpc>
                <a:spcPct val="109100"/>
              </a:lnSpc>
              <a:spcBef>
                <a:spcPts val="800"/>
              </a:spcBef>
            </a:pPr>
            <a:r>
              <a:rPr dirty="0" sz="1100">
                <a:latin typeface="Verdana"/>
                <a:cs typeface="Verdana"/>
              </a:rPr>
              <a:t>There </a:t>
            </a:r>
            <a:r>
              <a:rPr dirty="0" sz="1100" spc="-5">
                <a:latin typeface="Verdana"/>
                <a:cs typeface="Verdana"/>
              </a:rPr>
              <a:t>are two types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oblique projections: </a:t>
            </a:r>
            <a:r>
              <a:rPr dirty="0" sz="1100" spc="-5" b="1">
                <a:latin typeface="Verdana"/>
                <a:cs typeface="Verdana"/>
              </a:rPr>
              <a:t>Cavalier </a:t>
            </a:r>
            <a:r>
              <a:rPr dirty="0" sz="1100" spc="-5">
                <a:latin typeface="Verdana"/>
                <a:cs typeface="Verdana"/>
              </a:rPr>
              <a:t>and </a:t>
            </a:r>
            <a:r>
              <a:rPr dirty="0" sz="1100" spc="-5" b="1">
                <a:latin typeface="Verdana"/>
                <a:cs typeface="Verdana"/>
              </a:rPr>
              <a:t>Cabinet</a:t>
            </a:r>
            <a:r>
              <a:rPr dirty="0" sz="1100" spc="-5">
                <a:latin typeface="Verdana"/>
                <a:cs typeface="Verdana"/>
              </a:rPr>
              <a:t>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Cavalier  </a:t>
            </a:r>
            <a:r>
              <a:rPr dirty="0" sz="1100" spc="-5">
                <a:latin typeface="Verdana"/>
                <a:cs typeface="Verdana"/>
              </a:rPr>
              <a:t>projection makes 45˚ angle with the </a:t>
            </a:r>
            <a:r>
              <a:rPr dirty="0" sz="1100">
                <a:latin typeface="Verdana"/>
                <a:cs typeface="Verdana"/>
              </a:rPr>
              <a:t>projection </a:t>
            </a:r>
            <a:r>
              <a:rPr dirty="0" sz="1100" spc="-5">
                <a:latin typeface="Verdana"/>
                <a:cs typeface="Verdana"/>
              </a:rPr>
              <a:t>plane.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projection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line  </a:t>
            </a:r>
            <a:r>
              <a:rPr dirty="0" sz="1100" spc="-5">
                <a:latin typeface="Verdana"/>
                <a:cs typeface="Verdana"/>
              </a:rPr>
              <a:t>perpendicular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the view plane has the </a:t>
            </a:r>
            <a:r>
              <a:rPr dirty="0" sz="1100">
                <a:latin typeface="Verdana"/>
                <a:cs typeface="Verdana"/>
              </a:rPr>
              <a:t>same </a:t>
            </a:r>
            <a:r>
              <a:rPr dirty="0" sz="1100" spc="-5">
                <a:latin typeface="Verdana"/>
                <a:cs typeface="Verdana"/>
              </a:rPr>
              <a:t>length as the line itself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Cavalier  </a:t>
            </a:r>
            <a:r>
              <a:rPr dirty="0" sz="1100" spc="-5">
                <a:latin typeface="Verdana"/>
                <a:cs typeface="Verdana"/>
              </a:rPr>
              <a:t>projection. </a:t>
            </a:r>
            <a:r>
              <a:rPr dirty="0" sz="1100">
                <a:latin typeface="Verdana"/>
                <a:cs typeface="Verdana"/>
              </a:rPr>
              <a:t>In a </a:t>
            </a:r>
            <a:r>
              <a:rPr dirty="0" sz="1100" spc="-5">
                <a:latin typeface="Verdana"/>
                <a:cs typeface="Verdana"/>
              </a:rPr>
              <a:t>cavalier projection</a:t>
            </a:r>
            <a:r>
              <a:rPr dirty="0" sz="1100" spc="-5" b="1">
                <a:latin typeface="Verdana"/>
                <a:cs typeface="Verdana"/>
              </a:rPr>
              <a:t>,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foreshortening </a:t>
            </a:r>
            <a:r>
              <a:rPr dirty="0" sz="1100" spc="-5">
                <a:latin typeface="Verdana"/>
                <a:cs typeface="Verdana"/>
              </a:rPr>
              <a:t>factors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all three principal  </a:t>
            </a:r>
            <a:r>
              <a:rPr dirty="0" sz="1100" spc="-5">
                <a:latin typeface="Verdana"/>
                <a:cs typeface="Verdana"/>
              </a:rPr>
              <a:t>directions are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equal.</a:t>
            </a:r>
            <a:endParaRPr sz="1100">
              <a:latin typeface="Verdana"/>
              <a:cs typeface="Verdana"/>
            </a:endParaRPr>
          </a:p>
          <a:p>
            <a:pPr algn="just" marL="12700" marR="5715">
              <a:lnSpc>
                <a:spcPct val="109200"/>
              </a:lnSpc>
              <a:spcBef>
                <a:spcPts val="81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Cabinet </a:t>
            </a:r>
            <a:r>
              <a:rPr dirty="0" sz="1100">
                <a:latin typeface="Verdana"/>
                <a:cs typeface="Verdana"/>
              </a:rPr>
              <a:t>projection </a:t>
            </a:r>
            <a:r>
              <a:rPr dirty="0" sz="1100" spc="-5">
                <a:latin typeface="Verdana"/>
                <a:cs typeface="Verdana"/>
              </a:rPr>
              <a:t>makes 63.4˚ angle </a:t>
            </a:r>
            <a:r>
              <a:rPr dirty="0" sz="1100">
                <a:latin typeface="Verdana"/>
                <a:cs typeface="Verdana"/>
              </a:rPr>
              <a:t>with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projection plane. </a:t>
            </a: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Cabinet  </a:t>
            </a:r>
            <a:r>
              <a:rPr dirty="0" sz="1100" spc="-5">
                <a:latin typeface="Verdana"/>
                <a:cs typeface="Verdana"/>
              </a:rPr>
              <a:t>projection, lines perpendicular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viewing surface </a:t>
            </a:r>
            <a:r>
              <a:rPr dirty="0" sz="1100" spc="-5">
                <a:latin typeface="Verdana"/>
                <a:cs typeface="Verdana"/>
              </a:rPr>
              <a:t>are </a:t>
            </a:r>
            <a:r>
              <a:rPr dirty="0" sz="1100">
                <a:latin typeface="Verdana"/>
                <a:cs typeface="Verdana"/>
              </a:rPr>
              <a:t>projected </a:t>
            </a:r>
            <a:r>
              <a:rPr dirty="0" sz="1100" spc="-5">
                <a:latin typeface="Verdana"/>
                <a:cs typeface="Verdana"/>
              </a:rPr>
              <a:t>at </a:t>
            </a:r>
            <a:r>
              <a:rPr dirty="0" sz="1100">
                <a:latin typeface="Verdana"/>
                <a:cs typeface="Verdana"/>
              </a:rPr>
              <a:t>½ </a:t>
            </a:r>
            <a:r>
              <a:rPr dirty="0" sz="1100" spc="-5">
                <a:latin typeface="Verdana"/>
                <a:cs typeface="Verdana"/>
              </a:rPr>
              <a:t>their </a:t>
            </a:r>
            <a:r>
              <a:rPr dirty="0" sz="1100">
                <a:latin typeface="Verdana"/>
                <a:cs typeface="Verdana"/>
              </a:rPr>
              <a:t>actual  </a:t>
            </a:r>
            <a:r>
              <a:rPr dirty="0" sz="1100" spc="-5">
                <a:latin typeface="Verdana"/>
                <a:cs typeface="Verdana"/>
              </a:rPr>
              <a:t>length. </a:t>
            </a:r>
            <a:r>
              <a:rPr dirty="0" sz="1100">
                <a:latin typeface="Verdana"/>
                <a:cs typeface="Verdana"/>
              </a:rPr>
              <a:t>Both </a:t>
            </a:r>
            <a:r>
              <a:rPr dirty="0" sz="1100" spc="-5">
                <a:latin typeface="Verdana"/>
                <a:cs typeface="Verdana"/>
              </a:rPr>
              <a:t>the projections are </a:t>
            </a:r>
            <a:r>
              <a:rPr dirty="0" sz="1100">
                <a:latin typeface="Verdana"/>
                <a:cs typeface="Verdana"/>
              </a:rPr>
              <a:t>shown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</a:t>
            </a:r>
            <a:r>
              <a:rPr dirty="0" sz="1100" spc="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figure: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1812" y="7610601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7400" y="6914260"/>
            <a:ext cx="6084570" cy="1868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88770">
              <a:lnSpc>
                <a:spcPct val="100000"/>
              </a:lnSpc>
            </a:pPr>
            <a:r>
              <a:rPr dirty="0" sz="1100" b="1">
                <a:latin typeface="Verdana"/>
                <a:cs typeface="Verdana"/>
              </a:rPr>
              <a:t>Figure: </a:t>
            </a:r>
            <a:r>
              <a:rPr dirty="0" sz="1100" spc="-5" b="1">
                <a:latin typeface="Verdana"/>
                <a:cs typeface="Verdana"/>
              </a:rPr>
              <a:t>Cavalier </a:t>
            </a:r>
            <a:r>
              <a:rPr dirty="0" sz="1100" b="1">
                <a:latin typeface="Verdana"/>
                <a:cs typeface="Verdana"/>
              </a:rPr>
              <a:t>&amp; </a:t>
            </a:r>
            <a:r>
              <a:rPr dirty="0" sz="1100" spc="-5" b="1">
                <a:latin typeface="Verdana"/>
                <a:cs typeface="Verdana"/>
              </a:rPr>
              <a:t>Cabinet</a:t>
            </a:r>
            <a:r>
              <a:rPr dirty="0" sz="1100" spc="-80" b="1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Projection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14" b="1">
                <a:latin typeface="Arial"/>
                <a:cs typeface="Arial"/>
              </a:rPr>
              <a:t>Isometric</a:t>
            </a:r>
            <a:r>
              <a:rPr dirty="0" sz="1800" spc="-280" b="1">
                <a:latin typeface="Arial"/>
                <a:cs typeface="Arial"/>
              </a:rPr>
              <a:t> </a:t>
            </a:r>
            <a:r>
              <a:rPr dirty="0" sz="1800" spc="-120" b="1">
                <a:latin typeface="Arial"/>
                <a:cs typeface="Arial"/>
              </a:rPr>
              <a:t>Projections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9100"/>
              </a:lnSpc>
              <a:spcBef>
                <a:spcPts val="720"/>
              </a:spcBef>
            </a:pPr>
            <a:r>
              <a:rPr dirty="0" sz="1100" spc="-5">
                <a:latin typeface="Verdana"/>
                <a:cs typeface="Verdana"/>
              </a:rPr>
              <a:t>Orthographic </a:t>
            </a:r>
            <a:r>
              <a:rPr dirty="0" sz="1100">
                <a:latin typeface="Verdana"/>
                <a:cs typeface="Verdana"/>
              </a:rPr>
              <a:t>projections </a:t>
            </a:r>
            <a:r>
              <a:rPr dirty="0" sz="1100" spc="-5">
                <a:latin typeface="Verdana"/>
                <a:cs typeface="Verdana"/>
              </a:rPr>
              <a:t>that </a:t>
            </a:r>
            <a:r>
              <a:rPr dirty="0" sz="1100">
                <a:latin typeface="Verdana"/>
                <a:cs typeface="Verdana"/>
              </a:rPr>
              <a:t>show more </a:t>
            </a:r>
            <a:r>
              <a:rPr dirty="0" sz="1100" spc="-5">
                <a:latin typeface="Verdana"/>
                <a:cs typeface="Verdana"/>
              </a:rPr>
              <a:t>than </a:t>
            </a:r>
            <a:r>
              <a:rPr dirty="0" sz="1100">
                <a:latin typeface="Verdana"/>
                <a:cs typeface="Verdana"/>
              </a:rPr>
              <a:t>one </a:t>
            </a:r>
            <a:r>
              <a:rPr dirty="0" sz="1100" spc="-5">
                <a:latin typeface="Verdana"/>
                <a:cs typeface="Verdana"/>
              </a:rPr>
              <a:t>side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5">
                <a:latin typeface="Verdana"/>
                <a:cs typeface="Verdana"/>
              </a:rPr>
              <a:t>an </a:t>
            </a:r>
            <a:r>
              <a:rPr dirty="0" sz="1100">
                <a:latin typeface="Verdana"/>
                <a:cs typeface="Verdana"/>
              </a:rPr>
              <a:t>object </a:t>
            </a:r>
            <a:r>
              <a:rPr dirty="0" sz="1100" spc="-5">
                <a:latin typeface="Verdana"/>
                <a:cs typeface="Verdana"/>
              </a:rPr>
              <a:t>are called  </a:t>
            </a:r>
            <a:r>
              <a:rPr dirty="0" sz="1100" spc="-5" b="1">
                <a:latin typeface="Verdana"/>
                <a:cs typeface="Verdana"/>
              </a:rPr>
              <a:t>axonometric orthographic </a:t>
            </a:r>
            <a:r>
              <a:rPr dirty="0" sz="1100" b="1">
                <a:latin typeface="Verdana"/>
                <a:cs typeface="Verdana"/>
              </a:rPr>
              <a:t>projections</a:t>
            </a:r>
            <a:r>
              <a:rPr dirty="0" sz="1100">
                <a:latin typeface="Verdana"/>
                <a:cs typeface="Verdana"/>
              </a:rPr>
              <a:t>. The most </a:t>
            </a:r>
            <a:r>
              <a:rPr dirty="0" sz="1100" spc="-5">
                <a:latin typeface="Verdana"/>
                <a:cs typeface="Verdana"/>
              </a:rPr>
              <a:t>common axonometric projection 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isometric</a:t>
            </a:r>
            <a:r>
              <a:rPr dirty="0" sz="1100" spc="-35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projection</a:t>
            </a:r>
            <a:r>
              <a:rPr dirty="0" sz="1100" spc="-25" b="1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where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projection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plane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intersects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each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coordinate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axis 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model </a:t>
            </a:r>
            <a:r>
              <a:rPr dirty="0" sz="1100" spc="-5">
                <a:latin typeface="Verdana"/>
                <a:cs typeface="Verdana"/>
              </a:rPr>
              <a:t>coordinate </a:t>
            </a:r>
            <a:r>
              <a:rPr dirty="0" sz="1100">
                <a:latin typeface="Verdana"/>
                <a:cs typeface="Verdana"/>
              </a:rPr>
              <a:t>system </a:t>
            </a:r>
            <a:r>
              <a:rPr dirty="0" sz="1100" spc="-5">
                <a:latin typeface="Verdana"/>
                <a:cs typeface="Verdana"/>
              </a:rPr>
              <a:t>at </a:t>
            </a:r>
            <a:r>
              <a:rPr dirty="0" sz="1100">
                <a:latin typeface="Verdana"/>
                <a:cs typeface="Verdana"/>
              </a:rPr>
              <a:t>an equal </a:t>
            </a:r>
            <a:r>
              <a:rPr dirty="0" sz="1100" spc="-5">
                <a:latin typeface="Verdana"/>
                <a:cs typeface="Verdana"/>
              </a:rPr>
              <a:t>distance. </a:t>
            </a: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this projection parallelism </a:t>
            </a:r>
            <a:r>
              <a:rPr dirty="0" sz="1100">
                <a:latin typeface="Verdana"/>
                <a:cs typeface="Verdana"/>
              </a:rPr>
              <a:t>of  </a:t>
            </a:r>
            <a:r>
              <a:rPr dirty="0" sz="1100" spc="-5">
                <a:latin typeface="Verdana"/>
                <a:cs typeface="Verdana"/>
              </a:rPr>
              <a:t>lines are preserved but angles are </a:t>
            </a:r>
            <a:r>
              <a:rPr dirty="0" sz="1100">
                <a:latin typeface="Verdana"/>
                <a:cs typeface="Verdana"/>
              </a:rPr>
              <a:t>not </a:t>
            </a:r>
            <a:r>
              <a:rPr dirty="0" sz="1100" spc="-5">
                <a:latin typeface="Verdana"/>
                <a:cs typeface="Verdana"/>
              </a:rPr>
              <a:t>preserved.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figure </a:t>
            </a:r>
            <a:r>
              <a:rPr dirty="0" sz="1100">
                <a:latin typeface="Verdana"/>
                <a:cs typeface="Verdana"/>
              </a:rPr>
              <a:t>shows </a:t>
            </a:r>
            <a:r>
              <a:rPr dirty="0" sz="1100" spc="-5">
                <a:latin typeface="Verdana"/>
                <a:cs typeface="Verdana"/>
              </a:rPr>
              <a:t>isometric  </a:t>
            </a:r>
            <a:r>
              <a:rPr dirty="0" sz="1100" spc="-5">
                <a:latin typeface="Verdana"/>
                <a:cs typeface="Verdana"/>
              </a:rPr>
              <a:t>projection: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5444" y="3599687"/>
            <a:ext cx="5884163" cy="3200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43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9741407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02004" y="447040"/>
            <a:ext cx="5758815" cy="8849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3888104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900">
              <a:latin typeface="Times New Roman"/>
              <a:cs typeface="Times New Roman"/>
            </a:endParaRPr>
          </a:p>
          <a:p>
            <a:pPr algn="just" marL="355600">
              <a:lnSpc>
                <a:spcPct val="100000"/>
              </a:lnSpc>
              <a:tabLst>
                <a:tab pos="5610860" algn="l"/>
              </a:tabLst>
            </a:pPr>
            <a:r>
              <a:rPr dirty="0" sz="1000" spc="-5" b="1">
                <a:latin typeface="Calibri"/>
                <a:cs typeface="Calibri"/>
                <a:hlinkClick r:id="rId3" action="ppaction://hlinksldjump"/>
              </a:rPr>
              <a:t>Transformation  </a:t>
            </a:r>
            <a:r>
              <a:rPr dirty="0" sz="1000" spc="210" b="1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 b="1">
                <a:latin typeface="Calibri"/>
                <a:cs typeface="Calibri"/>
                <a:hlinkClick r:id="rId3" action="ppaction://hlinksldjump"/>
              </a:rPr>
              <a:t>Matrices	</a:t>
            </a:r>
            <a:r>
              <a:rPr dirty="0" sz="1000" spc="-10" b="1">
                <a:latin typeface="Calibri"/>
                <a:cs typeface="Calibri"/>
                <a:hlinkClick r:id="rId3" action="ppaction://hlinksldjump"/>
              </a:rPr>
              <a:t>49</a:t>
            </a:r>
            <a:endParaRPr sz="1000">
              <a:latin typeface="Calibri"/>
              <a:cs typeface="Calibri"/>
            </a:endParaRPr>
          </a:p>
          <a:p>
            <a:pPr algn="just" marL="355600" marR="11430" indent="-342900">
              <a:lnSpc>
                <a:spcPct val="201900"/>
              </a:lnSpc>
              <a:spcBef>
                <a:spcPts val="434"/>
              </a:spcBef>
              <a:buAutoNum type="arabicPeriod" startAt="8"/>
              <a:tabLst>
                <a:tab pos="355600" algn="l"/>
                <a:tab pos="5586730" algn="l"/>
                <a:tab pos="5610860" algn="l"/>
              </a:tabLst>
            </a:pPr>
            <a:r>
              <a:rPr dirty="0" sz="1200" spc="-10" b="0">
                <a:latin typeface="Calibri Light"/>
                <a:cs typeface="Calibri Light"/>
                <a:hlinkClick r:id="rId4" action="ppaction://hlinksldjump"/>
              </a:rPr>
              <a:t>C</a:t>
            </a:r>
            <a:r>
              <a:rPr dirty="0" sz="1200" spc="-20" b="0">
                <a:latin typeface="Calibri Light"/>
                <a:cs typeface="Calibri Light"/>
                <a:hlinkClick r:id="rId4" action="ppaction://hlinksldjump"/>
              </a:rPr>
              <a:t>U</a:t>
            </a:r>
            <a:r>
              <a:rPr dirty="0" sz="1200" spc="-5" b="0">
                <a:latin typeface="Calibri Light"/>
                <a:cs typeface="Calibri Light"/>
                <a:hlinkClick r:id="rId4" action="ppaction://hlinksldjump"/>
              </a:rPr>
              <a:t>R</a:t>
            </a:r>
            <a:r>
              <a:rPr dirty="0" sz="1200" spc="-10" b="0">
                <a:latin typeface="Calibri Light"/>
                <a:cs typeface="Calibri Light"/>
                <a:hlinkClick r:id="rId4" action="ppaction://hlinksldjump"/>
              </a:rPr>
              <a:t>V</a:t>
            </a:r>
            <a:r>
              <a:rPr dirty="0" sz="1200" spc="-25" b="0">
                <a:latin typeface="Calibri Light"/>
                <a:cs typeface="Calibri Light"/>
                <a:hlinkClick r:id="rId4" action="ppaction://hlinksldjump"/>
              </a:rPr>
              <a:t>E</a:t>
            </a:r>
            <a:r>
              <a:rPr dirty="0" sz="1200" b="0">
                <a:latin typeface="Calibri Light"/>
                <a:cs typeface="Calibri Light"/>
                <a:hlinkClick r:id="rId4" action="ppaction://hlinksldjump"/>
              </a:rPr>
              <a:t>S 	</a:t>
            </a:r>
            <a:r>
              <a:rPr dirty="0" sz="1200" spc="-10" b="0">
                <a:latin typeface="Calibri Light"/>
                <a:cs typeface="Calibri Light"/>
                <a:hlinkClick r:id="rId4" action="ppaction://hlinksldjump"/>
              </a:rPr>
              <a:t>51 </a:t>
            </a:r>
            <a:r>
              <a:rPr dirty="0" sz="1200" spc="-10" b="0">
                <a:latin typeface="Calibri Light"/>
                <a:cs typeface="Calibri Light"/>
              </a:rPr>
              <a:t> </a:t>
            </a:r>
            <a:r>
              <a:rPr dirty="0" sz="1000" spc="-10" b="1">
                <a:latin typeface="Calibri"/>
                <a:cs typeface="Calibri"/>
                <a:hlinkClick r:id="rId4" action="ppaction://hlinksldjump"/>
              </a:rPr>
              <a:t>Ty</a:t>
            </a:r>
            <a:r>
              <a:rPr dirty="0" sz="1000" spc="-5" b="1">
                <a:latin typeface="Calibri"/>
                <a:cs typeface="Calibri"/>
                <a:hlinkClick r:id="rId4" action="ppaction://hlinksldjump"/>
              </a:rPr>
              <a:t>pes</a:t>
            </a:r>
            <a:r>
              <a:rPr dirty="0" sz="1000" spc="-5" b="1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b="1">
                <a:latin typeface="Calibri"/>
                <a:cs typeface="Calibri"/>
                <a:hlinkClick r:id="rId4" action="ppaction://hlinksldjump"/>
              </a:rPr>
              <a:t>o</a:t>
            </a:r>
            <a:r>
              <a:rPr dirty="0" sz="1000" spc="-5" b="1">
                <a:latin typeface="Calibri"/>
                <a:cs typeface="Calibri"/>
                <a:hlinkClick r:id="rId4" action="ppaction://hlinksldjump"/>
              </a:rPr>
              <a:t>f</a:t>
            </a:r>
            <a:r>
              <a:rPr dirty="0" sz="1000" spc="-5" b="1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spc="-10" b="1">
                <a:latin typeface="Calibri"/>
                <a:cs typeface="Calibri"/>
                <a:hlinkClick r:id="rId4" action="ppaction://hlinksldjump"/>
              </a:rPr>
              <a:t>C</a:t>
            </a:r>
            <a:r>
              <a:rPr dirty="0" sz="1000" b="1">
                <a:latin typeface="Calibri"/>
                <a:cs typeface="Calibri"/>
                <a:hlinkClick r:id="rId4" action="ppaction://hlinksldjump"/>
              </a:rPr>
              <a:t>u</a:t>
            </a:r>
            <a:r>
              <a:rPr dirty="0" sz="1000" spc="-5" b="1">
                <a:latin typeface="Calibri"/>
                <a:cs typeface="Calibri"/>
                <a:hlinkClick r:id="rId4" action="ppaction://hlinksldjump"/>
              </a:rPr>
              <a:t>r</a:t>
            </a:r>
            <a:r>
              <a:rPr dirty="0" sz="1000" spc="-10" b="1">
                <a:latin typeface="Calibri"/>
                <a:cs typeface="Calibri"/>
                <a:hlinkClick r:id="rId4" action="ppaction://hlinksldjump"/>
              </a:rPr>
              <a:t>v</a:t>
            </a:r>
            <a:r>
              <a:rPr dirty="0" sz="1000" spc="-5" b="1">
                <a:latin typeface="Calibri"/>
                <a:cs typeface="Calibri"/>
                <a:hlinkClick r:id="rId4" action="ppaction://hlinksldjump"/>
              </a:rPr>
              <a:t>es </a:t>
            </a:r>
            <a:r>
              <a:rPr dirty="0" sz="1000" b="1">
                <a:latin typeface="Calibri"/>
                <a:cs typeface="Calibri"/>
                <a:hlinkClick r:id="rId4" action="ppaction://hlinksldjump"/>
              </a:rPr>
              <a:t>		</a:t>
            </a:r>
            <a:r>
              <a:rPr dirty="0" sz="1000" spc="-10" b="1">
                <a:latin typeface="Calibri"/>
                <a:cs typeface="Calibri"/>
                <a:hlinkClick r:id="rId4" action="ppaction://hlinksldjump"/>
              </a:rPr>
              <a:t>51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Be</a:t>
            </a:r>
            <a:r>
              <a:rPr dirty="0" sz="1000" spc="-10" b="1">
                <a:latin typeface="Calibri"/>
                <a:cs typeface="Calibri"/>
                <a:hlinkClick r:id="rId5" action="ppaction://hlinksldjump"/>
              </a:rPr>
              <a:t>zi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er</a:t>
            </a:r>
            <a:r>
              <a:rPr dirty="0" sz="1000" spc="10" b="1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000" spc="-10" b="1">
                <a:latin typeface="Calibri"/>
                <a:cs typeface="Calibri"/>
                <a:hlinkClick r:id="rId5" action="ppaction://hlinksldjump"/>
              </a:rPr>
              <a:t>C</a:t>
            </a:r>
            <a:r>
              <a:rPr dirty="0" sz="1000" b="1">
                <a:latin typeface="Calibri"/>
                <a:cs typeface="Calibri"/>
                <a:hlinkClick r:id="rId5" action="ppaction://hlinksldjump"/>
              </a:rPr>
              <a:t>u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r</a:t>
            </a:r>
            <a:r>
              <a:rPr dirty="0" sz="1000" spc="-10" b="1">
                <a:latin typeface="Calibri"/>
                <a:cs typeface="Calibri"/>
                <a:hlinkClick r:id="rId5" action="ppaction://hlinksldjump"/>
              </a:rPr>
              <a:t>v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es </a:t>
            </a:r>
            <a:r>
              <a:rPr dirty="0" sz="1000" b="1">
                <a:latin typeface="Calibri"/>
                <a:cs typeface="Calibri"/>
                <a:hlinkClick r:id="rId5" action="ppaction://hlinksldjump"/>
              </a:rPr>
              <a:t>		</a:t>
            </a:r>
            <a:r>
              <a:rPr dirty="0" sz="1000" spc="-10" b="1">
                <a:latin typeface="Calibri"/>
                <a:cs typeface="Calibri"/>
                <a:hlinkClick r:id="rId5" action="ppaction://hlinksldjump"/>
              </a:rPr>
              <a:t>52</a:t>
            </a:r>
            <a:endParaRPr sz="1000">
              <a:latin typeface="Calibri"/>
              <a:cs typeface="Calibri"/>
            </a:endParaRPr>
          </a:p>
          <a:p>
            <a:pPr algn="just" marL="355600" marR="11430">
              <a:lnSpc>
                <a:spcPct val="210000"/>
              </a:lnSpc>
              <a:tabLst>
                <a:tab pos="5610860" algn="l"/>
              </a:tabLst>
            </a:pPr>
            <a:r>
              <a:rPr dirty="0" sz="1000" spc="-10" b="1">
                <a:latin typeface="Calibri"/>
                <a:cs typeface="Calibri"/>
                <a:hlinkClick r:id="rId5" action="ppaction://hlinksldjump"/>
              </a:rPr>
              <a:t>P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roperties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000" b="1">
                <a:latin typeface="Calibri"/>
                <a:cs typeface="Calibri"/>
                <a:hlinkClick r:id="rId5" action="ppaction://hlinksldjump"/>
              </a:rPr>
              <a:t>o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f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Be</a:t>
            </a:r>
            <a:r>
              <a:rPr dirty="0" sz="1000" spc="-10" b="1">
                <a:latin typeface="Calibri"/>
                <a:cs typeface="Calibri"/>
                <a:hlinkClick r:id="rId5" action="ppaction://hlinksldjump"/>
              </a:rPr>
              <a:t>zi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er</a:t>
            </a:r>
            <a:r>
              <a:rPr dirty="0" sz="1000" b="1">
                <a:latin typeface="Calibri"/>
                <a:cs typeface="Calibri"/>
                <a:hlinkClick r:id="rId5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Cur</a:t>
            </a:r>
            <a:r>
              <a:rPr dirty="0" sz="1000" spc="-10" b="1">
                <a:latin typeface="Calibri"/>
                <a:cs typeface="Calibri"/>
                <a:hlinkClick r:id="rId5" action="ppaction://hlinksldjump"/>
              </a:rPr>
              <a:t>v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es </a:t>
            </a:r>
            <a:r>
              <a:rPr dirty="0" sz="1000" b="1">
                <a:latin typeface="Calibri"/>
                <a:cs typeface="Calibri"/>
                <a:hlinkClick r:id="rId5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5" action="ppaction://hlinksldjump"/>
              </a:rPr>
              <a:t>52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  <a:hlinkClick r:id="rId6" action="ppaction://hlinksldjump"/>
              </a:rPr>
              <a:t>B</a:t>
            </a:r>
            <a:r>
              <a:rPr dirty="0" sz="1000" spc="-10" b="1">
                <a:latin typeface="Calibri"/>
                <a:cs typeface="Calibri"/>
                <a:hlinkClick r:id="rId6" action="ppaction://hlinksldjump"/>
              </a:rPr>
              <a:t>-S</a:t>
            </a:r>
            <a:r>
              <a:rPr dirty="0" sz="1000" spc="-5" b="1">
                <a:latin typeface="Calibri"/>
                <a:cs typeface="Calibri"/>
                <a:hlinkClick r:id="rId6" action="ppaction://hlinksldjump"/>
              </a:rPr>
              <a:t>p</a:t>
            </a:r>
            <a:r>
              <a:rPr dirty="0" sz="1000" spc="-10" b="1">
                <a:latin typeface="Calibri"/>
                <a:cs typeface="Calibri"/>
                <a:hlinkClick r:id="rId6" action="ppaction://hlinksldjump"/>
              </a:rPr>
              <a:t>li</a:t>
            </a:r>
            <a:r>
              <a:rPr dirty="0" sz="1000" spc="-5" b="1">
                <a:latin typeface="Calibri"/>
                <a:cs typeface="Calibri"/>
                <a:hlinkClick r:id="rId6" action="ppaction://hlinksldjump"/>
              </a:rPr>
              <a:t>ne</a:t>
            </a:r>
            <a:r>
              <a:rPr dirty="0" sz="1000" b="1">
                <a:latin typeface="Calibri"/>
                <a:cs typeface="Calibri"/>
                <a:hlinkClick r:id="rId6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6" action="ppaction://hlinksldjump"/>
              </a:rPr>
              <a:t>Cur</a:t>
            </a:r>
            <a:r>
              <a:rPr dirty="0" sz="1000" spc="-10" b="1">
                <a:latin typeface="Calibri"/>
                <a:cs typeface="Calibri"/>
                <a:hlinkClick r:id="rId6" action="ppaction://hlinksldjump"/>
              </a:rPr>
              <a:t>v</a:t>
            </a:r>
            <a:r>
              <a:rPr dirty="0" sz="1000" spc="-5" b="1">
                <a:latin typeface="Calibri"/>
                <a:cs typeface="Calibri"/>
                <a:hlinkClick r:id="rId6" action="ppaction://hlinksldjump"/>
              </a:rPr>
              <a:t>es </a:t>
            </a:r>
            <a:r>
              <a:rPr dirty="0" sz="1000" b="1">
                <a:latin typeface="Calibri"/>
                <a:cs typeface="Calibri"/>
                <a:hlinkClick r:id="rId6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6" action="ppaction://hlinksldjump"/>
              </a:rPr>
              <a:t>53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  <a:hlinkClick r:id="rId7" action="ppaction://hlinksldjump"/>
              </a:rPr>
              <a:t>P</a:t>
            </a:r>
            <a:r>
              <a:rPr dirty="0" sz="1000" spc="-5" b="1">
                <a:latin typeface="Calibri"/>
                <a:cs typeface="Calibri"/>
                <a:hlinkClick r:id="rId7" action="ppaction://hlinksldjump"/>
              </a:rPr>
              <a:t>roperties</a:t>
            </a:r>
            <a:r>
              <a:rPr dirty="0" sz="1000" spc="-5" b="1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000" b="1">
                <a:latin typeface="Calibri"/>
                <a:cs typeface="Calibri"/>
                <a:hlinkClick r:id="rId7" action="ppaction://hlinksldjump"/>
              </a:rPr>
              <a:t>o</a:t>
            </a:r>
            <a:r>
              <a:rPr dirty="0" sz="1000" spc="-5" b="1">
                <a:latin typeface="Calibri"/>
                <a:cs typeface="Calibri"/>
                <a:hlinkClick r:id="rId7" action="ppaction://hlinksldjump"/>
              </a:rPr>
              <a:t>f</a:t>
            </a:r>
            <a:r>
              <a:rPr dirty="0" sz="1000" spc="-5" b="1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000" spc="0" b="1">
                <a:latin typeface="Calibri"/>
                <a:cs typeface="Calibri"/>
                <a:hlinkClick r:id="rId7" action="ppaction://hlinksldjump"/>
              </a:rPr>
              <a:t>B</a:t>
            </a:r>
            <a:r>
              <a:rPr dirty="0" sz="1000" spc="-10" b="1">
                <a:latin typeface="Calibri"/>
                <a:cs typeface="Calibri"/>
                <a:hlinkClick r:id="rId7" action="ppaction://hlinksldjump"/>
              </a:rPr>
              <a:t>-</a:t>
            </a:r>
            <a:r>
              <a:rPr dirty="0" sz="1000" spc="-5" b="1">
                <a:latin typeface="Calibri"/>
                <a:cs typeface="Calibri"/>
                <a:hlinkClick r:id="rId7" action="ppaction://hlinksldjump"/>
              </a:rPr>
              <a:t>sp</a:t>
            </a:r>
            <a:r>
              <a:rPr dirty="0" sz="1000" spc="-10" b="1">
                <a:latin typeface="Calibri"/>
                <a:cs typeface="Calibri"/>
                <a:hlinkClick r:id="rId7" action="ppaction://hlinksldjump"/>
              </a:rPr>
              <a:t>li</a:t>
            </a:r>
            <a:r>
              <a:rPr dirty="0" sz="1000" spc="-5" b="1">
                <a:latin typeface="Calibri"/>
                <a:cs typeface="Calibri"/>
                <a:hlinkClick r:id="rId7" action="ppaction://hlinksldjump"/>
              </a:rPr>
              <a:t>ne</a:t>
            </a:r>
            <a:r>
              <a:rPr dirty="0" sz="1000" b="1">
                <a:latin typeface="Calibri"/>
                <a:cs typeface="Calibri"/>
                <a:hlinkClick r:id="rId7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7" action="ppaction://hlinksldjump"/>
              </a:rPr>
              <a:t>Cur</a:t>
            </a:r>
            <a:r>
              <a:rPr dirty="0" sz="1000" spc="-10" b="1">
                <a:latin typeface="Calibri"/>
                <a:cs typeface="Calibri"/>
                <a:hlinkClick r:id="rId7" action="ppaction://hlinksldjump"/>
              </a:rPr>
              <a:t>v</a:t>
            </a:r>
            <a:r>
              <a:rPr dirty="0" sz="1000" spc="-5" b="1">
                <a:latin typeface="Calibri"/>
                <a:cs typeface="Calibri"/>
                <a:hlinkClick r:id="rId7" action="ppaction://hlinksldjump"/>
              </a:rPr>
              <a:t>e </a:t>
            </a:r>
            <a:r>
              <a:rPr dirty="0" sz="1000" b="1">
                <a:latin typeface="Calibri"/>
                <a:cs typeface="Calibri"/>
                <a:hlinkClick r:id="rId7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7" action="ppaction://hlinksldjump"/>
              </a:rPr>
              <a:t>54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40"/>
              </a:spcBef>
              <a:buAutoNum type="arabicPeriod" startAt="9"/>
              <a:tabLst>
                <a:tab pos="355600" algn="l"/>
                <a:tab pos="5586730" algn="l"/>
              </a:tabLst>
            </a:pPr>
            <a:r>
              <a:rPr dirty="0" sz="1200" spc="-15" b="0">
                <a:latin typeface="Calibri Light"/>
                <a:cs typeface="Calibri Light"/>
                <a:hlinkClick r:id="rId8" action="ppaction://hlinksldjump"/>
              </a:rPr>
              <a:t>SURFACES	</a:t>
            </a:r>
            <a:r>
              <a:rPr dirty="0" sz="1200" spc="-10" b="0">
                <a:latin typeface="Calibri Light"/>
                <a:cs typeface="Calibri Light"/>
                <a:hlinkClick r:id="rId8" action="ppaction://hlinksldjump"/>
              </a:rPr>
              <a:t>55</a:t>
            </a:r>
            <a:endParaRPr sz="1200">
              <a:latin typeface="Calibri Light"/>
              <a:cs typeface="Calibri Light"/>
            </a:endParaRPr>
          </a:p>
          <a:p>
            <a:pPr algn="just" marL="355600" marR="10795">
              <a:lnSpc>
                <a:spcPct val="209700"/>
              </a:lnSpc>
              <a:spcBef>
                <a:spcPts val="45"/>
              </a:spcBef>
              <a:tabLst>
                <a:tab pos="5610860" algn="l"/>
              </a:tabLst>
            </a:pPr>
            <a:r>
              <a:rPr dirty="0" sz="1000" spc="-10" b="1">
                <a:latin typeface="Calibri"/>
                <a:cs typeface="Calibri"/>
                <a:hlinkClick r:id="rId8" action="ppaction://hlinksldjump"/>
              </a:rPr>
              <a:t>Pol</a:t>
            </a:r>
            <a:r>
              <a:rPr dirty="0" sz="1000" b="1">
                <a:latin typeface="Calibri"/>
                <a:cs typeface="Calibri"/>
                <a:hlinkClick r:id="rId8" action="ppaction://hlinksldjump"/>
              </a:rPr>
              <a:t>y</a:t>
            </a:r>
            <a:r>
              <a:rPr dirty="0" sz="1000" spc="-10" b="1">
                <a:latin typeface="Calibri"/>
                <a:cs typeface="Calibri"/>
                <a:hlinkClick r:id="rId8" action="ppaction://hlinksldjump"/>
              </a:rPr>
              <a:t>g</a:t>
            </a:r>
            <a:r>
              <a:rPr dirty="0" sz="1000" spc="-5" b="1">
                <a:latin typeface="Calibri"/>
                <a:cs typeface="Calibri"/>
                <a:hlinkClick r:id="rId8" action="ppaction://hlinksldjump"/>
              </a:rPr>
              <a:t>on</a:t>
            </a:r>
            <a:r>
              <a:rPr dirty="0" sz="1000" b="1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8" action="ppaction://hlinksldjump"/>
              </a:rPr>
              <a:t>Sur</a:t>
            </a:r>
            <a:r>
              <a:rPr dirty="0" sz="1000" spc="-10" b="1">
                <a:latin typeface="Calibri"/>
                <a:cs typeface="Calibri"/>
                <a:hlinkClick r:id="rId8" action="ppaction://hlinksldjump"/>
              </a:rPr>
              <a:t>fac</a:t>
            </a:r>
            <a:r>
              <a:rPr dirty="0" sz="1000" spc="-5" b="1">
                <a:latin typeface="Calibri"/>
                <a:cs typeface="Calibri"/>
                <a:hlinkClick r:id="rId8" action="ppaction://hlinksldjump"/>
              </a:rPr>
              <a:t>es </a:t>
            </a:r>
            <a:r>
              <a:rPr dirty="0" sz="1000" b="1">
                <a:latin typeface="Calibri"/>
                <a:cs typeface="Calibri"/>
                <a:hlinkClick r:id="rId8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8" action="ppaction://hlinksldjump"/>
              </a:rPr>
              <a:t>55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  <a:hlinkClick r:id="rId8" action="ppaction://hlinksldjump"/>
              </a:rPr>
              <a:t>Pol</a:t>
            </a:r>
            <a:r>
              <a:rPr dirty="0" sz="1000" b="1">
                <a:latin typeface="Calibri"/>
                <a:cs typeface="Calibri"/>
                <a:hlinkClick r:id="rId8" action="ppaction://hlinksldjump"/>
              </a:rPr>
              <a:t>y</a:t>
            </a:r>
            <a:r>
              <a:rPr dirty="0" sz="1000" spc="-10" b="1">
                <a:latin typeface="Calibri"/>
                <a:cs typeface="Calibri"/>
                <a:hlinkClick r:id="rId8" action="ppaction://hlinksldjump"/>
              </a:rPr>
              <a:t>g</a:t>
            </a:r>
            <a:r>
              <a:rPr dirty="0" sz="1000" spc="-5" b="1">
                <a:latin typeface="Calibri"/>
                <a:cs typeface="Calibri"/>
                <a:hlinkClick r:id="rId8" action="ppaction://hlinksldjump"/>
              </a:rPr>
              <a:t>on</a:t>
            </a:r>
            <a:r>
              <a:rPr dirty="0" sz="1000" b="1">
                <a:latin typeface="Calibri"/>
                <a:cs typeface="Calibri"/>
                <a:hlinkClick r:id="rId8" action="ppaction://hlinksldjump"/>
              </a:rPr>
              <a:t> </a:t>
            </a:r>
            <a:r>
              <a:rPr dirty="0" sz="1000" spc="-10" b="1">
                <a:latin typeface="Calibri"/>
                <a:cs typeface="Calibri"/>
                <a:hlinkClick r:id="rId8" action="ppaction://hlinksldjump"/>
              </a:rPr>
              <a:t>Ta</a:t>
            </a:r>
            <a:r>
              <a:rPr dirty="0" sz="1000" b="1">
                <a:latin typeface="Calibri"/>
                <a:cs typeface="Calibri"/>
                <a:hlinkClick r:id="rId8" action="ppaction://hlinksldjump"/>
              </a:rPr>
              <a:t>b</a:t>
            </a:r>
            <a:r>
              <a:rPr dirty="0" sz="1000" spc="-10" b="1">
                <a:latin typeface="Calibri"/>
                <a:cs typeface="Calibri"/>
                <a:hlinkClick r:id="rId8" action="ppaction://hlinksldjump"/>
              </a:rPr>
              <a:t>l</a:t>
            </a:r>
            <a:r>
              <a:rPr dirty="0" sz="1000" spc="-5" b="1">
                <a:latin typeface="Calibri"/>
                <a:cs typeface="Calibri"/>
                <a:hlinkClick r:id="rId8" action="ppaction://hlinksldjump"/>
              </a:rPr>
              <a:t>es </a:t>
            </a:r>
            <a:r>
              <a:rPr dirty="0" sz="1000" b="1">
                <a:latin typeface="Calibri"/>
                <a:cs typeface="Calibri"/>
                <a:hlinkClick r:id="rId8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8" action="ppaction://hlinksldjump"/>
              </a:rPr>
              <a:t>55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  <a:hlinkClick r:id="rId9" action="ppaction://hlinksldjump"/>
              </a:rPr>
              <a:t>P</a:t>
            </a:r>
            <a:r>
              <a:rPr dirty="0" sz="1000" spc="-15" b="1">
                <a:latin typeface="Calibri"/>
                <a:cs typeface="Calibri"/>
                <a:hlinkClick r:id="rId9" action="ppaction://hlinksldjump"/>
              </a:rPr>
              <a:t>l</a:t>
            </a:r>
            <a:r>
              <a:rPr dirty="0" sz="1000" spc="-5" b="1">
                <a:latin typeface="Calibri"/>
                <a:cs typeface="Calibri"/>
                <a:hlinkClick r:id="rId9" action="ppaction://hlinksldjump"/>
              </a:rPr>
              <a:t>ane</a:t>
            </a:r>
            <a:r>
              <a:rPr dirty="0" sz="1000" b="1"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000" spc="-10" b="1">
                <a:latin typeface="Calibri"/>
                <a:cs typeface="Calibri"/>
                <a:hlinkClick r:id="rId9" action="ppaction://hlinksldjump"/>
              </a:rPr>
              <a:t>E</a:t>
            </a:r>
            <a:r>
              <a:rPr dirty="0" sz="1000" spc="-5" b="1">
                <a:latin typeface="Calibri"/>
                <a:cs typeface="Calibri"/>
                <a:hlinkClick r:id="rId9" action="ppaction://hlinksldjump"/>
              </a:rPr>
              <a:t>quatio</a:t>
            </a:r>
            <a:r>
              <a:rPr dirty="0" sz="1000" b="1">
                <a:latin typeface="Calibri"/>
                <a:cs typeface="Calibri"/>
                <a:hlinkClick r:id="rId9" action="ppaction://hlinksldjump"/>
              </a:rPr>
              <a:t>n</a:t>
            </a:r>
            <a:r>
              <a:rPr dirty="0" sz="1000" spc="-5" b="1">
                <a:latin typeface="Calibri"/>
                <a:cs typeface="Calibri"/>
                <a:hlinkClick r:id="rId9" action="ppaction://hlinksldjump"/>
              </a:rPr>
              <a:t>s </a:t>
            </a:r>
            <a:r>
              <a:rPr dirty="0" sz="1000" b="1">
                <a:latin typeface="Calibri"/>
                <a:cs typeface="Calibri"/>
                <a:hlinkClick r:id="rId9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9" action="ppaction://hlinksldjump"/>
              </a:rPr>
              <a:t>5</a:t>
            </a:r>
            <a:r>
              <a:rPr dirty="0" sz="1000" spc="-5" b="1">
                <a:latin typeface="Calibri"/>
                <a:cs typeface="Calibri"/>
                <a:hlinkClick r:id="rId9" action="ppaction://hlinksldjump"/>
              </a:rPr>
              <a:t>7 </a:t>
            </a:r>
            <a:r>
              <a:rPr dirty="0" sz="1000" spc="-5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  <a:hlinkClick r:id="rId9" action="ppaction://hlinksldjump"/>
              </a:rPr>
              <a:t>Pol</a:t>
            </a:r>
            <a:r>
              <a:rPr dirty="0" sz="1000" b="1">
                <a:latin typeface="Calibri"/>
                <a:cs typeface="Calibri"/>
                <a:hlinkClick r:id="rId9" action="ppaction://hlinksldjump"/>
              </a:rPr>
              <a:t>y</a:t>
            </a:r>
            <a:r>
              <a:rPr dirty="0" sz="1000" spc="-10" b="1">
                <a:latin typeface="Calibri"/>
                <a:cs typeface="Calibri"/>
                <a:hlinkClick r:id="rId9" action="ppaction://hlinksldjump"/>
              </a:rPr>
              <a:t>g</a:t>
            </a:r>
            <a:r>
              <a:rPr dirty="0" sz="1000" spc="-5" b="1">
                <a:latin typeface="Calibri"/>
                <a:cs typeface="Calibri"/>
                <a:hlinkClick r:id="rId9" action="ppaction://hlinksldjump"/>
              </a:rPr>
              <a:t>on</a:t>
            </a:r>
            <a:r>
              <a:rPr dirty="0" sz="1000" b="1">
                <a:latin typeface="Calibri"/>
                <a:cs typeface="Calibri"/>
                <a:hlinkClick r:id="rId9" action="ppaction://hlinksldjump"/>
              </a:rPr>
              <a:t> </a:t>
            </a:r>
            <a:r>
              <a:rPr dirty="0" sz="1000" b="1">
                <a:latin typeface="Calibri"/>
                <a:cs typeface="Calibri"/>
                <a:hlinkClick r:id="rId9" action="ppaction://hlinksldjump"/>
              </a:rPr>
              <a:t>M</a:t>
            </a:r>
            <a:r>
              <a:rPr dirty="0" sz="1000" spc="-5" b="1">
                <a:latin typeface="Calibri"/>
                <a:cs typeface="Calibri"/>
                <a:hlinkClick r:id="rId9" action="ppaction://hlinksldjump"/>
              </a:rPr>
              <a:t>es</a:t>
            </a:r>
            <a:r>
              <a:rPr dirty="0" sz="1000" b="1">
                <a:latin typeface="Calibri"/>
                <a:cs typeface="Calibri"/>
                <a:hlinkClick r:id="rId9" action="ppaction://hlinksldjump"/>
              </a:rPr>
              <a:t>h</a:t>
            </a:r>
            <a:r>
              <a:rPr dirty="0" sz="1000" spc="-5" b="1">
                <a:latin typeface="Calibri"/>
                <a:cs typeface="Calibri"/>
                <a:hlinkClick r:id="rId9" action="ppaction://hlinksldjump"/>
              </a:rPr>
              <a:t>es </a:t>
            </a:r>
            <a:r>
              <a:rPr dirty="0" sz="1000" b="1">
                <a:latin typeface="Calibri"/>
                <a:cs typeface="Calibri"/>
                <a:hlinkClick r:id="rId9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9" action="ppaction://hlinksldjump"/>
              </a:rPr>
              <a:t>57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50"/>
              </a:spcBef>
              <a:buAutoNum type="arabicPeriod" startAt="10"/>
              <a:tabLst>
                <a:tab pos="355600" algn="l"/>
                <a:tab pos="5586730" algn="l"/>
              </a:tabLst>
            </a:pPr>
            <a:r>
              <a:rPr dirty="0" sz="1200" spc="-10" b="0">
                <a:latin typeface="Calibri Light"/>
                <a:cs typeface="Calibri Light"/>
                <a:hlinkClick r:id="rId10" action="ppaction://hlinksldjump"/>
              </a:rPr>
              <a:t>VISIBLE </a:t>
            </a:r>
            <a:r>
              <a:rPr dirty="0" sz="1200" spc="130" b="0">
                <a:latin typeface="Calibri Light"/>
                <a:cs typeface="Calibri Light"/>
                <a:hlinkClick r:id="rId10" action="ppaction://hlinksldjump"/>
              </a:rPr>
              <a:t> </a:t>
            </a:r>
            <a:r>
              <a:rPr dirty="0" sz="1200" spc="-15" b="0">
                <a:latin typeface="Calibri Light"/>
                <a:cs typeface="Calibri Light"/>
                <a:hlinkClick r:id="rId10" action="ppaction://hlinksldjump"/>
              </a:rPr>
              <a:t>SURFACE </a:t>
            </a:r>
            <a:r>
              <a:rPr dirty="0" sz="1200" spc="110" b="0">
                <a:latin typeface="Calibri Light"/>
                <a:cs typeface="Calibri Light"/>
                <a:hlinkClick r:id="rId10" action="ppaction://hlinksldjump"/>
              </a:rPr>
              <a:t> </a:t>
            </a:r>
            <a:r>
              <a:rPr dirty="0" sz="1200" spc="-15" b="0">
                <a:latin typeface="Calibri Light"/>
                <a:cs typeface="Calibri Light"/>
                <a:hlinkClick r:id="rId10" action="ppaction://hlinksldjump"/>
              </a:rPr>
              <a:t>DETECTION	</a:t>
            </a:r>
            <a:r>
              <a:rPr dirty="0" sz="1200" spc="-10" b="0">
                <a:latin typeface="Calibri Light"/>
                <a:cs typeface="Calibri Light"/>
                <a:hlinkClick r:id="rId10" action="ppaction://hlinksldjump"/>
              </a:rPr>
              <a:t>59</a:t>
            </a:r>
            <a:endParaRPr sz="1200">
              <a:latin typeface="Calibri Light"/>
              <a:cs typeface="Calibri Light"/>
            </a:endParaRPr>
          </a:p>
          <a:p>
            <a:pPr algn="just" marL="355600" marR="11430">
              <a:lnSpc>
                <a:spcPct val="209900"/>
              </a:lnSpc>
              <a:spcBef>
                <a:spcPts val="45"/>
              </a:spcBef>
              <a:tabLst>
                <a:tab pos="5610860" algn="l"/>
              </a:tabLst>
            </a:pPr>
            <a:r>
              <a:rPr dirty="0" sz="1000" spc="-10" b="1">
                <a:latin typeface="Calibri"/>
                <a:cs typeface="Calibri"/>
                <a:hlinkClick r:id="rId10" action="ppaction://hlinksldjump"/>
              </a:rPr>
              <a:t>D</a:t>
            </a:r>
            <a:r>
              <a:rPr dirty="0" sz="1000" spc="-5" b="1">
                <a:latin typeface="Calibri"/>
                <a:cs typeface="Calibri"/>
                <a:hlinkClick r:id="rId10" action="ppaction://hlinksldjump"/>
              </a:rPr>
              <a:t>epth</a:t>
            </a:r>
            <a:r>
              <a:rPr dirty="0" sz="1000" spc="5" b="1"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1000" b="1">
                <a:latin typeface="Calibri"/>
                <a:cs typeface="Calibri"/>
                <a:hlinkClick r:id="rId10" action="ppaction://hlinksldjump"/>
              </a:rPr>
              <a:t>B</a:t>
            </a:r>
            <a:r>
              <a:rPr dirty="0" sz="1000" spc="-5" b="1">
                <a:latin typeface="Calibri"/>
                <a:cs typeface="Calibri"/>
                <a:hlinkClick r:id="rId10" action="ppaction://hlinksldjump"/>
              </a:rPr>
              <a:t>u</a:t>
            </a:r>
            <a:r>
              <a:rPr dirty="0" sz="1000" spc="-10" b="1">
                <a:latin typeface="Calibri"/>
                <a:cs typeface="Calibri"/>
                <a:hlinkClick r:id="rId10" action="ppaction://hlinksldjump"/>
              </a:rPr>
              <a:t>f</a:t>
            </a:r>
            <a:r>
              <a:rPr dirty="0" sz="1000" spc="-15" b="1">
                <a:latin typeface="Calibri"/>
                <a:cs typeface="Calibri"/>
                <a:hlinkClick r:id="rId10" action="ppaction://hlinksldjump"/>
              </a:rPr>
              <a:t>f</a:t>
            </a:r>
            <a:r>
              <a:rPr dirty="0" sz="1000" spc="-5" b="1">
                <a:latin typeface="Calibri"/>
                <a:cs typeface="Calibri"/>
                <a:hlinkClick r:id="rId10" action="ppaction://hlinksldjump"/>
              </a:rPr>
              <a:t>er</a:t>
            </a:r>
            <a:r>
              <a:rPr dirty="0" sz="1000" b="1"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10" action="ppaction://hlinksldjump"/>
              </a:rPr>
              <a:t>(</a:t>
            </a:r>
            <a:r>
              <a:rPr dirty="0" sz="1000" spc="0" b="1">
                <a:latin typeface="Calibri"/>
                <a:cs typeface="Calibri"/>
                <a:hlinkClick r:id="rId10" action="ppaction://hlinksldjump"/>
              </a:rPr>
              <a:t>Z</a:t>
            </a:r>
            <a:r>
              <a:rPr dirty="0" sz="1000" spc="-10" b="1">
                <a:latin typeface="Calibri"/>
                <a:cs typeface="Calibri"/>
                <a:hlinkClick r:id="rId10" action="ppaction://hlinksldjump"/>
              </a:rPr>
              <a:t>-</a:t>
            </a:r>
            <a:r>
              <a:rPr dirty="0" sz="1000" spc="-5" b="1">
                <a:latin typeface="Calibri"/>
                <a:cs typeface="Calibri"/>
                <a:hlinkClick r:id="rId10" action="ppaction://hlinksldjump"/>
              </a:rPr>
              <a:t>Bu</a:t>
            </a:r>
            <a:r>
              <a:rPr dirty="0" sz="1000" spc="-10" b="1">
                <a:latin typeface="Calibri"/>
                <a:cs typeface="Calibri"/>
                <a:hlinkClick r:id="rId10" action="ppaction://hlinksldjump"/>
              </a:rPr>
              <a:t>f</a:t>
            </a:r>
            <a:r>
              <a:rPr dirty="0" sz="1000" spc="-15" b="1">
                <a:latin typeface="Calibri"/>
                <a:cs typeface="Calibri"/>
                <a:hlinkClick r:id="rId10" action="ppaction://hlinksldjump"/>
              </a:rPr>
              <a:t>f</a:t>
            </a:r>
            <a:r>
              <a:rPr dirty="0" sz="1000" spc="-5" b="1">
                <a:latin typeface="Calibri"/>
                <a:cs typeface="Calibri"/>
                <a:hlinkClick r:id="rId10" action="ppaction://hlinksldjump"/>
              </a:rPr>
              <a:t>er)</a:t>
            </a:r>
            <a:r>
              <a:rPr dirty="0" sz="1000" b="1">
                <a:latin typeface="Calibri"/>
                <a:cs typeface="Calibri"/>
                <a:hlinkClick r:id="rId10" action="ppaction://hlinksldjump"/>
              </a:rPr>
              <a:t> </a:t>
            </a:r>
            <a:r>
              <a:rPr dirty="0" sz="1000" b="1">
                <a:latin typeface="Calibri"/>
                <a:cs typeface="Calibri"/>
                <a:hlinkClick r:id="rId10" action="ppaction://hlinksldjump"/>
              </a:rPr>
              <a:t>M</a:t>
            </a:r>
            <a:r>
              <a:rPr dirty="0" sz="1000" spc="-5" b="1">
                <a:latin typeface="Calibri"/>
                <a:cs typeface="Calibri"/>
                <a:hlinkClick r:id="rId10" action="ppaction://hlinksldjump"/>
              </a:rPr>
              <a:t>et</a:t>
            </a:r>
            <a:r>
              <a:rPr dirty="0" sz="1000" spc="-10" b="1">
                <a:latin typeface="Calibri"/>
                <a:cs typeface="Calibri"/>
                <a:hlinkClick r:id="rId10" action="ppaction://hlinksldjump"/>
              </a:rPr>
              <a:t>h</a:t>
            </a:r>
            <a:r>
              <a:rPr dirty="0" sz="1000" spc="-5" b="1">
                <a:latin typeface="Calibri"/>
                <a:cs typeface="Calibri"/>
                <a:hlinkClick r:id="rId10" action="ppaction://hlinksldjump"/>
              </a:rPr>
              <a:t>od </a:t>
            </a:r>
            <a:r>
              <a:rPr dirty="0" sz="1000" b="1">
                <a:latin typeface="Calibri"/>
                <a:cs typeface="Calibri"/>
                <a:hlinkClick r:id="rId10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10" action="ppaction://hlinksldjump"/>
              </a:rPr>
              <a:t>59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  <a:hlinkClick r:id="rId11" action="ppaction://hlinksldjump"/>
              </a:rPr>
              <a:t>S</a:t>
            </a:r>
            <a:r>
              <a:rPr dirty="0" sz="1000" spc="-5" b="1">
                <a:latin typeface="Calibri"/>
                <a:cs typeface="Calibri"/>
                <a:hlinkClick r:id="rId11" action="ppaction://hlinksldjump"/>
              </a:rPr>
              <a:t>ca</a:t>
            </a:r>
            <a:r>
              <a:rPr dirty="0" sz="1000" b="1">
                <a:latin typeface="Calibri"/>
                <a:cs typeface="Calibri"/>
                <a:hlinkClick r:id="rId11" action="ppaction://hlinksldjump"/>
              </a:rPr>
              <a:t>n</a:t>
            </a:r>
            <a:r>
              <a:rPr dirty="0" sz="1000" spc="-10" b="1">
                <a:latin typeface="Calibri"/>
                <a:cs typeface="Calibri"/>
                <a:hlinkClick r:id="rId11" action="ppaction://hlinksldjump"/>
              </a:rPr>
              <a:t>-</a:t>
            </a:r>
            <a:r>
              <a:rPr dirty="0" sz="1000" spc="-5" b="1">
                <a:latin typeface="Calibri"/>
                <a:cs typeface="Calibri"/>
                <a:hlinkClick r:id="rId11" action="ppaction://hlinksldjump"/>
              </a:rPr>
              <a:t>L</a:t>
            </a:r>
            <a:r>
              <a:rPr dirty="0" sz="1000" spc="-15" b="1">
                <a:latin typeface="Calibri"/>
                <a:cs typeface="Calibri"/>
                <a:hlinkClick r:id="rId11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11" action="ppaction://hlinksldjump"/>
              </a:rPr>
              <a:t>ne</a:t>
            </a:r>
            <a:r>
              <a:rPr dirty="0" sz="1000" b="1">
                <a:latin typeface="Calibri"/>
                <a:cs typeface="Calibri"/>
                <a:hlinkClick r:id="rId11" action="ppaction://hlinksldjump"/>
              </a:rPr>
              <a:t> </a:t>
            </a:r>
            <a:r>
              <a:rPr dirty="0" sz="1000" b="1">
                <a:latin typeface="Calibri"/>
                <a:cs typeface="Calibri"/>
                <a:hlinkClick r:id="rId11" action="ppaction://hlinksldjump"/>
              </a:rPr>
              <a:t>M</a:t>
            </a:r>
            <a:r>
              <a:rPr dirty="0" sz="1000" spc="-5" b="1">
                <a:latin typeface="Calibri"/>
                <a:cs typeface="Calibri"/>
                <a:hlinkClick r:id="rId11" action="ppaction://hlinksldjump"/>
              </a:rPr>
              <a:t>et</a:t>
            </a:r>
            <a:r>
              <a:rPr dirty="0" sz="1000" b="1">
                <a:latin typeface="Calibri"/>
                <a:cs typeface="Calibri"/>
                <a:hlinkClick r:id="rId11" action="ppaction://hlinksldjump"/>
              </a:rPr>
              <a:t>h</a:t>
            </a:r>
            <a:r>
              <a:rPr dirty="0" sz="1000" spc="-5" b="1">
                <a:latin typeface="Calibri"/>
                <a:cs typeface="Calibri"/>
                <a:hlinkClick r:id="rId11" action="ppaction://hlinksldjump"/>
              </a:rPr>
              <a:t>od </a:t>
            </a:r>
            <a:r>
              <a:rPr dirty="0" sz="1000" b="1">
                <a:latin typeface="Calibri"/>
                <a:cs typeface="Calibri"/>
                <a:hlinkClick r:id="rId11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11" action="ppaction://hlinksldjump"/>
              </a:rPr>
              <a:t>61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  <a:hlinkClick r:id="rId11" action="ppaction://hlinksldjump"/>
              </a:rPr>
              <a:t>A</a:t>
            </a:r>
            <a:r>
              <a:rPr dirty="0" sz="1000" spc="-5" b="1">
                <a:latin typeface="Calibri"/>
                <a:cs typeface="Calibri"/>
                <a:hlinkClick r:id="rId11" action="ppaction://hlinksldjump"/>
              </a:rPr>
              <a:t>rea</a:t>
            </a:r>
            <a:r>
              <a:rPr dirty="0" sz="1000" spc="-10" b="1">
                <a:latin typeface="Calibri"/>
                <a:cs typeface="Calibri"/>
                <a:hlinkClick r:id="rId11" action="ppaction://hlinksldjump"/>
              </a:rPr>
              <a:t>-S</a:t>
            </a:r>
            <a:r>
              <a:rPr dirty="0" sz="1000" spc="-5" b="1">
                <a:latin typeface="Calibri"/>
                <a:cs typeface="Calibri"/>
                <a:hlinkClick r:id="rId11" action="ppaction://hlinksldjump"/>
              </a:rPr>
              <a:t>ubd</a:t>
            </a:r>
            <a:r>
              <a:rPr dirty="0" sz="1000" spc="-10" b="1">
                <a:latin typeface="Calibri"/>
                <a:cs typeface="Calibri"/>
                <a:hlinkClick r:id="rId11" action="ppaction://hlinksldjump"/>
              </a:rPr>
              <a:t>i</a:t>
            </a:r>
            <a:r>
              <a:rPr dirty="0" sz="1000" b="1">
                <a:latin typeface="Calibri"/>
                <a:cs typeface="Calibri"/>
                <a:hlinkClick r:id="rId11" action="ppaction://hlinksldjump"/>
              </a:rPr>
              <a:t>v</a:t>
            </a:r>
            <a:r>
              <a:rPr dirty="0" sz="1000" spc="-10" b="1">
                <a:latin typeface="Calibri"/>
                <a:cs typeface="Calibri"/>
                <a:hlinkClick r:id="rId11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11" action="ppaction://hlinksldjump"/>
              </a:rPr>
              <a:t>s</a:t>
            </a:r>
            <a:r>
              <a:rPr dirty="0" sz="1000" spc="-15" b="1">
                <a:latin typeface="Calibri"/>
                <a:cs typeface="Calibri"/>
                <a:hlinkClick r:id="rId11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11" action="ppaction://hlinksldjump"/>
              </a:rPr>
              <a:t>on</a:t>
            </a:r>
            <a:r>
              <a:rPr dirty="0" sz="1000" b="1">
                <a:latin typeface="Calibri"/>
                <a:cs typeface="Calibri"/>
                <a:hlinkClick r:id="rId11" action="ppaction://hlinksldjump"/>
              </a:rPr>
              <a:t> </a:t>
            </a:r>
            <a:r>
              <a:rPr dirty="0" sz="1000" b="1">
                <a:latin typeface="Calibri"/>
                <a:cs typeface="Calibri"/>
                <a:hlinkClick r:id="rId11" action="ppaction://hlinksldjump"/>
              </a:rPr>
              <a:t>M</a:t>
            </a:r>
            <a:r>
              <a:rPr dirty="0" sz="1000" spc="-5" b="1">
                <a:latin typeface="Calibri"/>
                <a:cs typeface="Calibri"/>
                <a:hlinkClick r:id="rId11" action="ppaction://hlinksldjump"/>
              </a:rPr>
              <a:t>et</a:t>
            </a:r>
            <a:r>
              <a:rPr dirty="0" sz="1000" b="1">
                <a:latin typeface="Calibri"/>
                <a:cs typeface="Calibri"/>
                <a:hlinkClick r:id="rId11" action="ppaction://hlinksldjump"/>
              </a:rPr>
              <a:t>h</a:t>
            </a:r>
            <a:r>
              <a:rPr dirty="0" sz="1000" spc="-5" b="1">
                <a:latin typeface="Calibri"/>
                <a:cs typeface="Calibri"/>
                <a:hlinkClick r:id="rId11" action="ppaction://hlinksldjump"/>
              </a:rPr>
              <a:t>od </a:t>
            </a:r>
            <a:r>
              <a:rPr dirty="0" sz="1000" b="1">
                <a:latin typeface="Calibri"/>
                <a:cs typeface="Calibri"/>
                <a:hlinkClick r:id="rId11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11" action="ppaction://hlinksldjump"/>
              </a:rPr>
              <a:t>61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  <a:hlinkClick r:id="rId12" action="ppaction://hlinksldjump"/>
              </a:rPr>
              <a:t>Back</a:t>
            </a:r>
            <a:r>
              <a:rPr dirty="0" sz="1000" spc="-10" b="1">
                <a:latin typeface="Calibri"/>
                <a:cs typeface="Calibri"/>
                <a:hlinkClick r:id="rId12" action="ppaction://hlinksldjump"/>
              </a:rPr>
              <a:t>-</a:t>
            </a:r>
            <a:r>
              <a:rPr dirty="0" sz="1000" spc="-5" b="1">
                <a:latin typeface="Calibri"/>
                <a:cs typeface="Calibri"/>
                <a:hlinkClick r:id="rId12" action="ppaction://hlinksldjump"/>
              </a:rPr>
              <a:t>Face</a:t>
            </a:r>
            <a:r>
              <a:rPr dirty="0" sz="1000" b="1">
                <a:latin typeface="Calibri"/>
                <a:cs typeface="Calibri"/>
                <a:hlinkClick r:id="rId12" action="ppaction://hlinksldjump"/>
              </a:rPr>
              <a:t> </a:t>
            </a:r>
            <a:r>
              <a:rPr dirty="0" sz="1000" spc="-10" b="1">
                <a:latin typeface="Calibri"/>
                <a:cs typeface="Calibri"/>
                <a:hlinkClick r:id="rId12" action="ppaction://hlinksldjump"/>
              </a:rPr>
              <a:t>De</a:t>
            </a:r>
            <a:r>
              <a:rPr dirty="0" sz="1000" spc="-5" b="1">
                <a:latin typeface="Calibri"/>
                <a:cs typeface="Calibri"/>
                <a:hlinkClick r:id="rId12" action="ppaction://hlinksldjump"/>
              </a:rPr>
              <a:t>tection </a:t>
            </a:r>
            <a:r>
              <a:rPr dirty="0" sz="1000" b="1">
                <a:latin typeface="Calibri"/>
                <a:cs typeface="Calibri"/>
                <a:hlinkClick r:id="rId12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12" action="ppaction://hlinksldjump"/>
              </a:rPr>
              <a:t>62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  <a:hlinkClick r:id="rId13" action="ppaction://hlinksldjump"/>
              </a:rPr>
              <a:t>A-</a:t>
            </a:r>
            <a:r>
              <a:rPr dirty="0" sz="1000" spc="-5" b="1">
                <a:latin typeface="Calibri"/>
                <a:cs typeface="Calibri"/>
                <a:hlinkClick r:id="rId13" action="ppaction://hlinksldjump"/>
              </a:rPr>
              <a:t>Bu</a:t>
            </a:r>
            <a:r>
              <a:rPr dirty="0" sz="1000" spc="-10" b="1">
                <a:latin typeface="Calibri"/>
                <a:cs typeface="Calibri"/>
                <a:hlinkClick r:id="rId13" action="ppaction://hlinksldjump"/>
              </a:rPr>
              <a:t>f</a:t>
            </a:r>
            <a:r>
              <a:rPr dirty="0" sz="1000" spc="-15" b="1">
                <a:latin typeface="Calibri"/>
                <a:cs typeface="Calibri"/>
                <a:hlinkClick r:id="rId13" action="ppaction://hlinksldjump"/>
              </a:rPr>
              <a:t>f</a:t>
            </a:r>
            <a:r>
              <a:rPr dirty="0" sz="1000" spc="-5" b="1">
                <a:latin typeface="Calibri"/>
                <a:cs typeface="Calibri"/>
                <a:hlinkClick r:id="rId13" action="ppaction://hlinksldjump"/>
              </a:rPr>
              <a:t>er</a:t>
            </a:r>
            <a:r>
              <a:rPr dirty="0" sz="1000" b="1">
                <a:latin typeface="Calibri"/>
                <a:cs typeface="Calibri"/>
                <a:hlinkClick r:id="rId13" action="ppaction://hlinksldjump"/>
              </a:rPr>
              <a:t> </a:t>
            </a:r>
            <a:r>
              <a:rPr dirty="0" sz="1000" b="1">
                <a:latin typeface="Calibri"/>
                <a:cs typeface="Calibri"/>
                <a:hlinkClick r:id="rId13" action="ppaction://hlinksldjump"/>
              </a:rPr>
              <a:t>M</a:t>
            </a:r>
            <a:r>
              <a:rPr dirty="0" sz="1000" spc="-5" b="1">
                <a:latin typeface="Calibri"/>
                <a:cs typeface="Calibri"/>
                <a:hlinkClick r:id="rId13" action="ppaction://hlinksldjump"/>
              </a:rPr>
              <a:t>et</a:t>
            </a:r>
            <a:r>
              <a:rPr dirty="0" sz="1000" b="1">
                <a:latin typeface="Calibri"/>
                <a:cs typeface="Calibri"/>
                <a:hlinkClick r:id="rId13" action="ppaction://hlinksldjump"/>
              </a:rPr>
              <a:t>h</a:t>
            </a:r>
            <a:r>
              <a:rPr dirty="0" sz="1000" spc="-5" b="1">
                <a:latin typeface="Calibri"/>
                <a:cs typeface="Calibri"/>
                <a:hlinkClick r:id="rId13" action="ppaction://hlinksldjump"/>
              </a:rPr>
              <a:t>od </a:t>
            </a:r>
            <a:r>
              <a:rPr dirty="0" sz="1000" b="1">
                <a:latin typeface="Calibri"/>
                <a:cs typeface="Calibri"/>
                <a:hlinkClick r:id="rId13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13" action="ppaction://hlinksldjump"/>
              </a:rPr>
              <a:t>64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  <a:hlinkClick r:id="rId14" action="ppaction://hlinksldjump"/>
              </a:rPr>
              <a:t>D</a:t>
            </a:r>
            <a:r>
              <a:rPr dirty="0" sz="1000" spc="-5" b="1">
                <a:latin typeface="Calibri"/>
                <a:cs typeface="Calibri"/>
                <a:hlinkClick r:id="rId14" action="ppaction://hlinksldjump"/>
              </a:rPr>
              <a:t>epth</a:t>
            </a:r>
            <a:r>
              <a:rPr dirty="0" sz="1000" spc="5" b="1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14" action="ppaction://hlinksldjump"/>
              </a:rPr>
              <a:t>Sorting</a:t>
            </a:r>
            <a:r>
              <a:rPr dirty="0" sz="1000" spc="-5" b="1">
                <a:latin typeface="Calibri"/>
                <a:cs typeface="Calibri"/>
                <a:hlinkClick r:id="rId14" action="ppaction://hlinksldjump"/>
              </a:rPr>
              <a:t> </a:t>
            </a:r>
            <a:r>
              <a:rPr dirty="0" sz="1000" b="1">
                <a:latin typeface="Calibri"/>
                <a:cs typeface="Calibri"/>
                <a:hlinkClick r:id="rId14" action="ppaction://hlinksldjump"/>
              </a:rPr>
              <a:t>M</a:t>
            </a:r>
            <a:r>
              <a:rPr dirty="0" sz="1000" spc="-5" b="1">
                <a:latin typeface="Calibri"/>
                <a:cs typeface="Calibri"/>
                <a:hlinkClick r:id="rId14" action="ppaction://hlinksldjump"/>
              </a:rPr>
              <a:t>et</a:t>
            </a:r>
            <a:r>
              <a:rPr dirty="0" sz="1000" b="1">
                <a:latin typeface="Calibri"/>
                <a:cs typeface="Calibri"/>
                <a:hlinkClick r:id="rId14" action="ppaction://hlinksldjump"/>
              </a:rPr>
              <a:t>h</a:t>
            </a:r>
            <a:r>
              <a:rPr dirty="0" sz="1000" spc="-5" b="1">
                <a:latin typeface="Calibri"/>
                <a:cs typeface="Calibri"/>
                <a:hlinkClick r:id="rId14" action="ppaction://hlinksldjump"/>
              </a:rPr>
              <a:t>od </a:t>
            </a:r>
            <a:r>
              <a:rPr dirty="0" sz="1000" b="1">
                <a:latin typeface="Calibri"/>
                <a:cs typeface="Calibri"/>
                <a:hlinkClick r:id="rId14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14" action="ppaction://hlinksldjump"/>
              </a:rPr>
              <a:t>65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5" b="1">
                <a:latin typeface="Calibri"/>
                <a:cs typeface="Calibri"/>
                <a:hlinkClick r:id="rId15" action="ppaction://hlinksldjump"/>
              </a:rPr>
              <a:t>B</a:t>
            </a:r>
            <a:r>
              <a:rPr dirty="0" sz="1000" spc="-10" b="1">
                <a:latin typeface="Calibri"/>
                <a:cs typeface="Calibri"/>
                <a:hlinkClick r:id="rId15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15" action="ppaction://hlinksldjump"/>
              </a:rPr>
              <a:t>nary</a:t>
            </a:r>
            <a:r>
              <a:rPr dirty="0" sz="1000" spc="-5" b="1"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15" action="ppaction://hlinksldjump"/>
              </a:rPr>
              <a:t>Space</a:t>
            </a:r>
            <a:r>
              <a:rPr dirty="0" sz="1000" b="1"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000" spc="-10" b="1">
                <a:latin typeface="Calibri"/>
                <a:cs typeface="Calibri"/>
                <a:hlinkClick r:id="rId15" action="ppaction://hlinksldjump"/>
              </a:rPr>
              <a:t>Pa</a:t>
            </a:r>
            <a:r>
              <a:rPr dirty="0" sz="1000" b="1">
                <a:latin typeface="Calibri"/>
                <a:cs typeface="Calibri"/>
                <a:hlinkClick r:id="rId15" action="ppaction://hlinksldjump"/>
              </a:rPr>
              <a:t>r</a:t>
            </a:r>
            <a:r>
              <a:rPr dirty="0" sz="1000" spc="-5" b="1">
                <a:latin typeface="Calibri"/>
                <a:cs typeface="Calibri"/>
                <a:hlinkClick r:id="rId15" action="ppaction://hlinksldjump"/>
              </a:rPr>
              <a:t>tit</a:t>
            </a:r>
            <a:r>
              <a:rPr dirty="0" sz="1000" spc="-10" b="1">
                <a:latin typeface="Calibri"/>
                <a:cs typeface="Calibri"/>
                <a:hlinkClick r:id="rId15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15" action="ppaction://hlinksldjump"/>
              </a:rPr>
              <a:t>on</a:t>
            </a:r>
            <a:r>
              <a:rPr dirty="0" sz="1000" b="1"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15" action="ppaction://hlinksldjump"/>
              </a:rPr>
              <a:t>(B</a:t>
            </a:r>
            <a:r>
              <a:rPr dirty="0" sz="1000" spc="-10" b="1">
                <a:latin typeface="Calibri"/>
                <a:cs typeface="Calibri"/>
                <a:hlinkClick r:id="rId15" action="ppaction://hlinksldjump"/>
              </a:rPr>
              <a:t>SP</a:t>
            </a:r>
            <a:r>
              <a:rPr dirty="0" sz="1000" spc="-5" b="1">
                <a:latin typeface="Calibri"/>
                <a:cs typeface="Calibri"/>
                <a:hlinkClick r:id="rId15" action="ppaction://hlinksldjump"/>
              </a:rPr>
              <a:t>)</a:t>
            </a:r>
            <a:r>
              <a:rPr dirty="0" sz="1000" spc="-5" b="1">
                <a:latin typeface="Calibri"/>
                <a:cs typeface="Calibri"/>
                <a:hlinkClick r:id="rId15" action="ppaction://hlinksldjump"/>
              </a:rPr>
              <a:t> </a:t>
            </a:r>
            <a:r>
              <a:rPr dirty="0" sz="1000" spc="-10" b="1">
                <a:latin typeface="Calibri"/>
                <a:cs typeface="Calibri"/>
                <a:hlinkClick r:id="rId15" action="ppaction://hlinksldjump"/>
              </a:rPr>
              <a:t>T</a:t>
            </a:r>
            <a:r>
              <a:rPr dirty="0" sz="1000" b="1">
                <a:latin typeface="Calibri"/>
                <a:cs typeface="Calibri"/>
                <a:hlinkClick r:id="rId15" action="ppaction://hlinksldjump"/>
              </a:rPr>
              <a:t>r</a:t>
            </a:r>
            <a:r>
              <a:rPr dirty="0" sz="1000" spc="-5" b="1">
                <a:latin typeface="Calibri"/>
                <a:cs typeface="Calibri"/>
                <a:hlinkClick r:id="rId15" action="ppaction://hlinksldjump"/>
              </a:rPr>
              <a:t>ees </a:t>
            </a:r>
            <a:r>
              <a:rPr dirty="0" sz="1000" b="1">
                <a:latin typeface="Calibri"/>
                <a:cs typeface="Calibri"/>
                <a:hlinkClick r:id="rId15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15" action="ppaction://hlinksldjump"/>
              </a:rPr>
              <a:t>66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35"/>
              </a:spcBef>
              <a:buAutoNum type="arabicPeriod" startAt="11"/>
              <a:tabLst>
                <a:tab pos="355600" algn="l"/>
                <a:tab pos="5586730" algn="l"/>
              </a:tabLst>
            </a:pPr>
            <a:r>
              <a:rPr dirty="0" sz="1200" spc="-15" b="0">
                <a:latin typeface="Calibri Light"/>
                <a:cs typeface="Calibri Light"/>
                <a:hlinkClick r:id="rId16" action="ppaction://hlinksldjump"/>
              </a:rPr>
              <a:t>FRACTALS	</a:t>
            </a:r>
            <a:r>
              <a:rPr dirty="0" sz="1200" spc="-10" b="0">
                <a:latin typeface="Calibri Light"/>
                <a:cs typeface="Calibri Light"/>
                <a:hlinkClick r:id="rId16" action="ppaction://hlinksldjump"/>
              </a:rPr>
              <a:t>68</a:t>
            </a:r>
            <a:endParaRPr sz="1200">
              <a:latin typeface="Calibri Light"/>
              <a:cs typeface="Calibri Light"/>
            </a:endParaRPr>
          </a:p>
          <a:p>
            <a:pPr algn="just" marL="355600" marR="11430">
              <a:lnSpc>
                <a:spcPct val="210000"/>
              </a:lnSpc>
              <a:spcBef>
                <a:spcPts val="45"/>
              </a:spcBef>
              <a:tabLst>
                <a:tab pos="5610860" algn="l"/>
              </a:tabLst>
            </a:pPr>
            <a:r>
              <a:rPr dirty="0" sz="1000" spc="-10" b="1">
                <a:latin typeface="Calibri"/>
                <a:cs typeface="Calibri"/>
                <a:hlinkClick r:id="rId16" action="ppaction://hlinksldjump"/>
              </a:rPr>
              <a:t>Wha</a:t>
            </a:r>
            <a:r>
              <a:rPr dirty="0" sz="1000" spc="-5" b="1">
                <a:latin typeface="Calibri"/>
                <a:cs typeface="Calibri"/>
                <a:hlinkClick r:id="rId16" action="ppaction://hlinksldjump"/>
              </a:rPr>
              <a:t>t</a:t>
            </a:r>
            <a:r>
              <a:rPr dirty="0" sz="1000" b="1"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16" action="ppaction://hlinksldjump"/>
              </a:rPr>
              <a:t>a</a:t>
            </a:r>
            <a:r>
              <a:rPr dirty="0" sz="1000" b="1">
                <a:latin typeface="Calibri"/>
                <a:cs typeface="Calibri"/>
                <a:hlinkClick r:id="rId16" action="ppaction://hlinksldjump"/>
              </a:rPr>
              <a:t>r</a:t>
            </a:r>
            <a:r>
              <a:rPr dirty="0" sz="1000" spc="-5" b="1">
                <a:latin typeface="Calibri"/>
                <a:cs typeface="Calibri"/>
                <a:hlinkClick r:id="rId16" action="ppaction://hlinksldjump"/>
              </a:rPr>
              <a:t>e</a:t>
            </a:r>
            <a:r>
              <a:rPr dirty="0" sz="1000" b="1"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16" action="ppaction://hlinksldjump"/>
              </a:rPr>
              <a:t>F</a:t>
            </a:r>
            <a:r>
              <a:rPr dirty="0" sz="1000" b="1">
                <a:latin typeface="Calibri"/>
                <a:cs typeface="Calibri"/>
                <a:hlinkClick r:id="rId16" action="ppaction://hlinksldjump"/>
              </a:rPr>
              <a:t>r</a:t>
            </a:r>
            <a:r>
              <a:rPr dirty="0" sz="1000" spc="-5" b="1">
                <a:latin typeface="Calibri"/>
                <a:cs typeface="Calibri"/>
                <a:hlinkClick r:id="rId16" action="ppaction://hlinksldjump"/>
              </a:rPr>
              <a:t>actal</a:t>
            </a:r>
            <a:r>
              <a:rPr dirty="0" sz="1000" spc="-10" b="1">
                <a:latin typeface="Calibri"/>
                <a:cs typeface="Calibri"/>
                <a:hlinkClick r:id="rId16" action="ppaction://hlinksldjump"/>
              </a:rPr>
              <a:t>s</a:t>
            </a:r>
            <a:r>
              <a:rPr dirty="0" sz="1000" spc="-5" b="1">
                <a:latin typeface="Calibri"/>
                <a:cs typeface="Calibri"/>
                <a:hlinkClick r:id="rId16" action="ppaction://hlinksldjump"/>
              </a:rPr>
              <a:t>? </a:t>
            </a:r>
            <a:r>
              <a:rPr dirty="0" sz="1000" b="1">
                <a:latin typeface="Calibri"/>
                <a:cs typeface="Calibri"/>
                <a:hlinkClick r:id="rId16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16" action="ppaction://hlinksldjump"/>
              </a:rPr>
              <a:t>68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  <a:hlinkClick r:id="rId16" action="ppaction://hlinksldjump"/>
              </a:rPr>
              <a:t>G</a:t>
            </a:r>
            <a:r>
              <a:rPr dirty="0" sz="1000" spc="-5" b="1">
                <a:latin typeface="Calibri"/>
                <a:cs typeface="Calibri"/>
                <a:hlinkClick r:id="rId16" action="ppaction://hlinksldjump"/>
              </a:rPr>
              <a:t>eneration</a:t>
            </a:r>
            <a:r>
              <a:rPr dirty="0" sz="1000" spc="10" b="1"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16" action="ppaction://hlinksldjump"/>
              </a:rPr>
              <a:t>of</a:t>
            </a:r>
            <a:r>
              <a:rPr dirty="0" sz="1000" spc="-5" b="1">
                <a:latin typeface="Calibri"/>
                <a:cs typeface="Calibri"/>
                <a:hlinkClick r:id="rId16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16" action="ppaction://hlinksldjump"/>
              </a:rPr>
              <a:t>Fractals </a:t>
            </a:r>
            <a:r>
              <a:rPr dirty="0" sz="1000" b="1">
                <a:latin typeface="Calibri"/>
                <a:cs typeface="Calibri"/>
                <a:hlinkClick r:id="rId16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16" action="ppaction://hlinksldjump"/>
              </a:rPr>
              <a:t>68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  <a:hlinkClick r:id="rId17" action="ppaction://hlinksldjump"/>
              </a:rPr>
              <a:t>G</a:t>
            </a:r>
            <a:r>
              <a:rPr dirty="0" sz="1000" spc="-5" b="1">
                <a:latin typeface="Calibri"/>
                <a:cs typeface="Calibri"/>
                <a:hlinkClick r:id="rId17" action="ppaction://hlinksldjump"/>
              </a:rPr>
              <a:t>eomet</a:t>
            </a:r>
            <a:r>
              <a:rPr dirty="0" sz="1000" b="1">
                <a:latin typeface="Calibri"/>
                <a:cs typeface="Calibri"/>
                <a:hlinkClick r:id="rId17" action="ppaction://hlinksldjump"/>
              </a:rPr>
              <a:t>r</a:t>
            </a:r>
            <a:r>
              <a:rPr dirty="0" sz="1000" spc="-10" b="1">
                <a:latin typeface="Calibri"/>
                <a:cs typeface="Calibri"/>
                <a:hlinkClick r:id="rId17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17" action="ppaction://hlinksldjump"/>
              </a:rPr>
              <a:t>c</a:t>
            </a:r>
            <a:r>
              <a:rPr dirty="0" sz="1000" b="1">
                <a:latin typeface="Calibri"/>
                <a:cs typeface="Calibri"/>
                <a:hlinkClick r:id="rId17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17" action="ppaction://hlinksldjump"/>
              </a:rPr>
              <a:t>F</a:t>
            </a:r>
            <a:r>
              <a:rPr dirty="0" sz="1000" b="1">
                <a:latin typeface="Calibri"/>
                <a:cs typeface="Calibri"/>
                <a:hlinkClick r:id="rId17" action="ppaction://hlinksldjump"/>
              </a:rPr>
              <a:t>r</a:t>
            </a:r>
            <a:r>
              <a:rPr dirty="0" sz="1000" spc="-5" b="1">
                <a:latin typeface="Calibri"/>
                <a:cs typeface="Calibri"/>
                <a:hlinkClick r:id="rId17" action="ppaction://hlinksldjump"/>
              </a:rPr>
              <a:t>actals </a:t>
            </a:r>
            <a:r>
              <a:rPr dirty="0" sz="1000" b="1">
                <a:latin typeface="Calibri"/>
                <a:cs typeface="Calibri"/>
                <a:hlinkClick r:id="rId17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17" action="ppaction://hlinksldjump"/>
              </a:rPr>
              <a:t>69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735"/>
              </a:spcBef>
              <a:buAutoNum type="arabicPeriod" startAt="12"/>
              <a:tabLst>
                <a:tab pos="355600" algn="l"/>
                <a:tab pos="5586730" algn="l"/>
              </a:tabLst>
            </a:pPr>
            <a:r>
              <a:rPr dirty="0" sz="1200" spc="-15" b="0">
                <a:latin typeface="Calibri Light"/>
                <a:cs typeface="Calibri Light"/>
                <a:hlinkClick r:id="rId18" action="ppaction://hlinksldjump"/>
              </a:rPr>
              <a:t>COMPUTER  </a:t>
            </a:r>
            <a:r>
              <a:rPr dirty="0" sz="1200" spc="240" b="0">
                <a:latin typeface="Calibri Light"/>
                <a:cs typeface="Calibri Light"/>
                <a:hlinkClick r:id="rId18" action="ppaction://hlinksldjump"/>
              </a:rPr>
              <a:t> </a:t>
            </a:r>
            <a:r>
              <a:rPr dirty="0" sz="1200" spc="-15" b="0">
                <a:latin typeface="Calibri Light"/>
                <a:cs typeface="Calibri Light"/>
                <a:hlinkClick r:id="rId18" action="ppaction://hlinksldjump"/>
              </a:rPr>
              <a:t>ANIMATION	</a:t>
            </a:r>
            <a:r>
              <a:rPr dirty="0" sz="1200" spc="-10" b="0">
                <a:latin typeface="Calibri Light"/>
                <a:cs typeface="Calibri Light"/>
                <a:hlinkClick r:id="rId18" action="ppaction://hlinksldjump"/>
              </a:rPr>
              <a:t>71</a:t>
            </a:r>
            <a:endParaRPr sz="12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1638" y="9466418"/>
            <a:ext cx="16827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 sz="1100">
                <a:latin typeface="Verdana"/>
                <a:cs typeface="Verdana"/>
              </a:rPr>
              <a:t>4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51660" y="913129"/>
            <a:ext cx="3954779" cy="2553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81812" y="4278502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7400" y="3582542"/>
            <a:ext cx="6085840" cy="2950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34845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Figure: Isometric</a:t>
            </a:r>
            <a:r>
              <a:rPr dirty="0" sz="1100" spc="5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Projection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20" b="1">
                <a:latin typeface="Arial"/>
                <a:cs typeface="Arial"/>
              </a:rPr>
              <a:t>Perspective</a:t>
            </a:r>
            <a:r>
              <a:rPr dirty="0" sz="1800" spc="-295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Projection</a:t>
            </a:r>
            <a:endParaRPr sz="1800">
              <a:latin typeface="Arial"/>
              <a:cs typeface="Arial"/>
            </a:endParaRPr>
          </a:p>
          <a:p>
            <a:pPr algn="just" marL="12700" marR="7620">
              <a:lnSpc>
                <a:spcPct val="109100"/>
              </a:lnSpc>
              <a:spcBef>
                <a:spcPts val="710"/>
              </a:spcBef>
            </a:pPr>
            <a:r>
              <a:rPr dirty="0" sz="1100">
                <a:latin typeface="Verdana"/>
                <a:cs typeface="Verdana"/>
              </a:rPr>
              <a:t>In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perspective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projection,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distance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from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center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projection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project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plane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  </a:t>
            </a:r>
            <a:r>
              <a:rPr dirty="0" sz="1100" spc="-5">
                <a:latin typeface="Verdana"/>
                <a:cs typeface="Verdana"/>
              </a:rPr>
              <a:t>finite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the size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object </a:t>
            </a:r>
            <a:r>
              <a:rPr dirty="0" sz="1100" spc="-5">
                <a:latin typeface="Verdana"/>
                <a:cs typeface="Verdana"/>
              </a:rPr>
              <a:t>varies inversely with distance which looks </a:t>
            </a:r>
            <a:r>
              <a:rPr dirty="0" sz="1100">
                <a:latin typeface="Verdana"/>
                <a:cs typeface="Verdana"/>
              </a:rPr>
              <a:t>more  </a:t>
            </a:r>
            <a:r>
              <a:rPr dirty="0" sz="1100" spc="-5">
                <a:latin typeface="Verdana"/>
                <a:cs typeface="Verdana"/>
              </a:rPr>
              <a:t>realistic.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9100"/>
              </a:lnSpc>
              <a:spcBef>
                <a:spcPts val="80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distance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angles are </a:t>
            </a:r>
            <a:r>
              <a:rPr dirty="0" sz="1100">
                <a:latin typeface="Verdana"/>
                <a:cs typeface="Verdana"/>
              </a:rPr>
              <a:t>not </a:t>
            </a:r>
            <a:r>
              <a:rPr dirty="0" sz="1100" spc="-5">
                <a:latin typeface="Verdana"/>
                <a:cs typeface="Verdana"/>
              </a:rPr>
              <a:t>preserved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parallel lines </a:t>
            </a:r>
            <a:r>
              <a:rPr dirty="0" sz="1100">
                <a:latin typeface="Verdana"/>
                <a:cs typeface="Verdana"/>
              </a:rPr>
              <a:t>do not </a:t>
            </a:r>
            <a:r>
              <a:rPr dirty="0" sz="1100" spc="-5">
                <a:latin typeface="Verdana"/>
                <a:cs typeface="Verdana"/>
              </a:rPr>
              <a:t>remain parallel.  </a:t>
            </a:r>
            <a:r>
              <a:rPr dirty="0" sz="1100">
                <a:latin typeface="Verdana"/>
                <a:cs typeface="Verdana"/>
              </a:rPr>
              <a:t>Instead,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they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all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converge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at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single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point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called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center</a:t>
            </a:r>
            <a:r>
              <a:rPr dirty="0" sz="1100" spc="-35" b="1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of</a:t>
            </a:r>
            <a:r>
              <a:rPr dirty="0" sz="1100" spc="-4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projection</a:t>
            </a:r>
            <a:r>
              <a:rPr dirty="0" sz="1100" spc="-20" b="1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projection  </a:t>
            </a:r>
            <a:r>
              <a:rPr dirty="0" sz="1100" b="1">
                <a:latin typeface="Verdana"/>
                <a:cs typeface="Verdana"/>
              </a:rPr>
              <a:t>reference </a:t>
            </a:r>
            <a:r>
              <a:rPr dirty="0" sz="1100" spc="-5" b="1">
                <a:latin typeface="Verdana"/>
                <a:cs typeface="Verdana"/>
              </a:rPr>
              <a:t>point</a:t>
            </a:r>
            <a:r>
              <a:rPr dirty="0" sz="1100" spc="-5">
                <a:latin typeface="Verdana"/>
                <a:cs typeface="Verdana"/>
              </a:rPr>
              <a:t>. There are </a:t>
            </a:r>
            <a:r>
              <a:rPr dirty="0" sz="1100">
                <a:latin typeface="Verdana"/>
                <a:cs typeface="Verdana"/>
              </a:rPr>
              <a:t>3 </a:t>
            </a:r>
            <a:r>
              <a:rPr dirty="0" sz="1100" spc="-5">
                <a:latin typeface="Verdana"/>
                <a:cs typeface="Verdana"/>
              </a:rPr>
              <a:t>types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perspective projections which are </a:t>
            </a:r>
            <a:r>
              <a:rPr dirty="0" sz="1100">
                <a:latin typeface="Verdana"/>
                <a:cs typeface="Verdana"/>
              </a:rPr>
              <a:t>shown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 spc="-5">
                <a:latin typeface="Verdana"/>
                <a:cs typeface="Verdana"/>
              </a:rPr>
              <a:t>following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chart.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93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b="1">
                <a:latin typeface="Verdana"/>
                <a:cs typeface="Verdana"/>
              </a:rPr>
              <a:t>One </a:t>
            </a:r>
            <a:r>
              <a:rPr dirty="0" sz="1100" spc="-5" b="1">
                <a:latin typeface="Verdana"/>
                <a:cs typeface="Verdana"/>
              </a:rPr>
              <a:t>point </a:t>
            </a:r>
            <a:r>
              <a:rPr dirty="0" sz="1100" spc="-5">
                <a:latin typeface="Verdana"/>
                <a:cs typeface="Verdana"/>
              </a:rPr>
              <a:t>perspective projection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simple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draw.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b="1">
                <a:latin typeface="Verdana"/>
                <a:cs typeface="Verdana"/>
              </a:rPr>
              <a:t>Two </a:t>
            </a:r>
            <a:r>
              <a:rPr dirty="0" sz="1100" spc="-5" b="1">
                <a:latin typeface="Verdana"/>
                <a:cs typeface="Verdana"/>
              </a:rPr>
              <a:t>point </a:t>
            </a:r>
            <a:r>
              <a:rPr dirty="0" sz="1100" spc="-5">
                <a:latin typeface="Verdana"/>
                <a:cs typeface="Verdana"/>
              </a:rPr>
              <a:t>perspective projection gives </a:t>
            </a:r>
            <a:r>
              <a:rPr dirty="0" sz="1100">
                <a:latin typeface="Verdana"/>
                <a:cs typeface="Verdana"/>
              </a:rPr>
              <a:t>better </a:t>
            </a:r>
            <a:r>
              <a:rPr dirty="0" sz="1100" spc="-5">
                <a:latin typeface="Verdana"/>
                <a:cs typeface="Verdana"/>
              </a:rPr>
              <a:t>impression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depth.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b="1">
                <a:latin typeface="Verdana"/>
                <a:cs typeface="Verdana"/>
              </a:rPr>
              <a:t>Three </a:t>
            </a:r>
            <a:r>
              <a:rPr dirty="0" sz="1100" spc="-5" b="1">
                <a:latin typeface="Verdana"/>
                <a:cs typeface="Verdana"/>
              </a:rPr>
              <a:t>point </a:t>
            </a:r>
            <a:r>
              <a:rPr dirty="0" sz="1100" spc="-5">
                <a:latin typeface="Verdana"/>
                <a:cs typeface="Verdana"/>
              </a:rPr>
              <a:t>perspective projection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most </a:t>
            </a:r>
            <a:r>
              <a:rPr dirty="0" sz="1100" spc="-5">
                <a:latin typeface="Verdana"/>
                <a:cs typeface="Verdana"/>
              </a:rPr>
              <a:t>difficult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draw.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44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233929" y="3980306"/>
            <a:ext cx="319024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b="1">
                <a:latin typeface="Verdana"/>
                <a:cs typeface="Verdana"/>
              </a:rPr>
              <a:t>Figure: </a:t>
            </a:r>
            <a:r>
              <a:rPr dirty="0" sz="1100" spc="-5" b="1">
                <a:latin typeface="Verdana"/>
                <a:cs typeface="Verdana"/>
              </a:rPr>
              <a:t>Types </a:t>
            </a:r>
            <a:r>
              <a:rPr dirty="0" sz="1100" b="1">
                <a:latin typeface="Verdana"/>
                <a:cs typeface="Verdana"/>
              </a:rPr>
              <a:t>of </a:t>
            </a:r>
            <a:r>
              <a:rPr dirty="0" sz="1100" spc="-5" b="1">
                <a:latin typeface="Verdana"/>
                <a:cs typeface="Verdana"/>
              </a:rPr>
              <a:t>Perspective Projections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0" y="4550282"/>
            <a:ext cx="508000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figure </a:t>
            </a:r>
            <a:r>
              <a:rPr dirty="0" sz="1100">
                <a:latin typeface="Verdana"/>
                <a:cs typeface="Verdana"/>
              </a:rPr>
              <a:t>shows </a:t>
            </a:r>
            <a:r>
              <a:rPr dirty="0" sz="1100" spc="-5">
                <a:latin typeface="Verdana"/>
                <a:cs typeface="Verdana"/>
              </a:rPr>
              <a:t>all the three </a:t>
            </a:r>
            <a:r>
              <a:rPr dirty="0" sz="1100">
                <a:latin typeface="Verdana"/>
                <a:cs typeface="Verdana"/>
              </a:rPr>
              <a:t>types of </a:t>
            </a:r>
            <a:r>
              <a:rPr dirty="0" sz="1100" spc="-5">
                <a:latin typeface="Verdana"/>
                <a:cs typeface="Verdana"/>
              </a:rPr>
              <a:t>perspective</a:t>
            </a:r>
            <a:r>
              <a:rPr dirty="0" sz="1100" spc="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projection: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1812" y="7951977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7400" y="7256017"/>
            <a:ext cx="6086475" cy="1318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138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Figure: 1-point, 2-point, 3-point perspective</a:t>
            </a:r>
            <a:r>
              <a:rPr dirty="0" sz="1100" spc="45" b="1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projection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25" b="1">
                <a:latin typeface="Arial"/>
                <a:cs typeface="Arial"/>
              </a:rPr>
              <a:t>Translation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8600"/>
              </a:lnSpc>
              <a:spcBef>
                <a:spcPts val="715"/>
              </a:spcBef>
            </a:pPr>
            <a:r>
              <a:rPr dirty="0" sz="1100">
                <a:latin typeface="Verdana"/>
                <a:cs typeface="Verdana"/>
              </a:rPr>
              <a:t>In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3D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translation,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transfer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Z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coordinate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along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with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X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Y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coordinates.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>
                <a:latin typeface="Verdana"/>
                <a:cs typeface="Verdana"/>
              </a:rPr>
              <a:t>process for </a:t>
            </a:r>
            <a:r>
              <a:rPr dirty="0" sz="1100" spc="-5">
                <a:latin typeface="Verdana"/>
                <a:cs typeface="Verdana"/>
              </a:rPr>
              <a:t>translation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3D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similar </a:t>
            </a:r>
            <a:r>
              <a:rPr dirty="0" sz="1100">
                <a:latin typeface="Verdana"/>
                <a:cs typeface="Verdana"/>
              </a:rPr>
              <a:t>to 2D </a:t>
            </a:r>
            <a:r>
              <a:rPr dirty="0" sz="1100" spc="-5">
                <a:latin typeface="Verdana"/>
                <a:cs typeface="Verdana"/>
              </a:rPr>
              <a:t>translation.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translation moves </a:t>
            </a:r>
            <a:r>
              <a:rPr dirty="0" sz="1100">
                <a:latin typeface="Verdana"/>
                <a:cs typeface="Verdana"/>
              </a:rPr>
              <a:t>an</a:t>
            </a:r>
            <a:r>
              <a:rPr dirty="0" sz="1100" spc="-2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object  </a:t>
            </a:r>
            <a:r>
              <a:rPr dirty="0" sz="1100" spc="-5">
                <a:latin typeface="Verdana"/>
                <a:cs typeface="Verdana"/>
              </a:rPr>
              <a:t>into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different position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screen.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22448" y="2386583"/>
            <a:ext cx="367030" cy="699135"/>
          </a:xfrm>
          <a:custGeom>
            <a:avLst/>
            <a:gdLst/>
            <a:ahLst/>
            <a:cxnLst/>
            <a:rect l="l" t="t" r="r" b="b"/>
            <a:pathLst>
              <a:path w="367030" h="699135">
                <a:moveTo>
                  <a:pt x="0" y="0"/>
                </a:moveTo>
                <a:lnTo>
                  <a:pt x="183387" y="0"/>
                </a:lnTo>
                <a:lnTo>
                  <a:pt x="183387" y="699007"/>
                </a:lnTo>
                <a:lnTo>
                  <a:pt x="366902" y="699007"/>
                </a:lnTo>
              </a:path>
            </a:pathLst>
          </a:custGeom>
          <a:ln w="12192">
            <a:solidFill>
              <a:srgbClr val="467A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822448" y="2386583"/>
            <a:ext cx="367030" cy="0"/>
          </a:xfrm>
          <a:custGeom>
            <a:avLst/>
            <a:gdLst/>
            <a:ahLst/>
            <a:cxnLst/>
            <a:rect l="l" t="t" r="r" b="b"/>
            <a:pathLst>
              <a:path w="367030" h="0">
                <a:moveTo>
                  <a:pt x="0" y="0"/>
                </a:moveTo>
                <a:lnTo>
                  <a:pt x="366902" y="0"/>
                </a:lnTo>
              </a:path>
            </a:pathLst>
          </a:custGeom>
          <a:ln w="12192">
            <a:solidFill>
              <a:srgbClr val="467A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822448" y="1687067"/>
            <a:ext cx="367030" cy="699135"/>
          </a:xfrm>
          <a:custGeom>
            <a:avLst/>
            <a:gdLst/>
            <a:ahLst/>
            <a:cxnLst/>
            <a:rect l="l" t="t" r="r" b="b"/>
            <a:pathLst>
              <a:path w="367030" h="699135">
                <a:moveTo>
                  <a:pt x="0" y="699008"/>
                </a:moveTo>
                <a:lnTo>
                  <a:pt x="183387" y="699008"/>
                </a:lnTo>
                <a:lnTo>
                  <a:pt x="183387" y="0"/>
                </a:lnTo>
                <a:lnTo>
                  <a:pt x="366902" y="0"/>
                </a:lnTo>
              </a:path>
            </a:pathLst>
          </a:custGeom>
          <a:ln w="12192">
            <a:solidFill>
              <a:srgbClr val="467AA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263139" y="914399"/>
            <a:ext cx="559435" cy="2943225"/>
          </a:xfrm>
          <a:custGeom>
            <a:avLst/>
            <a:gdLst/>
            <a:ahLst/>
            <a:cxnLst/>
            <a:rect l="l" t="t" r="r" b="b"/>
            <a:pathLst>
              <a:path w="559435" h="2943225">
                <a:moveTo>
                  <a:pt x="0" y="2942844"/>
                </a:moveTo>
                <a:lnTo>
                  <a:pt x="559307" y="2942844"/>
                </a:lnTo>
                <a:lnTo>
                  <a:pt x="559307" y="0"/>
                </a:lnTo>
                <a:lnTo>
                  <a:pt x="0" y="0"/>
                </a:lnTo>
                <a:lnTo>
                  <a:pt x="0" y="29428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263139" y="914399"/>
            <a:ext cx="559435" cy="2943225"/>
          </a:xfrm>
          <a:custGeom>
            <a:avLst/>
            <a:gdLst/>
            <a:ahLst/>
            <a:cxnLst/>
            <a:rect l="l" t="t" r="r" b="b"/>
            <a:pathLst>
              <a:path w="559435" h="2943225">
                <a:moveTo>
                  <a:pt x="0" y="2942844"/>
                </a:moveTo>
                <a:lnTo>
                  <a:pt x="559307" y="2942844"/>
                </a:lnTo>
                <a:lnTo>
                  <a:pt x="559307" y="0"/>
                </a:lnTo>
                <a:lnTo>
                  <a:pt x="0" y="0"/>
                </a:lnTo>
                <a:lnTo>
                  <a:pt x="0" y="2942844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436113" y="1494922"/>
            <a:ext cx="228600" cy="178498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14"/>
              </a:lnSpc>
            </a:pP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pect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1600" spc="-25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oject</a:t>
            </a:r>
            <a:r>
              <a:rPr dirty="0" sz="1600" spc="5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189732" y="1406651"/>
            <a:ext cx="1833880" cy="559435"/>
          </a:xfrm>
          <a:custGeom>
            <a:avLst/>
            <a:gdLst/>
            <a:ahLst/>
            <a:cxnLst/>
            <a:rect l="l" t="t" r="r" b="b"/>
            <a:pathLst>
              <a:path w="1833879" h="559435">
                <a:moveTo>
                  <a:pt x="0" y="559307"/>
                </a:moveTo>
                <a:lnTo>
                  <a:pt x="1833371" y="559307"/>
                </a:lnTo>
                <a:lnTo>
                  <a:pt x="1833371" y="0"/>
                </a:lnTo>
                <a:lnTo>
                  <a:pt x="0" y="0"/>
                </a:lnTo>
                <a:lnTo>
                  <a:pt x="0" y="55930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189732" y="1406651"/>
            <a:ext cx="1833880" cy="559435"/>
          </a:xfrm>
          <a:prstGeom prst="rect">
            <a:avLst/>
          </a:prstGeom>
          <a:solidFill>
            <a:srgbClr val="5B9BD4"/>
          </a:solidFill>
        </p:spPr>
        <p:txBody>
          <a:bodyPr wrap="square" lIns="0" tIns="134620" rIns="0" bIns="0" rtlCol="0" vert="horz">
            <a:spAutoFit/>
          </a:bodyPr>
          <a:lstStyle/>
          <a:p>
            <a:pPr marL="508634">
              <a:lnSpc>
                <a:spcPct val="100000"/>
              </a:lnSpc>
              <a:spcBef>
                <a:spcPts val="1060"/>
              </a:spcBef>
            </a:pPr>
            <a:r>
              <a:rPr dirty="0" sz="1600" spc="-5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dirty="0" sz="16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89732" y="2106167"/>
            <a:ext cx="1833880" cy="559435"/>
          </a:xfrm>
          <a:custGeom>
            <a:avLst/>
            <a:gdLst/>
            <a:ahLst/>
            <a:cxnLst/>
            <a:rect l="l" t="t" r="r" b="b"/>
            <a:pathLst>
              <a:path w="1833879" h="559435">
                <a:moveTo>
                  <a:pt x="0" y="559307"/>
                </a:moveTo>
                <a:lnTo>
                  <a:pt x="1833371" y="559307"/>
                </a:lnTo>
                <a:lnTo>
                  <a:pt x="1833371" y="0"/>
                </a:lnTo>
                <a:lnTo>
                  <a:pt x="0" y="0"/>
                </a:lnTo>
                <a:lnTo>
                  <a:pt x="0" y="55930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189732" y="2106167"/>
            <a:ext cx="1833880" cy="559435"/>
          </a:xfrm>
          <a:prstGeom prst="rect">
            <a:avLst/>
          </a:prstGeom>
          <a:solidFill>
            <a:srgbClr val="5B9BD4"/>
          </a:solidFill>
        </p:spPr>
        <p:txBody>
          <a:bodyPr wrap="square" lIns="0" tIns="134620" rIns="0" bIns="0" rtlCol="0" vert="horz">
            <a:spAutoFit/>
          </a:bodyPr>
          <a:lstStyle/>
          <a:p>
            <a:pPr marL="508634">
              <a:lnSpc>
                <a:spcPct val="100000"/>
              </a:lnSpc>
              <a:spcBef>
                <a:spcPts val="1060"/>
              </a:spcBef>
            </a:pPr>
            <a:r>
              <a:rPr dirty="0" sz="1600" spc="-35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dirty="0" sz="16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89732" y="2805683"/>
            <a:ext cx="1833880" cy="559435"/>
          </a:xfrm>
          <a:custGeom>
            <a:avLst/>
            <a:gdLst/>
            <a:ahLst/>
            <a:cxnLst/>
            <a:rect l="l" t="t" r="r" b="b"/>
            <a:pathLst>
              <a:path w="1833879" h="559435">
                <a:moveTo>
                  <a:pt x="0" y="559307"/>
                </a:moveTo>
                <a:lnTo>
                  <a:pt x="1833371" y="559307"/>
                </a:lnTo>
                <a:lnTo>
                  <a:pt x="1833371" y="0"/>
                </a:lnTo>
                <a:lnTo>
                  <a:pt x="0" y="0"/>
                </a:lnTo>
                <a:lnTo>
                  <a:pt x="0" y="559307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189732" y="2805683"/>
            <a:ext cx="1833880" cy="559435"/>
          </a:xfrm>
          <a:prstGeom prst="rect">
            <a:avLst/>
          </a:prstGeom>
          <a:solidFill>
            <a:srgbClr val="5B9BD4"/>
          </a:solidFill>
        </p:spPr>
        <p:txBody>
          <a:bodyPr wrap="square" lIns="0" tIns="133985" rIns="0" bIns="0" rtlCol="0" vert="horz">
            <a:spAutoFit/>
          </a:bodyPr>
          <a:lstStyle/>
          <a:p>
            <a:pPr marL="441325">
              <a:lnSpc>
                <a:spcPct val="100000"/>
              </a:lnSpc>
              <a:spcBef>
                <a:spcPts val="1055"/>
              </a:spcBef>
            </a:pPr>
            <a:r>
              <a:rPr dirty="0" sz="1600" spc="-10">
                <a:solidFill>
                  <a:srgbClr val="FFFFFF"/>
                </a:solidFill>
                <a:latin typeface="Calibri"/>
                <a:cs typeface="Calibri"/>
              </a:rPr>
              <a:t>Three</a:t>
            </a:r>
            <a:r>
              <a:rPr dirty="0" sz="16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15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45108" y="4837175"/>
            <a:ext cx="5166360" cy="22951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45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400" y="447040"/>
            <a:ext cx="6085205" cy="641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0095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figure </a:t>
            </a:r>
            <a:r>
              <a:rPr dirty="0" sz="1100">
                <a:latin typeface="Verdana"/>
                <a:cs typeface="Verdana"/>
              </a:rPr>
              <a:t>shows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effect of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translation: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0" y="3978782"/>
            <a:ext cx="6085840" cy="711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Figure: </a:t>
            </a:r>
            <a:r>
              <a:rPr dirty="0" sz="1100" b="1">
                <a:latin typeface="Verdana"/>
                <a:cs typeface="Verdana"/>
              </a:rPr>
              <a:t>3D</a:t>
            </a:r>
            <a:r>
              <a:rPr dirty="0" sz="1100" spc="-55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Translation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02899"/>
              </a:lnSpc>
              <a:spcBef>
                <a:spcPts val="985"/>
              </a:spcBef>
            </a:pPr>
            <a:r>
              <a:rPr dirty="0" baseline="5050" sz="1650">
                <a:latin typeface="Verdana"/>
                <a:cs typeface="Verdana"/>
              </a:rPr>
              <a:t>A </a:t>
            </a:r>
            <a:r>
              <a:rPr dirty="0" baseline="5050" sz="1650" spc="-7">
                <a:latin typeface="Verdana"/>
                <a:cs typeface="Verdana"/>
              </a:rPr>
              <a:t>point </a:t>
            </a:r>
            <a:r>
              <a:rPr dirty="0" baseline="5050" sz="1650">
                <a:latin typeface="Verdana"/>
                <a:cs typeface="Verdana"/>
              </a:rPr>
              <a:t>can be </a:t>
            </a:r>
            <a:r>
              <a:rPr dirty="0" baseline="5050" sz="1650" spc="-7">
                <a:latin typeface="Verdana"/>
                <a:cs typeface="Verdana"/>
              </a:rPr>
              <a:t>translated </a:t>
            </a:r>
            <a:r>
              <a:rPr dirty="0" baseline="5050" sz="1650" spc="-15">
                <a:latin typeface="Verdana"/>
                <a:cs typeface="Verdana"/>
              </a:rPr>
              <a:t>in </a:t>
            </a:r>
            <a:r>
              <a:rPr dirty="0" baseline="5050" sz="1650" spc="-7">
                <a:latin typeface="Verdana"/>
                <a:cs typeface="Verdana"/>
              </a:rPr>
              <a:t>3D </a:t>
            </a:r>
            <a:r>
              <a:rPr dirty="0" baseline="5050" sz="1650">
                <a:latin typeface="Verdana"/>
                <a:cs typeface="Verdana"/>
              </a:rPr>
              <a:t>by adding </a:t>
            </a:r>
            <a:r>
              <a:rPr dirty="0" baseline="5050" sz="1650" spc="-7">
                <a:latin typeface="Verdana"/>
                <a:cs typeface="Verdana"/>
              </a:rPr>
              <a:t>translation </a:t>
            </a:r>
            <a:r>
              <a:rPr dirty="0" baseline="5050" sz="1650">
                <a:latin typeface="Verdana"/>
                <a:cs typeface="Verdana"/>
              </a:rPr>
              <a:t>coordinate </a:t>
            </a:r>
            <a:r>
              <a:rPr dirty="0" baseline="5050" sz="1650" spc="7">
                <a:latin typeface="Verdana"/>
                <a:cs typeface="Verdana"/>
              </a:rPr>
              <a:t>(</a:t>
            </a:r>
            <a:r>
              <a:rPr dirty="0" baseline="3703" sz="2250" spc="7">
                <a:latin typeface="Verdana"/>
                <a:cs typeface="Verdana"/>
              </a:rPr>
              <a:t>t</a:t>
            </a:r>
            <a:r>
              <a:rPr dirty="0" sz="950" spc="5">
                <a:latin typeface="Verdana"/>
                <a:cs typeface="Verdana"/>
              </a:rPr>
              <a:t>x</a:t>
            </a:r>
            <a:r>
              <a:rPr dirty="0" baseline="3703" sz="2250" spc="7">
                <a:latin typeface="Verdana"/>
                <a:cs typeface="Verdana"/>
              </a:rPr>
              <a:t>, </a:t>
            </a:r>
            <a:r>
              <a:rPr dirty="0" baseline="3703" sz="2250" spc="-7">
                <a:latin typeface="Verdana"/>
                <a:cs typeface="Verdana"/>
              </a:rPr>
              <a:t>t</a:t>
            </a:r>
            <a:r>
              <a:rPr dirty="0" sz="950" spc="-5">
                <a:latin typeface="Verdana"/>
                <a:cs typeface="Verdana"/>
              </a:rPr>
              <a:t>y, </a:t>
            </a:r>
            <a:r>
              <a:rPr dirty="0" baseline="3703" sz="2250">
                <a:latin typeface="Verdana"/>
                <a:cs typeface="Verdana"/>
              </a:rPr>
              <a:t>t</a:t>
            </a:r>
            <a:r>
              <a:rPr dirty="0" sz="950">
                <a:latin typeface="Verdana"/>
                <a:cs typeface="Verdana"/>
              </a:rPr>
              <a:t>z</a:t>
            </a:r>
            <a:r>
              <a:rPr dirty="0" baseline="5050" sz="1650">
                <a:latin typeface="Verdana"/>
                <a:cs typeface="Verdana"/>
              </a:rPr>
              <a:t>) to </a:t>
            </a:r>
            <a:r>
              <a:rPr dirty="0" baseline="5050" sz="1650" spc="-7">
                <a:latin typeface="Verdana"/>
                <a:cs typeface="Verdana"/>
              </a:rPr>
              <a:t>the  </a:t>
            </a:r>
            <a:r>
              <a:rPr dirty="0" sz="1100" spc="-5">
                <a:latin typeface="Verdana"/>
                <a:cs typeface="Verdana"/>
              </a:rPr>
              <a:t>original coordinate </a:t>
            </a:r>
            <a:r>
              <a:rPr dirty="0" sz="1100" spc="5">
                <a:latin typeface="Verdana"/>
                <a:cs typeface="Verdana"/>
              </a:rPr>
              <a:t>(X, </a:t>
            </a:r>
            <a:r>
              <a:rPr dirty="0" sz="1100">
                <a:latin typeface="Verdana"/>
                <a:cs typeface="Verdana"/>
              </a:rPr>
              <a:t>Y, Z) </a:t>
            </a:r>
            <a:r>
              <a:rPr dirty="0" sz="1100" spc="-5">
                <a:latin typeface="Verdana"/>
                <a:cs typeface="Verdana"/>
              </a:rPr>
              <a:t>to get the new coordinate </a:t>
            </a:r>
            <a:r>
              <a:rPr dirty="0" sz="1100">
                <a:latin typeface="Verdana"/>
                <a:cs typeface="Verdana"/>
              </a:rPr>
              <a:t>(X’, Y’,</a:t>
            </a:r>
            <a:r>
              <a:rPr dirty="0" sz="1100" spc="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Z’).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4904" y="5037962"/>
            <a:ext cx="383540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05">
                <a:latin typeface="Cambria Math"/>
                <a:cs typeface="Cambria Math"/>
              </a:rPr>
              <a:t>� </a:t>
            </a:r>
            <a:r>
              <a:rPr dirty="0" sz="1100">
                <a:latin typeface="Cambria Math"/>
                <a:cs typeface="Cambria Math"/>
              </a:rPr>
              <a:t>=  </a:t>
            </a:r>
            <a:r>
              <a:rPr dirty="0" sz="1100" spc="75">
                <a:latin typeface="Cambria Math"/>
                <a:cs typeface="Cambria Math"/>
              </a:rPr>
              <a:t>[</a:t>
            </a:r>
            <a:endParaRPr sz="1100">
              <a:latin typeface="Cambria Math"/>
              <a:cs typeface="Cambria Math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593469" y="4741422"/>
          <a:ext cx="902969" cy="7791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369"/>
                <a:gridCol w="265034"/>
                <a:gridCol w="254532"/>
                <a:gridCol w="173476"/>
              </a:tblGrid>
              <a:tr h="215138">
                <a:tc>
                  <a:txBody>
                    <a:bodyPr/>
                    <a:lstStyle/>
                    <a:p>
                      <a:pPr algn="ctr" marR="368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1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0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0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4604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0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</a:tr>
              <a:tr h="163956">
                <a:tc>
                  <a:txBody>
                    <a:bodyPr/>
                    <a:lstStyle/>
                    <a:p>
                      <a:pPr algn="ctr" marR="36830">
                        <a:lnSpc>
                          <a:spcPts val="1170"/>
                        </a:lnSpc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0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1170"/>
                        </a:lnSpc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1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170"/>
                        </a:lnSpc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0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4604">
                        <a:lnSpc>
                          <a:spcPts val="1170"/>
                        </a:lnSpc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0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</a:tr>
              <a:tr h="163956">
                <a:tc>
                  <a:txBody>
                    <a:bodyPr/>
                    <a:lstStyle/>
                    <a:p>
                      <a:pPr algn="ctr" marR="36830">
                        <a:lnSpc>
                          <a:spcPts val="1175"/>
                        </a:lnSpc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0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255">
                        <a:lnSpc>
                          <a:spcPts val="1175"/>
                        </a:lnSpc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0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175"/>
                        </a:lnSpc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1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4604">
                        <a:lnSpc>
                          <a:spcPts val="1175"/>
                        </a:lnSpc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0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</a:tr>
              <a:tr h="235637">
                <a:tc>
                  <a:txBody>
                    <a:bodyPr/>
                    <a:lstStyle/>
                    <a:p>
                      <a:pPr algn="ctr" marR="43180">
                        <a:lnSpc>
                          <a:spcPts val="1170"/>
                        </a:lnSpc>
                      </a:pPr>
                      <a:r>
                        <a:rPr dirty="0" sz="1100" spc="45">
                          <a:latin typeface="Cambria Math"/>
                          <a:cs typeface="Cambria Math"/>
                        </a:rPr>
                        <a:t>t</a:t>
                      </a:r>
                      <a:r>
                        <a:rPr dirty="0" baseline="-17361" sz="1200">
                          <a:latin typeface="Cambria Math"/>
                          <a:cs typeface="Cambria Math"/>
                        </a:rPr>
                        <a:t>�</a:t>
                      </a:r>
                      <a:endParaRPr baseline="-17361"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</a:pPr>
                      <a:r>
                        <a:rPr dirty="0" sz="1100" spc="5">
                          <a:latin typeface="Cambria Math"/>
                          <a:cs typeface="Cambria Math"/>
                        </a:rPr>
                        <a:t>t</a:t>
                      </a:r>
                      <a:r>
                        <a:rPr dirty="0" baseline="-17361" sz="1200" spc="7">
                          <a:latin typeface="Cambria Math"/>
                          <a:cs typeface="Cambria Math"/>
                        </a:rPr>
                        <a:t>�</a:t>
                      </a:r>
                      <a:endParaRPr baseline="-17361"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170"/>
                        </a:lnSpc>
                      </a:pPr>
                      <a:r>
                        <a:rPr dirty="0" sz="1100" spc="-55">
                          <a:latin typeface="Cambria Math"/>
                          <a:cs typeface="Cambria Math"/>
                        </a:rPr>
                        <a:t>t</a:t>
                      </a:r>
                      <a:r>
                        <a:rPr dirty="0" baseline="-17361" sz="1200" spc="-82">
                          <a:latin typeface="Cambria Math"/>
                          <a:cs typeface="Cambria Math"/>
                        </a:rPr>
                        <a:t>�</a:t>
                      </a:r>
                      <a:endParaRPr baseline="-17361"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4604">
                        <a:lnSpc>
                          <a:spcPts val="1170"/>
                        </a:lnSpc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1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461386" y="5037962"/>
            <a:ext cx="84455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75">
                <a:latin typeface="Cambria Math"/>
                <a:cs typeface="Cambria Math"/>
              </a:rPr>
              <a:t>]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4904" y="5567044"/>
            <a:ext cx="58039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Verdana"/>
                <a:cs typeface="Verdana"/>
              </a:rPr>
              <a:t>P’ </a:t>
            </a:r>
            <a:r>
              <a:rPr dirty="0" sz="1100">
                <a:latin typeface="Verdana"/>
                <a:cs typeface="Verdana"/>
              </a:rPr>
              <a:t>=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P∙T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4904" y="6050152"/>
            <a:ext cx="749300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9725" algn="l"/>
                <a:tab pos="611505" algn="l"/>
              </a:tabLst>
            </a:pPr>
            <a:r>
              <a:rPr dirty="0" baseline="-12626" sz="1650" spc="44">
                <a:latin typeface="Cambria Math"/>
                <a:cs typeface="Cambria Math"/>
              </a:rPr>
              <a:t>[</a:t>
            </a:r>
            <a:r>
              <a:rPr dirty="0" baseline="-20202" sz="1650" spc="44">
                <a:latin typeface="Cambria Math"/>
                <a:cs typeface="Cambria Math"/>
              </a:rPr>
              <a:t>�</a:t>
            </a:r>
            <a:r>
              <a:rPr dirty="0" sz="800" spc="30">
                <a:latin typeface="Cambria Math"/>
                <a:cs typeface="Cambria Math"/>
              </a:rPr>
              <a:t>′	</a:t>
            </a:r>
            <a:r>
              <a:rPr dirty="0" baseline="-20202" sz="1650" spc="22">
                <a:latin typeface="Cambria Math"/>
                <a:cs typeface="Cambria Math"/>
              </a:rPr>
              <a:t>�</a:t>
            </a:r>
            <a:r>
              <a:rPr dirty="0" sz="800" spc="15">
                <a:latin typeface="Cambria Math"/>
                <a:cs typeface="Cambria Math"/>
              </a:rPr>
              <a:t>′ 	</a:t>
            </a:r>
            <a:r>
              <a:rPr dirty="0" sz="800">
                <a:latin typeface="Cambria Math"/>
                <a:cs typeface="Cambria Math"/>
              </a:rPr>
              <a:t> </a:t>
            </a:r>
            <a:r>
              <a:rPr dirty="0" baseline="-20202" sz="1650" spc="7">
                <a:latin typeface="Cambria Math"/>
                <a:cs typeface="Cambria Math"/>
              </a:rPr>
              <a:t>�</a:t>
            </a:r>
            <a:r>
              <a:rPr dirty="0" sz="800" spc="5">
                <a:latin typeface="Cambria Math"/>
                <a:cs typeface="Cambria Math"/>
              </a:rPr>
              <a:t>′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13533" y="6101968"/>
            <a:ext cx="504825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Cambria Math"/>
                <a:cs typeface="Cambria Math"/>
              </a:rPr>
              <a:t>1</a:t>
            </a:r>
            <a:r>
              <a:rPr dirty="0" baseline="7575" sz="1650">
                <a:latin typeface="Cambria Math"/>
                <a:cs typeface="Cambria Math"/>
              </a:rPr>
              <a:t>] </a:t>
            </a:r>
            <a:r>
              <a:rPr dirty="0" baseline="5050" sz="1650">
                <a:latin typeface="Cambria Math"/>
                <a:cs typeface="Cambria Math"/>
              </a:rPr>
              <a:t>=  </a:t>
            </a:r>
            <a:r>
              <a:rPr dirty="0" baseline="7575" sz="1650" spc="-22">
                <a:latin typeface="Cambria Math"/>
                <a:cs typeface="Cambria Math"/>
              </a:rPr>
              <a:t>[</a:t>
            </a:r>
            <a:r>
              <a:rPr dirty="0" baseline="2525" sz="1650" spc="-22">
                <a:latin typeface="Cambria Math"/>
                <a:cs typeface="Cambria Math"/>
              </a:rPr>
              <a:t>�</a:t>
            </a:r>
            <a:endParaRPr baseline="2525" sz="165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35707" y="6097396"/>
            <a:ext cx="817880" cy="241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9395" algn="l"/>
                <a:tab pos="464820" algn="l"/>
              </a:tabLst>
            </a:pPr>
            <a:r>
              <a:rPr dirty="0" sz="1100" spc="-90">
                <a:latin typeface="Cambria Math"/>
                <a:cs typeface="Cambria Math"/>
              </a:rPr>
              <a:t>�	</a:t>
            </a:r>
            <a:r>
              <a:rPr dirty="0" sz="1100" spc="-110">
                <a:latin typeface="Cambria Math"/>
                <a:cs typeface="Cambria Math"/>
              </a:rPr>
              <a:t>�	</a:t>
            </a:r>
            <a:r>
              <a:rPr dirty="0" sz="1100">
                <a:latin typeface="Cambria Math"/>
                <a:cs typeface="Cambria Math"/>
              </a:rPr>
              <a:t>1</a:t>
            </a:r>
            <a:r>
              <a:rPr dirty="0" baseline="5050" sz="1650">
                <a:latin typeface="Cambria Math"/>
                <a:cs typeface="Cambria Math"/>
              </a:rPr>
              <a:t>] </a:t>
            </a:r>
            <a:r>
              <a:rPr dirty="0" baseline="2525" sz="1650" spc="112">
                <a:latin typeface="Cambria Math"/>
                <a:cs typeface="Cambria Math"/>
              </a:rPr>
              <a:t>[</a:t>
            </a:r>
            <a:r>
              <a:rPr dirty="0" baseline="2525" sz="1650" spc="30">
                <a:latin typeface="Cambria Math"/>
                <a:cs typeface="Cambria Math"/>
              </a:rPr>
              <a:t> </a:t>
            </a:r>
            <a:r>
              <a:rPr dirty="0" baseline="-22727" sz="1650">
                <a:latin typeface="Cambria Math"/>
                <a:cs typeface="Cambria Math"/>
              </a:rPr>
              <a:t>0</a:t>
            </a:r>
            <a:endParaRPr baseline="-22727" sz="165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7603" y="5827648"/>
            <a:ext cx="942975" cy="695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">
              <a:lnSpc>
                <a:spcPts val="1300"/>
              </a:lnSpc>
              <a:tabLst>
                <a:tab pos="297180" algn="l"/>
                <a:tab pos="558165" algn="l"/>
                <a:tab pos="793115" algn="l"/>
              </a:tabLst>
            </a:pPr>
            <a:r>
              <a:rPr dirty="0" sz="1100">
                <a:latin typeface="Cambria Math"/>
                <a:cs typeface="Cambria Math"/>
              </a:rPr>
              <a:t>1	0	0	0</a:t>
            </a:r>
            <a:endParaRPr sz="1100">
              <a:latin typeface="Cambria Math"/>
              <a:cs typeface="Cambria Math"/>
            </a:endParaRPr>
          </a:p>
          <a:p>
            <a:pPr marL="35560">
              <a:lnSpc>
                <a:spcPts val="1290"/>
              </a:lnSpc>
              <a:tabLst>
                <a:tab pos="297180" algn="l"/>
                <a:tab pos="558165" algn="l"/>
                <a:tab pos="793115" algn="l"/>
              </a:tabLst>
            </a:pPr>
            <a:r>
              <a:rPr dirty="0" sz="1100">
                <a:latin typeface="Cambria Math"/>
                <a:cs typeface="Cambria Math"/>
              </a:rPr>
              <a:t>0	1	0	0</a:t>
            </a:r>
            <a:endParaRPr sz="1100">
              <a:latin typeface="Cambria Math"/>
              <a:cs typeface="Cambria Math"/>
            </a:endParaRPr>
          </a:p>
          <a:p>
            <a:pPr marL="297180">
              <a:lnSpc>
                <a:spcPts val="1290"/>
              </a:lnSpc>
              <a:tabLst>
                <a:tab pos="558165" algn="l"/>
                <a:tab pos="793115" algn="l"/>
              </a:tabLst>
            </a:pPr>
            <a:r>
              <a:rPr dirty="0" sz="1100">
                <a:latin typeface="Cambria Math"/>
                <a:cs typeface="Cambria Math"/>
              </a:rPr>
              <a:t>0</a:t>
            </a:r>
            <a:r>
              <a:rPr dirty="0" sz="1100">
                <a:latin typeface="Cambria Math"/>
                <a:cs typeface="Cambria Math"/>
              </a:rPr>
              <a:t>	</a:t>
            </a:r>
            <a:r>
              <a:rPr dirty="0" sz="1100">
                <a:latin typeface="Cambria Math"/>
                <a:cs typeface="Cambria Math"/>
              </a:rPr>
              <a:t>1</a:t>
            </a:r>
            <a:r>
              <a:rPr dirty="0" sz="1100">
                <a:latin typeface="Cambria Math"/>
                <a:cs typeface="Cambria Math"/>
              </a:rPr>
              <a:t>	</a:t>
            </a:r>
            <a:r>
              <a:rPr dirty="0" sz="1100">
                <a:latin typeface="Cambria Math"/>
                <a:cs typeface="Cambria Math"/>
              </a:rPr>
              <a:t>0</a:t>
            </a:r>
            <a:r>
              <a:rPr dirty="0" baseline="25252" sz="1650" spc="112">
                <a:latin typeface="Cambria Math"/>
                <a:cs typeface="Cambria Math"/>
              </a:rPr>
              <a:t>]</a:t>
            </a:r>
            <a:endParaRPr baseline="25252" sz="1650">
              <a:latin typeface="Cambria Math"/>
              <a:cs typeface="Cambria Math"/>
            </a:endParaRPr>
          </a:p>
          <a:p>
            <a:pPr marL="12700">
              <a:lnSpc>
                <a:spcPts val="1300"/>
              </a:lnSpc>
              <a:tabLst>
                <a:tab pos="274320" algn="l"/>
                <a:tab pos="537845" algn="l"/>
                <a:tab pos="793115" algn="l"/>
              </a:tabLst>
            </a:pPr>
            <a:r>
              <a:rPr dirty="0" sz="1100" spc="-20">
                <a:latin typeface="Cambria Math"/>
                <a:cs typeface="Cambria Math"/>
              </a:rPr>
              <a:t>t</a:t>
            </a:r>
            <a:r>
              <a:rPr dirty="0" baseline="-17361" sz="1200" spc="-30">
                <a:latin typeface="Cambria Math"/>
                <a:cs typeface="Cambria Math"/>
              </a:rPr>
              <a:t>�	</a:t>
            </a:r>
            <a:r>
              <a:rPr dirty="0" sz="1100" spc="5">
                <a:latin typeface="Cambria Math"/>
                <a:cs typeface="Cambria Math"/>
              </a:rPr>
              <a:t>t</a:t>
            </a:r>
            <a:r>
              <a:rPr dirty="0" baseline="-17361" sz="1200" spc="7">
                <a:latin typeface="Cambria Math"/>
                <a:cs typeface="Cambria Math"/>
              </a:rPr>
              <a:t>�	</a:t>
            </a:r>
            <a:r>
              <a:rPr dirty="0" sz="1100" spc="-55">
                <a:latin typeface="Cambria Math"/>
                <a:cs typeface="Cambria Math"/>
              </a:rPr>
              <a:t>t</a:t>
            </a:r>
            <a:r>
              <a:rPr dirty="0" baseline="-17361" sz="1200" spc="-82">
                <a:latin typeface="Cambria Math"/>
                <a:cs typeface="Cambria Math"/>
              </a:rPr>
              <a:t>�	</a:t>
            </a:r>
            <a:r>
              <a:rPr dirty="0" sz="1100">
                <a:latin typeface="Cambria Math"/>
                <a:cs typeface="Cambria Math"/>
              </a:rPr>
              <a:t>1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08022" y="6900544"/>
            <a:ext cx="612140" cy="193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525" sz="1650">
                <a:latin typeface="Verdana"/>
                <a:cs typeface="Verdana"/>
              </a:rPr>
              <a:t>= </a:t>
            </a:r>
            <a:r>
              <a:rPr dirty="0" sz="1100" spc="-5">
                <a:latin typeface="Cambria Math"/>
                <a:cs typeface="Cambria Math"/>
              </a:rPr>
              <a:t>[</a:t>
            </a:r>
            <a:r>
              <a:rPr dirty="0" baseline="5050" sz="1650" spc="-7">
                <a:latin typeface="Cambria Math"/>
                <a:cs typeface="Cambria Math"/>
              </a:rPr>
              <a:t>� </a:t>
            </a:r>
            <a:r>
              <a:rPr dirty="0" baseline="5050" sz="1650">
                <a:latin typeface="Cambria Math"/>
                <a:cs typeface="Cambria Math"/>
              </a:rPr>
              <a:t>+  </a:t>
            </a:r>
            <a:r>
              <a:rPr dirty="0" baseline="5050" sz="1650" spc="-30">
                <a:latin typeface="Cambria Math"/>
                <a:cs typeface="Cambria Math"/>
              </a:rPr>
              <a:t>t</a:t>
            </a:r>
            <a:r>
              <a:rPr dirty="0" baseline="-10416" sz="1200" spc="-30">
                <a:latin typeface="Cambria Math"/>
                <a:cs typeface="Cambria Math"/>
              </a:rPr>
              <a:t>�</a:t>
            </a:r>
            <a:endParaRPr baseline="-10416" sz="12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64891" y="6889877"/>
            <a:ext cx="398145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90">
                <a:latin typeface="Cambria Math"/>
                <a:cs typeface="Cambria Math"/>
              </a:rPr>
              <a:t>� </a:t>
            </a:r>
            <a:r>
              <a:rPr dirty="0" sz="1100">
                <a:latin typeface="Cambria Math"/>
                <a:cs typeface="Cambria Math"/>
              </a:rPr>
              <a:t>+  </a:t>
            </a:r>
            <a:r>
              <a:rPr dirty="0" sz="1100" spc="5">
                <a:latin typeface="Cambria Math"/>
                <a:cs typeface="Cambria Math"/>
              </a:rPr>
              <a:t>t</a:t>
            </a:r>
            <a:r>
              <a:rPr dirty="0" baseline="-17361" sz="1200" spc="7">
                <a:latin typeface="Cambria Math"/>
                <a:cs typeface="Cambria Math"/>
              </a:rPr>
              <a:t>�</a:t>
            </a:r>
            <a:endParaRPr baseline="-17361" sz="12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38498" y="6889877"/>
            <a:ext cx="384810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10">
                <a:latin typeface="Cambria Math"/>
                <a:cs typeface="Cambria Math"/>
              </a:rPr>
              <a:t>� </a:t>
            </a:r>
            <a:r>
              <a:rPr dirty="0" sz="1100">
                <a:latin typeface="Cambria Math"/>
                <a:cs typeface="Cambria Math"/>
              </a:rPr>
              <a:t>+  </a:t>
            </a:r>
            <a:r>
              <a:rPr dirty="0" sz="1100" spc="-55">
                <a:latin typeface="Cambria Math"/>
                <a:cs typeface="Cambria Math"/>
              </a:rPr>
              <a:t>t</a:t>
            </a:r>
            <a:r>
              <a:rPr dirty="0" baseline="-17361" sz="1200" spc="-82">
                <a:latin typeface="Cambria Math"/>
                <a:cs typeface="Cambria Math"/>
              </a:rPr>
              <a:t>�</a:t>
            </a:r>
            <a:endParaRPr baseline="-17361" sz="12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68165" y="6900544"/>
            <a:ext cx="152400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050" sz="1650">
                <a:latin typeface="Cambria Math"/>
                <a:cs typeface="Cambria Math"/>
              </a:rPr>
              <a:t>1</a:t>
            </a:r>
            <a:r>
              <a:rPr dirty="0" sz="1100">
                <a:latin typeface="Cambria Math"/>
                <a:cs typeface="Cambria Math"/>
              </a:rPr>
              <a:t>]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7400" y="7304278"/>
            <a:ext cx="84201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14" b="1">
                <a:latin typeface="Arial"/>
                <a:cs typeface="Arial"/>
              </a:rPr>
              <a:t>Rotation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81812" y="7604506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87400" y="7671368"/>
            <a:ext cx="6083300" cy="555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8600"/>
              </a:lnSpc>
            </a:pPr>
            <a:r>
              <a:rPr dirty="0" sz="1100" spc="-5">
                <a:latin typeface="Verdana"/>
                <a:cs typeface="Verdana"/>
              </a:rPr>
              <a:t>3D rotation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not same </a:t>
            </a:r>
            <a:r>
              <a:rPr dirty="0" sz="1100" spc="-5">
                <a:latin typeface="Verdana"/>
                <a:cs typeface="Verdana"/>
              </a:rPr>
              <a:t>as 2D rotation. </a:t>
            </a: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3D </a:t>
            </a:r>
            <a:r>
              <a:rPr dirty="0" sz="1100">
                <a:latin typeface="Verdana"/>
                <a:cs typeface="Verdana"/>
              </a:rPr>
              <a:t>rotation, we </a:t>
            </a:r>
            <a:r>
              <a:rPr dirty="0" sz="1100" spc="-5">
                <a:latin typeface="Verdana"/>
                <a:cs typeface="Verdana"/>
              </a:rPr>
              <a:t>have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specify the angle</a:t>
            </a:r>
            <a:r>
              <a:rPr dirty="0" sz="1100" spc="-2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  </a:t>
            </a:r>
            <a:r>
              <a:rPr dirty="0" sz="1100" spc="-5">
                <a:latin typeface="Verdana"/>
                <a:cs typeface="Verdana"/>
              </a:rPr>
              <a:t>rotation </a:t>
            </a:r>
            <a:r>
              <a:rPr dirty="0" sz="1100">
                <a:latin typeface="Verdana"/>
                <a:cs typeface="Verdana"/>
              </a:rPr>
              <a:t>along </a:t>
            </a:r>
            <a:r>
              <a:rPr dirty="0" sz="1100" spc="-5">
                <a:latin typeface="Verdana"/>
                <a:cs typeface="Verdana"/>
              </a:rPr>
              <a:t>with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10">
                <a:latin typeface="Verdana"/>
                <a:cs typeface="Verdana"/>
              </a:rPr>
              <a:t>axis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rotation. </a:t>
            </a:r>
            <a:r>
              <a:rPr dirty="0" sz="1100">
                <a:latin typeface="Verdana"/>
                <a:cs typeface="Verdana"/>
              </a:rPr>
              <a:t>We can perform </a:t>
            </a:r>
            <a:r>
              <a:rPr dirty="0" sz="1100" spc="-5">
                <a:latin typeface="Verdana"/>
                <a:cs typeface="Verdana"/>
              </a:rPr>
              <a:t>3D rotation </a:t>
            </a:r>
            <a:r>
              <a:rPr dirty="0" sz="1100">
                <a:latin typeface="Verdana"/>
                <a:cs typeface="Verdana"/>
              </a:rPr>
              <a:t>about </a:t>
            </a:r>
            <a:r>
              <a:rPr dirty="0" sz="1100" spc="-5">
                <a:latin typeface="Verdana"/>
                <a:cs typeface="Verdana"/>
              </a:rPr>
              <a:t>X, </a:t>
            </a:r>
            <a:r>
              <a:rPr dirty="0" sz="1100">
                <a:latin typeface="Verdana"/>
                <a:cs typeface="Verdana"/>
              </a:rPr>
              <a:t>Y, </a:t>
            </a:r>
            <a:r>
              <a:rPr dirty="0" sz="1100" spc="-5">
                <a:latin typeface="Verdana"/>
                <a:cs typeface="Verdana"/>
              </a:rPr>
              <a:t>and </a:t>
            </a:r>
            <a:r>
              <a:rPr dirty="0" sz="1100">
                <a:latin typeface="Verdana"/>
                <a:cs typeface="Verdana"/>
              </a:rPr>
              <a:t>Z  </a:t>
            </a:r>
            <a:r>
              <a:rPr dirty="0" sz="1100">
                <a:latin typeface="Verdana"/>
                <a:cs typeface="Verdana"/>
              </a:rPr>
              <a:t>axes. They </a:t>
            </a:r>
            <a:r>
              <a:rPr dirty="0" sz="1100" spc="-5">
                <a:latin typeface="Verdana"/>
                <a:cs typeface="Verdana"/>
              </a:rPr>
              <a:t>are represented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matrix </a:t>
            </a:r>
            <a:r>
              <a:rPr dirty="0" sz="1100">
                <a:latin typeface="Verdana"/>
                <a:cs typeface="Verdana"/>
              </a:rPr>
              <a:t>form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below: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05811" y="1199387"/>
            <a:ext cx="3037332" cy="270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46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535938" y="892555"/>
            <a:ext cx="1195070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2420" algn="l"/>
                <a:tab pos="762000" algn="l"/>
                <a:tab pos="1111250" algn="l"/>
              </a:tabLst>
            </a:pPr>
            <a:r>
              <a:rPr dirty="0" sz="1000" spc="-5">
                <a:latin typeface="Cambria Math"/>
                <a:cs typeface="Cambria Math"/>
              </a:rPr>
              <a:t>1</a:t>
            </a:r>
            <a:r>
              <a:rPr dirty="0" sz="1000" spc="-5">
                <a:latin typeface="Cambria Math"/>
                <a:cs typeface="Cambria Math"/>
              </a:rPr>
              <a:t>	</a:t>
            </a:r>
            <a:r>
              <a:rPr dirty="0" sz="1000" spc="-5">
                <a:latin typeface="Cambria Math"/>
                <a:cs typeface="Cambria Math"/>
              </a:rPr>
              <a:t>0</a:t>
            </a:r>
            <a:r>
              <a:rPr dirty="0" sz="1000" spc="-5">
                <a:latin typeface="Cambria Math"/>
                <a:cs typeface="Cambria Math"/>
              </a:rPr>
              <a:t>	</a:t>
            </a:r>
            <a:r>
              <a:rPr dirty="0" sz="1000" spc="-5">
                <a:latin typeface="Cambria Math"/>
                <a:cs typeface="Cambria Math"/>
              </a:rPr>
              <a:t>0</a:t>
            </a:r>
            <a:r>
              <a:rPr dirty="0" sz="1000" spc="-5">
                <a:latin typeface="Cambria Math"/>
                <a:cs typeface="Cambria Math"/>
              </a:rPr>
              <a:t>	</a:t>
            </a:r>
            <a:r>
              <a:rPr dirty="0" sz="1000" spc="-5">
                <a:latin typeface="Cambria Math"/>
                <a:cs typeface="Cambria Math"/>
              </a:rPr>
              <a:t>0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8016" y="1110741"/>
            <a:ext cx="633730" cy="18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Cambria Math"/>
                <a:cs typeface="Cambria Math"/>
              </a:rPr>
              <a:t>�</a:t>
            </a:r>
            <a:r>
              <a:rPr dirty="0" baseline="-15873" sz="1050" spc="-30">
                <a:latin typeface="Cambria Math"/>
                <a:cs typeface="Cambria Math"/>
              </a:rPr>
              <a:t>�</a:t>
            </a:r>
            <a:r>
              <a:rPr dirty="0" baseline="2777" sz="1500" spc="-22">
                <a:latin typeface="Cambria Math"/>
                <a:cs typeface="Cambria Math"/>
              </a:rPr>
              <a:t>(</a:t>
            </a:r>
            <a:r>
              <a:rPr dirty="0" sz="1000" spc="20">
                <a:latin typeface="Cambria Math"/>
                <a:cs typeface="Cambria Math"/>
              </a:rPr>
              <a:t>𝜃</a:t>
            </a:r>
            <a:r>
              <a:rPr dirty="0" baseline="2777" sz="1500" spc="-7">
                <a:latin typeface="Cambria Math"/>
                <a:cs typeface="Cambria Math"/>
              </a:rPr>
              <a:t>)</a:t>
            </a:r>
            <a:r>
              <a:rPr dirty="0" baseline="2777" sz="1500" spc="104">
                <a:latin typeface="Cambria Math"/>
                <a:cs typeface="Cambria Math"/>
              </a:rPr>
              <a:t> </a:t>
            </a:r>
            <a:r>
              <a:rPr dirty="0" sz="1000" spc="-5">
                <a:latin typeface="Cambria Math"/>
                <a:cs typeface="Cambria Math"/>
              </a:rPr>
              <a:t>= </a:t>
            </a:r>
            <a:r>
              <a:rPr dirty="0" sz="1000" spc="55">
                <a:latin typeface="Cambria Math"/>
                <a:cs typeface="Cambria Math"/>
              </a:rPr>
              <a:t> </a:t>
            </a:r>
            <a:r>
              <a:rPr dirty="0" sz="1000" spc="30">
                <a:latin typeface="Cambria Math"/>
                <a:cs typeface="Cambria Math"/>
              </a:rPr>
              <a:t>[</a:t>
            </a:r>
            <a:r>
              <a:rPr dirty="0" baseline="30555" sz="1500" spc="44">
                <a:latin typeface="Cambria Math"/>
                <a:cs typeface="Cambria Math"/>
              </a:rPr>
              <a:t>0</a:t>
            </a:r>
            <a:endParaRPr baseline="30555" sz="15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34057" y="1042161"/>
            <a:ext cx="1050290" cy="2368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13384" algn="l"/>
                <a:tab pos="913130" algn="l"/>
              </a:tabLst>
            </a:pPr>
            <a:r>
              <a:rPr dirty="0" sz="1000" spc="-5">
                <a:latin typeface="Cambria Math"/>
                <a:cs typeface="Cambria Math"/>
              </a:rPr>
              <a:t>c</a:t>
            </a:r>
            <a:r>
              <a:rPr dirty="0" sz="1000" spc="-5">
                <a:latin typeface="Cambria Math"/>
                <a:cs typeface="Cambria Math"/>
              </a:rPr>
              <a:t>os</a:t>
            </a:r>
            <a:r>
              <a:rPr dirty="0" sz="1000" spc="-65">
                <a:latin typeface="Cambria Math"/>
                <a:cs typeface="Cambria Math"/>
              </a:rPr>
              <a:t> </a:t>
            </a:r>
            <a:r>
              <a:rPr dirty="0" sz="1000" spc="-5">
                <a:latin typeface="Cambria Math"/>
                <a:cs typeface="Cambria Math"/>
              </a:rPr>
              <a:t>𝜃</a:t>
            </a:r>
            <a:r>
              <a:rPr dirty="0" sz="1000">
                <a:latin typeface="Cambria Math"/>
                <a:cs typeface="Cambria Math"/>
              </a:rPr>
              <a:t>	</a:t>
            </a:r>
            <a:r>
              <a:rPr dirty="0" sz="1000" spc="-5">
                <a:latin typeface="Cambria Math"/>
                <a:cs typeface="Cambria Math"/>
              </a:rPr>
              <a:t>−</a:t>
            </a:r>
            <a:r>
              <a:rPr dirty="0" sz="1000" spc="-55">
                <a:latin typeface="Cambria Math"/>
                <a:cs typeface="Cambria Math"/>
              </a:rPr>
              <a:t> </a:t>
            </a:r>
            <a:r>
              <a:rPr dirty="0" sz="1000" spc="-5">
                <a:latin typeface="Cambria Math"/>
                <a:cs typeface="Cambria Math"/>
              </a:rPr>
              <a:t>s</a:t>
            </a:r>
            <a:r>
              <a:rPr dirty="0" sz="1000" spc="-5">
                <a:latin typeface="Cambria Math"/>
                <a:cs typeface="Cambria Math"/>
              </a:rPr>
              <a:t>in</a:t>
            </a:r>
            <a:r>
              <a:rPr dirty="0" sz="1000" spc="-45">
                <a:latin typeface="Cambria Math"/>
                <a:cs typeface="Cambria Math"/>
              </a:rPr>
              <a:t> </a:t>
            </a:r>
            <a:r>
              <a:rPr dirty="0" sz="1000" spc="-5">
                <a:latin typeface="Cambria Math"/>
                <a:cs typeface="Cambria Math"/>
              </a:rPr>
              <a:t>𝜃</a:t>
            </a:r>
            <a:r>
              <a:rPr dirty="0" sz="1000">
                <a:latin typeface="Cambria Math"/>
                <a:cs typeface="Cambria Math"/>
              </a:rPr>
              <a:t>	</a:t>
            </a:r>
            <a:r>
              <a:rPr dirty="0" sz="1000" spc="-5">
                <a:latin typeface="Cambria Math"/>
                <a:cs typeface="Cambria Math"/>
              </a:rPr>
              <a:t>0</a:t>
            </a:r>
            <a:r>
              <a:rPr dirty="0" baseline="-30555" sz="1500" spc="97">
                <a:latin typeface="Cambria Math"/>
                <a:cs typeface="Cambria Math"/>
              </a:rPr>
              <a:t>]</a:t>
            </a:r>
            <a:endParaRPr baseline="-30555" sz="15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20110" y="1110741"/>
            <a:ext cx="568325" cy="185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5">
                <a:latin typeface="Cambria Math"/>
                <a:cs typeface="Cambria Math"/>
              </a:rPr>
              <a:t>�</a:t>
            </a:r>
            <a:r>
              <a:rPr dirty="0" baseline="-15873" sz="1050" spc="37">
                <a:latin typeface="Cambria Math"/>
                <a:cs typeface="Cambria Math"/>
              </a:rPr>
              <a:t>�</a:t>
            </a:r>
            <a:r>
              <a:rPr dirty="0" baseline="2777" sz="1500" spc="-22">
                <a:latin typeface="Cambria Math"/>
                <a:cs typeface="Cambria Math"/>
              </a:rPr>
              <a:t>(</a:t>
            </a:r>
            <a:r>
              <a:rPr dirty="0" sz="1000" spc="20">
                <a:latin typeface="Cambria Math"/>
                <a:cs typeface="Cambria Math"/>
              </a:rPr>
              <a:t>𝜃</a:t>
            </a:r>
            <a:r>
              <a:rPr dirty="0" baseline="2777" sz="1500" spc="-7">
                <a:latin typeface="Cambria Math"/>
                <a:cs typeface="Cambria Math"/>
              </a:rPr>
              <a:t>) </a:t>
            </a:r>
            <a:r>
              <a:rPr dirty="0" baseline="2777" sz="1500" spc="89">
                <a:latin typeface="Cambria Math"/>
                <a:cs typeface="Cambria Math"/>
              </a:rPr>
              <a:t> </a:t>
            </a:r>
            <a:r>
              <a:rPr dirty="0" sz="1000" spc="-5">
                <a:latin typeface="Cambria Math"/>
                <a:cs typeface="Cambria Math"/>
              </a:rPr>
              <a:t>=</a:t>
            </a:r>
            <a:r>
              <a:rPr dirty="0" sz="1000" spc="-30">
                <a:latin typeface="Cambria Math"/>
                <a:cs typeface="Cambria Math"/>
              </a:rPr>
              <a:t> </a:t>
            </a:r>
            <a:r>
              <a:rPr dirty="0" sz="1000" spc="65">
                <a:latin typeface="Cambria Math"/>
                <a:cs typeface="Cambria Math"/>
              </a:rPr>
              <a:t>[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00754" y="894079"/>
            <a:ext cx="1135380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  <a:tabLst>
                <a:tab pos="452755" algn="l"/>
                <a:tab pos="658495" algn="l"/>
                <a:tab pos="1052195" algn="l"/>
              </a:tabLst>
            </a:pPr>
            <a:r>
              <a:rPr dirty="0" sz="1000" spc="-5">
                <a:latin typeface="Cambria Math"/>
                <a:cs typeface="Cambria Math"/>
              </a:rPr>
              <a:t>c</a:t>
            </a:r>
            <a:r>
              <a:rPr dirty="0" sz="1000" spc="-5">
                <a:latin typeface="Cambria Math"/>
                <a:cs typeface="Cambria Math"/>
              </a:rPr>
              <a:t>os</a:t>
            </a:r>
            <a:r>
              <a:rPr dirty="0" sz="1000" spc="-50">
                <a:latin typeface="Cambria Math"/>
                <a:cs typeface="Cambria Math"/>
              </a:rPr>
              <a:t> </a:t>
            </a:r>
            <a:r>
              <a:rPr dirty="0" sz="1000" spc="-5">
                <a:latin typeface="Cambria Math"/>
                <a:cs typeface="Cambria Math"/>
              </a:rPr>
              <a:t>𝜃</a:t>
            </a:r>
            <a:r>
              <a:rPr dirty="0" sz="1000">
                <a:latin typeface="Cambria Math"/>
                <a:cs typeface="Cambria Math"/>
              </a:rPr>
              <a:t>	</a:t>
            </a:r>
            <a:r>
              <a:rPr dirty="0" sz="1000" spc="-5">
                <a:latin typeface="Cambria Math"/>
                <a:cs typeface="Cambria Math"/>
              </a:rPr>
              <a:t>0</a:t>
            </a:r>
            <a:r>
              <a:rPr dirty="0" sz="1000">
                <a:latin typeface="Cambria Math"/>
                <a:cs typeface="Cambria Math"/>
              </a:rPr>
              <a:t>	</a:t>
            </a:r>
            <a:r>
              <a:rPr dirty="0" sz="1000" spc="-5">
                <a:latin typeface="Cambria Math"/>
                <a:cs typeface="Cambria Math"/>
              </a:rPr>
              <a:t>s</a:t>
            </a:r>
            <a:r>
              <a:rPr dirty="0" sz="1000" spc="-5">
                <a:latin typeface="Cambria Math"/>
                <a:cs typeface="Cambria Math"/>
              </a:rPr>
              <a:t>in</a:t>
            </a:r>
            <a:r>
              <a:rPr dirty="0" sz="1000" spc="-45">
                <a:latin typeface="Cambria Math"/>
                <a:cs typeface="Cambria Math"/>
              </a:rPr>
              <a:t> </a:t>
            </a:r>
            <a:r>
              <a:rPr dirty="0" sz="1000" spc="-5">
                <a:latin typeface="Cambria Math"/>
                <a:cs typeface="Cambria Math"/>
              </a:rPr>
              <a:t>𝜃</a:t>
            </a:r>
            <a:r>
              <a:rPr dirty="0" sz="1000">
                <a:latin typeface="Cambria Math"/>
                <a:cs typeface="Cambria Math"/>
              </a:rPr>
              <a:t>	</a:t>
            </a:r>
            <a:r>
              <a:rPr dirty="0" sz="1000" spc="-5">
                <a:latin typeface="Cambria Math"/>
                <a:cs typeface="Cambria Math"/>
              </a:rPr>
              <a:t>0</a:t>
            </a:r>
            <a:endParaRPr sz="1000">
              <a:latin typeface="Cambria Math"/>
              <a:cs typeface="Cambria Math"/>
            </a:endParaRPr>
          </a:p>
          <a:p>
            <a:pPr marL="114300">
              <a:lnSpc>
                <a:spcPts val="1190"/>
              </a:lnSpc>
            </a:pPr>
            <a:r>
              <a:rPr dirty="0" sz="1000" spc="-5">
                <a:latin typeface="Cambria Math"/>
                <a:cs typeface="Cambria Math"/>
              </a:rPr>
              <a:t>0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41190" y="1043685"/>
            <a:ext cx="748030" cy="234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11150" algn="l"/>
                <a:tab pos="611505" algn="l"/>
              </a:tabLst>
            </a:pPr>
            <a:r>
              <a:rPr dirty="0" sz="1000" spc="-5">
                <a:latin typeface="Cambria Math"/>
                <a:cs typeface="Cambria Math"/>
              </a:rPr>
              <a:t>1</a:t>
            </a:r>
            <a:r>
              <a:rPr dirty="0" sz="1000" spc="-5">
                <a:latin typeface="Cambria Math"/>
                <a:cs typeface="Cambria Math"/>
              </a:rPr>
              <a:t>	</a:t>
            </a:r>
            <a:r>
              <a:rPr dirty="0" sz="1000" spc="-5">
                <a:latin typeface="Cambria Math"/>
                <a:cs typeface="Cambria Math"/>
              </a:rPr>
              <a:t>0</a:t>
            </a:r>
            <a:r>
              <a:rPr dirty="0" sz="1000" spc="-5">
                <a:latin typeface="Cambria Math"/>
                <a:cs typeface="Cambria Math"/>
              </a:rPr>
              <a:t>	</a:t>
            </a:r>
            <a:r>
              <a:rPr dirty="0" sz="1000" spc="-5">
                <a:latin typeface="Cambria Math"/>
                <a:cs typeface="Cambria Math"/>
              </a:rPr>
              <a:t>0</a:t>
            </a:r>
            <a:r>
              <a:rPr dirty="0" baseline="-30555" sz="1500" spc="97">
                <a:latin typeface="Cambria Math"/>
                <a:cs typeface="Cambria Math"/>
              </a:rPr>
              <a:t>]</a:t>
            </a:r>
            <a:endParaRPr baseline="-30555" sz="15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52796" y="894079"/>
            <a:ext cx="828675" cy="401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46100">
              <a:lnSpc>
                <a:spcPct val="100000"/>
              </a:lnSpc>
            </a:pPr>
            <a:r>
              <a:rPr dirty="0" sz="1000" spc="-5">
                <a:latin typeface="Cambria Math"/>
                <a:cs typeface="Cambria Math"/>
              </a:rPr>
              <a:t>cos  𝜃</a:t>
            </a:r>
            <a:endParaRPr sz="10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000" spc="-20">
                <a:latin typeface="Cambria Math"/>
                <a:cs typeface="Cambria Math"/>
              </a:rPr>
              <a:t>�</a:t>
            </a:r>
            <a:r>
              <a:rPr dirty="0" baseline="-15873" sz="1050" spc="-30">
                <a:latin typeface="Cambria Math"/>
                <a:cs typeface="Cambria Math"/>
              </a:rPr>
              <a:t>�</a:t>
            </a:r>
            <a:r>
              <a:rPr dirty="0" baseline="2777" sz="1500" spc="-30">
                <a:latin typeface="Cambria Math"/>
                <a:cs typeface="Cambria Math"/>
              </a:rPr>
              <a:t>(</a:t>
            </a:r>
            <a:r>
              <a:rPr dirty="0" sz="1000" spc="-20">
                <a:latin typeface="Cambria Math"/>
                <a:cs typeface="Cambria Math"/>
              </a:rPr>
              <a:t>𝜃</a:t>
            </a:r>
            <a:r>
              <a:rPr dirty="0" baseline="2777" sz="1500" spc="-30">
                <a:latin typeface="Cambria Math"/>
                <a:cs typeface="Cambria Math"/>
              </a:rPr>
              <a:t>) </a:t>
            </a:r>
            <a:r>
              <a:rPr dirty="0" sz="1000" spc="-5">
                <a:latin typeface="Cambria Math"/>
                <a:cs typeface="Cambria Math"/>
              </a:rPr>
              <a:t>=  </a:t>
            </a:r>
            <a:r>
              <a:rPr dirty="0" sz="1000" spc="30">
                <a:latin typeface="Cambria Math"/>
                <a:cs typeface="Cambria Math"/>
              </a:rPr>
              <a:t>[</a:t>
            </a:r>
            <a:r>
              <a:rPr dirty="0" baseline="30555" sz="1500" spc="44">
                <a:latin typeface="Cambria Math"/>
                <a:cs typeface="Cambria Math"/>
              </a:rPr>
              <a:t>sin</a:t>
            </a:r>
            <a:r>
              <a:rPr dirty="0" baseline="30555" sz="1500" spc="-195">
                <a:latin typeface="Cambria Math"/>
                <a:cs typeface="Cambria Math"/>
              </a:rPr>
              <a:t> </a:t>
            </a:r>
            <a:r>
              <a:rPr dirty="0" baseline="30555" sz="1500" spc="-7">
                <a:latin typeface="Cambria Math"/>
                <a:cs typeface="Cambria Math"/>
              </a:rPr>
              <a:t>𝜃</a:t>
            </a:r>
            <a:endParaRPr baseline="30555" sz="1500">
              <a:latin typeface="Cambria Math"/>
              <a:cs typeface="Cambria Math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526413" y="1220096"/>
          <a:ext cx="5091430" cy="339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133"/>
                <a:gridCol w="415859"/>
                <a:gridCol w="455104"/>
                <a:gridCol w="539117"/>
                <a:gridCol w="791525"/>
                <a:gridCol w="199201"/>
                <a:gridCol w="399984"/>
                <a:gridCol w="573978"/>
                <a:gridCol w="705802"/>
                <a:gridCol w="413956"/>
                <a:gridCol w="280415"/>
                <a:gridCol w="156323"/>
              </a:tblGrid>
              <a:tr h="137922">
                <a:tc>
                  <a:txBody>
                    <a:bodyPr/>
                    <a:lstStyle/>
                    <a:p>
                      <a:pPr marL="22225">
                        <a:lnSpc>
                          <a:spcPts val="975"/>
                        </a:lnSpc>
                      </a:pPr>
                      <a:r>
                        <a:rPr dirty="0" sz="1000">
                          <a:latin typeface="Cambria Math"/>
                          <a:cs typeface="Cambria Math"/>
                        </a:rPr>
                        <a:t>0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8415">
                        <a:lnSpc>
                          <a:spcPts val="975"/>
                        </a:lnSpc>
                      </a:pPr>
                      <a:r>
                        <a:rPr dirty="0" sz="1000" spc="-5">
                          <a:latin typeface="Cambria Math"/>
                          <a:cs typeface="Cambria Math"/>
                        </a:rPr>
                        <a:t>sin</a:t>
                      </a:r>
                      <a:r>
                        <a:rPr dirty="0" sz="1000" spc="-13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000" spc="-5">
                          <a:latin typeface="Cambria Math"/>
                          <a:cs typeface="Cambria Math"/>
                        </a:rPr>
                        <a:t>𝜃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75">
                        <a:lnSpc>
                          <a:spcPts val="975"/>
                        </a:lnSpc>
                      </a:pPr>
                      <a:r>
                        <a:rPr dirty="0" sz="1000" spc="-5">
                          <a:latin typeface="Cambria Math"/>
                          <a:cs typeface="Cambria Math"/>
                        </a:rPr>
                        <a:t>cos</a:t>
                      </a:r>
                      <a:r>
                        <a:rPr dirty="0" sz="1000" spc="-14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000" spc="-5">
                          <a:latin typeface="Cambria Math"/>
                          <a:cs typeface="Cambria Math"/>
                        </a:rPr>
                        <a:t>𝜃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975"/>
                        </a:lnSpc>
                      </a:pPr>
                      <a:r>
                        <a:rPr dirty="0" sz="1000">
                          <a:latin typeface="Cambria Math"/>
                          <a:cs typeface="Cambria Math"/>
                        </a:rPr>
                        <a:t>0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2420">
                        <a:lnSpc>
                          <a:spcPts val="975"/>
                        </a:lnSpc>
                      </a:pPr>
                      <a:r>
                        <a:rPr dirty="0" sz="1000" spc="-5">
                          <a:latin typeface="Cambria Math"/>
                          <a:cs typeface="Cambria Math"/>
                        </a:rPr>
                        <a:t>−sin</a:t>
                      </a:r>
                      <a:r>
                        <a:rPr dirty="0" sz="1000" spc="-15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000" spc="-5">
                          <a:latin typeface="Cambria Math"/>
                          <a:cs typeface="Cambria Math"/>
                        </a:rPr>
                        <a:t>𝜃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975"/>
                        </a:lnSpc>
                      </a:pPr>
                      <a:r>
                        <a:rPr dirty="0" sz="1000">
                          <a:latin typeface="Cambria Math"/>
                          <a:cs typeface="Cambria Math"/>
                        </a:rPr>
                        <a:t>0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dirty="0" sz="1000" spc="-5">
                          <a:latin typeface="Cambria Math"/>
                          <a:cs typeface="Cambria Math"/>
                        </a:rPr>
                        <a:t>cos</a:t>
                      </a:r>
                      <a:r>
                        <a:rPr dirty="0" sz="1000" spc="-14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000" spc="-5">
                          <a:latin typeface="Cambria Math"/>
                          <a:cs typeface="Cambria Math"/>
                        </a:rPr>
                        <a:t>𝜃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975"/>
                        </a:lnSpc>
                      </a:pPr>
                      <a:r>
                        <a:rPr dirty="0" sz="1000">
                          <a:latin typeface="Cambria Math"/>
                          <a:cs typeface="Cambria Math"/>
                        </a:rPr>
                        <a:t>0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89865">
                        <a:lnSpc>
                          <a:spcPts val="975"/>
                        </a:lnSpc>
                      </a:pPr>
                      <a:r>
                        <a:rPr dirty="0" sz="1000">
                          <a:latin typeface="Cambria Math"/>
                          <a:cs typeface="Cambria Math"/>
                        </a:rPr>
                        <a:t>0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0800">
                        <a:lnSpc>
                          <a:spcPts val="975"/>
                        </a:lnSpc>
                      </a:pPr>
                      <a:r>
                        <a:rPr dirty="0" sz="1000">
                          <a:latin typeface="Cambria Math"/>
                          <a:cs typeface="Cambria Math"/>
                        </a:rPr>
                        <a:t>0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5880">
                        <a:lnSpc>
                          <a:spcPts val="975"/>
                        </a:lnSpc>
                      </a:pPr>
                      <a:r>
                        <a:rPr dirty="0" sz="1000">
                          <a:latin typeface="Cambria Math"/>
                          <a:cs typeface="Cambria Math"/>
                        </a:rPr>
                        <a:t>1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4604">
                        <a:lnSpc>
                          <a:spcPts val="975"/>
                        </a:lnSpc>
                      </a:pPr>
                      <a:r>
                        <a:rPr dirty="0" sz="1000">
                          <a:latin typeface="Cambria Math"/>
                          <a:cs typeface="Cambria Math"/>
                        </a:rPr>
                        <a:t>0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</a:tr>
              <a:tr h="201422">
                <a:tc>
                  <a:txBody>
                    <a:bodyPr/>
                    <a:lstStyle/>
                    <a:p>
                      <a:pPr marL="22225">
                        <a:lnSpc>
                          <a:spcPts val="1065"/>
                        </a:lnSpc>
                      </a:pPr>
                      <a:r>
                        <a:rPr dirty="0" sz="1000">
                          <a:latin typeface="Cambria Math"/>
                          <a:cs typeface="Cambria Math"/>
                        </a:rPr>
                        <a:t>0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13335">
                        <a:lnSpc>
                          <a:spcPts val="1065"/>
                        </a:lnSpc>
                      </a:pPr>
                      <a:r>
                        <a:rPr dirty="0" sz="1000">
                          <a:latin typeface="Cambria Math"/>
                          <a:cs typeface="Cambria Math"/>
                        </a:rPr>
                        <a:t>0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1065"/>
                        </a:lnSpc>
                      </a:pPr>
                      <a:r>
                        <a:rPr dirty="0" sz="1000">
                          <a:latin typeface="Cambria Math"/>
                          <a:cs typeface="Cambria Math"/>
                        </a:rPr>
                        <a:t>0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065"/>
                        </a:lnSpc>
                      </a:pPr>
                      <a:r>
                        <a:rPr dirty="0" sz="1000">
                          <a:latin typeface="Cambria Math"/>
                          <a:cs typeface="Cambria Math"/>
                        </a:rPr>
                        <a:t>1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316230">
                        <a:lnSpc>
                          <a:spcPts val="1065"/>
                        </a:lnSpc>
                      </a:pPr>
                      <a:r>
                        <a:rPr dirty="0" sz="1000">
                          <a:latin typeface="Cambria Math"/>
                          <a:cs typeface="Cambria Math"/>
                        </a:rPr>
                        <a:t>0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ts val="1065"/>
                        </a:lnSpc>
                      </a:pPr>
                      <a:r>
                        <a:rPr dirty="0" sz="1000">
                          <a:latin typeface="Cambria Math"/>
                          <a:cs typeface="Cambria Math"/>
                        </a:rPr>
                        <a:t>0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065"/>
                        </a:lnSpc>
                      </a:pPr>
                      <a:r>
                        <a:rPr dirty="0" sz="1000">
                          <a:latin typeface="Cambria Math"/>
                          <a:cs typeface="Cambria Math"/>
                        </a:rPr>
                        <a:t>0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065"/>
                        </a:lnSpc>
                      </a:pPr>
                      <a:r>
                        <a:rPr dirty="0" sz="1000">
                          <a:latin typeface="Cambria Math"/>
                          <a:cs typeface="Cambria Math"/>
                        </a:rPr>
                        <a:t>1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89865">
                        <a:lnSpc>
                          <a:spcPts val="1065"/>
                        </a:lnSpc>
                      </a:pPr>
                      <a:r>
                        <a:rPr dirty="0" sz="1000">
                          <a:latin typeface="Cambria Math"/>
                          <a:cs typeface="Cambria Math"/>
                        </a:rPr>
                        <a:t>0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50800">
                        <a:lnSpc>
                          <a:spcPts val="1065"/>
                        </a:lnSpc>
                      </a:pPr>
                      <a:r>
                        <a:rPr dirty="0" sz="1000">
                          <a:latin typeface="Cambria Math"/>
                          <a:cs typeface="Cambria Math"/>
                        </a:rPr>
                        <a:t>0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55880">
                        <a:lnSpc>
                          <a:spcPts val="1065"/>
                        </a:lnSpc>
                      </a:pPr>
                      <a:r>
                        <a:rPr dirty="0" sz="1000">
                          <a:latin typeface="Cambria Math"/>
                          <a:cs typeface="Cambria Math"/>
                        </a:rPr>
                        <a:t>0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4604">
                        <a:lnSpc>
                          <a:spcPts val="1065"/>
                        </a:lnSpc>
                      </a:pPr>
                      <a:r>
                        <a:rPr dirty="0" sz="1000">
                          <a:latin typeface="Cambria Math"/>
                          <a:cs typeface="Cambria Math"/>
                        </a:rPr>
                        <a:t>1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5787390" y="894079"/>
            <a:ext cx="874394" cy="384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90"/>
              </a:lnSpc>
              <a:tabLst>
                <a:tab pos="539750" algn="l"/>
                <a:tab pos="737870" algn="l"/>
              </a:tabLst>
            </a:pPr>
            <a:r>
              <a:rPr dirty="0" sz="1000" spc="-5">
                <a:latin typeface="Cambria Math"/>
                <a:cs typeface="Cambria Math"/>
              </a:rPr>
              <a:t>−  </a:t>
            </a:r>
            <a:r>
              <a:rPr dirty="0" sz="1000" spc="135">
                <a:latin typeface="Cambria Math"/>
                <a:cs typeface="Cambria Math"/>
              </a:rPr>
              <a:t> </a:t>
            </a:r>
            <a:r>
              <a:rPr dirty="0" sz="1000" spc="-5">
                <a:latin typeface="Cambria Math"/>
                <a:cs typeface="Cambria Math"/>
              </a:rPr>
              <a:t>sin</a:t>
            </a:r>
            <a:r>
              <a:rPr dirty="0" sz="1000" spc="140">
                <a:latin typeface="Cambria Math"/>
                <a:cs typeface="Cambria Math"/>
              </a:rPr>
              <a:t> </a:t>
            </a:r>
            <a:r>
              <a:rPr dirty="0" sz="1000" spc="-5">
                <a:latin typeface="Cambria Math"/>
                <a:cs typeface="Cambria Math"/>
              </a:rPr>
              <a:t>𝜃	0	0</a:t>
            </a:r>
            <a:endParaRPr sz="1000">
              <a:latin typeface="Cambria Math"/>
              <a:cs typeface="Cambria Math"/>
            </a:endParaRPr>
          </a:p>
          <a:p>
            <a:pPr marL="74930">
              <a:lnSpc>
                <a:spcPts val="1190"/>
              </a:lnSpc>
              <a:tabLst>
                <a:tab pos="539750" algn="l"/>
                <a:tab pos="737870" algn="l"/>
              </a:tabLst>
            </a:pPr>
            <a:r>
              <a:rPr dirty="0" sz="1000" spc="-5">
                <a:latin typeface="Cambria Math"/>
                <a:cs typeface="Cambria Math"/>
              </a:rPr>
              <a:t>c</a:t>
            </a:r>
            <a:r>
              <a:rPr dirty="0" sz="1000" spc="-5">
                <a:latin typeface="Cambria Math"/>
                <a:cs typeface="Cambria Math"/>
              </a:rPr>
              <a:t>os</a:t>
            </a:r>
            <a:r>
              <a:rPr dirty="0" sz="1000" spc="-50">
                <a:latin typeface="Cambria Math"/>
                <a:cs typeface="Cambria Math"/>
              </a:rPr>
              <a:t> </a:t>
            </a:r>
            <a:r>
              <a:rPr dirty="0" sz="1000" spc="-5">
                <a:latin typeface="Cambria Math"/>
                <a:cs typeface="Cambria Math"/>
              </a:rPr>
              <a:t>𝜃</a:t>
            </a:r>
            <a:r>
              <a:rPr dirty="0" sz="1000">
                <a:latin typeface="Cambria Math"/>
                <a:cs typeface="Cambria Math"/>
              </a:rPr>
              <a:t>	</a:t>
            </a:r>
            <a:r>
              <a:rPr dirty="0" sz="1000" spc="-5">
                <a:latin typeface="Cambria Math"/>
                <a:cs typeface="Cambria Math"/>
              </a:rPr>
              <a:t>0</a:t>
            </a:r>
            <a:r>
              <a:rPr dirty="0" sz="1000">
                <a:latin typeface="Cambria Math"/>
                <a:cs typeface="Cambria Math"/>
              </a:rPr>
              <a:t>	</a:t>
            </a:r>
            <a:r>
              <a:rPr dirty="0" sz="1000" spc="-5">
                <a:latin typeface="Cambria Math"/>
                <a:cs typeface="Cambria Math"/>
              </a:rPr>
              <a:t>0</a:t>
            </a:r>
            <a:r>
              <a:rPr dirty="0" baseline="-30555" sz="1500" spc="97">
                <a:latin typeface="Cambria Math"/>
                <a:cs typeface="Cambria Math"/>
              </a:rPr>
              <a:t>]</a:t>
            </a:r>
            <a:endParaRPr baseline="-30555" sz="15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400" y="1872233"/>
            <a:ext cx="435483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figure explains the rotation </a:t>
            </a:r>
            <a:r>
              <a:rPr dirty="0" sz="1100">
                <a:latin typeface="Verdana"/>
                <a:cs typeface="Verdana"/>
              </a:rPr>
              <a:t>about </a:t>
            </a:r>
            <a:r>
              <a:rPr dirty="0" sz="1100" spc="-5">
                <a:latin typeface="Verdana"/>
                <a:cs typeface="Verdana"/>
              </a:rPr>
              <a:t>various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axes: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741984" y="4039544"/>
          <a:ext cx="5815330" cy="1346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4755"/>
                <a:gridCol w="1976279"/>
                <a:gridCol w="1903723"/>
              </a:tblGrid>
              <a:tr h="134112">
                <a:tc>
                  <a:txBody>
                    <a:bodyPr/>
                    <a:lstStyle/>
                    <a:p>
                      <a:pPr marL="127000">
                        <a:lnSpc>
                          <a:spcPts val="1085"/>
                        </a:lnSpc>
                      </a:pPr>
                      <a:r>
                        <a:rPr dirty="0" sz="1050" spc="-5" b="1">
                          <a:latin typeface="Verdana"/>
                          <a:cs typeface="Verdana"/>
                        </a:rPr>
                        <a:t>Rotation </a:t>
                      </a:r>
                      <a:r>
                        <a:rPr dirty="0" sz="1050" b="1">
                          <a:latin typeface="Verdana"/>
                          <a:cs typeface="Verdana"/>
                        </a:rPr>
                        <a:t>about</a:t>
                      </a:r>
                      <a:r>
                        <a:rPr dirty="0" sz="1050" spc="-6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5" b="1">
                          <a:latin typeface="Verdana"/>
                          <a:cs typeface="Verdana"/>
                        </a:rPr>
                        <a:t>x-axis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91770">
                        <a:lnSpc>
                          <a:spcPts val="1085"/>
                        </a:lnSpc>
                      </a:pPr>
                      <a:r>
                        <a:rPr dirty="0" sz="1050" spc="-5" b="1">
                          <a:latin typeface="Verdana"/>
                          <a:cs typeface="Verdana"/>
                        </a:rPr>
                        <a:t>Rotation </a:t>
                      </a:r>
                      <a:r>
                        <a:rPr dirty="0" sz="1050" b="1">
                          <a:latin typeface="Verdana"/>
                          <a:cs typeface="Verdana"/>
                        </a:rPr>
                        <a:t>about</a:t>
                      </a:r>
                      <a:r>
                        <a:rPr dirty="0" sz="1050" spc="-4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spc="-5" b="1">
                          <a:latin typeface="Verdana"/>
                          <a:cs typeface="Verdana"/>
                        </a:rPr>
                        <a:t>y-axis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ts val="1085"/>
                        </a:lnSpc>
                      </a:pPr>
                      <a:r>
                        <a:rPr dirty="0" sz="1050" spc="-5" b="1">
                          <a:latin typeface="Verdana"/>
                          <a:cs typeface="Verdana"/>
                        </a:rPr>
                        <a:t>Rotation </a:t>
                      </a:r>
                      <a:r>
                        <a:rPr dirty="0" sz="1050" b="1">
                          <a:latin typeface="Verdana"/>
                          <a:cs typeface="Verdana"/>
                        </a:rPr>
                        <a:t>about</a:t>
                      </a:r>
                      <a:r>
                        <a:rPr dirty="0" sz="1050" spc="-8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050" b="1">
                          <a:latin typeface="Verdana"/>
                          <a:cs typeface="Verdana"/>
                        </a:rPr>
                        <a:t>z-axis</a:t>
                      </a:r>
                      <a:endParaRPr sz="105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781812" y="7122540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87400" y="6426580"/>
            <a:ext cx="6083935" cy="1503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905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Figure: </a:t>
            </a:r>
            <a:r>
              <a:rPr dirty="0" sz="1100" b="1">
                <a:latin typeface="Verdana"/>
                <a:cs typeface="Verdana"/>
              </a:rPr>
              <a:t>3D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Rotation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10" b="1">
                <a:latin typeface="Arial"/>
                <a:cs typeface="Arial"/>
              </a:rPr>
              <a:t>Scaling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9100"/>
              </a:lnSpc>
              <a:spcBef>
                <a:spcPts val="715"/>
              </a:spcBef>
            </a:pPr>
            <a:r>
              <a:rPr dirty="0" sz="1100">
                <a:latin typeface="Verdana"/>
                <a:cs typeface="Verdana"/>
              </a:rPr>
              <a:t>You can change </a:t>
            </a:r>
            <a:r>
              <a:rPr dirty="0" sz="1100" spc="-5">
                <a:latin typeface="Verdana"/>
                <a:cs typeface="Verdana"/>
              </a:rPr>
              <a:t>the size </a:t>
            </a:r>
            <a:r>
              <a:rPr dirty="0" sz="1100">
                <a:latin typeface="Verdana"/>
                <a:cs typeface="Verdana"/>
              </a:rPr>
              <a:t>of an object using </a:t>
            </a:r>
            <a:r>
              <a:rPr dirty="0" sz="1100" spc="-5">
                <a:latin typeface="Verdana"/>
                <a:cs typeface="Verdana"/>
              </a:rPr>
              <a:t>scaling transformation. </a:t>
            </a: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scaling  </a:t>
            </a:r>
            <a:r>
              <a:rPr dirty="0" sz="1100">
                <a:latin typeface="Verdana"/>
                <a:cs typeface="Verdana"/>
              </a:rPr>
              <a:t>process, </a:t>
            </a:r>
            <a:r>
              <a:rPr dirty="0" sz="1100" spc="-5">
                <a:latin typeface="Verdana"/>
                <a:cs typeface="Verdana"/>
              </a:rPr>
              <a:t>you either </a:t>
            </a:r>
            <a:r>
              <a:rPr dirty="0" sz="1100">
                <a:latin typeface="Verdana"/>
                <a:cs typeface="Verdana"/>
              </a:rPr>
              <a:t>expand or compress </a:t>
            </a:r>
            <a:r>
              <a:rPr dirty="0" sz="1100" spc="-5">
                <a:latin typeface="Verdana"/>
                <a:cs typeface="Verdana"/>
              </a:rPr>
              <a:t>the dimensions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object. </a:t>
            </a:r>
            <a:r>
              <a:rPr dirty="0" sz="1100" spc="-5">
                <a:latin typeface="Verdana"/>
                <a:cs typeface="Verdana"/>
              </a:rPr>
              <a:t>Scaling </a:t>
            </a:r>
            <a:r>
              <a:rPr dirty="0" sz="1100">
                <a:latin typeface="Verdana"/>
                <a:cs typeface="Verdana"/>
              </a:rPr>
              <a:t>can be  </a:t>
            </a:r>
            <a:r>
              <a:rPr dirty="0" sz="1100" spc="-5">
                <a:latin typeface="Verdana"/>
                <a:cs typeface="Verdana"/>
              </a:rPr>
              <a:t>achieved </a:t>
            </a: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multiplying the original </a:t>
            </a:r>
            <a:r>
              <a:rPr dirty="0" sz="1100">
                <a:latin typeface="Verdana"/>
                <a:cs typeface="Verdana"/>
              </a:rPr>
              <a:t>coordinates of </a:t>
            </a:r>
            <a:r>
              <a:rPr dirty="0" sz="1100" spc="-5">
                <a:latin typeface="Verdana"/>
                <a:cs typeface="Verdana"/>
              </a:rPr>
              <a:t>the object with the scaling </a:t>
            </a:r>
            <a:r>
              <a:rPr dirty="0" sz="1100">
                <a:latin typeface="Verdana"/>
                <a:cs typeface="Verdana"/>
              </a:rPr>
              <a:t>factor</a:t>
            </a:r>
            <a:r>
              <a:rPr dirty="0" sz="1100" spc="-2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  </a:t>
            </a:r>
            <a:r>
              <a:rPr dirty="0" sz="1100">
                <a:latin typeface="Verdana"/>
                <a:cs typeface="Verdana"/>
              </a:rPr>
              <a:t>get </a:t>
            </a:r>
            <a:r>
              <a:rPr dirty="0" sz="1100" spc="-5">
                <a:latin typeface="Verdana"/>
                <a:cs typeface="Verdana"/>
              </a:rPr>
              <a:t>the desired </a:t>
            </a:r>
            <a:r>
              <a:rPr dirty="0" sz="1100">
                <a:latin typeface="Verdana"/>
                <a:cs typeface="Verdana"/>
              </a:rPr>
              <a:t>result. The </a:t>
            </a:r>
            <a:r>
              <a:rPr dirty="0" sz="1100" spc="-5">
                <a:latin typeface="Verdana"/>
                <a:cs typeface="Verdana"/>
              </a:rPr>
              <a:t>following figure </a:t>
            </a:r>
            <a:r>
              <a:rPr dirty="0" sz="1100">
                <a:latin typeface="Verdana"/>
                <a:cs typeface="Verdana"/>
              </a:rPr>
              <a:t>shows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effect of </a:t>
            </a:r>
            <a:r>
              <a:rPr dirty="0" sz="1100" spc="-5">
                <a:latin typeface="Verdana"/>
                <a:cs typeface="Verdana"/>
              </a:rPr>
              <a:t>3D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scaling: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58596" y="2159507"/>
            <a:ext cx="1618488" cy="16931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866644" y="2159507"/>
            <a:ext cx="1618487" cy="16916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791455" y="2159507"/>
            <a:ext cx="1588008" cy="16596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819400" y="4447031"/>
            <a:ext cx="2010155" cy="1981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47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400" y="3908678"/>
            <a:ext cx="6085205" cy="1043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Figure: </a:t>
            </a:r>
            <a:r>
              <a:rPr dirty="0" sz="1100" b="1">
                <a:latin typeface="Verdana"/>
                <a:cs typeface="Verdana"/>
              </a:rPr>
              <a:t>3D</a:t>
            </a:r>
            <a:r>
              <a:rPr dirty="0" sz="1100" spc="-7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Scaling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8900"/>
              </a:lnSpc>
              <a:spcBef>
                <a:spcPts val="815"/>
              </a:spcBef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3D scaling </a:t>
            </a:r>
            <a:r>
              <a:rPr dirty="0" sz="1100">
                <a:latin typeface="Verdana"/>
                <a:cs typeface="Verdana"/>
              </a:rPr>
              <a:t>operation, </a:t>
            </a:r>
            <a:r>
              <a:rPr dirty="0" sz="1100" spc="-5">
                <a:latin typeface="Verdana"/>
                <a:cs typeface="Verdana"/>
              </a:rPr>
              <a:t>three coordinates are </a:t>
            </a:r>
            <a:r>
              <a:rPr dirty="0" sz="1100">
                <a:latin typeface="Verdana"/>
                <a:cs typeface="Verdana"/>
              </a:rPr>
              <a:t>used. Let </a:t>
            </a:r>
            <a:r>
              <a:rPr dirty="0" sz="1100" spc="-5">
                <a:latin typeface="Verdana"/>
                <a:cs typeface="Verdana"/>
              </a:rPr>
              <a:t>us </a:t>
            </a:r>
            <a:r>
              <a:rPr dirty="0" sz="1100">
                <a:latin typeface="Verdana"/>
                <a:cs typeface="Verdana"/>
              </a:rPr>
              <a:t>assume </a:t>
            </a:r>
            <a:r>
              <a:rPr dirty="0" sz="1100" spc="-5">
                <a:latin typeface="Verdana"/>
                <a:cs typeface="Verdana"/>
              </a:rPr>
              <a:t>that the original  </a:t>
            </a:r>
            <a:r>
              <a:rPr dirty="0" sz="1100" spc="-5">
                <a:latin typeface="Verdana"/>
                <a:cs typeface="Verdana"/>
              </a:rPr>
              <a:t>coordinates are (X, </a:t>
            </a:r>
            <a:r>
              <a:rPr dirty="0" sz="1100">
                <a:latin typeface="Verdana"/>
                <a:cs typeface="Verdana"/>
              </a:rPr>
              <a:t>Y, </a:t>
            </a:r>
            <a:r>
              <a:rPr dirty="0" sz="1100" spc="5">
                <a:latin typeface="Verdana"/>
                <a:cs typeface="Verdana"/>
              </a:rPr>
              <a:t>Z), </a:t>
            </a:r>
            <a:r>
              <a:rPr dirty="0" sz="1100" spc="-5">
                <a:latin typeface="Verdana"/>
                <a:cs typeface="Verdana"/>
              </a:rPr>
              <a:t>scaling </a:t>
            </a:r>
            <a:r>
              <a:rPr dirty="0" sz="1100">
                <a:latin typeface="Verdana"/>
                <a:cs typeface="Verdana"/>
              </a:rPr>
              <a:t>factors </a:t>
            </a:r>
            <a:r>
              <a:rPr dirty="0" sz="1100" spc="-5">
                <a:latin typeface="Verdana"/>
                <a:cs typeface="Verdana"/>
              </a:rPr>
              <a:t>are </a:t>
            </a:r>
            <a:r>
              <a:rPr dirty="0" sz="1100">
                <a:latin typeface="Verdana"/>
                <a:cs typeface="Verdana"/>
              </a:rPr>
              <a:t>(</a:t>
            </a:r>
            <a:r>
              <a:rPr dirty="0" sz="1300">
                <a:latin typeface="Verdana"/>
                <a:cs typeface="Verdana"/>
              </a:rPr>
              <a:t>S</a:t>
            </a:r>
            <a:r>
              <a:rPr dirty="0" baseline="-9803" sz="1275">
                <a:latin typeface="Verdana"/>
                <a:cs typeface="Verdana"/>
              </a:rPr>
              <a:t>X</a:t>
            </a:r>
            <a:r>
              <a:rPr dirty="0" sz="1300">
                <a:latin typeface="Verdana"/>
                <a:cs typeface="Verdana"/>
              </a:rPr>
              <a:t>, </a:t>
            </a:r>
            <a:r>
              <a:rPr dirty="0" sz="1300" spc="-5">
                <a:latin typeface="Verdana"/>
                <a:cs typeface="Verdana"/>
              </a:rPr>
              <a:t>S</a:t>
            </a:r>
            <a:r>
              <a:rPr dirty="0" baseline="-9803" sz="1275" spc="-7">
                <a:latin typeface="Verdana"/>
                <a:cs typeface="Verdana"/>
              </a:rPr>
              <a:t>Y, </a:t>
            </a:r>
            <a:r>
              <a:rPr dirty="0" sz="1300" spc="-5">
                <a:latin typeface="Verdana"/>
                <a:cs typeface="Verdana"/>
              </a:rPr>
              <a:t>S</a:t>
            </a:r>
            <a:r>
              <a:rPr dirty="0" baseline="-9803" sz="1275" spc="-7">
                <a:latin typeface="Verdana"/>
                <a:cs typeface="Verdana"/>
              </a:rPr>
              <a:t>z</a:t>
            </a:r>
            <a:r>
              <a:rPr dirty="0" sz="1100" spc="-5">
                <a:latin typeface="Verdana"/>
                <a:cs typeface="Verdana"/>
              </a:rPr>
              <a:t>) respectively,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>
                <a:latin typeface="Verdana"/>
                <a:cs typeface="Verdana"/>
              </a:rPr>
              <a:t>produced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coordinates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(X’,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Y’,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Z’</a:t>
            </a:r>
            <a:r>
              <a:rPr dirty="0" sz="1100">
                <a:latin typeface="Verdana"/>
                <a:cs typeface="Verdana"/>
              </a:rPr>
              <a:t>).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This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mathematically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represented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shown  </a:t>
            </a:r>
            <a:r>
              <a:rPr dirty="0" sz="1100" spc="-5">
                <a:latin typeface="Verdana"/>
                <a:cs typeface="Verdana"/>
              </a:rPr>
              <a:t>below: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4904" y="5288152"/>
            <a:ext cx="246379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215">
                <a:latin typeface="Cambria Math"/>
                <a:cs typeface="Cambria Math"/>
              </a:rPr>
              <a:t>�  </a:t>
            </a:r>
            <a:r>
              <a:rPr dirty="0" sz="1100">
                <a:latin typeface="Cambria Math"/>
                <a:cs typeface="Cambria Math"/>
              </a:rPr>
              <a:t>=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15186" y="5390260"/>
            <a:ext cx="821055" cy="346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00"/>
              </a:lnSpc>
              <a:tabLst>
                <a:tab pos="273050" algn="l"/>
                <a:tab pos="512445" algn="l"/>
                <a:tab pos="730250" algn="l"/>
              </a:tabLst>
            </a:pPr>
            <a:r>
              <a:rPr dirty="0" sz="1100">
                <a:latin typeface="Cambria Math"/>
                <a:cs typeface="Cambria Math"/>
              </a:rPr>
              <a:t>0</a:t>
            </a:r>
            <a:r>
              <a:rPr dirty="0" sz="1100">
                <a:latin typeface="Cambria Math"/>
                <a:cs typeface="Cambria Math"/>
              </a:rPr>
              <a:t>	</a:t>
            </a:r>
            <a:r>
              <a:rPr dirty="0" sz="1100">
                <a:latin typeface="Cambria Math"/>
                <a:cs typeface="Cambria Math"/>
              </a:rPr>
              <a:t>0</a:t>
            </a:r>
            <a:r>
              <a:rPr dirty="0" sz="1100">
                <a:latin typeface="Cambria Math"/>
                <a:cs typeface="Cambria Math"/>
              </a:rPr>
              <a:t>	</a:t>
            </a:r>
            <a:r>
              <a:rPr dirty="0" sz="1100">
                <a:latin typeface="Cambria Math"/>
                <a:cs typeface="Cambria Math"/>
              </a:rPr>
              <a:t>1</a:t>
            </a:r>
            <a:r>
              <a:rPr dirty="0" sz="1100">
                <a:latin typeface="Cambria Math"/>
                <a:cs typeface="Cambria Math"/>
              </a:rPr>
              <a:t>	</a:t>
            </a:r>
            <a:r>
              <a:rPr dirty="0" sz="1100">
                <a:latin typeface="Cambria Math"/>
                <a:cs typeface="Cambria Math"/>
              </a:rPr>
              <a:t>0</a:t>
            </a:r>
            <a:endParaRPr sz="1100">
              <a:latin typeface="Cambria Math"/>
              <a:cs typeface="Cambria Math"/>
            </a:endParaRPr>
          </a:p>
          <a:p>
            <a:pPr marL="12700">
              <a:lnSpc>
                <a:spcPts val="1300"/>
              </a:lnSpc>
              <a:tabLst>
                <a:tab pos="273050" algn="l"/>
                <a:tab pos="512445" algn="l"/>
                <a:tab pos="730250" algn="l"/>
              </a:tabLst>
            </a:pPr>
            <a:r>
              <a:rPr dirty="0" sz="1100">
                <a:latin typeface="Cambria Math"/>
                <a:cs typeface="Cambria Math"/>
              </a:rPr>
              <a:t>0</a:t>
            </a:r>
            <a:r>
              <a:rPr dirty="0" sz="1100">
                <a:latin typeface="Cambria Math"/>
                <a:cs typeface="Cambria Math"/>
              </a:rPr>
              <a:t>	</a:t>
            </a:r>
            <a:r>
              <a:rPr dirty="0" sz="1100">
                <a:latin typeface="Cambria Math"/>
                <a:cs typeface="Cambria Math"/>
              </a:rPr>
              <a:t>0</a:t>
            </a:r>
            <a:r>
              <a:rPr dirty="0" sz="1100">
                <a:latin typeface="Cambria Math"/>
                <a:cs typeface="Cambria Math"/>
              </a:rPr>
              <a:t>	</a:t>
            </a:r>
            <a:r>
              <a:rPr dirty="0" sz="1100">
                <a:latin typeface="Cambria Math"/>
                <a:cs typeface="Cambria Math"/>
              </a:rPr>
              <a:t>0</a:t>
            </a:r>
            <a:r>
              <a:rPr dirty="0" sz="1100">
                <a:latin typeface="Cambria Math"/>
                <a:cs typeface="Cambria Math"/>
              </a:rPr>
              <a:t>	</a:t>
            </a:r>
            <a:r>
              <a:rPr dirty="0" sz="1100">
                <a:latin typeface="Cambria Math"/>
                <a:cs typeface="Cambria Math"/>
              </a:rPr>
              <a:t>1</a:t>
            </a:r>
            <a:endParaRPr sz="1100">
              <a:latin typeface="Cambria Math"/>
              <a:cs typeface="Cambria Math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524888" y="5002026"/>
          <a:ext cx="980440" cy="458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241"/>
                <a:gridCol w="261841"/>
                <a:gridCol w="220589"/>
                <a:gridCol w="229485"/>
              </a:tblGrid>
              <a:tr h="227167">
                <a:tc>
                  <a:txBody>
                    <a:bodyPr/>
                    <a:lstStyle/>
                    <a:p>
                      <a:pPr algn="r" marR="64769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0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19841" sz="1050">
                          <a:latin typeface="Cambria Math"/>
                          <a:cs typeface="Cambria Math"/>
                        </a:rPr>
                        <a:t>�</a:t>
                      </a:r>
                      <a:endParaRPr baseline="-19841" sz="105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8064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0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0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0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</a:tr>
              <a:tr h="231302">
                <a:tc>
                  <a:txBody>
                    <a:bodyPr/>
                    <a:lstStyle/>
                    <a:p>
                      <a:pPr algn="r" marR="79375">
                        <a:lnSpc>
                          <a:spcPts val="1125"/>
                        </a:lnSpc>
                      </a:pPr>
                      <a:r>
                        <a:rPr dirty="0" baseline="-32828" sz="1650" spc="112">
                          <a:latin typeface="Cambria Math"/>
                          <a:cs typeface="Cambria Math"/>
                        </a:rPr>
                        <a:t>[</a:t>
                      </a:r>
                      <a:r>
                        <a:rPr dirty="0" baseline="-32828" sz="1650" spc="-254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100">
                          <a:latin typeface="Cambria Math"/>
                          <a:cs typeface="Cambria Math"/>
                        </a:rPr>
                        <a:t>0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4769">
                        <a:lnSpc>
                          <a:spcPts val="1105"/>
                        </a:lnSpc>
                      </a:pPr>
                      <a:r>
                        <a:rPr dirty="0" sz="100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19841" sz="1050">
                          <a:latin typeface="Cambria Math"/>
                          <a:cs typeface="Cambria Math"/>
                        </a:rPr>
                        <a:t>�</a:t>
                      </a:r>
                      <a:endParaRPr baseline="-19841" sz="105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2540">
                        <a:lnSpc>
                          <a:spcPts val="1125"/>
                        </a:lnSpc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0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25"/>
                        </a:lnSpc>
                      </a:pPr>
                      <a:r>
                        <a:rPr dirty="0" sz="1100" spc="40">
                          <a:latin typeface="Cambria Math"/>
                          <a:cs typeface="Cambria Math"/>
                        </a:rPr>
                        <a:t>0</a:t>
                      </a:r>
                      <a:r>
                        <a:rPr dirty="0" baseline="-32828" sz="1650" spc="60">
                          <a:latin typeface="Cambria Math"/>
                          <a:cs typeface="Cambria Math"/>
                        </a:rPr>
                        <a:t>]</a:t>
                      </a:r>
                      <a:endParaRPr baseline="-32828" sz="165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244904" y="6094348"/>
            <a:ext cx="589915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Verdana"/>
                <a:cs typeface="Verdana"/>
              </a:rPr>
              <a:t>P’ </a:t>
            </a:r>
            <a:r>
              <a:rPr dirty="0" sz="1100">
                <a:latin typeface="Verdana"/>
                <a:cs typeface="Verdana"/>
              </a:rPr>
              <a:t>=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P∙S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4904" y="6582029"/>
            <a:ext cx="946150" cy="235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  <a:tab pos="742315" algn="l"/>
              </a:tabLst>
            </a:pPr>
            <a:r>
              <a:rPr dirty="0" baseline="-7575" sz="1650" spc="7">
                <a:latin typeface="Cambria Math"/>
                <a:cs typeface="Cambria Math"/>
              </a:rPr>
              <a:t>[</a:t>
            </a:r>
            <a:r>
              <a:rPr dirty="0" baseline="-20202" sz="1650" spc="7">
                <a:latin typeface="Cambria Math"/>
                <a:cs typeface="Cambria Math"/>
              </a:rPr>
              <a:t>�</a:t>
            </a:r>
            <a:r>
              <a:rPr dirty="0" sz="800" spc="5">
                <a:latin typeface="MS Mincho"/>
                <a:cs typeface="MS Mincho"/>
              </a:rPr>
              <a:t>′	</a:t>
            </a:r>
            <a:r>
              <a:rPr dirty="0" baseline="-20202" sz="1650" spc="-37">
                <a:latin typeface="Cambria Math"/>
                <a:cs typeface="Cambria Math"/>
              </a:rPr>
              <a:t>�</a:t>
            </a:r>
            <a:r>
              <a:rPr dirty="0" sz="800" spc="-25">
                <a:latin typeface="MS Mincho"/>
                <a:cs typeface="MS Mincho"/>
              </a:rPr>
              <a:t>′ 	</a:t>
            </a:r>
            <a:r>
              <a:rPr dirty="0" sz="800">
                <a:latin typeface="MS Mincho"/>
                <a:cs typeface="MS Mincho"/>
              </a:rPr>
              <a:t> </a:t>
            </a:r>
            <a:r>
              <a:rPr dirty="0" baseline="-20202" sz="1650" spc="-52">
                <a:latin typeface="Cambria Math"/>
                <a:cs typeface="Cambria Math"/>
              </a:rPr>
              <a:t>�</a:t>
            </a:r>
            <a:r>
              <a:rPr dirty="0" sz="800" spc="-35">
                <a:latin typeface="MS Mincho"/>
                <a:cs typeface="MS Mincho"/>
              </a:rPr>
              <a:t>′</a:t>
            </a:r>
            <a:endParaRPr sz="800">
              <a:latin typeface="MS Mincho"/>
              <a:cs typeface="MS Minch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0129" y="6600316"/>
            <a:ext cx="504825" cy="217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2626" sz="1650">
                <a:latin typeface="Cambria Math"/>
                <a:cs typeface="Cambria Math"/>
              </a:rPr>
              <a:t>1</a:t>
            </a:r>
            <a:r>
              <a:rPr dirty="0" sz="1100">
                <a:latin typeface="Cambria Math"/>
                <a:cs typeface="Cambria Math"/>
              </a:rPr>
              <a:t>] </a:t>
            </a:r>
            <a:r>
              <a:rPr dirty="0" baseline="-2525" sz="1650">
                <a:latin typeface="Cambria Math"/>
                <a:cs typeface="Cambria Math"/>
              </a:rPr>
              <a:t>=  </a:t>
            </a:r>
            <a:r>
              <a:rPr dirty="0" sz="1100" spc="-15">
                <a:latin typeface="Cambria Math"/>
                <a:cs typeface="Cambria Math"/>
              </a:rPr>
              <a:t>[</a:t>
            </a:r>
            <a:r>
              <a:rPr dirty="0" baseline="-5050" sz="1650" spc="-22">
                <a:latin typeface="Cambria Math"/>
                <a:cs typeface="Cambria Math"/>
              </a:rPr>
              <a:t>�</a:t>
            </a:r>
            <a:endParaRPr baseline="-5050" sz="165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32302" y="6614032"/>
            <a:ext cx="786130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39395" algn="l"/>
                <a:tab pos="464820" algn="l"/>
              </a:tabLst>
            </a:pPr>
            <a:r>
              <a:rPr dirty="0" sz="1100" spc="-90">
                <a:latin typeface="Cambria Math"/>
                <a:cs typeface="Cambria Math"/>
              </a:rPr>
              <a:t>�	</a:t>
            </a:r>
            <a:r>
              <a:rPr dirty="0" sz="1100" spc="-110">
                <a:latin typeface="Cambria Math"/>
                <a:cs typeface="Cambria Math"/>
              </a:rPr>
              <a:t>�	</a:t>
            </a:r>
            <a:r>
              <a:rPr dirty="0" sz="1100">
                <a:latin typeface="Cambria Math"/>
                <a:cs typeface="Cambria Math"/>
              </a:rPr>
              <a:t>1</a:t>
            </a:r>
            <a:r>
              <a:rPr dirty="0" baseline="5050" sz="1650">
                <a:latin typeface="Cambria Math"/>
                <a:cs typeface="Cambria Math"/>
              </a:rPr>
              <a:t>]</a:t>
            </a:r>
            <a:r>
              <a:rPr dirty="0" baseline="5050" sz="1650" spc="-172">
                <a:latin typeface="Cambria Math"/>
                <a:cs typeface="Cambria Math"/>
              </a:rPr>
              <a:t> </a:t>
            </a:r>
            <a:r>
              <a:rPr dirty="0" baseline="2525" sz="1650" spc="112">
                <a:latin typeface="Cambria Math"/>
                <a:cs typeface="Cambria Math"/>
              </a:rPr>
              <a:t>[</a:t>
            </a:r>
            <a:r>
              <a:rPr dirty="0" baseline="2525" sz="1650" spc="-179">
                <a:latin typeface="Cambria Math"/>
                <a:cs typeface="Cambria Math"/>
              </a:rPr>
              <a:t> </a:t>
            </a:r>
            <a:r>
              <a:rPr dirty="0" baseline="35353" sz="1650">
                <a:latin typeface="Cambria Math"/>
                <a:cs typeface="Cambria Math"/>
              </a:rPr>
              <a:t>0</a:t>
            </a:r>
            <a:endParaRPr baseline="35353" sz="1650">
              <a:latin typeface="Cambria Math"/>
              <a:cs typeface="Cambria Math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605529" y="6739132"/>
          <a:ext cx="840740" cy="367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364"/>
                <a:gridCol w="250825"/>
                <a:gridCol w="228726"/>
                <a:gridCol w="169266"/>
              </a:tblGrid>
              <a:tr h="151637">
                <a:tc>
                  <a:txBody>
                    <a:bodyPr/>
                    <a:lstStyle/>
                    <a:p>
                      <a:pPr marL="22225">
                        <a:lnSpc>
                          <a:spcPts val="1080"/>
                        </a:lnSpc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0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1080"/>
                        </a:lnSpc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0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080"/>
                        </a:lnSpc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1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4604">
                        <a:lnSpc>
                          <a:spcPts val="1080"/>
                        </a:lnSpc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0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</a:tr>
              <a:tr h="215137">
                <a:tc>
                  <a:txBody>
                    <a:bodyPr/>
                    <a:lstStyle/>
                    <a:p>
                      <a:pPr marL="22225">
                        <a:lnSpc>
                          <a:spcPts val="1170"/>
                        </a:lnSpc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0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ts val="1170"/>
                        </a:lnSpc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0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065">
                        <a:lnSpc>
                          <a:spcPts val="1170"/>
                        </a:lnSpc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0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4604">
                        <a:lnSpc>
                          <a:spcPts val="1170"/>
                        </a:lnSpc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1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3593719" y="6353428"/>
            <a:ext cx="901700" cy="4381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94005" algn="l"/>
                <a:tab pos="535305" algn="l"/>
                <a:tab pos="751840" algn="l"/>
              </a:tabLst>
            </a:pPr>
            <a:r>
              <a:rPr dirty="0" sz="1000" spc="-170">
                <a:latin typeface="Cambria Math"/>
                <a:cs typeface="Cambria Math"/>
              </a:rPr>
              <a:t>�</a:t>
            </a:r>
            <a:r>
              <a:rPr dirty="0" baseline="-19841" sz="1050" spc="-254">
                <a:latin typeface="Cambria Math"/>
                <a:cs typeface="Cambria Math"/>
              </a:rPr>
              <a:t>�	</a:t>
            </a:r>
            <a:r>
              <a:rPr dirty="0" sz="1100">
                <a:latin typeface="Cambria Math"/>
                <a:cs typeface="Cambria Math"/>
              </a:rPr>
              <a:t>0	0	0</a:t>
            </a:r>
            <a:endParaRPr sz="1100">
              <a:latin typeface="Cambria Math"/>
              <a:cs typeface="Cambria Math"/>
            </a:endParaRPr>
          </a:p>
          <a:p>
            <a:pPr marL="271145">
              <a:lnSpc>
                <a:spcPct val="100000"/>
              </a:lnSpc>
              <a:spcBef>
                <a:spcPts val="10"/>
              </a:spcBef>
              <a:tabLst>
                <a:tab pos="535305" algn="l"/>
                <a:tab pos="751840" algn="l"/>
              </a:tabLst>
            </a:pPr>
            <a:r>
              <a:rPr dirty="0" sz="1000" spc="-200">
                <a:latin typeface="Cambria Math"/>
                <a:cs typeface="Cambria Math"/>
              </a:rPr>
              <a:t>�</a:t>
            </a:r>
            <a:r>
              <a:rPr dirty="0" baseline="-19841" sz="1050" spc="-165">
                <a:latin typeface="Cambria Math"/>
                <a:cs typeface="Cambria Math"/>
              </a:rPr>
              <a:t>�</a:t>
            </a:r>
            <a:r>
              <a:rPr dirty="0" baseline="-19841" sz="1050" spc="-165">
                <a:latin typeface="Cambria Math"/>
                <a:cs typeface="Cambria Math"/>
              </a:rPr>
              <a:t>	</a:t>
            </a:r>
            <a:r>
              <a:rPr dirty="0" sz="1100">
                <a:latin typeface="Cambria Math"/>
                <a:cs typeface="Cambria Math"/>
              </a:rPr>
              <a:t>0</a:t>
            </a:r>
            <a:r>
              <a:rPr dirty="0" sz="1100">
                <a:latin typeface="Cambria Math"/>
                <a:cs typeface="Cambria Math"/>
              </a:rPr>
              <a:t>	</a:t>
            </a:r>
            <a:r>
              <a:rPr dirty="0" sz="1100">
                <a:latin typeface="Cambria Math"/>
                <a:cs typeface="Cambria Math"/>
              </a:rPr>
              <a:t>0</a:t>
            </a:r>
            <a:r>
              <a:rPr dirty="0" baseline="-32828" sz="1650" spc="112">
                <a:latin typeface="Cambria Math"/>
                <a:cs typeface="Cambria Math"/>
              </a:rPr>
              <a:t>]</a:t>
            </a:r>
            <a:endParaRPr baseline="-32828" sz="165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52242" y="7123430"/>
            <a:ext cx="52514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525" sz="1650">
                <a:latin typeface="Verdana"/>
                <a:cs typeface="Verdana"/>
              </a:rPr>
              <a:t>= </a:t>
            </a:r>
            <a:r>
              <a:rPr dirty="0" sz="1100" spc="-15">
                <a:latin typeface="Cambria Math"/>
                <a:cs typeface="Cambria Math"/>
              </a:rPr>
              <a:t>[</a:t>
            </a:r>
            <a:r>
              <a:rPr dirty="0" baseline="5050" sz="1650" spc="-22">
                <a:latin typeface="Cambria Math"/>
                <a:cs typeface="Cambria Math"/>
              </a:rPr>
              <a:t>� </a:t>
            </a:r>
            <a:r>
              <a:rPr dirty="0" baseline="5050" sz="1650">
                <a:latin typeface="Cambria Math"/>
                <a:cs typeface="Cambria Math"/>
              </a:rPr>
              <a:t>∙  </a:t>
            </a:r>
            <a:r>
              <a:rPr dirty="0" baseline="5555" sz="1500" spc="-254">
                <a:latin typeface="Cambria Math"/>
                <a:cs typeface="Cambria Math"/>
              </a:rPr>
              <a:t>�</a:t>
            </a:r>
            <a:r>
              <a:rPr dirty="0" baseline="-11904" sz="1050" spc="-254">
                <a:latin typeface="Cambria Math"/>
                <a:cs typeface="Cambria Math"/>
              </a:rPr>
              <a:t>�</a:t>
            </a:r>
            <a:endParaRPr baseline="-11904" sz="105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91382" y="7112380"/>
            <a:ext cx="325120" cy="201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90">
                <a:latin typeface="Cambria Math"/>
                <a:cs typeface="Cambria Math"/>
              </a:rPr>
              <a:t>� </a:t>
            </a:r>
            <a:r>
              <a:rPr dirty="0" sz="1100">
                <a:latin typeface="Cambria Math"/>
                <a:cs typeface="Cambria Math"/>
              </a:rPr>
              <a:t>∙  </a:t>
            </a:r>
            <a:r>
              <a:rPr dirty="0" sz="1000" spc="-155">
                <a:latin typeface="Cambria Math"/>
                <a:cs typeface="Cambria Math"/>
              </a:rPr>
              <a:t>�</a:t>
            </a:r>
            <a:r>
              <a:rPr dirty="0" baseline="-19841" sz="1050" spc="-232">
                <a:latin typeface="Cambria Math"/>
                <a:cs typeface="Cambria Math"/>
              </a:rPr>
              <a:t>�</a:t>
            </a:r>
            <a:endParaRPr baseline="-19841" sz="105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29354" y="7123430"/>
            <a:ext cx="59182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1484" algn="l"/>
              </a:tabLst>
            </a:pPr>
            <a:r>
              <a:rPr dirty="0" baseline="5050" sz="1650" spc="-165">
                <a:latin typeface="Cambria Math"/>
                <a:cs typeface="Cambria Math"/>
              </a:rPr>
              <a:t>�</a:t>
            </a:r>
            <a:r>
              <a:rPr dirty="0" baseline="5050" sz="1650" spc="37">
                <a:latin typeface="Cambria Math"/>
                <a:cs typeface="Cambria Math"/>
              </a:rPr>
              <a:t> </a:t>
            </a:r>
            <a:r>
              <a:rPr dirty="0" baseline="5050" sz="1650">
                <a:latin typeface="Cambria Math"/>
                <a:cs typeface="Cambria Math"/>
              </a:rPr>
              <a:t>∙</a:t>
            </a:r>
            <a:r>
              <a:rPr dirty="0" baseline="5050" sz="1650">
                <a:latin typeface="Cambria Math"/>
                <a:cs typeface="Cambria Math"/>
              </a:rPr>
              <a:t> </a:t>
            </a:r>
            <a:r>
              <a:rPr dirty="0" baseline="5555" sz="1500" spc="-300">
                <a:latin typeface="Cambria Math"/>
                <a:cs typeface="Cambria Math"/>
              </a:rPr>
              <a:t>�</a:t>
            </a:r>
            <a:r>
              <a:rPr dirty="0" baseline="-11904" sz="1050" spc="-284">
                <a:latin typeface="Cambria Math"/>
                <a:cs typeface="Cambria Math"/>
              </a:rPr>
              <a:t>�</a:t>
            </a:r>
            <a:r>
              <a:rPr dirty="0" baseline="-11904" sz="1050">
                <a:latin typeface="Cambria Math"/>
                <a:cs typeface="Cambria Math"/>
              </a:rPr>
              <a:t>	</a:t>
            </a:r>
            <a:r>
              <a:rPr dirty="0" baseline="5050" sz="1650">
                <a:latin typeface="Cambria Math"/>
                <a:cs typeface="Cambria Math"/>
              </a:rPr>
              <a:t>1</a:t>
            </a:r>
            <a:r>
              <a:rPr dirty="0" sz="1100">
                <a:latin typeface="Cambria Math"/>
                <a:cs typeface="Cambria Math"/>
              </a:rPr>
              <a:t>]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81812" y="8009889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87400" y="7709661"/>
            <a:ext cx="6085840" cy="922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800" spc="-100" b="1">
                <a:latin typeface="Arial"/>
                <a:cs typeface="Arial"/>
              </a:rPr>
              <a:t>Shear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8600"/>
              </a:lnSpc>
              <a:spcBef>
                <a:spcPts val="730"/>
              </a:spcBef>
            </a:pP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transformation </a:t>
            </a:r>
            <a:r>
              <a:rPr dirty="0" sz="1100">
                <a:latin typeface="Verdana"/>
                <a:cs typeface="Verdana"/>
              </a:rPr>
              <a:t>that slants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shape of an object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called the </a:t>
            </a:r>
            <a:r>
              <a:rPr dirty="0" sz="1100" spc="-5" b="1">
                <a:latin typeface="Verdana"/>
                <a:cs typeface="Verdana"/>
              </a:rPr>
              <a:t>shear  transformation</a:t>
            </a:r>
            <a:r>
              <a:rPr dirty="0" sz="1100" spc="-5">
                <a:latin typeface="Verdana"/>
                <a:cs typeface="Verdana"/>
              </a:rPr>
              <a:t>.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Like in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2D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shear,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shear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object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along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X-axis,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Y-axis,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or  </a:t>
            </a:r>
            <a:r>
              <a:rPr dirty="0" sz="1100" spc="-5">
                <a:latin typeface="Verdana"/>
                <a:cs typeface="Verdana"/>
              </a:rPr>
              <a:t>Z-axis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3D.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72055" y="914399"/>
            <a:ext cx="3710940" cy="2880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48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400" y="3337163"/>
            <a:ext cx="6083935" cy="375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9100"/>
              </a:lnSpc>
            </a:pPr>
            <a:r>
              <a:rPr dirty="0" sz="1100">
                <a:latin typeface="Verdana"/>
                <a:cs typeface="Verdana"/>
              </a:rPr>
              <a:t>As shown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above </a:t>
            </a:r>
            <a:r>
              <a:rPr dirty="0" sz="1100" spc="-5">
                <a:latin typeface="Verdana"/>
                <a:cs typeface="Verdana"/>
              </a:rPr>
              <a:t>figure, </a:t>
            </a:r>
            <a:r>
              <a:rPr dirty="0" sz="1100">
                <a:latin typeface="Verdana"/>
                <a:cs typeface="Verdana"/>
              </a:rPr>
              <a:t>there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coordinate </a:t>
            </a:r>
            <a:r>
              <a:rPr dirty="0" sz="1100">
                <a:latin typeface="Verdana"/>
                <a:cs typeface="Verdana"/>
              </a:rPr>
              <a:t>P. You can shear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>
                <a:latin typeface="Verdana"/>
                <a:cs typeface="Verdana"/>
              </a:rPr>
              <a:t>to get a new  </a:t>
            </a:r>
            <a:r>
              <a:rPr dirty="0" sz="1100" spc="-5">
                <a:latin typeface="Verdana"/>
                <a:cs typeface="Verdana"/>
              </a:rPr>
              <a:t>coordinate </a:t>
            </a:r>
            <a:r>
              <a:rPr dirty="0" sz="1100">
                <a:latin typeface="Verdana"/>
                <a:cs typeface="Verdana"/>
              </a:rPr>
              <a:t>P’</a:t>
            </a:r>
            <a:r>
              <a:rPr dirty="0" sz="1100">
                <a:latin typeface="Verdana"/>
                <a:cs typeface="Verdana"/>
              </a:rPr>
              <a:t>, </a:t>
            </a:r>
            <a:r>
              <a:rPr dirty="0" sz="1100" spc="-5">
                <a:latin typeface="Verdana"/>
                <a:cs typeface="Verdana"/>
              </a:rPr>
              <a:t>which </a:t>
            </a:r>
            <a:r>
              <a:rPr dirty="0" sz="1100">
                <a:latin typeface="Verdana"/>
                <a:cs typeface="Verdana"/>
              </a:rPr>
              <a:t>can be </a:t>
            </a:r>
            <a:r>
              <a:rPr dirty="0" sz="1100" spc="-5">
                <a:latin typeface="Verdana"/>
                <a:cs typeface="Verdana"/>
              </a:rPr>
              <a:t>represented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3D matrix </a:t>
            </a:r>
            <a:r>
              <a:rPr dirty="0" sz="1100">
                <a:latin typeface="Verdana"/>
                <a:cs typeface="Verdana"/>
              </a:rPr>
              <a:t>form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 spc="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below: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4904" y="4086986"/>
            <a:ext cx="322580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05">
                <a:latin typeface="Cambria Math"/>
                <a:cs typeface="Cambria Math"/>
              </a:rPr>
              <a:t>�ℎ  </a:t>
            </a:r>
            <a:r>
              <a:rPr dirty="0" sz="1100">
                <a:latin typeface="Cambria Math"/>
                <a:cs typeface="Cambria Math"/>
              </a:rPr>
              <a:t>=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12138" y="4056506"/>
            <a:ext cx="74930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140">
                <a:latin typeface="Cambria Math"/>
                <a:cs typeface="Cambria Math"/>
              </a:rPr>
              <a:t> 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12138" y="3823334"/>
            <a:ext cx="651510" cy="259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25450" algn="l"/>
              </a:tabLst>
            </a:pPr>
            <a:r>
              <a:rPr dirty="0" baseline="-30303" sz="1650" spc="209">
                <a:latin typeface="Cambria Math"/>
                <a:cs typeface="Cambria Math"/>
              </a:rPr>
              <a:t> </a:t>
            </a:r>
            <a:r>
              <a:rPr dirty="0" baseline="-30303" sz="1650" spc="209">
                <a:latin typeface="Cambria Math"/>
                <a:cs typeface="Cambria Math"/>
              </a:rPr>
              <a:t> </a:t>
            </a:r>
            <a:r>
              <a:rPr dirty="0" baseline="-30303" sz="1650" spc="127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1 	 </a:t>
            </a:r>
            <a:r>
              <a:rPr dirty="0" sz="1100" spc="-100">
                <a:latin typeface="Cambria Math"/>
                <a:cs typeface="Cambria Math"/>
              </a:rPr>
              <a:t>�ℎ</a:t>
            </a:r>
            <a:r>
              <a:rPr dirty="0" baseline="-17361" sz="1200" spc="-150">
                <a:latin typeface="Cambria Math"/>
                <a:cs typeface="Cambria Math"/>
              </a:rPr>
              <a:t>�</a:t>
            </a:r>
            <a:endParaRPr baseline="-17361" sz="12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83638" y="3789806"/>
            <a:ext cx="9017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30">
                <a:latin typeface="Cambria Math"/>
                <a:cs typeface="Cambria Math"/>
              </a:rPr>
              <a:t>�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57398" y="3809618"/>
            <a:ext cx="8001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155">
                <a:latin typeface="Cambria Math"/>
                <a:cs typeface="Cambria Math"/>
              </a:rPr>
              <a:t>�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13305" y="4071746"/>
            <a:ext cx="9017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30">
                <a:latin typeface="Cambria Math"/>
                <a:cs typeface="Cambria Math"/>
              </a:rPr>
              <a:t>�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19401" y="3990975"/>
            <a:ext cx="8636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80">
                <a:latin typeface="Cambria Math"/>
                <a:cs typeface="Cambria Math"/>
              </a:rPr>
              <a:t>�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60905" y="4004690"/>
            <a:ext cx="543560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52755" algn="l"/>
              </a:tabLst>
            </a:pPr>
            <a:r>
              <a:rPr dirty="0" sz="1100" spc="-215">
                <a:latin typeface="Cambria Math"/>
                <a:cs typeface="Cambria Math"/>
              </a:rPr>
              <a:t>�</a:t>
            </a:r>
            <a:r>
              <a:rPr dirty="0" sz="1100">
                <a:latin typeface="Cambria Math"/>
                <a:cs typeface="Cambria Math"/>
              </a:rPr>
              <a:t>ℎ</a:t>
            </a:r>
            <a:r>
              <a:rPr dirty="0" sz="1100">
                <a:latin typeface="Times New Roman"/>
                <a:cs typeface="Times New Roman"/>
              </a:rPr>
              <a:t> </a:t>
            </a:r>
            <a:r>
              <a:rPr dirty="0" sz="1100">
                <a:latin typeface="Times New Roman"/>
                <a:cs typeface="Times New Roman"/>
              </a:rPr>
              <a:t>	</a:t>
            </a:r>
            <a:r>
              <a:rPr dirty="0" sz="1100">
                <a:latin typeface="Cambria Math"/>
                <a:cs typeface="Cambria Math"/>
              </a:rPr>
              <a:t>1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48254" y="4071746"/>
            <a:ext cx="9017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30">
                <a:latin typeface="Cambria Math"/>
                <a:cs typeface="Cambria Math"/>
              </a:rPr>
              <a:t>�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95473" y="4004690"/>
            <a:ext cx="466725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5285" algn="l"/>
              </a:tabLst>
            </a:pPr>
            <a:r>
              <a:rPr dirty="0" sz="1100" spc="-210">
                <a:latin typeface="Cambria Math"/>
                <a:cs typeface="Cambria Math"/>
              </a:rPr>
              <a:t>�</a:t>
            </a:r>
            <a:r>
              <a:rPr dirty="0" sz="1100" spc="45">
                <a:latin typeface="Cambria Math"/>
                <a:cs typeface="Cambria Math"/>
              </a:rPr>
              <a:t>ℎ</a:t>
            </a:r>
            <a:r>
              <a:rPr dirty="0" baseline="27777" sz="1200" spc="-232">
                <a:latin typeface="Cambria Math"/>
                <a:cs typeface="Cambria Math"/>
              </a:rPr>
              <a:t>�</a:t>
            </a:r>
            <a:r>
              <a:rPr dirty="0" baseline="27777" sz="1200">
                <a:latin typeface="Cambria Math"/>
                <a:cs typeface="Cambria Math"/>
              </a:rPr>
              <a:t>	</a:t>
            </a:r>
            <a:r>
              <a:rPr dirty="0" sz="1100">
                <a:latin typeface="Cambria Math"/>
                <a:cs typeface="Cambria Math"/>
              </a:rPr>
              <a:t>0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19401" y="4205858"/>
            <a:ext cx="8636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80">
                <a:latin typeface="Cambria Math"/>
                <a:cs typeface="Cambria Math"/>
              </a:rPr>
              <a:t>�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83638" y="4186046"/>
            <a:ext cx="9017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30">
                <a:latin typeface="Cambria Math"/>
                <a:cs typeface="Cambria Math"/>
              </a:rPr>
              <a:t>�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01342" y="4391786"/>
            <a:ext cx="103505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Cambria Math"/>
                <a:cs typeface="Cambria Math"/>
              </a:rPr>
              <a:t>0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69007" y="4391786"/>
            <a:ext cx="103505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Cambria Math"/>
                <a:cs typeface="Cambria Math"/>
              </a:rPr>
              <a:t>0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58567" y="4364354"/>
            <a:ext cx="152400" cy="21145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10101" sz="1650">
                <a:latin typeface="Cambria Math"/>
                <a:cs typeface="Cambria Math"/>
              </a:rPr>
              <a:t>1</a:t>
            </a:r>
            <a:r>
              <a:rPr dirty="0" sz="1100">
                <a:latin typeface="Cambria Math"/>
                <a:cs typeface="Cambria Math"/>
              </a:rPr>
              <a:t>]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12138" y="4219574"/>
            <a:ext cx="1299210" cy="2089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25450" algn="l"/>
                <a:tab pos="869315" algn="l"/>
                <a:tab pos="1158875" algn="l"/>
              </a:tabLst>
            </a:pPr>
            <a:r>
              <a:rPr dirty="0" baseline="5050" sz="1650" spc="202">
                <a:latin typeface="Cambria Math"/>
                <a:cs typeface="Cambria Math"/>
              </a:rPr>
              <a:t> </a:t>
            </a:r>
            <a:r>
              <a:rPr dirty="0" sz="1100" spc="-125">
                <a:latin typeface="Cambria Math"/>
                <a:cs typeface="Cambria Math"/>
              </a:rPr>
              <a:t>�ℎ</a:t>
            </a:r>
            <a:r>
              <a:rPr dirty="0" baseline="-17361" sz="1200" spc="-187">
                <a:latin typeface="Cambria Math"/>
                <a:cs typeface="Cambria Math"/>
              </a:rPr>
              <a:t>�	</a:t>
            </a:r>
            <a:r>
              <a:rPr dirty="0" sz="1100" spc="-125">
                <a:latin typeface="Cambria Math"/>
                <a:cs typeface="Cambria Math"/>
              </a:rPr>
              <a:t>�ℎ</a:t>
            </a:r>
            <a:r>
              <a:rPr dirty="0" baseline="-17361" sz="1200" spc="-187">
                <a:latin typeface="Cambria Math"/>
                <a:cs typeface="Cambria Math"/>
              </a:rPr>
              <a:t>�	</a:t>
            </a:r>
            <a:r>
              <a:rPr dirty="0" sz="1100">
                <a:latin typeface="Cambria Math"/>
                <a:cs typeface="Cambria Math"/>
              </a:rPr>
              <a:t>1	0</a:t>
            </a:r>
            <a:r>
              <a:rPr dirty="0" baseline="5050" sz="1650" spc="209">
                <a:latin typeface="Cambria Math"/>
                <a:cs typeface="Cambria Math"/>
              </a:rPr>
              <a:t> </a:t>
            </a:r>
            <a:endParaRPr baseline="5050" sz="165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36291" y="4056506"/>
            <a:ext cx="74930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140">
                <a:latin typeface="Cambria Math"/>
                <a:cs typeface="Cambria Math"/>
              </a:rPr>
              <a:t> 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96998" y="3823334"/>
            <a:ext cx="514350" cy="259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74015" algn="l"/>
              </a:tabLst>
            </a:pPr>
            <a:r>
              <a:rPr dirty="0" sz="1100" spc="-100">
                <a:latin typeface="Cambria Math"/>
                <a:cs typeface="Cambria Math"/>
              </a:rPr>
              <a:t>�ℎ</a:t>
            </a:r>
            <a:r>
              <a:rPr dirty="0" baseline="-17361" sz="1200" spc="-150">
                <a:latin typeface="Cambria Math"/>
                <a:cs typeface="Cambria Math"/>
              </a:rPr>
              <a:t>�	</a:t>
            </a:r>
            <a:r>
              <a:rPr dirty="0" sz="1100">
                <a:latin typeface="Cambria Math"/>
                <a:cs typeface="Cambria Math"/>
              </a:rPr>
              <a:t>0</a:t>
            </a:r>
            <a:r>
              <a:rPr dirty="0" baseline="-30303" sz="1650" spc="209">
                <a:latin typeface="Cambria Math"/>
                <a:cs typeface="Cambria Math"/>
              </a:rPr>
              <a:t> </a:t>
            </a:r>
            <a:endParaRPr baseline="-30303" sz="165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44904" y="4364354"/>
            <a:ext cx="775970" cy="4591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79730">
              <a:lnSpc>
                <a:spcPct val="100000"/>
              </a:lnSpc>
            </a:pPr>
            <a:r>
              <a:rPr dirty="0" sz="1100">
                <a:latin typeface="Cambria Math"/>
                <a:cs typeface="Cambria Math"/>
              </a:rPr>
              <a:t>[</a:t>
            </a:r>
            <a:r>
              <a:rPr dirty="0" sz="1100" spc="229">
                <a:latin typeface="Cambria Math"/>
                <a:cs typeface="Cambria Math"/>
              </a:rPr>
              <a:t> </a:t>
            </a:r>
            <a:r>
              <a:rPr dirty="0" baseline="-10101" sz="1650">
                <a:latin typeface="Cambria Math"/>
                <a:cs typeface="Cambria Math"/>
              </a:rPr>
              <a:t>0</a:t>
            </a:r>
            <a:endParaRPr baseline="-10101" sz="165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1100" spc="-5">
                <a:latin typeface="Verdana"/>
                <a:cs typeface="Verdana"/>
              </a:rPr>
              <a:t>P’ </a:t>
            </a:r>
            <a:r>
              <a:rPr dirty="0" sz="1100">
                <a:latin typeface="Verdana"/>
                <a:cs typeface="Verdana"/>
              </a:rPr>
              <a:t>= P ∙</a:t>
            </a:r>
            <a:r>
              <a:rPr dirty="0" sz="1100" spc="-1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Sh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57145" y="4902326"/>
            <a:ext cx="9017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30">
                <a:latin typeface="Cambria Math"/>
                <a:cs typeface="Cambria Math"/>
              </a:rPr>
              <a:t>�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35123" y="4922138"/>
            <a:ext cx="8001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155">
                <a:latin typeface="Cambria Math"/>
                <a:cs typeface="Cambria Math"/>
              </a:rPr>
              <a:t>�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740154" y="5211952"/>
            <a:ext cx="960755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893444" algn="l"/>
              </a:tabLst>
            </a:pPr>
            <a:r>
              <a:rPr dirty="0" sz="800" spc="-80">
                <a:latin typeface="Cambria Math"/>
                <a:cs typeface="Cambria Math"/>
              </a:rPr>
              <a:t>� 	</a:t>
            </a:r>
            <a:r>
              <a:rPr dirty="0" sz="800" spc="-155">
                <a:latin typeface="Cambria Math"/>
                <a:cs typeface="Cambria Math"/>
              </a:rPr>
              <a:t>       </a:t>
            </a:r>
            <a:r>
              <a:rPr dirty="0" sz="800" spc="-150">
                <a:latin typeface="Cambria Math"/>
                <a:cs typeface="Cambria Math"/>
              </a:rPr>
              <a:t> </a:t>
            </a:r>
            <a:r>
              <a:rPr dirty="0" sz="800" spc="-155">
                <a:latin typeface="Cambria Math"/>
                <a:cs typeface="Cambria Math"/>
              </a:rPr>
              <a:t>�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749298" y="5518276"/>
            <a:ext cx="8636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80">
                <a:latin typeface="Cambria Math"/>
                <a:cs typeface="Cambria Math"/>
              </a:rPr>
              <a:t>�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31466" y="5498464"/>
            <a:ext cx="9017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30">
                <a:latin typeface="Cambria Math"/>
                <a:cs typeface="Cambria Math"/>
              </a:rPr>
              <a:t>�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44904" y="4805431"/>
            <a:ext cx="1627505" cy="935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77800"/>
              </a:lnSpc>
            </a:pPr>
            <a:r>
              <a:rPr dirty="0" sz="1100">
                <a:latin typeface="Verdana"/>
                <a:cs typeface="Verdana"/>
              </a:rPr>
              <a:t>X’ = X + </a:t>
            </a:r>
            <a:r>
              <a:rPr dirty="0" sz="1100" spc="-100">
                <a:latin typeface="Cambria Math"/>
                <a:cs typeface="Cambria Math"/>
              </a:rPr>
              <a:t>�ℎ</a:t>
            </a:r>
            <a:r>
              <a:rPr dirty="0" baseline="-17361" sz="1200" spc="-150">
                <a:latin typeface="Cambria Math"/>
                <a:cs typeface="Cambria Math"/>
              </a:rPr>
              <a:t>� </a:t>
            </a:r>
            <a:r>
              <a:rPr dirty="0" sz="1100">
                <a:latin typeface="Verdana"/>
                <a:cs typeface="Verdana"/>
              </a:rPr>
              <a:t>Y + </a:t>
            </a:r>
            <a:r>
              <a:rPr dirty="0" sz="1100" spc="-100">
                <a:latin typeface="Cambria Math"/>
                <a:cs typeface="Cambria Math"/>
              </a:rPr>
              <a:t>�ℎ</a:t>
            </a:r>
            <a:r>
              <a:rPr dirty="0" baseline="-17361" sz="1200" spc="-150">
                <a:latin typeface="Cambria Math"/>
                <a:cs typeface="Cambria Math"/>
              </a:rPr>
              <a:t>�  </a:t>
            </a:r>
            <a:r>
              <a:rPr dirty="0" sz="1100">
                <a:latin typeface="Verdana"/>
                <a:cs typeface="Verdana"/>
              </a:rPr>
              <a:t>Z </a:t>
            </a:r>
            <a:r>
              <a:rPr dirty="0" sz="1100">
                <a:latin typeface="Verdana"/>
                <a:cs typeface="Verdana"/>
              </a:rPr>
              <a:t>Y’ = </a:t>
            </a:r>
            <a:r>
              <a:rPr dirty="0" sz="1100" spc="-85">
                <a:latin typeface="Cambria Math"/>
                <a:cs typeface="Cambria Math"/>
              </a:rPr>
              <a:t>�ℎ</a:t>
            </a:r>
            <a:r>
              <a:rPr dirty="0" baseline="-17361" sz="1200" spc="-127">
                <a:latin typeface="Cambria Math"/>
                <a:cs typeface="Cambria Math"/>
              </a:rPr>
              <a:t>� </a:t>
            </a:r>
            <a:r>
              <a:rPr dirty="0" sz="1100">
                <a:latin typeface="Verdana"/>
                <a:cs typeface="Verdana"/>
              </a:rPr>
              <a:t>X + Y +  </a:t>
            </a:r>
            <a:r>
              <a:rPr dirty="0" sz="1100" spc="-85">
                <a:latin typeface="Cambria Math"/>
                <a:cs typeface="Cambria Math"/>
              </a:rPr>
              <a:t>�ℎ</a:t>
            </a:r>
            <a:r>
              <a:rPr dirty="0" baseline="-17361" sz="1200" spc="-127">
                <a:latin typeface="Cambria Math"/>
                <a:cs typeface="Cambria Math"/>
              </a:rPr>
              <a:t>� </a:t>
            </a:r>
            <a:r>
              <a:rPr dirty="0" sz="1100">
                <a:latin typeface="Verdana"/>
                <a:cs typeface="Verdana"/>
              </a:rPr>
              <a:t>Z </a:t>
            </a:r>
            <a:r>
              <a:rPr dirty="0" sz="1100">
                <a:latin typeface="Verdana"/>
                <a:cs typeface="Verdana"/>
              </a:rPr>
              <a:t>Z’ = </a:t>
            </a:r>
            <a:r>
              <a:rPr dirty="0" sz="1100" spc="-125">
                <a:latin typeface="Cambria Math"/>
                <a:cs typeface="Cambria Math"/>
              </a:rPr>
              <a:t>�ℎ</a:t>
            </a:r>
            <a:r>
              <a:rPr dirty="0" baseline="-17361" sz="1200" spc="-187">
                <a:latin typeface="Cambria Math"/>
                <a:cs typeface="Cambria Math"/>
              </a:rPr>
              <a:t>� </a:t>
            </a:r>
            <a:r>
              <a:rPr dirty="0" sz="1100">
                <a:latin typeface="Verdana"/>
                <a:cs typeface="Verdana"/>
              </a:rPr>
              <a:t>X +  </a:t>
            </a:r>
            <a:r>
              <a:rPr dirty="0" sz="1100" spc="-125">
                <a:latin typeface="Cambria Math"/>
                <a:cs typeface="Cambria Math"/>
              </a:rPr>
              <a:t>�ℎ</a:t>
            </a:r>
            <a:r>
              <a:rPr dirty="0" baseline="-17361" sz="1200" spc="-187">
                <a:latin typeface="Cambria Math"/>
                <a:cs typeface="Cambria Math"/>
              </a:rPr>
              <a:t>�          </a:t>
            </a:r>
            <a:r>
              <a:rPr dirty="0" sz="1100">
                <a:latin typeface="Verdana"/>
                <a:cs typeface="Verdana"/>
              </a:rPr>
              <a:t>Y +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Z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7400" y="5932296"/>
            <a:ext cx="233299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25" b="1">
                <a:latin typeface="Arial"/>
                <a:cs typeface="Arial"/>
              </a:rPr>
              <a:t>Transformation</a:t>
            </a:r>
            <a:r>
              <a:rPr dirty="0" sz="1800" spc="-360" b="1">
                <a:latin typeface="Arial"/>
                <a:cs typeface="Arial"/>
              </a:rPr>
              <a:t> </a:t>
            </a:r>
            <a:r>
              <a:rPr dirty="0" sz="1800" spc="-110" b="1">
                <a:latin typeface="Arial"/>
                <a:cs typeface="Arial"/>
              </a:rPr>
              <a:t>Matrices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81812" y="6231000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787400" y="6297025"/>
            <a:ext cx="6082665" cy="741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9100"/>
              </a:lnSpc>
            </a:pPr>
            <a:r>
              <a:rPr dirty="0" sz="1100" spc="-5">
                <a:latin typeface="Verdana"/>
                <a:cs typeface="Verdana"/>
              </a:rPr>
              <a:t>Transformation </a:t>
            </a:r>
            <a:r>
              <a:rPr dirty="0" sz="1100">
                <a:latin typeface="Verdana"/>
                <a:cs typeface="Verdana"/>
              </a:rPr>
              <a:t>matrix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basic </a:t>
            </a:r>
            <a:r>
              <a:rPr dirty="0" sz="1100">
                <a:latin typeface="Verdana"/>
                <a:cs typeface="Verdana"/>
              </a:rPr>
              <a:t>tool for </a:t>
            </a:r>
            <a:r>
              <a:rPr dirty="0" sz="1100" spc="-5">
                <a:latin typeface="Verdana"/>
                <a:cs typeface="Verdana"/>
              </a:rPr>
              <a:t>transformation.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matrix with </a:t>
            </a:r>
            <a:r>
              <a:rPr dirty="0" sz="1100">
                <a:latin typeface="Verdana"/>
                <a:cs typeface="Verdana"/>
              </a:rPr>
              <a:t>n x m  </a:t>
            </a:r>
            <a:r>
              <a:rPr dirty="0" sz="1100" spc="-5">
                <a:latin typeface="Verdana"/>
                <a:cs typeface="Verdana"/>
              </a:rPr>
              <a:t>dimensions</a:t>
            </a:r>
            <a:r>
              <a:rPr dirty="0" sz="1100" spc="-10">
                <a:latin typeface="Verdana"/>
                <a:cs typeface="Verdana"/>
              </a:rPr>
              <a:t> is </a:t>
            </a:r>
            <a:r>
              <a:rPr dirty="0" sz="1100" spc="-5">
                <a:latin typeface="Verdana"/>
                <a:cs typeface="Verdana"/>
              </a:rPr>
              <a:t>multiplied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with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coordinate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objects.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Usually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3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x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3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4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x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4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matrices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08200"/>
              </a:lnSpc>
              <a:spcBef>
                <a:spcPts val="20"/>
              </a:spcBef>
            </a:pPr>
            <a:r>
              <a:rPr dirty="0" sz="1100" spc="-5">
                <a:latin typeface="Verdana"/>
                <a:cs typeface="Verdana"/>
              </a:rPr>
              <a:t>are </a:t>
            </a:r>
            <a:r>
              <a:rPr dirty="0" sz="1100">
                <a:latin typeface="Verdana"/>
                <a:cs typeface="Verdana"/>
              </a:rPr>
              <a:t>used for </a:t>
            </a:r>
            <a:r>
              <a:rPr dirty="0" sz="1100" spc="-5">
                <a:latin typeface="Verdana"/>
                <a:cs typeface="Verdana"/>
              </a:rPr>
              <a:t>transformation. </a:t>
            </a:r>
            <a:r>
              <a:rPr dirty="0" sz="1100">
                <a:latin typeface="Verdana"/>
                <a:cs typeface="Verdana"/>
              </a:rPr>
              <a:t>For example, </a:t>
            </a:r>
            <a:r>
              <a:rPr dirty="0" sz="1100" spc="-5">
                <a:latin typeface="Verdana"/>
                <a:cs typeface="Verdana"/>
              </a:rPr>
              <a:t>consider the following matrix </a:t>
            </a:r>
            <a:r>
              <a:rPr dirty="0" sz="1100">
                <a:latin typeface="Verdana"/>
                <a:cs typeface="Verdana"/>
              </a:rPr>
              <a:t>for various  </a:t>
            </a:r>
            <a:r>
              <a:rPr dirty="0" sz="1100" spc="-5">
                <a:latin typeface="Verdana"/>
                <a:cs typeface="Verdana"/>
              </a:rPr>
              <a:t>operation.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800100" y="7148448"/>
          <a:ext cx="6071870" cy="1201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9698"/>
                <a:gridCol w="1943354"/>
                <a:gridCol w="1999868"/>
              </a:tblGrid>
              <a:tr h="1006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790575">
                        <a:lnSpc>
                          <a:spcPts val="1300"/>
                        </a:lnSpc>
                        <a:tabLst>
                          <a:tab pos="1052830" algn="l"/>
                          <a:tab pos="1313180" algn="l"/>
                          <a:tab pos="1548130" algn="l"/>
                        </a:tabLst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1	0	0	0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  <a:p>
                      <a:pPr marL="790575">
                        <a:lnSpc>
                          <a:spcPts val="1290"/>
                        </a:lnSpc>
                        <a:tabLst>
                          <a:tab pos="1052830" algn="l"/>
                          <a:tab pos="1313180" algn="l"/>
                          <a:tab pos="1548130" algn="l"/>
                        </a:tabLst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0	1	0	0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  <a:p>
                      <a:pPr marL="410845">
                        <a:lnSpc>
                          <a:spcPts val="1290"/>
                        </a:lnSpc>
                        <a:tabLst>
                          <a:tab pos="1052830" algn="l"/>
                          <a:tab pos="1313180" algn="l"/>
                          <a:tab pos="1548130" algn="l"/>
                        </a:tabLst>
                      </a:pPr>
                      <a:r>
                        <a:rPr dirty="0" baseline="25252" sz="1650" spc="-157">
                          <a:latin typeface="Cambria Math"/>
                          <a:cs typeface="Cambria Math"/>
                        </a:rPr>
                        <a:t>�    </a:t>
                      </a:r>
                      <a:r>
                        <a:rPr dirty="0" baseline="25252" sz="1650">
                          <a:latin typeface="Cambria Math"/>
                          <a:cs typeface="Cambria Math"/>
                        </a:rPr>
                        <a:t>=   </a:t>
                      </a:r>
                      <a:r>
                        <a:rPr dirty="0" baseline="25252" sz="1650" spc="15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baseline="25252" sz="1650" spc="112">
                          <a:latin typeface="Cambria Math"/>
                          <a:cs typeface="Cambria Math"/>
                        </a:rPr>
                        <a:t>[</a:t>
                      </a:r>
                      <a:r>
                        <a:rPr dirty="0" baseline="25252" sz="1650" spc="104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100">
                          <a:latin typeface="Cambria Math"/>
                          <a:cs typeface="Cambria Math"/>
                        </a:rPr>
                        <a:t>0	0	1	</a:t>
                      </a:r>
                      <a:r>
                        <a:rPr dirty="0" sz="1100" spc="40">
                          <a:latin typeface="Cambria Math"/>
                          <a:cs typeface="Cambria Math"/>
                        </a:rPr>
                        <a:t>0</a:t>
                      </a:r>
                      <a:r>
                        <a:rPr dirty="0" baseline="25252" sz="1650" spc="60">
                          <a:latin typeface="Cambria Math"/>
                          <a:cs typeface="Cambria Math"/>
                        </a:rPr>
                        <a:t>]</a:t>
                      </a:r>
                      <a:endParaRPr baseline="25252" sz="1650">
                        <a:latin typeface="Cambria Math"/>
                        <a:cs typeface="Cambria Math"/>
                      </a:endParaRPr>
                    </a:p>
                    <a:p>
                      <a:pPr marL="767715">
                        <a:lnSpc>
                          <a:spcPts val="1300"/>
                        </a:lnSpc>
                        <a:tabLst>
                          <a:tab pos="1029969" algn="l"/>
                          <a:tab pos="1294765" algn="l"/>
                          <a:tab pos="1548130" algn="l"/>
                        </a:tabLst>
                      </a:pPr>
                      <a:r>
                        <a:rPr dirty="0" sz="1100" spc="-20">
                          <a:latin typeface="Cambria Math"/>
                          <a:cs typeface="Cambria Math"/>
                        </a:rPr>
                        <a:t>t</a:t>
                      </a:r>
                      <a:r>
                        <a:rPr dirty="0" baseline="-17361" sz="1200" spc="-30">
                          <a:latin typeface="Cambria Math"/>
                          <a:cs typeface="Cambria Math"/>
                        </a:rPr>
                        <a:t>�	</a:t>
                      </a:r>
                      <a:r>
                        <a:rPr dirty="0" sz="1100" spc="5">
                          <a:latin typeface="Cambria Math"/>
                          <a:cs typeface="Cambria Math"/>
                        </a:rPr>
                        <a:t>t</a:t>
                      </a:r>
                      <a:r>
                        <a:rPr dirty="0" baseline="-17361" sz="1200" spc="7">
                          <a:latin typeface="Cambria Math"/>
                          <a:cs typeface="Cambria Math"/>
                        </a:rPr>
                        <a:t>�	</a:t>
                      </a:r>
                      <a:r>
                        <a:rPr dirty="0" sz="1100" spc="-55">
                          <a:latin typeface="Cambria Math"/>
                          <a:cs typeface="Cambria Math"/>
                        </a:rPr>
                        <a:t>t</a:t>
                      </a:r>
                      <a:r>
                        <a:rPr dirty="0" baseline="-17361" sz="1200" spc="-82">
                          <a:latin typeface="Cambria Math"/>
                          <a:cs typeface="Cambria Math"/>
                        </a:rPr>
                        <a:t>�	</a:t>
                      </a:r>
                      <a:r>
                        <a:rPr dirty="0" sz="1100">
                          <a:latin typeface="Cambria Math"/>
                          <a:cs typeface="Cambria Math"/>
                        </a:rPr>
                        <a:t>1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12496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99135">
                        <a:lnSpc>
                          <a:spcPct val="100000"/>
                        </a:lnSpc>
                        <a:tabLst>
                          <a:tab pos="982344" algn="l"/>
                          <a:tab pos="1222375" algn="l"/>
                          <a:tab pos="1440180" algn="l"/>
                        </a:tabLst>
                      </a:pPr>
                      <a:r>
                        <a:rPr dirty="0" sz="1000" spc="-17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19841" sz="1050" spc="-254">
                          <a:latin typeface="Cambria Math"/>
                          <a:cs typeface="Cambria Math"/>
                        </a:rPr>
                        <a:t>�	</a:t>
                      </a:r>
                      <a:r>
                        <a:rPr dirty="0" sz="1100">
                          <a:latin typeface="Cambria Math"/>
                          <a:cs typeface="Cambria Math"/>
                        </a:rPr>
                        <a:t>0	0	0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  <a:p>
                      <a:pPr marL="35179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959485" algn="l"/>
                          <a:tab pos="1222375" algn="l"/>
                          <a:tab pos="1440180" algn="l"/>
                        </a:tabLst>
                      </a:pPr>
                      <a:r>
                        <a:rPr dirty="0" baseline="-32828" sz="1650" spc="-322">
                          <a:latin typeface="Cambria Math"/>
                          <a:cs typeface="Cambria Math"/>
                        </a:rPr>
                        <a:t>�                       </a:t>
                      </a:r>
                      <a:r>
                        <a:rPr dirty="0" baseline="-32828" sz="1650">
                          <a:latin typeface="Cambria Math"/>
                          <a:cs typeface="Cambria Math"/>
                        </a:rPr>
                        <a:t>=   </a:t>
                      </a:r>
                      <a:r>
                        <a:rPr dirty="0" baseline="-32828" sz="1650" spc="12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baseline="-32828" sz="1650" spc="112">
                          <a:latin typeface="Cambria Math"/>
                          <a:cs typeface="Cambria Math"/>
                        </a:rPr>
                        <a:t>[</a:t>
                      </a:r>
                      <a:r>
                        <a:rPr dirty="0" baseline="-32828" sz="1650" spc="12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100">
                          <a:latin typeface="Cambria Math"/>
                          <a:cs typeface="Cambria Math"/>
                        </a:rPr>
                        <a:t>0	</a:t>
                      </a:r>
                      <a:r>
                        <a:rPr dirty="0" sz="1000" spc="-155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19841" sz="1050" spc="-232">
                          <a:latin typeface="Cambria Math"/>
                          <a:cs typeface="Cambria Math"/>
                        </a:rPr>
                        <a:t>�	</a:t>
                      </a:r>
                      <a:r>
                        <a:rPr dirty="0" sz="1100">
                          <a:latin typeface="Cambria Math"/>
                          <a:cs typeface="Cambria Math"/>
                        </a:rPr>
                        <a:t>0	</a:t>
                      </a:r>
                      <a:r>
                        <a:rPr dirty="0" sz="1100" spc="40">
                          <a:latin typeface="Cambria Math"/>
                          <a:cs typeface="Cambria Math"/>
                        </a:rPr>
                        <a:t>0</a:t>
                      </a:r>
                      <a:r>
                        <a:rPr dirty="0" baseline="-32828" sz="1650" spc="60">
                          <a:latin typeface="Cambria Math"/>
                          <a:cs typeface="Cambria Math"/>
                        </a:rPr>
                        <a:t>]</a:t>
                      </a:r>
                      <a:endParaRPr baseline="-32828" sz="1650">
                        <a:latin typeface="Cambria Math"/>
                        <a:cs typeface="Cambria Math"/>
                      </a:endParaRPr>
                    </a:p>
                    <a:p>
                      <a:pPr marL="721995">
                        <a:lnSpc>
                          <a:spcPts val="1300"/>
                        </a:lnSpc>
                        <a:spcBef>
                          <a:spcPts val="140"/>
                        </a:spcBef>
                        <a:tabLst>
                          <a:tab pos="982344" algn="l"/>
                          <a:tab pos="1222375" algn="l"/>
                          <a:tab pos="1440180" algn="l"/>
                        </a:tabLst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0	0	1	0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  <a:p>
                      <a:pPr marL="721995">
                        <a:lnSpc>
                          <a:spcPts val="1300"/>
                        </a:lnSpc>
                        <a:tabLst>
                          <a:tab pos="982344" algn="l"/>
                          <a:tab pos="1222375" algn="l"/>
                          <a:tab pos="1440180" algn="l"/>
                        </a:tabLst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0	0	0	1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 marL="438784">
                        <a:lnSpc>
                          <a:spcPts val="1110"/>
                        </a:lnSpc>
                        <a:tabLst>
                          <a:tab pos="730250" algn="l"/>
                          <a:tab pos="1101725" algn="l"/>
                          <a:tab pos="1464310" algn="l"/>
                        </a:tabLst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1	</a:t>
                      </a:r>
                      <a:r>
                        <a:rPr dirty="0" sz="1100" spc="-65">
                          <a:latin typeface="Cambria Math"/>
                          <a:cs typeface="Cambria Math"/>
                        </a:rPr>
                        <a:t>�ℎ</a:t>
                      </a:r>
                      <a:r>
                        <a:rPr dirty="0" baseline="38194" sz="1200" spc="-97">
                          <a:latin typeface="Cambria Math"/>
                          <a:cs typeface="Cambria Math"/>
                        </a:rPr>
                        <a:t>�	</a:t>
                      </a:r>
                      <a:r>
                        <a:rPr dirty="0" sz="1100" spc="-105">
                          <a:latin typeface="Cambria Math"/>
                          <a:cs typeface="Cambria Math"/>
                        </a:rPr>
                        <a:t>�ℎ</a:t>
                      </a:r>
                      <a:r>
                        <a:rPr dirty="0" baseline="27777" sz="1200" spc="-157">
                          <a:latin typeface="Cambria Math"/>
                          <a:cs typeface="Cambria Math"/>
                        </a:rPr>
                        <a:t>�	</a:t>
                      </a:r>
                      <a:r>
                        <a:rPr dirty="0" sz="1100">
                          <a:latin typeface="Cambria Math"/>
                          <a:cs typeface="Cambria Math"/>
                        </a:rPr>
                        <a:t>0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  <a:p>
                      <a:pPr algn="ctr" marL="365760">
                        <a:lnSpc>
                          <a:spcPts val="535"/>
                        </a:lnSpc>
                        <a:tabLst>
                          <a:tab pos="572770" algn="l"/>
                          <a:tab pos="931544" algn="l"/>
                          <a:tab pos="1303655" algn="l"/>
                          <a:tab pos="1591310" algn="l"/>
                        </a:tabLst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100">
                          <a:latin typeface="Cambria Math"/>
                          <a:cs typeface="Cambria Math"/>
                        </a:rPr>
                        <a:t>	</a:t>
                      </a:r>
                      <a:r>
                        <a:rPr dirty="0" baseline="-27777" sz="1200" spc="-120">
                          <a:latin typeface="Cambria Math"/>
                          <a:cs typeface="Cambria Math"/>
                        </a:rPr>
                        <a:t>�	</a:t>
                      </a:r>
                      <a:r>
                        <a:rPr dirty="0" baseline="24305" sz="1200" spc="-120">
                          <a:latin typeface="Cambria Math"/>
                          <a:cs typeface="Cambria Math"/>
                        </a:rPr>
                        <a:t>�	�	</a:t>
                      </a:r>
                      <a:r>
                        <a:rPr dirty="0" sz="1100" spc="-80">
                          <a:latin typeface="Cambria Math"/>
                          <a:cs typeface="Cambria Math"/>
                        </a:rPr>
                        <a:t> 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  <a:p>
                      <a:pPr algn="ctr" marL="365125">
                        <a:lnSpc>
                          <a:spcPts val="770"/>
                        </a:lnSpc>
                        <a:tabLst>
                          <a:tab pos="806450" algn="l"/>
                          <a:tab pos="1100455" algn="l"/>
                          <a:tab pos="1464310" algn="l"/>
                        </a:tabLst>
                      </a:pPr>
                      <a:r>
                        <a:rPr dirty="0" sz="1100" spc="-85">
                          <a:latin typeface="Cambria Math"/>
                          <a:cs typeface="Cambria Math"/>
                        </a:rPr>
                        <a:t>�ℎ</a:t>
                      </a:r>
                      <a:r>
                        <a:rPr dirty="0" baseline="-17361" sz="1200" spc="-127">
                          <a:latin typeface="Cambria Math"/>
                          <a:cs typeface="Cambria Math"/>
                        </a:rPr>
                        <a:t>�	</a:t>
                      </a:r>
                      <a:r>
                        <a:rPr dirty="0" sz="1100">
                          <a:latin typeface="Cambria Math"/>
                          <a:cs typeface="Cambria Math"/>
                        </a:rPr>
                        <a:t>1	</a:t>
                      </a:r>
                      <a:r>
                        <a:rPr dirty="0" sz="1100" spc="-110">
                          <a:latin typeface="Cambria Math"/>
                          <a:cs typeface="Cambria Math"/>
                        </a:rPr>
                        <a:t>�ℎ</a:t>
                      </a:r>
                      <a:r>
                        <a:rPr dirty="0" baseline="27777" sz="1200" spc="-165">
                          <a:latin typeface="Cambria Math"/>
                          <a:cs typeface="Cambria Math"/>
                        </a:rPr>
                        <a:t>�	</a:t>
                      </a:r>
                      <a:r>
                        <a:rPr dirty="0" sz="1100">
                          <a:latin typeface="Cambria Math"/>
                          <a:cs typeface="Cambria Math"/>
                        </a:rPr>
                        <a:t>0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  <a:p>
                      <a:pPr algn="ctr">
                        <a:lnSpc>
                          <a:spcPts val="844"/>
                        </a:lnSpc>
                        <a:tabLst>
                          <a:tab pos="1303020" algn="l"/>
                          <a:tab pos="1592580" algn="l"/>
                        </a:tabLst>
                      </a:pPr>
                      <a:r>
                        <a:rPr dirty="0" sz="1100" spc="-105">
                          <a:latin typeface="Cambria Math"/>
                          <a:cs typeface="Cambria Math"/>
                        </a:rPr>
                        <a:t>�ℎ      </a:t>
                      </a:r>
                      <a:r>
                        <a:rPr dirty="0" sz="1100" spc="2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10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dirty="0" baseline="12626" sz="1650">
                          <a:latin typeface="Cambria Math"/>
                          <a:cs typeface="Cambria Math"/>
                        </a:rPr>
                        <a:t>	</a:t>
                      </a:r>
                      <a:r>
                        <a:rPr dirty="0" baseline="27777" sz="1200" spc="-44">
                          <a:latin typeface="Cambria Math"/>
                          <a:cs typeface="Cambria Math"/>
                        </a:rPr>
                        <a:t>�	</a:t>
                      </a:r>
                      <a:r>
                        <a:rPr dirty="0" baseline="12626" sz="1650" spc="-44">
                          <a:latin typeface="Cambria Math"/>
                          <a:cs typeface="Cambria Math"/>
                        </a:rPr>
                        <a:t> </a:t>
                      </a:r>
                      <a:endParaRPr baseline="12626" sz="1650">
                        <a:latin typeface="Cambria Math"/>
                        <a:cs typeface="Cambria Math"/>
                      </a:endParaRPr>
                    </a:p>
                    <a:p>
                      <a:pPr algn="ctr" marL="365760">
                        <a:lnSpc>
                          <a:spcPts val="805"/>
                        </a:lnSpc>
                        <a:tabLst>
                          <a:tab pos="779145" algn="l"/>
                          <a:tab pos="1222375" algn="l"/>
                          <a:tab pos="1513840" algn="l"/>
                        </a:tabLst>
                      </a:pPr>
                      <a:r>
                        <a:rPr dirty="0" baseline="5050" sz="1650" spc="-7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100" spc="-85">
                          <a:latin typeface="Cambria Math"/>
                          <a:cs typeface="Cambria Math"/>
                        </a:rPr>
                        <a:t>�ℎ</a:t>
                      </a:r>
                      <a:r>
                        <a:rPr dirty="0" baseline="27777" sz="1200" spc="-127">
                          <a:latin typeface="Cambria Math"/>
                          <a:cs typeface="Cambria Math"/>
                        </a:rPr>
                        <a:t>�	</a:t>
                      </a:r>
                      <a:r>
                        <a:rPr dirty="0" sz="1100" spc="-65">
                          <a:latin typeface="Cambria Math"/>
                          <a:cs typeface="Cambria Math"/>
                        </a:rPr>
                        <a:t>�ℎ</a:t>
                      </a:r>
                      <a:r>
                        <a:rPr dirty="0" baseline="38194" sz="1200" spc="-97">
                          <a:latin typeface="Cambria Math"/>
                          <a:cs typeface="Cambria Math"/>
                        </a:rPr>
                        <a:t>�	</a:t>
                      </a:r>
                      <a:r>
                        <a:rPr dirty="0" sz="1100">
                          <a:latin typeface="Cambria Math"/>
                          <a:cs typeface="Cambria Math"/>
                        </a:rPr>
                        <a:t>1	0</a:t>
                      </a:r>
                      <a:r>
                        <a:rPr dirty="0" baseline="5050" sz="1650">
                          <a:latin typeface="Cambria Math"/>
                          <a:cs typeface="Cambria Math"/>
                        </a:rPr>
                        <a:t> </a:t>
                      </a:r>
                      <a:endParaRPr baseline="5050" sz="1650">
                        <a:latin typeface="Cambria Math"/>
                        <a:cs typeface="Cambria Math"/>
                      </a:endParaRPr>
                    </a:p>
                    <a:p>
                      <a:pPr algn="ctr" marR="80010">
                        <a:lnSpc>
                          <a:spcPts val="500"/>
                        </a:lnSpc>
                        <a:tabLst>
                          <a:tab pos="364490" algn="l"/>
                        </a:tabLst>
                      </a:pPr>
                      <a:r>
                        <a:rPr dirty="0" baseline="3472" sz="1200" spc="-232">
                          <a:latin typeface="Cambria Math"/>
                          <a:cs typeface="Cambria Math"/>
                        </a:rPr>
                        <a:t>�	</a:t>
                      </a:r>
                      <a:r>
                        <a:rPr dirty="0" sz="800" spc="-155">
                          <a:latin typeface="Cambria Math"/>
                          <a:cs typeface="Cambria Math"/>
                        </a:rPr>
                        <a:t>�</a:t>
                      </a:r>
                      <a:endParaRPr sz="800">
                        <a:latin typeface="Cambria Math"/>
                        <a:cs typeface="Cambria Math"/>
                      </a:endParaRPr>
                    </a:p>
                    <a:p>
                      <a:pPr algn="ctr" marL="365760">
                        <a:lnSpc>
                          <a:spcPts val="1235"/>
                        </a:lnSpc>
                        <a:tabLst>
                          <a:tab pos="855344" algn="l"/>
                          <a:tab pos="1222375" algn="l"/>
                          <a:tab pos="1513840" algn="l"/>
                        </a:tabLst>
                      </a:pPr>
                      <a:r>
                        <a:rPr dirty="0" baseline="10101" sz="1650">
                          <a:latin typeface="Cambria Math"/>
                          <a:cs typeface="Cambria Math"/>
                        </a:rPr>
                        <a:t>[    </a:t>
                      </a:r>
                      <a:r>
                        <a:rPr dirty="0" baseline="10101" sz="1650" spc="157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100">
                          <a:latin typeface="Cambria Math"/>
                          <a:cs typeface="Cambria Math"/>
                        </a:rPr>
                        <a:t>0	0	0	1</a:t>
                      </a:r>
                      <a:r>
                        <a:rPr dirty="0" baseline="10101" sz="1650">
                          <a:latin typeface="Cambria Math"/>
                          <a:cs typeface="Cambria Math"/>
                        </a:rPr>
                        <a:t>]</a:t>
                      </a:r>
                      <a:endParaRPr baseline="10101" sz="165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328930">
                        <a:lnSpc>
                          <a:spcPts val="1310"/>
                        </a:lnSpc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Translation</a:t>
                      </a:r>
                      <a:r>
                        <a:rPr dirty="0" sz="1100" spc="-5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Matrix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496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5130">
                        <a:lnSpc>
                          <a:spcPts val="1310"/>
                        </a:lnSpc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Scaling</a:t>
                      </a:r>
                      <a:r>
                        <a:rPr dirty="0" sz="1100" spc="-7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Matrix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0220">
                        <a:lnSpc>
                          <a:spcPts val="1310"/>
                        </a:lnSpc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Shear</a:t>
                      </a:r>
                      <a:r>
                        <a:rPr dirty="0" sz="1100" spc="-60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Matrix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4" name="object 34"/>
          <p:cNvSpPr/>
          <p:nvPr/>
        </p:nvSpPr>
        <p:spPr>
          <a:xfrm>
            <a:off x="2447544" y="914399"/>
            <a:ext cx="2763011" cy="2314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49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00100" y="914399"/>
          <a:ext cx="6071870" cy="1053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9698"/>
                <a:gridCol w="1943354"/>
                <a:gridCol w="1999868"/>
              </a:tblGrid>
              <a:tr h="8582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705485">
                        <a:lnSpc>
                          <a:spcPts val="1190"/>
                        </a:lnSpc>
                        <a:tabLst>
                          <a:tab pos="1005205" algn="l"/>
                          <a:tab pos="1454785" algn="l"/>
                          <a:tab pos="1804670" algn="l"/>
                        </a:tabLst>
                      </a:pPr>
                      <a:r>
                        <a:rPr dirty="0" sz="1000" spc="-5">
                          <a:latin typeface="Cambria Math"/>
                          <a:cs typeface="Cambria Math"/>
                        </a:rPr>
                        <a:t>1	0	0	0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  <a:p>
                      <a:pPr marL="167005">
                        <a:lnSpc>
                          <a:spcPts val="1175"/>
                        </a:lnSpc>
                        <a:tabLst>
                          <a:tab pos="903605" algn="l"/>
                          <a:tab pos="1304290" algn="l"/>
                          <a:tab pos="1804670" algn="l"/>
                        </a:tabLst>
                      </a:pPr>
                      <a:r>
                        <a:rPr dirty="0" baseline="-30555" sz="1500" spc="-22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59523" sz="1050" spc="82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27777" sz="1500" spc="-15">
                          <a:latin typeface="Cambria Math"/>
                          <a:cs typeface="Cambria Math"/>
                        </a:rPr>
                        <a:t>(</a:t>
                      </a:r>
                      <a:r>
                        <a:rPr dirty="0" baseline="-30555" sz="1500" spc="37">
                          <a:latin typeface="Cambria Math"/>
                          <a:cs typeface="Cambria Math"/>
                        </a:rPr>
                        <a:t>𝜃</a:t>
                      </a:r>
                      <a:r>
                        <a:rPr dirty="0" baseline="-27777" sz="1500">
                          <a:latin typeface="Cambria Math"/>
                          <a:cs typeface="Cambria Math"/>
                        </a:rPr>
                        <a:t>)</a:t>
                      </a:r>
                      <a:r>
                        <a:rPr dirty="0" baseline="-27777" sz="1500" spc="104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baseline="-30555" sz="150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dirty="0" baseline="-30555" sz="1500" spc="82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baseline="-30555" sz="1500">
                          <a:latin typeface="Cambria Math"/>
                          <a:cs typeface="Cambria Math"/>
                        </a:rPr>
                        <a:t>[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0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	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c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os</a:t>
                      </a:r>
                      <a:r>
                        <a:rPr dirty="0" sz="1000" spc="-6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𝜃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	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dirty="0" sz="1000" spc="-5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s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in</a:t>
                      </a:r>
                      <a:r>
                        <a:rPr dirty="0" sz="1000" spc="-4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𝜃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	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0</a:t>
                      </a:r>
                      <a:r>
                        <a:rPr dirty="0" baseline="-30555" sz="1500">
                          <a:latin typeface="Cambria Math"/>
                          <a:cs typeface="Cambria Math"/>
                        </a:rPr>
                        <a:t>]</a:t>
                      </a:r>
                      <a:endParaRPr baseline="-30555" sz="1500">
                        <a:latin typeface="Cambria Math"/>
                        <a:cs typeface="Cambria Math"/>
                      </a:endParaRPr>
                    </a:p>
                    <a:p>
                      <a:pPr marL="705485" marR="214629">
                        <a:lnSpc>
                          <a:spcPts val="1180"/>
                        </a:lnSpc>
                        <a:spcBef>
                          <a:spcPts val="45"/>
                        </a:spcBef>
                        <a:tabLst>
                          <a:tab pos="911225" algn="l"/>
                          <a:tab pos="1353185" algn="l"/>
                          <a:tab pos="1454785" algn="l"/>
                          <a:tab pos="1804670" algn="l"/>
                        </a:tabLst>
                      </a:pPr>
                      <a:r>
                        <a:rPr dirty="0" sz="1000">
                          <a:latin typeface="Cambria Math"/>
                          <a:cs typeface="Cambria Math"/>
                        </a:rPr>
                        <a:t>0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	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s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in</a:t>
                      </a:r>
                      <a:r>
                        <a:rPr dirty="0" sz="1000" spc="-4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𝜃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	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c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os</a:t>
                      </a:r>
                      <a:r>
                        <a:rPr dirty="0" sz="1000" spc="-5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𝜃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	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0 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000" spc="-5">
                          <a:latin typeface="Cambria Math"/>
                          <a:cs typeface="Cambria Math"/>
                        </a:rPr>
                        <a:t>0	0		0 </a:t>
                      </a:r>
                      <a:r>
                        <a:rPr dirty="0" sz="1000" spc="-5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0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000" spc="-5">
                          <a:latin typeface="Cambria Math"/>
                          <a:cs typeface="Cambria Math"/>
                        </a:rPr>
                        <a:t>1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12496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523875">
                        <a:lnSpc>
                          <a:spcPct val="100000"/>
                        </a:lnSpc>
                        <a:tabLst>
                          <a:tab pos="963294" algn="l"/>
                          <a:tab pos="1170305" algn="l"/>
                          <a:tab pos="1562100" algn="l"/>
                        </a:tabLst>
                      </a:pPr>
                      <a:r>
                        <a:rPr dirty="0" sz="1000" spc="-5">
                          <a:latin typeface="Cambria Math"/>
                          <a:cs typeface="Cambria Math"/>
                        </a:rPr>
                        <a:t>cos  </a:t>
                      </a:r>
                      <a:r>
                        <a:rPr dirty="0" sz="1000" spc="10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000" spc="-5">
                          <a:latin typeface="Cambria Math"/>
                          <a:cs typeface="Cambria Math"/>
                        </a:rPr>
                        <a:t>𝜃	0	sin  </a:t>
                      </a:r>
                      <a:r>
                        <a:rPr dirty="0" sz="1000" spc="10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000" spc="-5">
                          <a:latin typeface="Cambria Math"/>
                          <a:cs typeface="Cambria Math"/>
                        </a:rPr>
                        <a:t>𝜃	0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  <a:p>
                      <a:pPr marL="92710">
                        <a:lnSpc>
                          <a:spcPts val="919"/>
                        </a:lnSpc>
                        <a:spcBef>
                          <a:spcPts val="500"/>
                        </a:spcBef>
                        <a:tabLst>
                          <a:tab pos="775335" algn="l"/>
                          <a:tab pos="1112520" algn="l"/>
                          <a:tab pos="1412875" algn="l"/>
                          <a:tab pos="1711325" algn="l"/>
                        </a:tabLst>
                      </a:pPr>
                      <a:r>
                        <a:rPr dirty="0" sz="1000" spc="-15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15873" sz="1050" spc="75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2777" sz="1500" spc="-15">
                          <a:latin typeface="Cambria Math"/>
                          <a:cs typeface="Cambria Math"/>
                        </a:rPr>
                        <a:t>(</a:t>
                      </a:r>
                      <a:r>
                        <a:rPr dirty="0" sz="1000" spc="25">
                          <a:latin typeface="Cambria Math"/>
                          <a:cs typeface="Cambria Math"/>
                        </a:rPr>
                        <a:t>𝜃</a:t>
                      </a:r>
                      <a:r>
                        <a:rPr dirty="0" baseline="2777" sz="1500">
                          <a:latin typeface="Cambria Math"/>
                          <a:cs typeface="Cambria Math"/>
                        </a:rPr>
                        <a:t>)</a:t>
                      </a:r>
                      <a:r>
                        <a:rPr dirty="0" baseline="2777" sz="1500" spc="104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dirty="0" sz="1000" spc="5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[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	</a:t>
                      </a:r>
                      <a:r>
                        <a:rPr dirty="0" baseline="30555" sz="1500">
                          <a:latin typeface="Cambria Math"/>
                          <a:cs typeface="Cambria Math"/>
                        </a:rPr>
                        <a:t>0</a:t>
                      </a:r>
                      <a:r>
                        <a:rPr dirty="0" baseline="30555" sz="1500">
                          <a:latin typeface="Cambria Math"/>
                          <a:cs typeface="Cambria Math"/>
                        </a:rPr>
                        <a:t>	</a:t>
                      </a:r>
                      <a:r>
                        <a:rPr dirty="0" baseline="30555" sz="150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dirty="0" baseline="30555" sz="1500">
                          <a:latin typeface="Cambria Math"/>
                          <a:cs typeface="Cambria Math"/>
                        </a:rPr>
                        <a:t>	</a:t>
                      </a:r>
                      <a:r>
                        <a:rPr dirty="0" baseline="30555" sz="1500">
                          <a:latin typeface="Cambria Math"/>
                          <a:cs typeface="Cambria Math"/>
                        </a:rPr>
                        <a:t>0</a:t>
                      </a:r>
                      <a:r>
                        <a:rPr dirty="0" baseline="30555" sz="1500">
                          <a:latin typeface="Cambria Math"/>
                          <a:cs typeface="Cambria Math"/>
                        </a:rPr>
                        <a:t>	</a:t>
                      </a:r>
                      <a:r>
                        <a:rPr dirty="0" baseline="30555" sz="1500">
                          <a:latin typeface="Cambria Math"/>
                          <a:cs typeface="Cambria Math"/>
                        </a:rPr>
                        <a:t>0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]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  <a:p>
                      <a:pPr marL="633730">
                        <a:lnSpc>
                          <a:spcPts val="905"/>
                        </a:lnSpc>
                        <a:tabLst>
                          <a:tab pos="1112520" algn="l"/>
                          <a:tab pos="1310640" algn="l"/>
                          <a:tab pos="1711325" algn="l"/>
                        </a:tabLst>
                      </a:pPr>
                      <a:r>
                        <a:rPr dirty="0" sz="1000" spc="-5">
                          <a:latin typeface="Cambria Math"/>
                          <a:cs typeface="Cambria Math"/>
                        </a:rPr>
                        <a:t>−sin  </a:t>
                      </a:r>
                      <a:r>
                        <a:rPr dirty="0" sz="1000" spc="12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000" spc="-5">
                          <a:latin typeface="Cambria Math"/>
                          <a:cs typeface="Cambria Math"/>
                        </a:rPr>
                        <a:t>𝜃	0	cos  </a:t>
                      </a:r>
                      <a:r>
                        <a:rPr dirty="0" sz="1000" spc="11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000" spc="-5">
                          <a:latin typeface="Cambria Math"/>
                          <a:cs typeface="Cambria Math"/>
                        </a:rPr>
                        <a:t>𝜃	0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  <a:p>
                      <a:pPr algn="ctr" marL="626110">
                        <a:lnSpc>
                          <a:spcPts val="1190"/>
                        </a:lnSpc>
                        <a:tabLst>
                          <a:tab pos="963294" algn="l"/>
                          <a:tab pos="1263015" algn="l"/>
                          <a:tab pos="1562100" algn="l"/>
                        </a:tabLst>
                      </a:pPr>
                      <a:r>
                        <a:rPr dirty="0" sz="1000" spc="-5">
                          <a:latin typeface="Cambria Math"/>
                          <a:cs typeface="Cambria Math"/>
                        </a:rPr>
                        <a:t>0	0	0	1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8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476884">
                        <a:lnSpc>
                          <a:spcPts val="1190"/>
                        </a:lnSpc>
                        <a:tabLst>
                          <a:tab pos="877569" algn="l"/>
                          <a:tab pos="1406525" algn="l"/>
                        </a:tabLst>
                      </a:pPr>
                      <a:r>
                        <a:rPr dirty="0" sz="1000" spc="-5">
                          <a:latin typeface="Cambria Math"/>
                          <a:cs typeface="Cambria Math"/>
                        </a:rPr>
                        <a:t>cos  </a:t>
                      </a:r>
                      <a:r>
                        <a:rPr dirty="0" sz="1000" spc="10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000" spc="-5">
                          <a:latin typeface="Cambria Math"/>
                          <a:cs typeface="Cambria Math"/>
                        </a:rPr>
                        <a:t>𝜃	−  </a:t>
                      </a:r>
                      <a:r>
                        <a:rPr dirty="0" sz="1000" spc="17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000" spc="-5">
                          <a:latin typeface="Cambria Math"/>
                          <a:cs typeface="Cambria Math"/>
                        </a:rPr>
                        <a:t>sin</a:t>
                      </a:r>
                      <a:r>
                        <a:rPr dirty="0" sz="1000" spc="11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000" spc="-5">
                          <a:latin typeface="Cambria Math"/>
                          <a:cs typeface="Cambria Math"/>
                        </a:rPr>
                        <a:t>𝜃	0   </a:t>
                      </a:r>
                      <a:r>
                        <a:rPr dirty="0" sz="1000" spc="3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000" spc="-5">
                          <a:latin typeface="Cambria Math"/>
                          <a:cs typeface="Cambria Math"/>
                        </a:rPr>
                        <a:t>0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  <a:p>
                      <a:pPr marL="100330">
                        <a:lnSpc>
                          <a:spcPts val="1170"/>
                        </a:lnSpc>
                        <a:tabLst>
                          <a:tab pos="1098550" algn="l"/>
                          <a:tab pos="1563370" algn="l"/>
                        </a:tabLst>
                      </a:pPr>
                      <a:r>
                        <a:rPr dirty="0" baseline="-30555" sz="1500" spc="-22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59523" sz="1050" spc="89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27777" sz="1500" spc="-15">
                          <a:latin typeface="Cambria Math"/>
                          <a:cs typeface="Cambria Math"/>
                        </a:rPr>
                        <a:t>(</a:t>
                      </a:r>
                      <a:r>
                        <a:rPr dirty="0" baseline="-30555" sz="1500" spc="37">
                          <a:latin typeface="Cambria Math"/>
                          <a:cs typeface="Cambria Math"/>
                        </a:rPr>
                        <a:t>𝜃</a:t>
                      </a:r>
                      <a:r>
                        <a:rPr dirty="0" baseline="-27777" sz="1500">
                          <a:latin typeface="Cambria Math"/>
                          <a:cs typeface="Cambria Math"/>
                        </a:rPr>
                        <a:t>)</a:t>
                      </a:r>
                      <a:r>
                        <a:rPr dirty="0" baseline="-27777" sz="1500" spc="89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baseline="-30555" sz="150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dirty="0" baseline="-30555" sz="1500" spc="97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baseline="-30555" sz="1500" spc="89">
                          <a:latin typeface="Cambria Math"/>
                          <a:cs typeface="Cambria Math"/>
                        </a:rPr>
                        <a:t>[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s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in</a:t>
                      </a:r>
                      <a:r>
                        <a:rPr dirty="0" sz="1000" spc="-4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𝜃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	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c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os</a:t>
                      </a:r>
                      <a:r>
                        <a:rPr dirty="0" sz="1000" spc="-6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𝜃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	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0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    </a:t>
                      </a:r>
                      <a:r>
                        <a:rPr dirty="0" sz="1000" spc="-10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000">
                          <a:latin typeface="Cambria Math"/>
                          <a:cs typeface="Cambria Math"/>
                        </a:rPr>
                        <a:t>0</a:t>
                      </a:r>
                      <a:r>
                        <a:rPr dirty="0" baseline="-30555" sz="1500">
                          <a:latin typeface="Cambria Math"/>
                          <a:cs typeface="Cambria Math"/>
                        </a:rPr>
                        <a:t>]</a:t>
                      </a:r>
                      <a:endParaRPr baseline="-30555" sz="1500">
                        <a:latin typeface="Cambria Math"/>
                        <a:cs typeface="Cambria Math"/>
                      </a:endParaRPr>
                    </a:p>
                    <a:p>
                      <a:pPr algn="ctr" marL="578485">
                        <a:lnSpc>
                          <a:spcPts val="1170"/>
                        </a:lnSpc>
                        <a:tabLst>
                          <a:tab pos="1043940" algn="l"/>
                          <a:tab pos="1406525" algn="l"/>
                        </a:tabLst>
                      </a:pPr>
                      <a:r>
                        <a:rPr dirty="0" sz="1000" spc="-5">
                          <a:latin typeface="Cambria Math"/>
                          <a:cs typeface="Cambria Math"/>
                        </a:rPr>
                        <a:t>0	0	1   </a:t>
                      </a:r>
                      <a:r>
                        <a:rPr dirty="0" sz="1000" spc="3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000" spc="-5">
                          <a:latin typeface="Cambria Math"/>
                          <a:cs typeface="Cambria Math"/>
                        </a:rPr>
                        <a:t>0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  <a:p>
                      <a:pPr algn="ctr" marL="578485">
                        <a:lnSpc>
                          <a:spcPts val="1190"/>
                        </a:lnSpc>
                        <a:tabLst>
                          <a:tab pos="1043940" algn="l"/>
                          <a:tab pos="1406525" algn="l"/>
                        </a:tabLst>
                      </a:pPr>
                      <a:r>
                        <a:rPr dirty="0" sz="1000" spc="-5">
                          <a:latin typeface="Cambria Math"/>
                          <a:cs typeface="Cambria Math"/>
                        </a:rPr>
                        <a:t>0	0	0   </a:t>
                      </a:r>
                      <a:r>
                        <a:rPr dirty="0" sz="1000" spc="3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000" spc="-5">
                          <a:latin typeface="Cambria Math"/>
                          <a:cs typeface="Cambria Math"/>
                        </a:rPr>
                        <a:t>1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12191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80">
                <a:tc gridSpan="3">
                  <a:txBody>
                    <a:bodyPr/>
                    <a:lstStyle/>
                    <a:p>
                      <a:pPr algn="ctr" marL="105410">
                        <a:lnSpc>
                          <a:spcPts val="1310"/>
                        </a:lnSpc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Rotation</a:t>
                      </a:r>
                      <a:r>
                        <a:rPr dirty="0" sz="1100" spc="-6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Matrix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12496">
                      <a:solidFill>
                        <a:srgbClr val="000000"/>
                      </a:solidFill>
                      <a:prstDash val="solid"/>
                    </a:lnL>
                    <a:lnR w="12191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1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50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" y="38099"/>
            <a:ext cx="7499984" cy="1296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r" marR="662305">
              <a:lnSpc>
                <a:spcPct val="100000"/>
              </a:lnSpc>
              <a:spcBef>
                <a:spcPts val="690"/>
              </a:spcBef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1812" y="2889757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400" y="1813621"/>
            <a:ext cx="6086475" cy="7305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8600"/>
              </a:lnSpc>
            </a:pPr>
            <a:r>
              <a:rPr dirty="0" sz="1100">
                <a:latin typeface="Verdana"/>
                <a:cs typeface="Verdana"/>
              </a:rPr>
              <a:t>In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computer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graphics,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often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need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draw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different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types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objects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onto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screen.  </a:t>
            </a:r>
            <a:r>
              <a:rPr dirty="0" sz="1100">
                <a:latin typeface="Verdana"/>
                <a:cs typeface="Verdana"/>
              </a:rPr>
              <a:t>Objects </a:t>
            </a:r>
            <a:r>
              <a:rPr dirty="0" sz="1100" spc="-5">
                <a:latin typeface="Verdana"/>
                <a:cs typeface="Verdana"/>
              </a:rPr>
              <a:t>are </a:t>
            </a:r>
            <a:r>
              <a:rPr dirty="0" sz="1100">
                <a:latin typeface="Verdana"/>
                <a:cs typeface="Verdana"/>
              </a:rPr>
              <a:t>not </a:t>
            </a:r>
            <a:r>
              <a:rPr dirty="0" sz="1100" spc="-5">
                <a:latin typeface="Verdana"/>
                <a:cs typeface="Verdana"/>
              </a:rPr>
              <a:t>flat all the time </a:t>
            </a:r>
            <a:r>
              <a:rPr dirty="0" sz="1100">
                <a:latin typeface="Verdana"/>
                <a:cs typeface="Verdana"/>
              </a:rPr>
              <a:t>and we need to </a:t>
            </a:r>
            <a:r>
              <a:rPr dirty="0" sz="1100" spc="-5">
                <a:latin typeface="Verdana"/>
                <a:cs typeface="Verdana"/>
              </a:rPr>
              <a:t>draw curves </a:t>
            </a:r>
            <a:r>
              <a:rPr dirty="0" sz="1100">
                <a:latin typeface="Verdana"/>
                <a:cs typeface="Verdana"/>
              </a:rPr>
              <a:t>many </a:t>
            </a:r>
            <a:r>
              <a:rPr dirty="0" sz="1100" spc="-5">
                <a:latin typeface="Verdana"/>
                <a:cs typeface="Verdana"/>
              </a:rPr>
              <a:t>times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draw </a:t>
            </a:r>
            <a:r>
              <a:rPr dirty="0" sz="1100">
                <a:latin typeface="Verdana"/>
                <a:cs typeface="Verdana"/>
              </a:rPr>
              <a:t>an  </a:t>
            </a:r>
            <a:r>
              <a:rPr dirty="0" sz="1100">
                <a:latin typeface="Verdana"/>
                <a:cs typeface="Verdana"/>
              </a:rPr>
              <a:t>object.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30" b="1">
                <a:latin typeface="Arial"/>
                <a:cs typeface="Arial"/>
              </a:rPr>
              <a:t>Types </a:t>
            </a:r>
            <a:r>
              <a:rPr dirty="0" sz="1800" spc="-65" b="1">
                <a:latin typeface="Arial"/>
                <a:cs typeface="Arial"/>
              </a:rPr>
              <a:t>of</a:t>
            </a:r>
            <a:r>
              <a:rPr dirty="0" sz="1800" spc="-425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Curves</a:t>
            </a:r>
            <a:endParaRPr sz="1800">
              <a:latin typeface="Arial"/>
              <a:cs typeface="Arial"/>
            </a:endParaRPr>
          </a:p>
          <a:p>
            <a:pPr algn="just" marL="12700" marR="6985">
              <a:lnSpc>
                <a:spcPct val="108700"/>
              </a:lnSpc>
              <a:spcBef>
                <a:spcPts val="730"/>
              </a:spcBef>
            </a:pP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curve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infinitely large </a:t>
            </a:r>
            <a:r>
              <a:rPr dirty="0" sz="1100">
                <a:latin typeface="Verdana"/>
                <a:cs typeface="Verdana"/>
              </a:rPr>
              <a:t>set of </a:t>
            </a:r>
            <a:r>
              <a:rPr dirty="0" sz="1100" spc="-5">
                <a:latin typeface="Verdana"/>
                <a:cs typeface="Verdana"/>
              </a:rPr>
              <a:t>points. Each point has </a:t>
            </a:r>
            <a:r>
              <a:rPr dirty="0" sz="1100">
                <a:latin typeface="Verdana"/>
                <a:cs typeface="Verdana"/>
              </a:rPr>
              <a:t>two </a:t>
            </a:r>
            <a:r>
              <a:rPr dirty="0" sz="1100" spc="-5">
                <a:latin typeface="Verdana"/>
                <a:cs typeface="Verdana"/>
              </a:rPr>
              <a:t>neighbors </a:t>
            </a:r>
            <a:r>
              <a:rPr dirty="0" sz="1100">
                <a:latin typeface="Verdana"/>
                <a:cs typeface="Verdana"/>
              </a:rPr>
              <a:t>except  </a:t>
            </a:r>
            <a:r>
              <a:rPr dirty="0" sz="1100" spc="-5">
                <a:latin typeface="Verdana"/>
                <a:cs typeface="Verdana"/>
              </a:rPr>
              <a:t>endpoints. Curves </a:t>
            </a:r>
            <a:r>
              <a:rPr dirty="0" sz="1100">
                <a:latin typeface="Verdana"/>
                <a:cs typeface="Verdana"/>
              </a:rPr>
              <a:t>can be </a:t>
            </a:r>
            <a:r>
              <a:rPr dirty="0" sz="1100" spc="-5">
                <a:latin typeface="Verdana"/>
                <a:cs typeface="Verdana"/>
              </a:rPr>
              <a:t>broadly </a:t>
            </a:r>
            <a:r>
              <a:rPr dirty="0" sz="1100">
                <a:latin typeface="Verdana"/>
                <a:cs typeface="Verdana"/>
              </a:rPr>
              <a:t>classified </a:t>
            </a:r>
            <a:r>
              <a:rPr dirty="0" sz="1100" spc="-5">
                <a:latin typeface="Verdana"/>
                <a:cs typeface="Verdana"/>
              </a:rPr>
              <a:t>into three </a:t>
            </a:r>
            <a:r>
              <a:rPr dirty="0" sz="1100">
                <a:latin typeface="Verdana"/>
                <a:cs typeface="Verdana"/>
              </a:rPr>
              <a:t>categories: </a:t>
            </a:r>
            <a:r>
              <a:rPr dirty="0" sz="1100" spc="-5" b="1">
                <a:latin typeface="Verdana"/>
                <a:cs typeface="Verdana"/>
              </a:rPr>
              <a:t>explicit</a:t>
            </a:r>
            <a:r>
              <a:rPr dirty="0" sz="1100" spc="-5">
                <a:latin typeface="Verdana"/>
                <a:cs typeface="Verdana"/>
              </a:rPr>
              <a:t>, </a:t>
            </a:r>
            <a:r>
              <a:rPr dirty="0" sz="1100" spc="-5" b="1">
                <a:latin typeface="Verdana"/>
                <a:cs typeface="Verdana"/>
              </a:rPr>
              <a:t>implicit</a:t>
            </a:r>
            <a:r>
              <a:rPr dirty="0" sz="1100" spc="-5">
                <a:latin typeface="Verdana"/>
                <a:cs typeface="Verdana"/>
              </a:rPr>
              <a:t>,  and </a:t>
            </a:r>
            <a:r>
              <a:rPr dirty="0" sz="1100" b="1">
                <a:latin typeface="Verdana"/>
                <a:cs typeface="Verdana"/>
              </a:rPr>
              <a:t>parametric</a:t>
            </a:r>
            <a:r>
              <a:rPr dirty="0" sz="1100" spc="-95" b="1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curves</a:t>
            </a:r>
            <a:r>
              <a:rPr dirty="0" sz="110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600" spc="-110" b="1">
                <a:latin typeface="Arial"/>
                <a:cs typeface="Arial"/>
              </a:rPr>
              <a:t>Implicit</a:t>
            </a:r>
            <a:r>
              <a:rPr dirty="0" sz="1600" spc="-345" b="1">
                <a:latin typeface="Arial"/>
                <a:cs typeface="Arial"/>
              </a:rPr>
              <a:t> </a:t>
            </a:r>
            <a:r>
              <a:rPr dirty="0" sz="1600" spc="-110" b="1">
                <a:latin typeface="Arial"/>
                <a:cs typeface="Arial"/>
              </a:rPr>
              <a:t>Curves</a:t>
            </a:r>
            <a:endParaRPr sz="1600">
              <a:latin typeface="Arial"/>
              <a:cs typeface="Arial"/>
            </a:endParaRPr>
          </a:p>
          <a:p>
            <a:pPr algn="just" marL="12700" marR="7620">
              <a:lnSpc>
                <a:spcPct val="108600"/>
              </a:lnSpc>
              <a:spcBef>
                <a:spcPts val="530"/>
              </a:spcBef>
            </a:pPr>
            <a:r>
              <a:rPr dirty="0" sz="1100" spc="-5">
                <a:latin typeface="Verdana"/>
                <a:cs typeface="Verdana"/>
              </a:rPr>
              <a:t>Implicit curve representations define the </a:t>
            </a:r>
            <a:r>
              <a:rPr dirty="0" sz="1100">
                <a:latin typeface="Verdana"/>
                <a:cs typeface="Verdana"/>
              </a:rPr>
              <a:t>set of </a:t>
            </a:r>
            <a:r>
              <a:rPr dirty="0" sz="1100" spc="-5">
                <a:latin typeface="Verdana"/>
                <a:cs typeface="Verdana"/>
              </a:rPr>
              <a:t>points </a:t>
            </a:r>
            <a:r>
              <a:rPr dirty="0" sz="1100">
                <a:latin typeface="Verdana"/>
                <a:cs typeface="Verdana"/>
              </a:rPr>
              <a:t>on a curve by employing a  </a:t>
            </a:r>
            <a:r>
              <a:rPr dirty="0" sz="1100" spc="-5">
                <a:latin typeface="Verdana"/>
                <a:cs typeface="Verdana"/>
              </a:rPr>
              <a:t>procedure that </a:t>
            </a:r>
            <a:r>
              <a:rPr dirty="0" sz="1100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test </a:t>
            </a:r>
            <a:r>
              <a:rPr dirty="0" sz="1100">
                <a:latin typeface="Verdana"/>
                <a:cs typeface="Verdana"/>
              </a:rPr>
              <a:t>to see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point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 curve. Usually,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implicit </a:t>
            </a:r>
            <a:r>
              <a:rPr dirty="0" sz="1100" spc="5">
                <a:latin typeface="Verdana"/>
                <a:cs typeface="Verdana"/>
              </a:rPr>
              <a:t>curve </a:t>
            </a:r>
            <a:r>
              <a:rPr dirty="0" sz="1100" spc="-10">
                <a:latin typeface="Verdana"/>
                <a:cs typeface="Verdana"/>
              </a:rPr>
              <a:t>is  </a:t>
            </a:r>
            <a:r>
              <a:rPr dirty="0" sz="1100" spc="-5">
                <a:latin typeface="Verdana"/>
                <a:cs typeface="Verdana"/>
              </a:rPr>
              <a:t>defined </a:t>
            </a:r>
            <a:r>
              <a:rPr dirty="0" sz="1100">
                <a:latin typeface="Verdana"/>
                <a:cs typeface="Verdana"/>
              </a:rPr>
              <a:t>by an </a:t>
            </a:r>
            <a:r>
              <a:rPr dirty="0" sz="1100" spc="-5">
                <a:latin typeface="Verdana"/>
                <a:cs typeface="Verdana"/>
              </a:rPr>
              <a:t>implicit function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form:</a:t>
            </a:r>
            <a:endParaRPr sz="11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f(x, y) </a:t>
            </a:r>
            <a:r>
              <a:rPr dirty="0" sz="1100">
                <a:latin typeface="Verdana"/>
                <a:cs typeface="Verdana"/>
              </a:rPr>
              <a:t>=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0</a:t>
            </a:r>
            <a:endParaRPr sz="1100">
              <a:latin typeface="Verdana"/>
              <a:cs typeface="Verdana"/>
            </a:endParaRPr>
          </a:p>
          <a:p>
            <a:pPr algn="just" marL="12700" marR="5715">
              <a:lnSpc>
                <a:spcPct val="108300"/>
              </a:lnSpc>
              <a:spcBef>
                <a:spcPts val="825"/>
              </a:spcBef>
            </a:pPr>
            <a:r>
              <a:rPr dirty="0" sz="1100">
                <a:latin typeface="Verdana"/>
                <a:cs typeface="Verdana"/>
              </a:rPr>
              <a:t>It can </a:t>
            </a:r>
            <a:r>
              <a:rPr dirty="0" sz="1100" spc="-5">
                <a:latin typeface="Verdana"/>
                <a:cs typeface="Verdana"/>
              </a:rPr>
              <a:t>represent multivalued curves (multiple </a:t>
            </a:r>
            <a:r>
              <a:rPr dirty="0" sz="1100">
                <a:latin typeface="Verdana"/>
                <a:cs typeface="Verdana"/>
              </a:rPr>
              <a:t>y values for an x </a:t>
            </a:r>
            <a:r>
              <a:rPr dirty="0" sz="1100" spc="-5">
                <a:latin typeface="Verdana"/>
                <a:cs typeface="Verdana"/>
              </a:rPr>
              <a:t>value). </a:t>
            </a:r>
            <a:r>
              <a:rPr dirty="0" sz="1100">
                <a:latin typeface="Verdana"/>
                <a:cs typeface="Verdana"/>
              </a:rPr>
              <a:t>A common  </a:t>
            </a:r>
            <a:r>
              <a:rPr dirty="0" sz="1100" spc="-5">
                <a:latin typeface="Verdana"/>
                <a:cs typeface="Verdana"/>
              </a:rPr>
              <a:t>example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 circle, whose implicit representation</a:t>
            </a:r>
            <a:r>
              <a:rPr dirty="0" sz="1100" spc="10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endParaRPr sz="11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x</a:t>
            </a:r>
            <a:r>
              <a:rPr dirty="0" baseline="31746" sz="1050" spc="-7">
                <a:latin typeface="Verdana"/>
                <a:cs typeface="Verdana"/>
              </a:rPr>
              <a:t>2  </a:t>
            </a:r>
            <a:r>
              <a:rPr dirty="0" sz="1100">
                <a:latin typeface="Verdana"/>
                <a:cs typeface="Verdana"/>
              </a:rPr>
              <a:t>+ </a:t>
            </a:r>
            <a:r>
              <a:rPr dirty="0" sz="1100" spc="-5">
                <a:latin typeface="Verdana"/>
                <a:cs typeface="Verdana"/>
              </a:rPr>
              <a:t>y</a:t>
            </a:r>
            <a:r>
              <a:rPr dirty="0" baseline="31746" sz="1050" spc="-7">
                <a:latin typeface="Verdana"/>
                <a:cs typeface="Verdana"/>
              </a:rPr>
              <a:t>2  </a:t>
            </a:r>
            <a:r>
              <a:rPr dirty="0" sz="1100">
                <a:latin typeface="Verdana"/>
                <a:cs typeface="Verdana"/>
              </a:rPr>
              <a:t>− R</a:t>
            </a:r>
            <a:r>
              <a:rPr dirty="0" baseline="31746" sz="1050">
                <a:latin typeface="Verdana"/>
                <a:cs typeface="Verdana"/>
              </a:rPr>
              <a:t>2 </a:t>
            </a:r>
            <a:r>
              <a:rPr dirty="0" sz="1100">
                <a:latin typeface="Verdana"/>
                <a:cs typeface="Verdana"/>
              </a:rPr>
              <a:t>=</a:t>
            </a:r>
            <a:r>
              <a:rPr dirty="0" sz="1100" spc="-1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0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600" spc="-110" b="1">
                <a:latin typeface="Arial"/>
                <a:cs typeface="Arial"/>
              </a:rPr>
              <a:t>Explicit</a:t>
            </a:r>
            <a:r>
              <a:rPr dirty="0" sz="1600" spc="-340" b="1">
                <a:latin typeface="Arial"/>
                <a:cs typeface="Arial"/>
              </a:rPr>
              <a:t> </a:t>
            </a:r>
            <a:r>
              <a:rPr dirty="0" sz="1600" spc="-110" b="1">
                <a:latin typeface="Arial"/>
                <a:cs typeface="Arial"/>
              </a:rPr>
              <a:t>Curves</a:t>
            </a:r>
            <a:endParaRPr sz="1600">
              <a:latin typeface="Arial"/>
              <a:cs typeface="Arial"/>
            </a:endParaRPr>
          </a:p>
          <a:p>
            <a:pPr algn="just" marL="12700" marR="7620">
              <a:lnSpc>
                <a:spcPct val="108800"/>
              </a:lnSpc>
              <a:spcBef>
                <a:spcPts val="525"/>
              </a:spcBef>
            </a:pP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mathematical function </a:t>
            </a:r>
            <a:r>
              <a:rPr dirty="0" sz="1100">
                <a:latin typeface="Verdana"/>
                <a:cs typeface="Verdana"/>
              </a:rPr>
              <a:t>y = </a:t>
            </a:r>
            <a:r>
              <a:rPr dirty="0" sz="1100" spc="-5">
                <a:latin typeface="Verdana"/>
                <a:cs typeface="Verdana"/>
              </a:rPr>
              <a:t>f(x) </a:t>
            </a:r>
            <a:r>
              <a:rPr dirty="0" sz="1100">
                <a:latin typeface="Verdana"/>
                <a:cs typeface="Verdana"/>
              </a:rPr>
              <a:t>can be </a:t>
            </a:r>
            <a:r>
              <a:rPr dirty="0" sz="1100" spc="-5">
                <a:latin typeface="Verdana"/>
                <a:cs typeface="Verdana"/>
              </a:rPr>
              <a:t>plotted as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curve. </a:t>
            </a:r>
            <a:r>
              <a:rPr dirty="0" sz="1100">
                <a:latin typeface="Verdana"/>
                <a:cs typeface="Verdana"/>
              </a:rPr>
              <a:t>Such a </a:t>
            </a:r>
            <a:r>
              <a:rPr dirty="0" sz="1100" spc="-5">
                <a:latin typeface="Verdana"/>
                <a:cs typeface="Verdana"/>
              </a:rPr>
              <a:t>function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 spc="-5">
                <a:latin typeface="Verdana"/>
                <a:cs typeface="Verdana"/>
              </a:rPr>
              <a:t>explicit representation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curve.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explicit representation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not </a:t>
            </a:r>
            <a:r>
              <a:rPr dirty="0" sz="1100" spc="-5">
                <a:latin typeface="Verdana"/>
                <a:cs typeface="Verdana"/>
              </a:rPr>
              <a:t>general, since </a:t>
            </a:r>
            <a:r>
              <a:rPr dirty="0" sz="1100" spc="-10">
                <a:latin typeface="Verdana"/>
                <a:cs typeface="Verdana"/>
              </a:rPr>
              <a:t>it  </a:t>
            </a:r>
            <a:r>
              <a:rPr dirty="0" sz="1100">
                <a:latin typeface="Verdana"/>
                <a:cs typeface="Verdana"/>
              </a:rPr>
              <a:t>cannot represent </a:t>
            </a:r>
            <a:r>
              <a:rPr dirty="0" sz="1100" spc="-5">
                <a:latin typeface="Verdana"/>
                <a:cs typeface="Verdana"/>
              </a:rPr>
              <a:t>vertical lines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also single-valued. </a:t>
            </a:r>
            <a:r>
              <a:rPr dirty="0" sz="1100">
                <a:latin typeface="Verdana"/>
                <a:cs typeface="Verdana"/>
              </a:rPr>
              <a:t>For each </a:t>
            </a:r>
            <a:r>
              <a:rPr dirty="0" sz="1100" spc="-5">
                <a:latin typeface="Verdana"/>
                <a:cs typeface="Verdana"/>
              </a:rPr>
              <a:t>value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x, </a:t>
            </a:r>
            <a:r>
              <a:rPr dirty="0" sz="1100">
                <a:latin typeface="Verdana"/>
                <a:cs typeface="Verdana"/>
              </a:rPr>
              <a:t>only a  </a:t>
            </a:r>
            <a:r>
              <a:rPr dirty="0" sz="1100" spc="-5">
                <a:latin typeface="Verdana"/>
                <a:cs typeface="Verdana"/>
              </a:rPr>
              <a:t>single value </a:t>
            </a:r>
            <a:r>
              <a:rPr dirty="0" sz="1100">
                <a:latin typeface="Verdana"/>
                <a:cs typeface="Verdana"/>
              </a:rPr>
              <a:t>of y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normally </a:t>
            </a:r>
            <a:r>
              <a:rPr dirty="0" sz="1100">
                <a:latin typeface="Verdana"/>
                <a:cs typeface="Verdana"/>
              </a:rPr>
              <a:t>computed by the</a:t>
            </a:r>
            <a:r>
              <a:rPr dirty="0" sz="1100" spc="-5">
                <a:latin typeface="Verdana"/>
                <a:cs typeface="Verdana"/>
              </a:rPr>
              <a:t> function.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6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600" spc="-114" b="1">
                <a:latin typeface="Arial"/>
                <a:cs typeface="Arial"/>
              </a:rPr>
              <a:t>Parametric</a:t>
            </a:r>
            <a:r>
              <a:rPr dirty="0" sz="1600" spc="-330" b="1">
                <a:latin typeface="Arial"/>
                <a:cs typeface="Arial"/>
              </a:rPr>
              <a:t> </a:t>
            </a:r>
            <a:r>
              <a:rPr dirty="0" sz="1600" spc="-110" b="1">
                <a:latin typeface="Arial"/>
                <a:cs typeface="Arial"/>
              </a:rPr>
              <a:t>Curves</a:t>
            </a: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09100"/>
              </a:lnSpc>
              <a:spcBef>
                <a:spcPts val="520"/>
              </a:spcBef>
            </a:pPr>
            <a:r>
              <a:rPr dirty="0" sz="1100" spc="-5">
                <a:latin typeface="Verdana"/>
                <a:cs typeface="Verdana"/>
              </a:rPr>
              <a:t>Curves having parametric </a:t>
            </a:r>
            <a:r>
              <a:rPr dirty="0" sz="1100">
                <a:latin typeface="Verdana"/>
                <a:cs typeface="Verdana"/>
              </a:rPr>
              <a:t>form </a:t>
            </a:r>
            <a:r>
              <a:rPr dirty="0" sz="1100" spc="-5">
                <a:latin typeface="Verdana"/>
                <a:cs typeface="Verdana"/>
              </a:rPr>
              <a:t>are called parametric </a:t>
            </a:r>
            <a:r>
              <a:rPr dirty="0" sz="1100">
                <a:latin typeface="Verdana"/>
                <a:cs typeface="Verdana"/>
              </a:rPr>
              <a:t>curves. </a:t>
            </a:r>
            <a:r>
              <a:rPr dirty="0" sz="1100" spc="-5">
                <a:latin typeface="Verdana"/>
                <a:cs typeface="Verdana"/>
              </a:rPr>
              <a:t>The explicit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implicit  </a:t>
            </a:r>
            <a:r>
              <a:rPr dirty="0" sz="1100" spc="-5">
                <a:latin typeface="Verdana"/>
                <a:cs typeface="Verdana"/>
              </a:rPr>
              <a:t>curve representations </a:t>
            </a:r>
            <a:r>
              <a:rPr dirty="0" sz="1100">
                <a:latin typeface="Verdana"/>
                <a:cs typeface="Verdana"/>
              </a:rPr>
              <a:t>can be used only when </a:t>
            </a:r>
            <a:r>
              <a:rPr dirty="0" sz="1100" spc="-5">
                <a:latin typeface="Verdana"/>
                <a:cs typeface="Verdana"/>
              </a:rPr>
              <a:t>the function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known. In </a:t>
            </a:r>
            <a:r>
              <a:rPr dirty="0" sz="1100" spc="-5">
                <a:latin typeface="Verdana"/>
                <a:cs typeface="Verdana"/>
              </a:rPr>
              <a:t>practice the  </a:t>
            </a:r>
            <a:r>
              <a:rPr dirty="0" sz="1100" spc="-5">
                <a:latin typeface="Verdana"/>
                <a:cs typeface="Verdana"/>
              </a:rPr>
              <a:t>parametric curves </a:t>
            </a:r>
            <a:r>
              <a:rPr dirty="0" sz="1100">
                <a:latin typeface="Verdana"/>
                <a:cs typeface="Verdana"/>
              </a:rPr>
              <a:t>are used. A </a:t>
            </a:r>
            <a:r>
              <a:rPr dirty="0" sz="1100" spc="-5">
                <a:latin typeface="Verdana"/>
                <a:cs typeface="Verdana"/>
              </a:rPr>
              <a:t>two-dimensional parametric </a:t>
            </a:r>
            <a:r>
              <a:rPr dirty="0" sz="1100">
                <a:latin typeface="Verdana"/>
                <a:cs typeface="Verdana"/>
              </a:rPr>
              <a:t>curve </a:t>
            </a:r>
            <a:r>
              <a:rPr dirty="0" sz="1100" spc="-5">
                <a:latin typeface="Verdana"/>
                <a:cs typeface="Verdana"/>
              </a:rPr>
              <a:t>has the following  </a:t>
            </a:r>
            <a:r>
              <a:rPr dirty="0" sz="1100">
                <a:latin typeface="Verdana"/>
                <a:cs typeface="Verdana"/>
              </a:rPr>
              <a:t>form:</a:t>
            </a:r>
            <a:endParaRPr sz="11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919"/>
              </a:spcBef>
            </a:pPr>
            <a:r>
              <a:rPr dirty="0" sz="1100" spc="-5">
                <a:latin typeface="Verdana"/>
                <a:cs typeface="Verdana"/>
              </a:rPr>
              <a:t>P(t) </a:t>
            </a:r>
            <a:r>
              <a:rPr dirty="0" sz="1100">
                <a:latin typeface="Verdana"/>
                <a:cs typeface="Verdana"/>
              </a:rPr>
              <a:t>= </a:t>
            </a:r>
            <a:r>
              <a:rPr dirty="0" sz="1100" spc="-5">
                <a:latin typeface="Verdana"/>
                <a:cs typeface="Verdana"/>
              </a:rPr>
              <a:t>f(t), g(t)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P(t) </a:t>
            </a:r>
            <a:r>
              <a:rPr dirty="0" sz="1100">
                <a:latin typeface="Verdana"/>
                <a:cs typeface="Verdana"/>
              </a:rPr>
              <a:t>= </a:t>
            </a:r>
            <a:r>
              <a:rPr dirty="0" sz="1100" spc="-5">
                <a:latin typeface="Verdana"/>
                <a:cs typeface="Verdana"/>
              </a:rPr>
              <a:t>x(t),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y(t)</a:t>
            </a:r>
            <a:endParaRPr sz="1100">
              <a:latin typeface="Verdana"/>
              <a:cs typeface="Verdana"/>
            </a:endParaRPr>
          </a:p>
          <a:p>
            <a:pPr algn="just" marL="12700" marR="6350">
              <a:lnSpc>
                <a:spcPct val="109100"/>
              </a:lnSpc>
              <a:spcBef>
                <a:spcPts val="800"/>
              </a:spcBef>
            </a:pP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functions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g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become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(x,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y)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coordinates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any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point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on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curve,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 spc="-5">
                <a:latin typeface="Verdana"/>
                <a:cs typeface="Verdana"/>
              </a:rPr>
              <a:t>points are </a:t>
            </a:r>
            <a:r>
              <a:rPr dirty="0" sz="1100">
                <a:latin typeface="Verdana"/>
                <a:cs typeface="Verdana"/>
              </a:rPr>
              <a:t>obtained </a:t>
            </a:r>
            <a:r>
              <a:rPr dirty="0" sz="1100" spc="-5">
                <a:latin typeface="Verdana"/>
                <a:cs typeface="Verdana"/>
              </a:rPr>
              <a:t>when the parameter </a:t>
            </a:r>
            <a:r>
              <a:rPr dirty="0" sz="1100">
                <a:latin typeface="Verdana"/>
                <a:cs typeface="Verdana"/>
              </a:rPr>
              <a:t>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varied </a:t>
            </a:r>
            <a:r>
              <a:rPr dirty="0" sz="1100">
                <a:latin typeface="Verdana"/>
                <a:cs typeface="Verdana"/>
              </a:rPr>
              <a:t>over a </a:t>
            </a:r>
            <a:r>
              <a:rPr dirty="0" sz="1100" spc="-5">
                <a:latin typeface="Verdana"/>
                <a:cs typeface="Verdana"/>
              </a:rPr>
              <a:t>certain interval [a, b],  </a:t>
            </a:r>
            <a:r>
              <a:rPr dirty="0" sz="1100" spc="-5">
                <a:latin typeface="Verdana"/>
                <a:cs typeface="Verdana"/>
              </a:rPr>
              <a:t>normally [0,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1].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" y="38099"/>
            <a:ext cx="7499984" cy="1296035"/>
          </a:xfrm>
          <a:custGeom>
            <a:avLst/>
            <a:gdLst/>
            <a:ahLst/>
            <a:cxnLst/>
            <a:rect l="l" t="t" r="r" b="b"/>
            <a:pathLst>
              <a:path w="7499984" h="1296035">
                <a:moveTo>
                  <a:pt x="0" y="1295653"/>
                </a:moveTo>
                <a:lnTo>
                  <a:pt x="7499604" y="1295653"/>
                </a:lnTo>
                <a:lnTo>
                  <a:pt x="7499604" y="0"/>
                </a:lnTo>
                <a:lnTo>
                  <a:pt x="0" y="0"/>
                </a:lnTo>
                <a:lnTo>
                  <a:pt x="0" y="1295653"/>
                </a:lnTo>
                <a:close/>
              </a:path>
            </a:pathLst>
          </a:custGeom>
          <a:solidFill>
            <a:srgbClr val="0031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081654" y="362203"/>
            <a:ext cx="141033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5" b="0">
                <a:solidFill>
                  <a:srgbClr val="FFFFFF"/>
                </a:solidFill>
                <a:latin typeface="Calibri Light"/>
                <a:cs typeface="Calibri Light"/>
              </a:rPr>
              <a:t>8.</a:t>
            </a:r>
            <a:r>
              <a:rPr dirty="0" sz="2800" spc="-26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800" spc="-90" b="0">
                <a:solidFill>
                  <a:srgbClr val="FFFFFF"/>
                </a:solidFill>
                <a:latin typeface="Calibri Light"/>
                <a:cs typeface="Calibri Light"/>
              </a:rPr>
              <a:t>CURVES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480" y="1352803"/>
            <a:ext cx="7499984" cy="0"/>
          </a:xfrm>
          <a:custGeom>
            <a:avLst/>
            <a:gdLst/>
            <a:ahLst/>
            <a:cxnLst/>
            <a:rect l="l" t="t" r="r" b="b"/>
            <a:pathLst>
              <a:path w="7499984" h="0">
                <a:moveTo>
                  <a:pt x="0" y="0"/>
                </a:moveTo>
                <a:lnTo>
                  <a:pt x="7499604" y="0"/>
                </a:lnTo>
              </a:path>
            </a:pathLst>
          </a:custGeom>
          <a:ln w="3810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240" y="0"/>
            <a:ext cx="0" cy="1372235"/>
          </a:xfrm>
          <a:custGeom>
            <a:avLst/>
            <a:gdLst/>
            <a:ahLst/>
            <a:cxnLst/>
            <a:rect l="l" t="t" r="r" b="b"/>
            <a:pathLst>
              <a:path w="0" h="1372235">
                <a:moveTo>
                  <a:pt x="0" y="0"/>
                </a:moveTo>
                <a:lnTo>
                  <a:pt x="0" y="13718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45323" y="0"/>
            <a:ext cx="0" cy="1372235"/>
          </a:xfrm>
          <a:custGeom>
            <a:avLst/>
            <a:gdLst/>
            <a:ahLst/>
            <a:cxnLst/>
            <a:rect l="l" t="t" r="r" b="b"/>
            <a:pathLst>
              <a:path w="0" h="1372235">
                <a:moveTo>
                  <a:pt x="0" y="0"/>
                </a:moveTo>
                <a:lnTo>
                  <a:pt x="0" y="13718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51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400" y="447040"/>
            <a:ext cx="6085205" cy="735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800" spc="-105" b="1">
                <a:latin typeface="Arial"/>
                <a:cs typeface="Arial"/>
              </a:rPr>
              <a:t>Bezier</a:t>
            </a:r>
            <a:r>
              <a:rPr dirty="0" sz="1800" spc="-320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Curves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1812" y="1196593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400" y="1262618"/>
            <a:ext cx="6085840" cy="1172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9100"/>
              </a:lnSpc>
            </a:pPr>
            <a:r>
              <a:rPr dirty="0" sz="1100" spc="-5">
                <a:latin typeface="Verdana"/>
                <a:cs typeface="Verdana"/>
              </a:rPr>
              <a:t>Bezier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curve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discovered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by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French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engineer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  <a:hlinkClick r:id="rId3"/>
              </a:rPr>
              <a:t>Pierre</a:t>
            </a:r>
            <a:r>
              <a:rPr dirty="0" sz="1100" spc="-25" b="1">
                <a:latin typeface="Verdana"/>
                <a:cs typeface="Verdana"/>
                <a:hlinkClick r:id="rId3"/>
              </a:rPr>
              <a:t> </a:t>
            </a:r>
            <a:r>
              <a:rPr dirty="0" sz="1100" b="1">
                <a:latin typeface="Verdana"/>
                <a:cs typeface="Verdana"/>
                <a:hlinkClick r:id="rId3"/>
              </a:rPr>
              <a:t>Bézier</a:t>
            </a:r>
            <a:r>
              <a:rPr dirty="0" sz="1100">
                <a:latin typeface="Verdana"/>
                <a:cs typeface="Verdana"/>
              </a:rPr>
              <a:t>.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These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curves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be  </a:t>
            </a:r>
            <a:r>
              <a:rPr dirty="0" sz="1100">
                <a:latin typeface="Verdana"/>
                <a:cs typeface="Verdana"/>
              </a:rPr>
              <a:t>generated </a:t>
            </a:r>
            <a:r>
              <a:rPr dirty="0" sz="1100" spc="-5">
                <a:latin typeface="Verdana"/>
                <a:cs typeface="Verdana"/>
              </a:rPr>
              <a:t>under the </a:t>
            </a:r>
            <a:r>
              <a:rPr dirty="0" sz="1100">
                <a:latin typeface="Verdana"/>
                <a:cs typeface="Verdana"/>
              </a:rPr>
              <a:t>control of other points. </a:t>
            </a:r>
            <a:r>
              <a:rPr dirty="0" sz="1100" spc="-5">
                <a:latin typeface="Verdana"/>
                <a:cs typeface="Verdana"/>
              </a:rPr>
              <a:t>Approximate tangents   </a:t>
            </a:r>
            <a:r>
              <a:rPr dirty="0" sz="1100" spc="1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by using control</a:t>
            </a:r>
            <a:endParaRPr sz="1100">
              <a:latin typeface="Verdana"/>
              <a:cs typeface="Verdana"/>
            </a:endParaRPr>
          </a:p>
          <a:p>
            <a:pPr marL="12700" marR="7620">
              <a:lnSpc>
                <a:spcPct val="108200"/>
              </a:lnSpc>
              <a:spcBef>
                <a:spcPts val="20"/>
              </a:spcBef>
            </a:pPr>
            <a:r>
              <a:rPr dirty="0" sz="1100" spc="-5">
                <a:latin typeface="Verdana"/>
                <a:cs typeface="Verdana"/>
              </a:rPr>
              <a:t>points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are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used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generate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curve.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Bezier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curve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be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represented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mathematically  </a:t>
            </a:r>
            <a:r>
              <a:rPr dirty="0" sz="1100">
                <a:latin typeface="Verdana"/>
                <a:cs typeface="Verdana"/>
              </a:rPr>
              <a:t>as:</a:t>
            </a:r>
            <a:endParaRPr sz="1100">
              <a:latin typeface="Verdana"/>
              <a:cs typeface="Verdana"/>
            </a:endParaRPr>
          </a:p>
          <a:p>
            <a:pPr algn="ctr" marR="641350">
              <a:lnSpc>
                <a:spcPct val="100000"/>
              </a:lnSpc>
              <a:spcBef>
                <a:spcPts val="625"/>
              </a:spcBef>
            </a:pPr>
            <a:r>
              <a:rPr dirty="0" sz="1000" spc="-2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  <a:p>
            <a:pPr algn="ctr" marL="340995">
              <a:lnSpc>
                <a:spcPct val="100000"/>
              </a:lnSpc>
              <a:spcBef>
                <a:spcPts val="320"/>
              </a:spcBef>
            </a:pPr>
            <a:r>
              <a:rPr dirty="0" sz="1000" spc="-2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66642" y="2782569"/>
            <a:ext cx="107950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>
                <a:latin typeface="Cambria Math"/>
                <a:cs typeface="Cambria Math"/>
              </a:rPr>
              <a:t>�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0" y="2289809"/>
            <a:ext cx="6082030" cy="913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8255">
              <a:lnSpc>
                <a:spcPct val="100000"/>
              </a:lnSpc>
            </a:pPr>
            <a:r>
              <a:rPr dirty="0" sz="1400" spc="865">
                <a:latin typeface="Cambria Math"/>
                <a:cs typeface="Cambria Math"/>
              </a:rPr>
              <a:t>∑</a:t>
            </a:r>
            <a:r>
              <a:rPr dirty="0" sz="1400" spc="-35">
                <a:latin typeface="Cambria Math"/>
                <a:cs typeface="Cambria Math"/>
              </a:rPr>
              <a:t> </a:t>
            </a:r>
            <a:r>
              <a:rPr dirty="0" sz="1400" spc="-155">
                <a:latin typeface="Cambria Math"/>
                <a:cs typeface="Cambria Math"/>
              </a:rPr>
              <a:t>𝑃</a:t>
            </a:r>
            <a:r>
              <a:rPr dirty="0" baseline="-16666" sz="1500" spc="150">
                <a:latin typeface="Cambria Math"/>
                <a:cs typeface="Cambria Math"/>
              </a:rPr>
              <a:t>𝑖</a:t>
            </a:r>
            <a:r>
              <a:rPr dirty="0" baseline="-16666" sz="1500" spc="150">
                <a:latin typeface="Cambria Math"/>
                <a:cs typeface="Cambria Math"/>
              </a:rPr>
              <a:t> </a:t>
            </a:r>
            <a:r>
              <a:rPr dirty="0" sz="1400" spc="-65">
                <a:latin typeface="Cambria Math"/>
                <a:cs typeface="Cambria Math"/>
              </a:rPr>
              <a:t>�</a:t>
            </a:r>
            <a:r>
              <a:rPr dirty="0" baseline="-19444" sz="1500" spc="150">
                <a:latin typeface="Cambria Math"/>
                <a:cs typeface="Cambria Math"/>
              </a:rPr>
              <a:t>𝑖</a:t>
            </a:r>
            <a:r>
              <a:rPr dirty="0" baseline="-19444" sz="1500">
                <a:latin typeface="Cambria Math"/>
                <a:cs typeface="Cambria Math"/>
              </a:rPr>
              <a:t> </a:t>
            </a:r>
            <a:r>
              <a:rPr dirty="0" baseline="-19444" sz="1500" spc="37">
                <a:latin typeface="Cambria Math"/>
                <a:cs typeface="Cambria Math"/>
              </a:rPr>
              <a:t> </a:t>
            </a:r>
            <a:r>
              <a:rPr dirty="0" sz="1400" spc="5">
                <a:latin typeface="Cambria Math"/>
                <a:cs typeface="Cambria Math"/>
              </a:rPr>
              <a:t>(</a:t>
            </a:r>
            <a:r>
              <a:rPr dirty="0" sz="1400" spc="-530">
                <a:latin typeface="Cambria Math"/>
                <a:cs typeface="Cambria Math"/>
              </a:rPr>
              <a:t>�</a:t>
            </a:r>
            <a:r>
              <a:rPr dirty="0" sz="1400">
                <a:latin typeface="Cambria Math"/>
                <a:cs typeface="Cambria Math"/>
              </a:rPr>
              <a:t>)</a:t>
            </a:r>
            <a:endParaRPr sz="1400">
              <a:latin typeface="Cambria Math"/>
              <a:cs typeface="Cambria Math"/>
            </a:endParaRPr>
          </a:p>
          <a:p>
            <a:pPr algn="ctr" marR="632460">
              <a:lnSpc>
                <a:spcPct val="100000"/>
              </a:lnSpc>
              <a:spcBef>
                <a:spcPts val="505"/>
              </a:spcBef>
            </a:pPr>
            <a:r>
              <a:rPr dirty="0" sz="1000" spc="-20">
                <a:latin typeface="Cambria Math"/>
                <a:cs typeface="Cambria Math"/>
              </a:rPr>
              <a:t>�=0</a:t>
            </a:r>
            <a:endParaRPr sz="1000">
              <a:latin typeface="Cambria Math"/>
              <a:cs typeface="Cambria Math"/>
            </a:endParaRPr>
          </a:p>
          <a:p>
            <a:pPr marL="12700" marR="5080">
              <a:lnSpc>
                <a:spcPct val="104500"/>
              </a:lnSpc>
              <a:spcBef>
                <a:spcPts val="580"/>
              </a:spcBef>
            </a:pPr>
            <a:r>
              <a:rPr dirty="0" sz="1100">
                <a:latin typeface="Verdana"/>
                <a:cs typeface="Verdana"/>
              </a:rPr>
              <a:t>Where </a:t>
            </a:r>
            <a:r>
              <a:rPr dirty="0" sz="1200" spc="-60">
                <a:latin typeface="Cambria Math"/>
                <a:cs typeface="Cambria Math"/>
              </a:rPr>
              <a:t>𝑃</a:t>
            </a:r>
            <a:r>
              <a:rPr dirty="0" baseline="-16339" sz="1275" spc="-89">
                <a:latin typeface="Cambria Math"/>
                <a:cs typeface="Cambria Math"/>
              </a:rPr>
              <a:t>𝑖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set of </a:t>
            </a:r>
            <a:r>
              <a:rPr dirty="0" sz="1100" spc="-5">
                <a:latin typeface="Verdana"/>
                <a:cs typeface="Verdana"/>
              </a:rPr>
              <a:t>points and </a:t>
            </a:r>
            <a:r>
              <a:rPr dirty="0" sz="1400" spc="20">
                <a:latin typeface="Cambria Math"/>
                <a:cs typeface="Cambria Math"/>
              </a:rPr>
              <a:t>�</a:t>
            </a:r>
            <a:r>
              <a:rPr dirty="0" baseline="-19444" sz="1500" spc="30">
                <a:latin typeface="Cambria Math"/>
                <a:cs typeface="Cambria Math"/>
              </a:rPr>
              <a:t>𝑖 </a:t>
            </a:r>
            <a:r>
              <a:rPr dirty="0" sz="1400" spc="-180">
                <a:latin typeface="Cambria Math"/>
                <a:cs typeface="Cambria Math"/>
              </a:rPr>
              <a:t>(�) </a:t>
            </a:r>
            <a:r>
              <a:rPr dirty="0" sz="1100" spc="-5">
                <a:latin typeface="Verdana"/>
                <a:cs typeface="Verdana"/>
              </a:rPr>
              <a:t>represents the Bernstein polynomials  which are given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by: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47186" y="3420998"/>
            <a:ext cx="61594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90">
                <a:latin typeface="Cambria Math"/>
                <a:cs typeface="Cambria Math"/>
              </a:rPr>
              <a:t>𝑖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54678" y="3241166"/>
            <a:ext cx="106045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40">
                <a:latin typeface="Cambria Math"/>
                <a:cs typeface="Cambria Math"/>
              </a:rPr>
              <a:t>�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71442" y="3442334"/>
            <a:ext cx="69850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Cambria Math"/>
                <a:cs typeface="Cambria Math"/>
              </a:rPr>
              <a:t>𝑖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61842" y="3347846"/>
            <a:ext cx="1484630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416050" algn="l"/>
              </a:tabLst>
            </a:pPr>
            <a:r>
              <a:rPr dirty="0" sz="1100">
                <a:latin typeface="Cambria Math"/>
                <a:cs typeface="Cambria Math"/>
              </a:rPr>
              <a:t>� </a:t>
            </a:r>
            <a:r>
              <a:rPr dirty="0" baseline="2525" sz="1650" spc="-209">
                <a:latin typeface="Cambria Math"/>
                <a:cs typeface="Cambria Math"/>
              </a:rPr>
              <a:t>(</a:t>
            </a:r>
            <a:r>
              <a:rPr dirty="0" sz="1100" spc="-140">
                <a:latin typeface="Cambria Math"/>
                <a:cs typeface="Cambria Math"/>
              </a:rPr>
              <a:t>�</a:t>
            </a:r>
            <a:r>
              <a:rPr dirty="0" baseline="2525" sz="1650" spc="-209">
                <a:latin typeface="Cambria Math"/>
                <a:cs typeface="Cambria Math"/>
              </a:rPr>
              <a:t>) </a:t>
            </a:r>
            <a:r>
              <a:rPr dirty="0" sz="1100">
                <a:latin typeface="Cambria Math"/>
                <a:cs typeface="Cambria Math"/>
              </a:rPr>
              <a:t>= </a:t>
            </a:r>
            <a:r>
              <a:rPr dirty="0" sz="1100" spc="80">
                <a:latin typeface="Cambria Math"/>
                <a:cs typeface="Cambria Math"/>
              </a:rPr>
              <a:t>( ) </a:t>
            </a:r>
            <a:r>
              <a:rPr dirty="0" sz="1100" spc="-5">
                <a:latin typeface="Cambria Math"/>
                <a:cs typeface="Cambria Math"/>
              </a:rPr>
              <a:t>(1</a:t>
            </a:r>
            <a:r>
              <a:rPr dirty="0" sz="1100" spc="21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−</a:t>
            </a:r>
            <a:r>
              <a:rPr dirty="0" sz="1100" spc="-10">
                <a:latin typeface="Cambria Math"/>
                <a:cs typeface="Cambria Math"/>
              </a:rPr>
              <a:t> </a:t>
            </a:r>
            <a:r>
              <a:rPr dirty="0" sz="1100" spc="-210">
                <a:latin typeface="Cambria Math"/>
                <a:cs typeface="Cambria Math"/>
              </a:rPr>
              <a:t>�) </a:t>
            </a:r>
            <a:r>
              <a:rPr dirty="0" sz="1100">
                <a:latin typeface="Cambria Math"/>
                <a:cs typeface="Cambria Math"/>
              </a:rPr>
              <a:t>	</a:t>
            </a:r>
            <a:r>
              <a:rPr dirty="0" sz="1100" spc="-440">
                <a:latin typeface="Cambria Math"/>
                <a:cs typeface="Cambria Math"/>
              </a:rPr>
              <a:t>�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56330" y="3334130"/>
            <a:ext cx="1433195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134110" algn="l"/>
              </a:tabLst>
            </a:pPr>
            <a:r>
              <a:rPr dirty="0" baseline="3472" sz="1200" spc="-15">
                <a:latin typeface="Cambria Math"/>
                <a:cs typeface="Cambria Math"/>
              </a:rPr>
              <a:t>�</a:t>
            </a:r>
            <a:r>
              <a:rPr dirty="0" baseline="3472" sz="1200" spc="-15">
                <a:latin typeface="Cambria Math"/>
                <a:cs typeface="Cambria Math"/>
              </a:rPr>
              <a:t>	</a:t>
            </a:r>
            <a:r>
              <a:rPr dirty="0" sz="800" spc="0">
                <a:latin typeface="Cambria Math"/>
                <a:cs typeface="Cambria Math"/>
              </a:rPr>
              <a:t>�</a:t>
            </a:r>
            <a:r>
              <a:rPr dirty="0" sz="800" spc="-15">
                <a:latin typeface="Cambria Math"/>
                <a:cs typeface="Cambria Math"/>
              </a:rPr>
              <a:t>−</a:t>
            </a:r>
            <a:r>
              <a:rPr dirty="0" sz="800" spc="65">
                <a:latin typeface="Cambria Math"/>
                <a:cs typeface="Cambria Math"/>
              </a:rPr>
              <a:t>𝑖 </a:t>
            </a:r>
            <a:r>
              <a:rPr dirty="0" sz="800">
                <a:latin typeface="Cambria Math"/>
                <a:cs typeface="Cambria Math"/>
              </a:rPr>
              <a:t>  </a:t>
            </a:r>
            <a:r>
              <a:rPr dirty="0" sz="800" spc="25">
                <a:latin typeface="Cambria Math"/>
                <a:cs typeface="Cambria Math"/>
              </a:rPr>
              <a:t> </a:t>
            </a:r>
            <a:r>
              <a:rPr dirty="0" sz="800" spc="90">
                <a:latin typeface="Cambria Math"/>
                <a:cs typeface="Cambria Math"/>
              </a:rPr>
              <a:t>𝑖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400" y="3698366"/>
            <a:ext cx="6084570" cy="827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Where </a:t>
            </a:r>
            <a:r>
              <a:rPr dirty="0" sz="1100" b="1">
                <a:latin typeface="Verdana"/>
                <a:cs typeface="Verdana"/>
              </a:rPr>
              <a:t>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 polynomial </a:t>
            </a:r>
            <a:r>
              <a:rPr dirty="0" sz="1100">
                <a:latin typeface="Verdana"/>
                <a:cs typeface="Verdana"/>
              </a:rPr>
              <a:t>degree, </a:t>
            </a:r>
            <a:r>
              <a:rPr dirty="0" sz="1100" b="1">
                <a:latin typeface="Verdana"/>
                <a:cs typeface="Verdana"/>
              </a:rPr>
              <a:t>i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 index, and </a:t>
            </a:r>
            <a:r>
              <a:rPr dirty="0" sz="1100" b="1">
                <a:latin typeface="Verdana"/>
                <a:cs typeface="Verdana"/>
              </a:rPr>
              <a:t>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1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variable.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5000"/>
              </a:lnSpc>
              <a:spcBef>
                <a:spcPts val="965"/>
              </a:spcBef>
            </a:pPr>
            <a:r>
              <a:rPr dirty="0" baseline="5050" sz="1650">
                <a:latin typeface="Verdana"/>
                <a:cs typeface="Verdana"/>
              </a:rPr>
              <a:t>The</a:t>
            </a:r>
            <a:r>
              <a:rPr dirty="0" baseline="5050" sz="1650" spc="-52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simplest</a:t>
            </a:r>
            <a:r>
              <a:rPr dirty="0" baseline="5050" sz="1650" spc="-52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Bézier</a:t>
            </a:r>
            <a:r>
              <a:rPr dirty="0" baseline="5050" sz="1650" spc="-60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curve</a:t>
            </a:r>
            <a:r>
              <a:rPr dirty="0" baseline="5050" sz="1650" spc="-52">
                <a:latin typeface="Verdana"/>
                <a:cs typeface="Verdana"/>
              </a:rPr>
              <a:t> </a:t>
            </a:r>
            <a:r>
              <a:rPr dirty="0" baseline="5050" sz="1650" spc="-15">
                <a:latin typeface="Verdana"/>
                <a:cs typeface="Verdana"/>
              </a:rPr>
              <a:t>is</a:t>
            </a:r>
            <a:r>
              <a:rPr dirty="0" baseline="5050" sz="1650" spc="-52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the</a:t>
            </a:r>
            <a:r>
              <a:rPr dirty="0" baseline="5050" sz="1650" spc="-52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straight</a:t>
            </a:r>
            <a:r>
              <a:rPr dirty="0" baseline="5050" sz="1650" spc="-44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line</a:t>
            </a:r>
            <a:r>
              <a:rPr dirty="0" baseline="5050" sz="1650" spc="-52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from</a:t>
            </a:r>
            <a:r>
              <a:rPr dirty="0" baseline="5050" sz="1650" spc="-44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the</a:t>
            </a:r>
            <a:r>
              <a:rPr dirty="0" baseline="5050" sz="1650" spc="-52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point</a:t>
            </a:r>
            <a:r>
              <a:rPr dirty="0" baseline="5050" sz="1650" spc="-60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P</a:t>
            </a:r>
            <a:r>
              <a:rPr dirty="0" sz="700" spc="-5">
                <a:latin typeface="Verdana"/>
                <a:cs typeface="Verdana"/>
              </a:rPr>
              <a:t>0</a:t>
            </a:r>
            <a:r>
              <a:rPr dirty="0" sz="700" spc="105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to</a:t>
            </a:r>
            <a:r>
              <a:rPr dirty="0" baseline="5050" sz="1650" spc="-52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P</a:t>
            </a:r>
            <a:r>
              <a:rPr dirty="0" sz="700" spc="-5">
                <a:latin typeface="Verdana"/>
                <a:cs typeface="Verdana"/>
              </a:rPr>
              <a:t>1</a:t>
            </a:r>
            <a:r>
              <a:rPr dirty="0" baseline="5050" sz="1650" spc="-7">
                <a:latin typeface="Verdana"/>
                <a:cs typeface="Verdana"/>
              </a:rPr>
              <a:t>.</a:t>
            </a:r>
            <a:r>
              <a:rPr dirty="0" baseline="5050" sz="1650" spc="-60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A</a:t>
            </a:r>
            <a:r>
              <a:rPr dirty="0" baseline="5050" sz="1650" spc="-52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quadratic</a:t>
            </a:r>
            <a:r>
              <a:rPr dirty="0" baseline="5050" sz="1650" spc="-52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Bezier  </a:t>
            </a:r>
            <a:r>
              <a:rPr dirty="0" sz="1100" spc="-5">
                <a:latin typeface="Verdana"/>
                <a:cs typeface="Verdana"/>
              </a:rPr>
              <a:t>curve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determined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5">
                <a:latin typeface="Verdana"/>
                <a:cs typeface="Verdana"/>
              </a:rPr>
              <a:t>by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three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control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points.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cubic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Bezier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curve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determined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by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four  </a:t>
            </a:r>
            <a:r>
              <a:rPr dirty="0" sz="1100">
                <a:latin typeface="Verdana"/>
                <a:cs typeface="Verdana"/>
              </a:rPr>
              <a:t>control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points.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7400" y="6904608"/>
            <a:ext cx="260985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14" b="1">
                <a:latin typeface="Arial"/>
                <a:cs typeface="Arial"/>
              </a:rPr>
              <a:t>Properties</a:t>
            </a:r>
            <a:r>
              <a:rPr dirty="0" sz="1800" spc="-275" b="1">
                <a:latin typeface="Arial"/>
                <a:cs typeface="Arial"/>
              </a:rPr>
              <a:t> </a:t>
            </a:r>
            <a:r>
              <a:rPr dirty="0" sz="1800" spc="-60" b="1">
                <a:latin typeface="Arial"/>
                <a:cs typeface="Arial"/>
              </a:rPr>
              <a:t>of</a:t>
            </a:r>
            <a:r>
              <a:rPr dirty="0" sz="1800" spc="-260" b="1">
                <a:latin typeface="Arial"/>
                <a:cs typeface="Arial"/>
              </a:rPr>
              <a:t> </a:t>
            </a:r>
            <a:r>
              <a:rPr dirty="0" sz="1800" spc="-110" b="1">
                <a:latin typeface="Arial"/>
                <a:cs typeface="Arial"/>
              </a:rPr>
              <a:t>Bezier</a:t>
            </a:r>
            <a:r>
              <a:rPr dirty="0" sz="1800" spc="-265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Curves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81812" y="7203313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87400" y="7284973"/>
            <a:ext cx="6083935" cy="2045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Verdana"/>
                <a:cs typeface="Verdana"/>
              </a:rPr>
              <a:t>Bezier curves have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</a:t>
            </a:r>
            <a:r>
              <a:rPr dirty="0" sz="1100">
                <a:latin typeface="Verdana"/>
                <a:cs typeface="Verdana"/>
              </a:rPr>
              <a:t>properties: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150">
              <a:latin typeface="Times New Roman"/>
              <a:cs typeface="Times New Roman"/>
            </a:endParaRPr>
          </a:p>
          <a:p>
            <a:pPr algn="just" marL="469900" marR="6350" indent="-228600">
              <a:lnSpc>
                <a:spcPct val="101800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They </a:t>
            </a:r>
            <a:r>
              <a:rPr dirty="0" sz="1100" spc="-5">
                <a:latin typeface="Verdana"/>
                <a:cs typeface="Verdana"/>
              </a:rPr>
              <a:t>generally follow the </a:t>
            </a:r>
            <a:r>
              <a:rPr dirty="0" sz="1100">
                <a:latin typeface="Verdana"/>
                <a:cs typeface="Verdana"/>
              </a:rPr>
              <a:t>shape 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control </a:t>
            </a:r>
            <a:r>
              <a:rPr dirty="0" sz="1100" spc="-5">
                <a:latin typeface="Verdana"/>
                <a:cs typeface="Verdana"/>
              </a:rPr>
              <a:t>polygon, which </a:t>
            </a:r>
            <a:r>
              <a:rPr dirty="0" sz="1100">
                <a:latin typeface="Verdana"/>
                <a:cs typeface="Verdana"/>
              </a:rPr>
              <a:t>consists of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>
                <a:latin typeface="Verdana"/>
                <a:cs typeface="Verdana"/>
              </a:rPr>
              <a:t>segments </a:t>
            </a:r>
            <a:r>
              <a:rPr dirty="0" sz="1100" spc="-5">
                <a:latin typeface="Verdana"/>
                <a:cs typeface="Verdana"/>
              </a:rPr>
              <a:t>joining the </a:t>
            </a:r>
            <a:r>
              <a:rPr dirty="0" sz="1100">
                <a:latin typeface="Verdana"/>
                <a:cs typeface="Verdana"/>
              </a:rPr>
              <a:t>control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points.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1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They </a:t>
            </a:r>
            <a:r>
              <a:rPr dirty="0" sz="1100" spc="-10">
                <a:latin typeface="Verdana"/>
                <a:cs typeface="Verdana"/>
              </a:rPr>
              <a:t>always </a:t>
            </a:r>
            <a:r>
              <a:rPr dirty="0" sz="1100" spc="-5">
                <a:latin typeface="Verdana"/>
                <a:cs typeface="Verdana"/>
              </a:rPr>
              <a:t>pass </a:t>
            </a:r>
            <a:r>
              <a:rPr dirty="0" sz="1100">
                <a:latin typeface="Verdana"/>
                <a:cs typeface="Verdana"/>
              </a:rPr>
              <a:t>through </a:t>
            </a:r>
            <a:r>
              <a:rPr dirty="0" sz="1100" spc="-5">
                <a:latin typeface="Verdana"/>
                <a:cs typeface="Verdana"/>
              </a:rPr>
              <a:t>the first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last </a:t>
            </a:r>
            <a:r>
              <a:rPr dirty="0" sz="1100">
                <a:latin typeface="Verdana"/>
                <a:cs typeface="Verdana"/>
              </a:rPr>
              <a:t>control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points.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3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They </a:t>
            </a:r>
            <a:r>
              <a:rPr dirty="0" sz="1100" spc="-5">
                <a:latin typeface="Verdana"/>
                <a:cs typeface="Verdana"/>
              </a:rPr>
              <a:t>are contained in the </a:t>
            </a:r>
            <a:r>
              <a:rPr dirty="0" sz="1100">
                <a:latin typeface="Verdana"/>
                <a:cs typeface="Verdana"/>
              </a:rPr>
              <a:t>convex </a:t>
            </a:r>
            <a:r>
              <a:rPr dirty="0" sz="1100" spc="-5">
                <a:latin typeface="Verdana"/>
                <a:cs typeface="Verdana"/>
              </a:rPr>
              <a:t>hull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their defining </a:t>
            </a:r>
            <a:r>
              <a:rPr dirty="0" sz="1100">
                <a:latin typeface="Verdana"/>
                <a:cs typeface="Verdana"/>
              </a:rPr>
              <a:t>control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points.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algn="just" marL="469900" marR="5080" indent="-228600">
              <a:lnSpc>
                <a:spcPct val="101400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degree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polynomial defining the curve </a:t>
            </a:r>
            <a:r>
              <a:rPr dirty="0" sz="1100">
                <a:latin typeface="Verdana"/>
                <a:cs typeface="Verdana"/>
              </a:rPr>
              <a:t>segment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one </a:t>
            </a:r>
            <a:r>
              <a:rPr dirty="0" sz="1100" spc="-5">
                <a:latin typeface="Verdana"/>
                <a:cs typeface="Verdana"/>
              </a:rPr>
              <a:t>less that the  </a:t>
            </a:r>
            <a:r>
              <a:rPr dirty="0" sz="1100" spc="-5">
                <a:latin typeface="Verdana"/>
                <a:cs typeface="Verdana"/>
              </a:rPr>
              <a:t>number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defining </a:t>
            </a:r>
            <a:r>
              <a:rPr dirty="0" sz="1100">
                <a:latin typeface="Verdana"/>
                <a:cs typeface="Verdana"/>
              </a:rPr>
              <a:t>polygon </a:t>
            </a:r>
            <a:r>
              <a:rPr dirty="0" sz="1100" spc="-5">
                <a:latin typeface="Verdana"/>
                <a:cs typeface="Verdana"/>
              </a:rPr>
              <a:t>point. </a:t>
            </a:r>
            <a:r>
              <a:rPr dirty="0" sz="1100">
                <a:latin typeface="Verdana"/>
                <a:cs typeface="Verdana"/>
              </a:rPr>
              <a:t>Therefore, for 4 control points, </a:t>
            </a:r>
            <a:r>
              <a:rPr dirty="0" sz="1100" spc="-5">
                <a:latin typeface="Verdana"/>
                <a:cs typeface="Verdana"/>
              </a:rPr>
              <a:t>the degree </a:t>
            </a:r>
            <a:r>
              <a:rPr dirty="0" sz="1100">
                <a:latin typeface="Verdana"/>
                <a:cs typeface="Verdana"/>
              </a:rPr>
              <a:t>of  </a:t>
            </a:r>
            <a:r>
              <a:rPr dirty="0" sz="1100" spc="-5">
                <a:latin typeface="Verdana"/>
                <a:cs typeface="Verdana"/>
              </a:rPr>
              <a:t>the polynomial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3, i.e. cubic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polynomial.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00100" y="4636007"/>
            <a:ext cx="6060948" cy="2042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52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1812" y="4566538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400" y="1082802"/>
            <a:ext cx="6085205" cy="5700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Bezier curve generally follows the shape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defining</a:t>
            </a:r>
            <a:r>
              <a:rPr dirty="0" sz="1100" spc="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polygon.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469900" marR="5080" indent="-228600">
              <a:lnSpc>
                <a:spcPct val="101800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direction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tangent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vector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at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5">
                <a:latin typeface="Verdana"/>
                <a:cs typeface="Verdana"/>
              </a:rPr>
              <a:t>end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points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same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that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vector  </a:t>
            </a:r>
            <a:r>
              <a:rPr dirty="0" sz="1100" spc="-5">
                <a:latin typeface="Verdana"/>
                <a:cs typeface="Verdana"/>
              </a:rPr>
              <a:t>determined </a:t>
            </a: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first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last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segments.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469900" marR="5715" indent="-228600">
              <a:lnSpc>
                <a:spcPct val="101800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The convex </a:t>
            </a:r>
            <a:r>
              <a:rPr dirty="0" sz="1100" spc="-5">
                <a:latin typeface="Verdana"/>
                <a:cs typeface="Verdana"/>
              </a:rPr>
              <a:t>hull </a:t>
            </a:r>
            <a:r>
              <a:rPr dirty="0" sz="1100">
                <a:latin typeface="Verdana"/>
                <a:cs typeface="Verdana"/>
              </a:rPr>
              <a:t>property for a Bezier curve ensures </a:t>
            </a:r>
            <a:r>
              <a:rPr dirty="0" sz="1100" spc="-5">
                <a:latin typeface="Verdana"/>
                <a:cs typeface="Verdana"/>
              </a:rPr>
              <a:t>that the polynomial  </a:t>
            </a:r>
            <a:r>
              <a:rPr dirty="0" sz="1100" spc="-5">
                <a:latin typeface="Verdana"/>
                <a:cs typeface="Verdana"/>
              </a:rPr>
              <a:t>smoothly follows the </a:t>
            </a:r>
            <a:r>
              <a:rPr dirty="0" sz="1100">
                <a:latin typeface="Verdana"/>
                <a:cs typeface="Verdana"/>
              </a:rPr>
              <a:t>control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points.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1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469900" marR="5715" indent="-228600">
              <a:lnSpc>
                <a:spcPct val="100899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No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straight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line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intersects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Bezier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curve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more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times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than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intersects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control  </a:t>
            </a:r>
            <a:r>
              <a:rPr dirty="0" sz="1100" spc="-5">
                <a:latin typeface="Verdana"/>
                <a:cs typeface="Verdana"/>
              </a:rPr>
              <a:t>polygon.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3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They </a:t>
            </a:r>
            <a:r>
              <a:rPr dirty="0" sz="1100" spc="-5">
                <a:latin typeface="Verdana"/>
                <a:cs typeface="Verdana"/>
              </a:rPr>
              <a:t>are invariant </a:t>
            </a:r>
            <a:r>
              <a:rPr dirty="0" sz="1100">
                <a:latin typeface="Verdana"/>
                <a:cs typeface="Verdana"/>
              </a:rPr>
              <a:t>under an </a:t>
            </a:r>
            <a:r>
              <a:rPr dirty="0" sz="1100" spc="-5">
                <a:latin typeface="Verdana"/>
                <a:cs typeface="Verdana"/>
              </a:rPr>
              <a:t>affine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transformation.</a:t>
            </a:r>
            <a:endParaRPr sz="1100">
              <a:latin typeface="Verdana"/>
              <a:cs typeface="Verdana"/>
            </a:endParaRPr>
          </a:p>
          <a:p>
            <a:pPr marL="469900" marR="8890" indent="-228600">
              <a:lnSpc>
                <a:spcPct val="100899"/>
              </a:lnSpc>
              <a:spcBef>
                <a:spcPts val="67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Bezier curves exhibit </a:t>
            </a:r>
            <a:r>
              <a:rPr dirty="0" sz="1100">
                <a:latin typeface="Verdana"/>
                <a:cs typeface="Verdana"/>
              </a:rPr>
              <a:t>global control </a:t>
            </a:r>
            <a:r>
              <a:rPr dirty="0" sz="1100" spc="-5">
                <a:latin typeface="Verdana"/>
                <a:cs typeface="Verdana"/>
              </a:rPr>
              <a:t>means moving </a:t>
            </a:r>
            <a:r>
              <a:rPr dirty="0" sz="1100">
                <a:latin typeface="Verdana"/>
                <a:cs typeface="Verdana"/>
              </a:rPr>
              <a:t>a control point alters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>
                <a:latin typeface="Verdana"/>
                <a:cs typeface="Verdana"/>
              </a:rPr>
              <a:t>shape of </a:t>
            </a:r>
            <a:r>
              <a:rPr dirty="0" sz="1100" spc="-5">
                <a:latin typeface="Verdana"/>
                <a:cs typeface="Verdana"/>
              </a:rPr>
              <a:t>the whole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curve.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469900" marR="5080" indent="-228600">
              <a:lnSpc>
                <a:spcPct val="101800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given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Bezier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curve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subdivided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at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point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t=t0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into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two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Bezier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segments  </a:t>
            </a:r>
            <a:r>
              <a:rPr dirty="0" sz="1100" spc="-5">
                <a:latin typeface="Verdana"/>
                <a:cs typeface="Verdana"/>
              </a:rPr>
              <a:t>which </a:t>
            </a:r>
            <a:r>
              <a:rPr dirty="0" sz="1100">
                <a:latin typeface="Verdana"/>
                <a:cs typeface="Verdana"/>
              </a:rPr>
              <a:t>join together </a:t>
            </a:r>
            <a:r>
              <a:rPr dirty="0" sz="1100" spc="-5">
                <a:latin typeface="Verdana"/>
                <a:cs typeface="Verdana"/>
              </a:rPr>
              <a:t>at the point </a:t>
            </a:r>
            <a:r>
              <a:rPr dirty="0" sz="1100">
                <a:latin typeface="Verdana"/>
                <a:cs typeface="Verdana"/>
              </a:rPr>
              <a:t>corresponding to </a:t>
            </a:r>
            <a:r>
              <a:rPr dirty="0" sz="1100" spc="-5">
                <a:latin typeface="Verdana"/>
                <a:cs typeface="Verdana"/>
              </a:rPr>
              <a:t>the parameter </a:t>
            </a:r>
            <a:r>
              <a:rPr dirty="0" sz="1100">
                <a:latin typeface="Verdana"/>
                <a:cs typeface="Verdana"/>
              </a:rPr>
              <a:t>value </a:t>
            </a:r>
            <a:r>
              <a:rPr dirty="0" sz="1100" spc="-5">
                <a:latin typeface="Verdana"/>
                <a:cs typeface="Verdana"/>
              </a:rPr>
              <a:t>t=t0.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1450">
              <a:latin typeface="Times New Roman"/>
              <a:cs typeface="Times New Roman"/>
            </a:endParaRPr>
          </a:p>
          <a:p>
            <a:pPr lvl="1" marL="375920" indent="-363220">
              <a:lnSpc>
                <a:spcPct val="100000"/>
              </a:lnSpc>
              <a:buFont typeface="Arial"/>
              <a:buAutoNum type="alphaUcPeriod" startAt="19"/>
              <a:tabLst>
                <a:tab pos="376555" algn="l"/>
              </a:tabLst>
            </a:pPr>
            <a:r>
              <a:rPr dirty="0" sz="1800" spc="-100" b="1">
                <a:latin typeface="Arial"/>
                <a:cs typeface="Arial"/>
              </a:rPr>
              <a:t>p</a:t>
            </a:r>
            <a:r>
              <a:rPr dirty="0" sz="1800" spc="-100" b="1">
                <a:latin typeface="Arial"/>
                <a:cs typeface="Arial"/>
              </a:rPr>
              <a:t>line</a:t>
            </a:r>
            <a:r>
              <a:rPr dirty="0" sz="1800" spc="-325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Curves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Bezier-curve produced </a:t>
            </a: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the Bernstein basis function has limited</a:t>
            </a:r>
            <a:r>
              <a:rPr dirty="0" sz="1100" spc="1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flexibility.</a:t>
            </a:r>
            <a:endParaRPr sz="1100">
              <a:latin typeface="Verdana"/>
              <a:cs typeface="Verdana"/>
            </a:endParaRPr>
          </a:p>
          <a:p>
            <a:pPr lvl="2" marL="469900" marR="9525" indent="-228600">
              <a:lnSpc>
                <a:spcPct val="101099"/>
              </a:lnSpc>
              <a:spcBef>
                <a:spcPts val="919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First, the number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specified polygon vertices fixes the </a:t>
            </a:r>
            <a:r>
              <a:rPr dirty="0" sz="1100">
                <a:latin typeface="Verdana"/>
                <a:cs typeface="Verdana"/>
              </a:rPr>
              <a:t>order of </a:t>
            </a:r>
            <a:r>
              <a:rPr dirty="0" sz="1100" spc="-5">
                <a:latin typeface="Verdana"/>
                <a:cs typeface="Verdana"/>
              </a:rPr>
              <a:t>the resulting  </a:t>
            </a:r>
            <a:r>
              <a:rPr dirty="0" sz="1100" spc="-5">
                <a:latin typeface="Verdana"/>
                <a:cs typeface="Verdana"/>
              </a:rPr>
              <a:t>polynomial which defines the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curve.</a:t>
            </a:r>
            <a:endParaRPr sz="1100">
              <a:latin typeface="Verdana"/>
              <a:cs typeface="Verdana"/>
            </a:endParaRPr>
          </a:p>
          <a:p>
            <a:pPr lvl="2">
              <a:lnSpc>
                <a:spcPct val="100000"/>
              </a:lnSpc>
              <a:spcBef>
                <a:spcPts val="9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lvl="2" marL="469900" marR="6350" indent="-228600">
              <a:lnSpc>
                <a:spcPct val="101800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second limiting characteristic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that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value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blending function </a:t>
            </a:r>
            <a:r>
              <a:rPr dirty="0" sz="1100" spc="-10">
                <a:latin typeface="Verdana"/>
                <a:cs typeface="Verdana"/>
              </a:rPr>
              <a:t>is  </a:t>
            </a:r>
            <a:r>
              <a:rPr dirty="0" sz="1100">
                <a:latin typeface="Verdana"/>
                <a:cs typeface="Verdana"/>
              </a:rPr>
              <a:t>nonzero for </a:t>
            </a:r>
            <a:r>
              <a:rPr dirty="0" sz="1100" spc="-5">
                <a:latin typeface="Verdana"/>
                <a:cs typeface="Verdana"/>
              </a:rPr>
              <a:t>all </a:t>
            </a:r>
            <a:r>
              <a:rPr dirty="0" sz="1100">
                <a:latin typeface="Verdana"/>
                <a:cs typeface="Verdana"/>
              </a:rPr>
              <a:t>parameter </a:t>
            </a:r>
            <a:r>
              <a:rPr dirty="0" sz="1100" spc="-5">
                <a:latin typeface="Verdana"/>
                <a:cs typeface="Verdana"/>
              </a:rPr>
              <a:t>values </a:t>
            </a:r>
            <a:r>
              <a:rPr dirty="0" sz="1100">
                <a:latin typeface="Verdana"/>
                <a:cs typeface="Verdana"/>
              </a:rPr>
              <a:t>over </a:t>
            </a:r>
            <a:r>
              <a:rPr dirty="0" sz="1100" spc="-5">
                <a:latin typeface="Verdana"/>
                <a:cs typeface="Verdana"/>
              </a:rPr>
              <a:t>the entire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curve.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09100"/>
              </a:lnSpc>
              <a:spcBef>
                <a:spcPts val="88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B-spline basis contains the Bernstein basis as the special </a:t>
            </a:r>
            <a:r>
              <a:rPr dirty="0" sz="1100">
                <a:latin typeface="Verdana"/>
                <a:cs typeface="Verdana"/>
              </a:rPr>
              <a:t>case. The B-spline </a:t>
            </a:r>
            <a:r>
              <a:rPr dirty="0" sz="1100" spc="-5">
                <a:latin typeface="Verdana"/>
                <a:cs typeface="Verdana"/>
              </a:rPr>
              <a:t>basis 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non-global.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ct val="139100"/>
              </a:lnSpc>
              <a:spcBef>
                <a:spcPts val="420"/>
              </a:spcBef>
            </a:pP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B-spline curve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defined </a:t>
            </a:r>
            <a:r>
              <a:rPr dirty="0" sz="1100" spc="-5">
                <a:latin typeface="Verdana"/>
                <a:cs typeface="Verdana"/>
              </a:rPr>
              <a:t>as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linear combination </a:t>
            </a:r>
            <a:r>
              <a:rPr dirty="0" sz="1100">
                <a:latin typeface="Verdana"/>
                <a:cs typeface="Verdana"/>
              </a:rPr>
              <a:t>of control </a:t>
            </a:r>
            <a:r>
              <a:rPr dirty="0" sz="1100" spc="-5">
                <a:latin typeface="Verdana"/>
                <a:cs typeface="Verdana"/>
              </a:rPr>
              <a:t>points </a:t>
            </a:r>
            <a:r>
              <a:rPr dirty="0" sz="1100">
                <a:latin typeface="Verdana"/>
                <a:cs typeface="Verdana"/>
              </a:rPr>
              <a:t>Pi and B-spline  </a:t>
            </a:r>
            <a:r>
              <a:rPr dirty="0" baseline="5050" sz="1650" spc="-7">
                <a:latin typeface="Verdana"/>
                <a:cs typeface="Verdana"/>
              </a:rPr>
              <a:t>basis function </a:t>
            </a:r>
            <a:r>
              <a:rPr dirty="0" baseline="5050" sz="1650">
                <a:latin typeface="Verdana"/>
                <a:cs typeface="Verdana"/>
              </a:rPr>
              <a:t>N</a:t>
            </a:r>
            <a:r>
              <a:rPr dirty="0" sz="900">
                <a:latin typeface="Verdana"/>
                <a:cs typeface="Verdana"/>
              </a:rPr>
              <a:t>i, k </a:t>
            </a:r>
            <a:r>
              <a:rPr dirty="0" baseline="5050" sz="1650" spc="-7">
                <a:latin typeface="Verdana"/>
                <a:cs typeface="Verdana"/>
              </a:rPr>
              <a:t>(t) given</a:t>
            </a:r>
            <a:r>
              <a:rPr dirty="0" baseline="5050" sz="1650" spc="60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by</a:t>
            </a:r>
            <a:endParaRPr baseline="5050" sz="165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43098" y="6967601"/>
            <a:ext cx="573405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37515" algn="l"/>
              </a:tabLst>
            </a:pPr>
            <a:r>
              <a:rPr dirty="0" sz="800" spc="60">
                <a:latin typeface="Cambria Math"/>
                <a:cs typeface="Cambria Math"/>
              </a:rPr>
              <a:t>𝑖=0 	</a:t>
            </a:r>
            <a:r>
              <a:rPr dirty="0" sz="800">
                <a:latin typeface="Cambria Math"/>
                <a:cs typeface="Cambria Math"/>
              </a:rPr>
              <a:t> </a:t>
            </a:r>
            <a:r>
              <a:rPr dirty="0" baseline="3472" sz="1200" spc="60">
                <a:latin typeface="Cambria Math"/>
                <a:cs typeface="Cambria Math"/>
              </a:rPr>
              <a:t>𝑖,�</a:t>
            </a:r>
            <a:endParaRPr baseline="3472" sz="12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19985" y="6894448"/>
            <a:ext cx="1309370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30250" algn="l"/>
              </a:tabLst>
            </a:pPr>
            <a:r>
              <a:rPr dirty="0" sz="1100">
                <a:latin typeface="Cambria Math"/>
                <a:cs typeface="Cambria Math"/>
              </a:rPr>
              <a:t>C</a:t>
            </a:r>
            <a:r>
              <a:rPr dirty="0" baseline="2525" sz="1650" spc="-7">
                <a:latin typeface="Cambria Math"/>
                <a:cs typeface="Cambria Math"/>
              </a:rPr>
              <a:t>(</a:t>
            </a:r>
            <a:r>
              <a:rPr dirty="0" sz="1100" spc="-5">
                <a:latin typeface="Cambria Math"/>
                <a:cs typeface="Cambria Math"/>
              </a:rPr>
              <a:t>t</a:t>
            </a:r>
            <a:r>
              <a:rPr dirty="0" baseline="2525" sz="1650">
                <a:latin typeface="Cambria Math"/>
                <a:cs typeface="Cambria Math"/>
              </a:rPr>
              <a:t>)</a:t>
            </a:r>
            <a:r>
              <a:rPr dirty="0" baseline="2525" sz="1650" spc="82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=</a:t>
            </a:r>
            <a:r>
              <a:rPr dirty="0" sz="1100" spc="60">
                <a:latin typeface="Cambria Math"/>
                <a:cs typeface="Cambria Math"/>
              </a:rPr>
              <a:t> </a:t>
            </a:r>
            <a:r>
              <a:rPr dirty="0" baseline="2525" sz="1650">
                <a:latin typeface="Cambria Math"/>
                <a:cs typeface="Cambria Math"/>
              </a:rPr>
              <a:t>∑</a:t>
            </a:r>
            <a:r>
              <a:rPr dirty="0" baseline="31250" sz="1200" spc="-15">
                <a:latin typeface="Cambria Math"/>
                <a:cs typeface="Cambria Math"/>
              </a:rPr>
              <a:t>�</a:t>
            </a:r>
            <a:r>
              <a:rPr dirty="0" baseline="31250" sz="1200">
                <a:latin typeface="Cambria Math"/>
                <a:cs typeface="Cambria Math"/>
              </a:rPr>
              <a:t>	</a:t>
            </a:r>
            <a:r>
              <a:rPr dirty="0" sz="1100" spc="-125">
                <a:latin typeface="Cambria Math"/>
                <a:cs typeface="Cambria Math"/>
              </a:rPr>
              <a:t>𝑃</a:t>
            </a:r>
            <a:r>
              <a:rPr dirty="0" baseline="-17361" sz="1200" spc="135">
                <a:latin typeface="Cambria Math"/>
                <a:cs typeface="Cambria Math"/>
              </a:rPr>
              <a:t>𝑖</a:t>
            </a:r>
            <a:r>
              <a:rPr dirty="0" baseline="-17361" sz="1200" spc="12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𝑁 </a:t>
            </a:r>
            <a:r>
              <a:rPr dirty="0" sz="1100">
                <a:latin typeface="Cambria Math"/>
                <a:cs typeface="Cambria Math"/>
              </a:rPr>
              <a:t>   </a:t>
            </a:r>
            <a:r>
              <a:rPr dirty="0" sz="1100" spc="-25">
                <a:latin typeface="Cambria Math"/>
                <a:cs typeface="Cambria Math"/>
              </a:rPr>
              <a:t> </a:t>
            </a:r>
            <a:r>
              <a:rPr dirty="0" baseline="2525" sz="1650" spc="-165">
                <a:latin typeface="Cambria Math"/>
                <a:cs typeface="Cambria Math"/>
              </a:rPr>
              <a:t>(</a:t>
            </a:r>
            <a:r>
              <a:rPr dirty="0" sz="1100" spc="-110">
                <a:latin typeface="Cambria Math"/>
                <a:cs typeface="Cambria Math"/>
              </a:rPr>
              <a:t>�</a:t>
            </a:r>
            <a:r>
              <a:rPr dirty="0" baseline="2525" sz="1650" spc="-165">
                <a:latin typeface="Cambria Math"/>
                <a:cs typeface="Cambria Math"/>
              </a:rPr>
              <a:t>)</a:t>
            </a:r>
            <a:r>
              <a:rPr dirty="0" sz="1100" spc="-110">
                <a:latin typeface="Cambria Math"/>
                <a:cs typeface="Cambria Math"/>
              </a:rPr>
              <a:t>,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49166" y="6906640"/>
            <a:ext cx="1988820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927100" algn="l"/>
                <a:tab pos="1174115" algn="l"/>
              </a:tabLst>
            </a:pPr>
            <a:r>
              <a:rPr dirty="0" baseline="5050" sz="1650">
                <a:latin typeface="Verdana"/>
                <a:cs typeface="Verdana"/>
              </a:rPr>
              <a:t>n ≥ k </a:t>
            </a:r>
            <a:r>
              <a:rPr dirty="0" baseline="5050" sz="1650" spc="187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-</a:t>
            </a:r>
            <a:r>
              <a:rPr dirty="0" baseline="5050" sz="1650" spc="277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1,	</a:t>
            </a:r>
            <a:r>
              <a:rPr dirty="0" baseline="5050" sz="1650">
                <a:latin typeface="Verdana"/>
                <a:cs typeface="Verdana"/>
              </a:rPr>
              <a:t>t	[ </a:t>
            </a:r>
            <a:r>
              <a:rPr dirty="0" baseline="5050" sz="1650" spc="-7">
                <a:latin typeface="Verdana"/>
                <a:cs typeface="Verdana"/>
              </a:rPr>
              <a:t>t</a:t>
            </a:r>
            <a:r>
              <a:rPr dirty="0" sz="700" spc="-5">
                <a:latin typeface="Verdana"/>
                <a:cs typeface="Verdana"/>
              </a:rPr>
              <a:t>k-1 </a:t>
            </a:r>
            <a:r>
              <a:rPr dirty="0" baseline="5050" sz="1650">
                <a:latin typeface="Verdana"/>
                <a:cs typeface="Verdana"/>
              </a:rPr>
              <a:t>, </a:t>
            </a:r>
            <a:r>
              <a:rPr dirty="0" baseline="5050" sz="1650" spc="-7">
                <a:latin typeface="Verdana"/>
                <a:cs typeface="Verdana"/>
              </a:rPr>
              <a:t>t</a:t>
            </a:r>
            <a:r>
              <a:rPr dirty="0" sz="700" spc="-5">
                <a:latin typeface="Verdana"/>
                <a:cs typeface="Verdana"/>
              </a:rPr>
              <a:t>n+1</a:t>
            </a:r>
            <a:r>
              <a:rPr dirty="0" sz="700" spc="60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]</a:t>
            </a:r>
            <a:endParaRPr baseline="5050" sz="16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0" y="7192009"/>
            <a:ext cx="6086475" cy="1965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Where,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93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Cambria Math"/>
                <a:cs typeface="Cambria Math"/>
              </a:rPr>
              <a:t>{</a:t>
            </a:r>
            <a:r>
              <a:rPr dirty="0" sz="1100" spc="-125">
                <a:latin typeface="Cambria Math"/>
                <a:cs typeface="Cambria Math"/>
              </a:rPr>
              <a:t>𝑃</a:t>
            </a:r>
            <a:r>
              <a:rPr dirty="0" baseline="-17361" sz="1200" spc="225">
                <a:latin typeface="Cambria Math"/>
                <a:cs typeface="Cambria Math"/>
              </a:rPr>
              <a:t>𝑖</a:t>
            </a:r>
            <a:r>
              <a:rPr dirty="0" sz="1100">
                <a:latin typeface="Verdana"/>
                <a:cs typeface="Verdana"/>
              </a:rPr>
              <a:t>: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20">
                <a:latin typeface="Verdana"/>
                <a:cs typeface="Verdana"/>
              </a:rPr>
              <a:t>i</a:t>
            </a:r>
            <a:r>
              <a:rPr dirty="0" sz="1100">
                <a:latin typeface="Verdana"/>
                <a:cs typeface="Verdana"/>
              </a:rPr>
              <a:t>=0,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1</a:t>
            </a:r>
            <a:r>
              <a:rPr dirty="0" sz="1100">
                <a:latin typeface="Verdana"/>
                <a:cs typeface="Verdana"/>
              </a:rPr>
              <a:t>,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2</a:t>
            </a:r>
            <a:r>
              <a:rPr dirty="0" sz="1100">
                <a:latin typeface="Verdana"/>
                <a:cs typeface="Verdana"/>
              </a:rPr>
              <a:t>…</a:t>
            </a:r>
            <a:r>
              <a:rPr dirty="0" sz="1100" spc="-10">
                <a:latin typeface="Verdana"/>
                <a:cs typeface="Verdana"/>
              </a:rPr>
              <a:t>.</a:t>
            </a:r>
            <a:r>
              <a:rPr dirty="0" sz="1100" spc="5">
                <a:latin typeface="Verdana"/>
                <a:cs typeface="Verdana"/>
              </a:rPr>
              <a:t>n</a:t>
            </a:r>
            <a:r>
              <a:rPr dirty="0" sz="1100">
                <a:latin typeface="Verdana"/>
                <a:cs typeface="Verdana"/>
              </a:rPr>
              <a:t>}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</a:t>
            </a:r>
            <a:r>
              <a:rPr dirty="0" sz="1100" spc="-5">
                <a:latin typeface="Verdana"/>
                <a:cs typeface="Verdana"/>
              </a:rPr>
              <a:t>r</a:t>
            </a:r>
            <a:r>
              <a:rPr dirty="0" sz="1100">
                <a:latin typeface="Verdana"/>
                <a:cs typeface="Verdana"/>
              </a:rPr>
              <a:t>e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t</a:t>
            </a:r>
            <a:r>
              <a:rPr dirty="0" sz="1100" spc="5">
                <a:latin typeface="Verdana"/>
                <a:cs typeface="Verdana"/>
              </a:rPr>
              <a:t>h</a:t>
            </a:r>
            <a:r>
              <a:rPr dirty="0" sz="1100">
                <a:latin typeface="Verdana"/>
                <a:cs typeface="Verdana"/>
              </a:rPr>
              <a:t>e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con</a:t>
            </a:r>
            <a:r>
              <a:rPr dirty="0" sz="1100" spc="-10">
                <a:latin typeface="Verdana"/>
                <a:cs typeface="Verdana"/>
              </a:rPr>
              <a:t>t</a:t>
            </a:r>
            <a:r>
              <a:rPr dirty="0" sz="1100" spc="-5">
                <a:latin typeface="Verdana"/>
                <a:cs typeface="Verdana"/>
              </a:rPr>
              <a:t>r</a:t>
            </a:r>
            <a:r>
              <a:rPr dirty="0" sz="1100">
                <a:latin typeface="Verdana"/>
                <a:cs typeface="Verdana"/>
              </a:rPr>
              <a:t>ol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</a:t>
            </a:r>
            <a:r>
              <a:rPr dirty="0" sz="1100">
                <a:latin typeface="Verdana"/>
                <a:cs typeface="Verdana"/>
              </a:rPr>
              <a:t>o</a:t>
            </a:r>
            <a:r>
              <a:rPr dirty="0" sz="1100" spc="-10">
                <a:latin typeface="Verdana"/>
                <a:cs typeface="Verdana"/>
              </a:rPr>
              <a:t>i</a:t>
            </a:r>
            <a:r>
              <a:rPr dirty="0" sz="1100" spc="5">
                <a:latin typeface="Verdana"/>
                <a:cs typeface="Verdana"/>
              </a:rPr>
              <a:t>n</a:t>
            </a:r>
            <a:r>
              <a:rPr dirty="0" sz="1100">
                <a:latin typeface="Verdana"/>
                <a:cs typeface="Verdana"/>
              </a:rPr>
              <a:t>ts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3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algn="just" marL="469900" marR="5080" indent="-228600">
              <a:lnSpc>
                <a:spcPct val="100899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Arial"/>
                <a:cs typeface="Arial"/>
              </a:rPr>
              <a:t>k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order of </a:t>
            </a:r>
            <a:r>
              <a:rPr dirty="0" sz="1100" spc="-5">
                <a:latin typeface="Verdana"/>
                <a:cs typeface="Verdana"/>
              </a:rPr>
              <a:t>the polynomial </a:t>
            </a:r>
            <a:r>
              <a:rPr dirty="0" sz="1100">
                <a:latin typeface="Verdana"/>
                <a:cs typeface="Verdana"/>
              </a:rPr>
              <a:t>segments 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B-spline curve. </a:t>
            </a:r>
            <a:r>
              <a:rPr dirty="0" sz="1100" spc="-5">
                <a:latin typeface="Verdana"/>
                <a:cs typeface="Verdana"/>
              </a:rPr>
              <a:t>Order </a:t>
            </a:r>
            <a:r>
              <a:rPr dirty="0" sz="1100">
                <a:latin typeface="Arial"/>
                <a:cs typeface="Arial"/>
              </a:rPr>
              <a:t>k </a:t>
            </a:r>
            <a:r>
              <a:rPr dirty="0" sz="1100" spc="-5">
                <a:latin typeface="Verdana"/>
                <a:cs typeface="Verdana"/>
              </a:rPr>
              <a:t>means  that the curve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made </a:t>
            </a:r>
            <a:r>
              <a:rPr dirty="0" sz="1100" spc="-5">
                <a:latin typeface="Verdana"/>
                <a:cs typeface="Verdana"/>
              </a:rPr>
              <a:t>up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piecewise polynomial </a:t>
            </a:r>
            <a:r>
              <a:rPr dirty="0" sz="1100">
                <a:latin typeface="Verdana"/>
                <a:cs typeface="Verdana"/>
              </a:rPr>
              <a:t>segments of degree </a:t>
            </a:r>
            <a:r>
              <a:rPr dirty="0" sz="1100">
                <a:latin typeface="Arial"/>
                <a:cs typeface="Arial"/>
              </a:rPr>
              <a:t>k </a:t>
            </a:r>
            <a:r>
              <a:rPr dirty="0" sz="1100">
                <a:latin typeface="Arial"/>
                <a:cs typeface="Arial"/>
              </a:rPr>
              <a:t>−</a:t>
            </a:r>
            <a:r>
              <a:rPr dirty="0" sz="1100" spc="40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1</a:t>
            </a:r>
            <a:r>
              <a:rPr dirty="0" sz="1100" spc="-5">
                <a:latin typeface="Verdana"/>
                <a:cs typeface="Verdana"/>
              </a:rPr>
              <a:t>,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algn="just" marL="469900" marR="6985" indent="-228600">
              <a:lnSpc>
                <a:spcPct val="101400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spc="-5">
                <a:latin typeface="Arial"/>
                <a:cs typeface="Arial"/>
              </a:rPr>
              <a:t>N</a:t>
            </a:r>
            <a:r>
              <a:rPr dirty="0" sz="800" spc="-5">
                <a:latin typeface="Arial"/>
                <a:cs typeface="Arial"/>
              </a:rPr>
              <a:t>i,k</a:t>
            </a:r>
            <a:r>
              <a:rPr dirty="0" sz="1100" spc="-5">
                <a:latin typeface="Arial"/>
                <a:cs typeface="Arial"/>
              </a:rPr>
              <a:t>(t) </a:t>
            </a:r>
            <a:r>
              <a:rPr dirty="0" sz="1100" spc="-5">
                <a:latin typeface="Verdana"/>
                <a:cs typeface="Verdana"/>
              </a:rPr>
              <a:t>are the “normalized B</a:t>
            </a:r>
            <a:r>
              <a:rPr dirty="0" sz="1100" spc="-5">
                <a:latin typeface="Verdana"/>
                <a:cs typeface="Verdana"/>
              </a:rPr>
              <a:t>-</a:t>
            </a:r>
            <a:r>
              <a:rPr dirty="0" sz="1100" spc="-5">
                <a:latin typeface="Verdana"/>
                <a:cs typeface="Verdana"/>
              </a:rPr>
              <a:t>spline blending functions”. </a:t>
            </a:r>
            <a:r>
              <a:rPr dirty="0" sz="1100">
                <a:latin typeface="Verdana"/>
                <a:cs typeface="Verdana"/>
              </a:rPr>
              <a:t>They </a:t>
            </a:r>
            <a:r>
              <a:rPr dirty="0" sz="1100" spc="-5">
                <a:latin typeface="Verdana"/>
                <a:cs typeface="Verdana"/>
              </a:rPr>
              <a:t>are described  </a:t>
            </a:r>
            <a:r>
              <a:rPr dirty="0" sz="1100">
                <a:latin typeface="Verdana"/>
                <a:cs typeface="Verdana"/>
              </a:rPr>
              <a:t>by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order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Arial"/>
                <a:cs typeface="Arial"/>
              </a:rPr>
              <a:t>k</a:t>
            </a:r>
            <a:r>
              <a:rPr dirty="0" sz="1100" spc="-55">
                <a:latin typeface="Arial"/>
                <a:cs typeface="Arial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by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non-decreasing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sequence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real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numbers</a:t>
            </a:r>
            <a:r>
              <a:rPr dirty="0" sz="1100" spc="-1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normally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called  </a:t>
            </a:r>
            <a:r>
              <a:rPr dirty="0" sz="1100" spc="-5">
                <a:latin typeface="Verdana"/>
                <a:cs typeface="Verdana"/>
              </a:rPr>
              <a:t>the “knot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sequence”.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200" spc="-5">
                <a:latin typeface="Arial"/>
                <a:cs typeface="Arial"/>
              </a:rPr>
              <a:t>{</a:t>
            </a:r>
            <a:r>
              <a:rPr dirty="0" sz="1200" spc="-5">
                <a:latin typeface="Verdana"/>
                <a:cs typeface="Verdana"/>
              </a:rPr>
              <a:t>t</a:t>
            </a:r>
            <a:r>
              <a:rPr dirty="0" sz="1050" spc="-5">
                <a:latin typeface="Arial"/>
                <a:cs typeface="Arial"/>
              </a:rPr>
              <a:t>i </a:t>
            </a:r>
            <a:r>
              <a:rPr dirty="0" sz="1200">
                <a:latin typeface="Times New Roman"/>
                <a:cs typeface="Times New Roman"/>
              </a:rPr>
              <a:t>: </a:t>
            </a:r>
            <a:r>
              <a:rPr dirty="0" sz="1200">
                <a:latin typeface="Verdana"/>
                <a:cs typeface="Verdana"/>
              </a:rPr>
              <a:t>i </a:t>
            </a:r>
            <a:r>
              <a:rPr dirty="0" sz="1200">
                <a:latin typeface="Arial"/>
                <a:cs typeface="Arial"/>
              </a:rPr>
              <a:t>= 0</a:t>
            </a:r>
            <a:r>
              <a:rPr dirty="0" sz="1200">
                <a:latin typeface="Verdana"/>
                <a:cs typeface="Verdana"/>
              </a:rPr>
              <a:t>, </a:t>
            </a:r>
            <a:r>
              <a:rPr dirty="0" sz="1200" spc="-5">
                <a:latin typeface="Verdana"/>
                <a:cs typeface="Verdana"/>
              </a:rPr>
              <a:t>..., </a:t>
            </a:r>
            <a:r>
              <a:rPr dirty="0" sz="1200">
                <a:latin typeface="Verdana"/>
                <a:cs typeface="Verdana"/>
              </a:rPr>
              <a:t>n </a:t>
            </a:r>
            <a:r>
              <a:rPr dirty="0" sz="1200">
                <a:latin typeface="Arial"/>
                <a:cs typeface="Arial"/>
              </a:rPr>
              <a:t>+</a:t>
            </a:r>
            <a:r>
              <a:rPr dirty="0" sz="1200" spc="-80">
                <a:latin typeface="Arial"/>
                <a:cs typeface="Arial"/>
              </a:rPr>
              <a:t> </a:t>
            </a:r>
            <a:r>
              <a:rPr dirty="0" sz="1200" spc="-5">
                <a:latin typeface="Verdana"/>
                <a:cs typeface="Verdana"/>
              </a:rPr>
              <a:t>k</a:t>
            </a:r>
            <a:r>
              <a:rPr dirty="0" sz="1200" spc="-5">
                <a:latin typeface="Arial"/>
                <a:cs typeface="Arial"/>
              </a:rPr>
              <a:t>}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79264" y="6902195"/>
            <a:ext cx="96012" cy="134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53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9741407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44904" y="447040"/>
            <a:ext cx="5415915" cy="1272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3888104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 algn="just" marL="12700" marR="11430">
              <a:lnSpc>
                <a:spcPct val="210100"/>
              </a:lnSpc>
              <a:spcBef>
                <a:spcPts val="985"/>
              </a:spcBef>
              <a:tabLst>
                <a:tab pos="5267960" algn="l"/>
              </a:tabLst>
            </a:pPr>
            <a:r>
              <a:rPr dirty="0" sz="1000" spc="-10" b="1">
                <a:latin typeface="Calibri"/>
                <a:cs typeface="Calibri"/>
                <a:hlinkClick r:id="rId3" action="ppaction://hlinksldjump"/>
              </a:rPr>
              <a:t>A</a:t>
            </a:r>
            <a:r>
              <a:rPr dirty="0" sz="1000" spc="-5" b="1">
                <a:latin typeface="Calibri"/>
                <a:cs typeface="Calibri"/>
                <a:hlinkClick r:id="rId3" action="ppaction://hlinksldjump"/>
              </a:rPr>
              <a:t>n</a:t>
            </a:r>
            <a:r>
              <a:rPr dirty="0" sz="1000" spc="-10" b="1">
                <a:latin typeface="Calibri"/>
                <a:cs typeface="Calibri"/>
                <a:hlinkClick r:id="rId3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3" action="ppaction://hlinksldjump"/>
              </a:rPr>
              <a:t>mation</a:t>
            </a:r>
            <a:r>
              <a:rPr dirty="0" sz="1000" spc="5" b="1">
                <a:latin typeface="Calibri"/>
                <a:cs typeface="Calibri"/>
                <a:hlinkClick r:id="rId3" action="ppaction://hlinksldjump"/>
              </a:rPr>
              <a:t> </a:t>
            </a:r>
            <a:r>
              <a:rPr dirty="0" sz="1000" spc="-10" b="1">
                <a:latin typeface="Calibri"/>
                <a:cs typeface="Calibri"/>
                <a:hlinkClick r:id="rId3" action="ppaction://hlinksldjump"/>
              </a:rPr>
              <a:t>T</a:t>
            </a:r>
            <a:r>
              <a:rPr dirty="0" sz="1000" spc="-5" b="1">
                <a:latin typeface="Calibri"/>
                <a:cs typeface="Calibri"/>
                <a:hlinkClick r:id="rId3" action="ppaction://hlinksldjump"/>
              </a:rPr>
              <a:t>echn</a:t>
            </a:r>
            <a:r>
              <a:rPr dirty="0" sz="1000" spc="-10" b="1">
                <a:latin typeface="Calibri"/>
                <a:cs typeface="Calibri"/>
                <a:hlinkClick r:id="rId3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3" action="ppaction://hlinksldjump"/>
              </a:rPr>
              <a:t>ques </a:t>
            </a:r>
            <a:r>
              <a:rPr dirty="0" sz="1000" b="1">
                <a:latin typeface="Calibri"/>
                <a:cs typeface="Calibri"/>
                <a:hlinkClick r:id="rId3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3" action="ppaction://hlinksldjump"/>
              </a:rPr>
              <a:t>71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spc="-10" b="1">
                <a:latin typeface="Calibri"/>
                <a:cs typeface="Calibri"/>
                <a:hlinkClick r:id="rId4" action="ppaction://hlinksldjump"/>
              </a:rPr>
              <a:t>K</a:t>
            </a:r>
            <a:r>
              <a:rPr dirty="0" sz="1000" spc="-5" b="1">
                <a:latin typeface="Calibri"/>
                <a:cs typeface="Calibri"/>
                <a:hlinkClick r:id="rId4" action="ppaction://hlinksldjump"/>
              </a:rPr>
              <a:t>ey</a:t>
            </a:r>
            <a:r>
              <a:rPr dirty="0" sz="1000" spc="-5" b="1">
                <a:latin typeface="Calibri"/>
                <a:cs typeface="Calibri"/>
                <a:hlinkClick r:id="rId4" action="ppaction://hlinksldjump"/>
              </a:rPr>
              <a:t> </a:t>
            </a:r>
            <a:r>
              <a:rPr dirty="0" sz="1000" spc="-5" b="1">
                <a:latin typeface="Calibri"/>
                <a:cs typeface="Calibri"/>
                <a:hlinkClick r:id="rId4" action="ppaction://hlinksldjump"/>
              </a:rPr>
              <a:t>F</a:t>
            </a:r>
            <a:r>
              <a:rPr dirty="0" sz="1000" b="1">
                <a:latin typeface="Calibri"/>
                <a:cs typeface="Calibri"/>
                <a:hlinkClick r:id="rId4" action="ppaction://hlinksldjump"/>
              </a:rPr>
              <a:t>r</a:t>
            </a:r>
            <a:r>
              <a:rPr dirty="0" sz="1000" spc="-5" b="1">
                <a:latin typeface="Calibri"/>
                <a:cs typeface="Calibri"/>
                <a:hlinkClick r:id="rId4" action="ppaction://hlinksldjump"/>
              </a:rPr>
              <a:t>am</a:t>
            </a:r>
            <a:r>
              <a:rPr dirty="0" sz="1000" spc="-10" b="1">
                <a:latin typeface="Calibri"/>
                <a:cs typeface="Calibri"/>
                <a:hlinkClick r:id="rId4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4" action="ppaction://hlinksldjump"/>
              </a:rPr>
              <a:t>ng </a:t>
            </a:r>
            <a:r>
              <a:rPr dirty="0" sz="1000" b="1">
                <a:latin typeface="Calibri"/>
                <a:cs typeface="Calibri"/>
                <a:hlinkClick r:id="rId4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4" action="ppaction://hlinksldjump"/>
              </a:rPr>
              <a:t>72 </a:t>
            </a:r>
            <a:r>
              <a:rPr dirty="0" sz="1000" spc="-10" b="1">
                <a:latin typeface="Calibri"/>
                <a:cs typeface="Calibri"/>
              </a:rPr>
              <a:t> </a:t>
            </a:r>
            <a:r>
              <a:rPr dirty="0" sz="1000" b="1">
                <a:latin typeface="Calibri"/>
                <a:cs typeface="Calibri"/>
                <a:hlinkClick r:id="rId5" action="ppaction://hlinksldjump"/>
              </a:rPr>
              <a:t>M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orph</a:t>
            </a:r>
            <a:r>
              <a:rPr dirty="0" sz="1000" spc="-10" b="1">
                <a:latin typeface="Calibri"/>
                <a:cs typeface="Calibri"/>
                <a:hlinkClick r:id="rId5" action="ppaction://hlinksldjump"/>
              </a:rPr>
              <a:t>i</a:t>
            </a:r>
            <a:r>
              <a:rPr dirty="0" sz="1000" spc="-5" b="1">
                <a:latin typeface="Calibri"/>
                <a:cs typeface="Calibri"/>
                <a:hlinkClick r:id="rId5" action="ppaction://hlinksldjump"/>
              </a:rPr>
              <a:t>ng </a:t>
            </a:r>
            <a:r>
              <a:rPr dirty="0" sz="1000" b="1">
                <a:latin typeface="Calibri"/>
                <a:cs typeface="Calibri"/>
                <a:hlinkClick r:id="rId5" action="ppaction://hlinksldjump"/>
              </a:rPr>
              <a:t>	</a:t>
            </a:r>
            <a:r>
              <a:rPr dirty="0" sz="1000" spc="-10" b="1">
                <a:latin typeface="Calibri"/>
                <a:cs typeface="Calibri"/>
                <a:hlinkClick r:id="rId5" action="ppaction://hlinksldjump"/>
              </a:rPr>
              <a:t>73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1638" y="9466418"/>
            <a:ext cx="168275" cy="165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 sz="1100">
                <a:latin typeface="Verdana"/>
                <a:cs typeface="Verdana"/>
              </a:rPr>
              <a:t>5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400" y="447040"/>
            <a:ext cx="6085205" cy="641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570095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Ni, </a:t>
            </a:r>
            <a:r>
              <a:rPr dirty="0" sz="1100">
                <a:latin typeface="Verdana"/>
                <a:cs typeface="Verdana"/>
              </a:rPr>
              <a:t>k </a:t>
            </a:r>
            <a:r>
              <a:rPr dirty="0" sz="1100" spc="-5">
                <a:latin typeface="Verdana"/>
                <a:cs typeface="Verdana"/>
              </a:rPr>
              <a:t>functions </a:t>
            </a:r>
            <a:r>
              <a:rPr dirty="0" sz="1100">
                <a:latin typeface="Verdana"/>
                <a:cs typeface="Verdana"/>
              </a:rPr>
              <a:t>are </a:t>
            </a:r>
            <a:r>
              <a:rPr dirty="0" sz="1100" spc="-5">
                <a:latin typeface="Verdana"/>
                <a:cs typeface="Verdana"/>
              </a:rPr>
              <a:t>described as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follows: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64178" y="1210817"/>
            <a:ext cx="132080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Cambria Math"/>
                <a:cs typeface="Cambria Math"/>
              </a:rPr>
              <a:t>1</a:t>
            </a:r>
            <a:r>
              <a:rPr dirty="0" sz="1100">
                <a:latin typeface="Cambria Math"/>
                <a:cs typeface="Cambria Math"/>
              </a:rPr>
              <a:t>,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39339" y="1280921"/>
            <a:ext cx="782955" cy="285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05">
                <a:latin typeface="Cambria Math"/>
                <a:cs typeface="Cambria Math"/>
              </a:rPr>
              <a:t>𝑁</a:t>
            </a:r>
            <a:r>
              <a:rPr dirty="0" baseline="-13888" sz="1200" spc="172">
                <a:latin typeface="Cambria Math"/>
                <a:cs typeface="Cambria Math"/>
              </a:rPr>
              <a:t>𝑖</a:t>
            </a:r>
            <a:r>
              <a:rPr dirty="0" baseline="-13888" sz="1200">
                <a:latin typeface="Cambria Math"/>
                <a:cs typeface="Cambria Math"/>
              </a:rPr>
              <a:t>,</a:t>
            </a:r>
            <a:r>
              <a:rPr dirty="0" baseline="-13888" sz="1200" spc="104">
                <a:latin typeface="Cambria Math"/>
                <a:cs typeface="Cambria Math"/>
              </a:rPr>
              <a:t>1</a:t>
            </a:r>
            <a:r>
              <a:rPr dirty="0" baseline="2525" sz="1650" spc="-7">
                <a:latin typeface="Cambria Math"/>
                <a:cs typeface="Cambria Math"/>
              </a:rPr>
              <a:t>(</a:t>
            </a:r>
            <a:r>
              <a:rPr dirty="0" sz="1100" spc="-420">
                <a:latin typeface="Cambria Math"/>
                <a:cs typeface="Cambria Math"/>
              </a:rPr>
              <a:t>�</a:t>
            </a:r>
            <a:r>
              <a:rPr dirty="0" baseline="2525" sz="1650">
                <a:latin typeface="Cambria Math"/>
                <a:cs typeface="Cambria Math"/>
              </a:rPr>
              <a:t>)</a:t>
            </a:r>
            <a:r>
              <a:rPr dirty="0" baseline="2525" sz="1650" spc="82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=</a:t>
            </a:r>
            <a:r>
              <a:rPr dirty="0" sz="1100" spc="60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{ </a:t>
            </a:r>
            <a:r>
              <a:rPr dirty="0" sz="1100" spc="-50">
                <a:latin typeface="Cambria Math"/>
                <a:cs typeface="Cambria Math"/>
              </a:rPr>
              <a:t> </a:t>
            </a:r>
            <a:r>
              <a:rPr dirty="0" baseline="-40404" sz="1650">
                <a:latin typeface="Cambria Math"/>
                <a:cs typeface="Cambria Math"/>
              </a:rPr>
              <a:t>0,</a:t>
            </a:r>
            <a:endParaRPr baseline="-40404" sz="165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49751" y="1206291"/>
            <a:ext cx="972819" cy="3606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8100" marR="5080" indent="-26034">
              <a:lnSpc>
                <a:spcPct val="102699"/>
              </a:lnSpc>
              <a:tabLst>
                <a:tab pos="408940" algn="l"/>
              </a:tabLst>
            </a:pPr>
            <a:r>
              <a:rPr dirty="0" sz="1100" spc="-5">
                <a:latin typeface="Cambria Math"/>
                <a:cs typeface="Cambria Math"/>
              </a:rPr>
              <a:t>𝑖</a:t>
            </a:r>
            <a:r>
              <a:rPr dirty="0" sz="1100">
                <a:latin typeface="Cambria Math"/>
                <a:cs typeface="Cambria Math"/>
              </a:rPr>
              <a:t>𝑓</a:t>
            </a:r>
            <a:r>
              <a:rPr dirty="0" sz="1100" spc="25">
                <a:latin typeface="Cambria Math"/>
                <a:cs typeface="Cambria Math"/>
              </a:rPr>
              <a:t> </a:t>
            </a:r>
            <a:r>
              <a:rPr dirty="0" sz="1100" spc="-140">
                <a:latin typeface="Cambria Math"/>
                <a:cs typeface="Cambria Math"/>
              </a:rPr>
              <a:t>�</a:t>
            </a:r>
            <a:r>
              <a:rPr dirty="0" sz="1100">
                <a:latin typeface="Cambria Math"/>
                <a:cs typeface="Cambria Math"/>
              </a:rPr>
              <a:t>	</a:t>
            </a:r>
            <a:r>
              <a:rPr dirty="0" baseline="2525" sz="1650">
                <a:latin typeface="Cambria Math"/>
                <a:cs typeface="Cambria Math"/>
              </a:rPr>
              <a:t>[</a:t>
            </a:r>
            <a:r>
              <a:rPr dirty="0" baseline="2525" sz="1650" spc="-7">
                <a:latin typeface="Cambria Math"/>
                <a:cs typeface="Cambria Math"/>
              </a:rPr>
              <a:t> </a:t>
            </a:r>
            <a:r>
              <a:rPr dirty="0" sz="1100" spc="-459">
                <a:latin typeface="Cambria Math"/>
                <a:cs typeface="Cambria Math"/>
              </a:rPr>
              <a:t>�</a:t>
            </a:r>
            <a:r>
              <a:rPr dirty="0" baseline="-17361" sz="1200" spc="247">
                <a:latin typeface="Cambria Math"/>
                <a:cs typeface="Cambria Math"/>
              </a:rPr>
              <a:t>𝑖</a:t>
            </a:r>
            <a:r>
              <a:rPr dirty="0" sz="1100">
                <a:latin typeface="Cambria Math"/>
                <a:cs typeface="Cambria Math"/>
              </a:rPr>
              <a:t>, </a:t>
            </a:r>
            <a:r>
              <a:rPr dirty="0" sz="1100" spc="-65">
                <a:latin typeface="Cambria Math"/>
                <a:cs typeface="Cambria Math"/>
              </a:rPr>
              <a:t> </a:t>
            </a:r>
            <a:r>
              <a:rPr dirty="0" sz="1100" spc="-50">
                <a:latin typeface="Cambria Math"/>
                <a:cs typeface="Cambria Math"/>
              </a:rPr>
              <a:t>�</a:t>
            </a:r>
            <a:r>
              <a:rPr dirty="0" baseline="-17361" sz="1200" spc="-75">
                <a:latin typeface="Cambria Math"/>
                <a:cs typeface="Cambria Math"/>
              </a:rPr>
              <a:t>𝑖+1 </a:t>
            </a:r>
            <a:r>
              <a:rPr dirty="0" baseline="2525" sz="1650">
                <a:latin typeface="Cambria Math"/>
                <a:cs typeface="Cambria Math"/>
              </a:rPr>
              <a:t>)  </a:t>
            </a:r>
            <a:r>
              <a:rPr dirty="0" sz="1100">
                <a:latin typeface="Cambria Math"/>
                <a:cs typeface="Cambria Math"/>
              </a:rPr>
              <a:t>Otherwise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0" y="1725929"/>
            <a:ext cx="90424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>
                <a:latin typeface="Verdana"/>
                <a:cs typeface="Verdana"/>
              </a:rPr>
              <a:t>k &gt;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1,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80486" y="1972817"/>
            <a:ext cx="370840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440">
                <a:latin typeface="Cambria Math"/>
                <a:cs typeface="Cambria Math"/>
              </a:rPr>
              <a:t>�</a:t>
            </a:r>
            <a:r>
              <a:rPr dirty="0" sz="1100" spc="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−  </a:t>
            </a:r>
            <a:r>
              <a:rPr dirty="0" sz="1100" spc="-185">
                <a:latin typeface="Cambria Math"/>
                <a:cs typeface="Cambria Math"/>
              </a:rPr>
              <a:t>�</a:t>
            </a:r>
            <a:r>
              <a:rPr dirty="0" baseline="-17361" sz="1200" spc="-277">
                <a:latin typeface="Cambria Math"/>
                <a:cs typeface="Cambria Math"/>
              </a:rPr>
              <a:t>𝑖</a:t>
            </a:r>
            <a:endParaRPr baseline="-17361" sz="12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16582" y="2079497"/>
            <a:ext cx="689610" cy="2781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05">
                <a:latin typeface="Cambria Math"/>
                <a:cs typeface="Cambria Math"/>
              </a:rPr>
              <a:t>𝑁</a:t>
            </a:r>
            <a:r>
              <a:rPr dirty="0" baseline="-17361" sz="1200" spc="172">
                <a:latin typeface="Cambria Math"/>
                <a:cs typeface="Cambria Math"/>
              </a:rPr>
              <a:t>𝑖</a:t>
            </a:r>
            <a:r>
              <a:rPr dirty="0" baseline="-17361" sz="1200">
                <a:latin typeface="Cambria Math"/>
                <a:cs typeface="Cambria Math"/>
              </a:rPr>
              <a:t>,</a:t>
            </a:r>
            <a:r>
              <a:rPr dirty="0" baseline="-17361" sz="1200" spc="-97">
                <a:latin typeface="Cambria Math"/>
                <a:cs typeface="Cambria Math"/>
              </a:rPr>
              <a:t>�</a:t>
            </a:r>
            <a:r>
              <a:rPr dirty="0" baseline="-17361" sz="1200" spc="-150">
                <a:latin typeface="Cambria Math"/>
                <a:cs typeface="Cambria Math"/>
              </a:rPr>
              <a:t> </a:t>
            </a:r>
            <a:r>
              <a:rPr dirty="0" baseline="2525" sz="1650" spc="-7">
                <a:latin typeface="Cambria Math"/>
                <a:cs typeface="Cambria Math"/>
              </a:rPr>
              <a:t>(</a:t>
            </a:r>
            <a:r>
              <a:rPr dirty="0" sz="1100" spc="-420">
                <a:latin typeface="Cambria Math"/>
                <a:cs typeface="Cambria Math"/>
              </a:rPr>
              <a:t>�</a:t>
            </a:r>
            <a:r>
              <a:rPr dirty="0" baseline="2525" sz="1650">
                <a:latin typeface="Cambria Math"/>
                <a:cs typeface="Cambria Math"/>
              </a:rPr>
              <a:t>) </a:t>
            </a:r>
            <a:r>
              <a:rPr dirty="0" baseline="2525" sz="1650" spc="82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=</a:t>
            </a:r>
            <a:r>
              <a:rPr dirty="0" sz="1100" spc="200">
                <a:latin typeface="Cambria Math"/>
                <a:cs typeface="Cambria Math"/>
              </a:rPr>
              <a:t> </a:t>
            </a:r>
            <a:r>
              <a:rPr dirty="0" baseline="-37878" sz="1650" spc="-660">
                <a:latin typeface="Cambria Math"/>
                <a:cs typeface="Cambria Math"/>
              </a:rPr>
              <a:t>�</a:t>
            </a:r>
            <a:endParaRPr baseline="-37878" sz="165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25851" y="2173985"/>
            <a:ext cx="247015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Cambria Math"/>
                <a:cs typeface="Cambria Math"/>
              </a:rPr>
              <a:t>−  </a:t>
            </a:r>
            <a:r>
              <a:rPr dirty="0" sz="1100" spc="-440">
                <a:latin typeface="Cambria Math"/>
                <a:cs typeface="Cambria Math"/>
              </a:rPr>
              <a:t>�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78379" y="2241041"/>
            <a:ext cx="62865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579120" algn="l"/>
              </a:tabLst>
            </a:pPr>
            <a:r>
              <a:rPr dirty="0" sz="800" spc="25">
                <a:latin typeface="Cambria Math"/>
                <a:cs typeface="Cambria Math"/>
              </a:rPr>
              <a:t>𝑖+�−1 	</a:t>
            </a:r>
            <a:r>
              <a:rPr dirty="0" sz="800">
                <a:latin typeface="Cambria Math"/>
                <a:cs typeface="Cambria Math"/>
              </a:rPr>
              <a:t> </a:t>
            </a:r>
            <a:r>
              <a:rPr dirty="0" sz="800" spc="90">
                <a:latin typeface="Cambria Math"/>
                <a:cs typeface="Cambria Math"/>
              </a:rPr>
              <a:t>𝑖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737739" y="2179573"/>
            <a:ext cx="664845" cy="0"/>
          </a:xfrm>
          <a:custGeom>
            <a:avLst/>
            <a:gdLst/>
            <a:ahLst/>
            <a:cxnLst/>
            <a:rect l="l" t="t" r="r" b="b"/>
            <a:pathLst>
              <a:path w="664845" h="0">
                <a:moveTo>
                  <a:pt x="0" y="0"/>
                </a:moveTo>
                <a:lnTo>
                  <a:pt x="66446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442842" y="2079497"/>
            <a:ext cx="115570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105">
                <a:latin typeface="Cambria Math"/>
                <a:cs typeface="Cambria Math"/>
              </a:rPr>
              <a:t>𝑁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32759" y="2146553"/>
            <a:ext cx="284480" cy="1371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125">
                <a:latin typeface="Cambria Math"/>
                <a:cs typeface="Cambria Math"/>
              </a:rPr>
              <a:t>𝑖</a:t>
            </a:r>
            <a:r>
              <a:rPr dirty="0" sz="800">
                <a:latin typeface="Cambria Math"/>
                <a:cs typeface="Cambria Math"/>
              </a:rPr>
              <a:t>,</a:t>
            </a:r>
            <a:r>
              <a:rPr dirty="0" sz="800" spc="-60">
                <a:latin typeface="Cambria Math"/>
                <a:cs typeface="Cambria Math"/>
              </a:rPr>
              <a:t>�</a:t>
            </a:r>
            <a:r>
              <a:rPr dirty="0" sz="800" spc="-15">
                <a:latin typeface="Cambria Math"/>
                <a:cs typeface="Cambria Math"/>
              </a:rPr>
              <a:t>−</a:t>
            </a:r>
            <a:r>
              <a:rPr dirty="0" sz="800" spc="20">
                <a:latin typeface="Cambria Math"/>
                <a:cs typeface="Cambria Math"/>
              </a:rPr>
              <a:t>1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97934" y="2079497"/>
            <a:ext cx="334645" cy="183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2525" sz="1650" spc="-209">
                <a:latin typeface="Cambria Math"/>
                <a:cs typeface="Cambria Math"/>
              </a:rPr>
              <a:t>(</a:t>
            </a:r>
            <a:r>
              <a:rPr dirty="0" sz="1100" spc="-140">
                <a:latin typeface="Cambria Math"/>
                <a:cs typeface="Cambria Math"/>
              </a:rPr>
              <a:t>�</a:t>
            </a:r>
            <a:r>
              <a:rPr dirty="0" baseline="2525" sz="1650" spc="-209">
                <a:latin typeface="Cambria Math"/>
                <a:cs typeface="Cambria Math"/>
              </a:rPr>
              <a:t>)  </a:t>
            </a:r>
            <a:r>
              <a:rPr dirty="0" sz="1100">
                <a:latin typeface="Cambria Math"/>
                <a:cs typeface="Cambria Math"/>
              </a:rPr>
              <a:t>+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70628" y="1972817"/>
            <a:ext cx="483234" cy="204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459">
                <a:latin typeface="Cambria Math"/>
                <a:cs typeface="Cambria Math"/>
              </a:rPr>
              <a:t>�</a:t>
            </a:r>
            <a:r>
              <a:rPr dirty="0" baseline="-17361" sz="1200" spc="150">
                <a:latin typeface="Cambria Math"/>
                <a:cs typeface="Cambria Math"/>
              </a:rPr>
              <a:t>𝑖</a:t>
            </a:r>
            <a:r>
              <a:rPr dirty="0" baseline="-17361" sz="1200" spc="-22">
                <a:latin typeface="Cambria Math"/>
                <a:cs typeface="Cambria Math"/>
              </a:rPr>
              <a:t>+</a:t>
            </a:r>
            <a:r>
              <a:rPr dirty="0" baseline="-17361" sz="1200" spc="-60">
                <a:latin typeface="Cambria Math"/>
                <a:cs typeface="Cambria Math"/>
              </a:rPr>
              <a:t>� </a:t>
            </a:r>
            <a:r>
              <a:rPr dirty="0" baseline="-17361" sz="1200">
                <a:latin typeface="Cambria Math"/>
                <a:cs typeface="Cambria Math"/>
              </a:rPr>
              <a:t> </a:t>
            </a:r>
            <a:r>
              <a:rPr dirty="0" baseline="-17361" sz="1200" spc="-75">
                <a:latin typeface="Cambria Math"/>
                <a:cs typeface="Cambria Math"/>
              </a:rPr>
              <a:t> </a:t>
            </a:r>
            <a:r>
              <a:rPr dirty="0" sz="1100">
                <a:latin typeface="Cambria Math"/>
                <a:cs typeface="Cambria Math"/>
              </a:rPr>
              <a:t>−</a:t>
            </a:r>
            <a:r>
              <a:rPr dirty="0" sz="1100" spc="-95">
                <a:latin typeface="Cambria Math"/>
                <a:cs typeface="Cambria Math"/>
              </a:rPr>
              <a:t> </a:t>
            </a:r>
            <a:r>
              <a:rPr dirty="0" sz="1100" spc="-440">
                <a:latin typeface="Cambria Math"/>
                <a:cs typeface="Cambria Math"/>
              </a:rPr>
              <a:t>�</a:t>
            </a:r>
            <a:endParaRPr sz="11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68521" y="2202941"/>
            <a:ext cx="685165" cy="175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12626" sz="1650" spc="-89">
                <a:latin typeface="Cambria Math"/>
                <a:cs typeface="Cambria Math"/>
              </a:rPr>
              <a:t>�</a:t>
            </a:r>
            <a:r>
              <a:rPr dirty="0" sz="800" spc="-60">
                <a:latin typeface="Cambria Math"/>
                <a:cs typeface="Cambria Math"/>
              </a:rPr>
              <a:t>𝑖+� </a:t>
            </a:r>
            <a:r>
              <a:rPr dirty="0" baseline="12626" sz="1650">
                <a:latin typeface="Cambria Math"/>
                <a:cs typeface="Cambria Math"/>
              </a:rPr>
              <a:t>−  </a:t>
            </a:r>
            <a:r>
              <a:rPr dirty="0" baseline="12626" sz="1650" spc="-75">
                <a:latin typeface="Cambria Math"/>
                <a:cs typeface="Cambria Math"/>
              </a:rPr>
              <a:t>�</a:t>
            </a:r>
            <a:r>
              <a:rPr dirty="0" sz="800" spc="-50">
                <a:latin typeface="Cambria Math"/>
                <a:cs typeface="Cambria Math"/>
              </a:rPr>
              <a:t>𝑖+1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181221" y="2179573"/>
            <a:ext cx="664845" cy="0"/>
          </a:xfrm>
          <a:custGeom>
            <a:avLst/>
            <a:gdLst/>
            <a:ahLst/>
            <a:cxnLst/>
            <a:rect l="l" t="t" r="r" b="b"/>
            <a:pathLst>
              <a:path w="664845" h="0">
                <a:moveTo>
                  <a:pt x="0" y="0"/>
                </a:moveTo>
                <a:lnTo>
                  <a:pt x="66446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855845" y="2108453"/>
            <a:ext cx="687705" cy="175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12626" sz="1650" spc="-157">
                <a:latin typeface="Cambria Math"/>
                <a:cs typeface="Cambria Math"/>
              </a:rPr>
              <a:t>𝑁</a:t>
            </a:r>
            <a:r>
              <a:rPr dirty="0" sz="800" spc="125">
                <a:latin typeface="Cambria Math"/>
                <a:cs typeface="Cambria Math"/>
              </a:rPr>
              <a:t>𝑖</a:t>
            </a:r>
            <a:r>
              <a:rPr dirty="0" sz="800" spc="-15">
                <a:latin typeface="Cambria Math"/>
                <a:cs typeface="Cambria Math"/>
              </a:rPr>
              <a:t>+</a:t>
            </a:r>
            <a:r>
              <a:rPr dirty="0" sz="800" spc="20">
                <a:latin typeface="Cambria Math"/>
                <a:cs typeface="Cambria Math"/>
              </a:rPr>
              <a:t>1</a:t>
            </a:r>
            <a:r>
              <a:rPr dirty="0" sz="800" spc="-10">
                <a:latin typeface="Cambria Math"/>
                <a:cs typeface="Cambria Math"/>
              </a:rPr>
              <a:t>,</a:t>
            </a:r>
            <a:r>
              <a:rPr dirty="0" sz="800" spc="-50">
                <a:latin typeface="Cambria Math"/>
                <a:cs typeface="Cambria Math"/>
              </a:rPr>
              <a:t>�</a:t>
            </a:r>
            <a:r>
              <a:rPr dirty="0" sz="800" spc="-15">
                <a:latin typeface="Cambria Math"/>
                <a:cs typeface="Cambria Math"/>
              </a:rPr>
              <a:t>−</a:t>
            </a:r>
            <a:r>
              <a:rPr dirty="0" sz="800" spc="50">
                <a:latin typeface="Cambria Math"/>
                <a:cs typeface="Cambria Math"/>
              </a:rPr>
              <a:t>1</a:t>
            </a:r>
            <a:r>
              <a:rPr dirty="0" baseline="12626" sz="1650" spc="-7">
                <a:latin typeface="Cambria Math"/>
                <a:cs typeface="Cambria Math"/>
              </a:rPr>
              <a:t>(</a:t>
            </a:r>
            <a:r>
              <a:rPr dirty="0" baseline="12626" sz="1650" spc="-630">
                <a:latin typeface="Cambria Math"/>
                <a:cs typeface="Cambria Math"/>
              </a:rPr>
              <a:t>�</a:t>
            </a:r>
            <a:r>
              <a:rPr dirty="0" baseline="12626" sz="1650">
                <a:latin typeface="Cambria Math"/>
                <a:cs typeface="Cambria Math"/>
              </a:rPr>
              <a:t>)</a:t>
            </a:r>
            <a:endParaRPr baseline="12626" sz="165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400" y="2455926"/>
            <a:ext cx="285115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Verdana"/>
                <a:cs typeface="Verdana"/>
              </a:rPr>
              <a:t>and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40734" y="2740914"/>
            <a:ext cx="80645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t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87622" y="2753105"/>
            <a:ext cx="728345" cy="168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5050" sz="1650">
                <a:latin typeface="Verdana"/>
                <a:cs typeface="Verdana"/>
              </a:rPr>
              <a:t>[ </a:t>
            </a:r>
            <a:r>
              <a:rPr dirty="0" baseline="5050" sz="1650" spc="-7">
                <a:latin typeface="Verdana"/>
                <a:cs typeface="Verdana"/>
              </a:rPr>
              <a:t>t</a:t>
            </a:r>
            <a:r>
              <a:rPr dirty="0" sz="700" spc="-5">
                <a:latin typeface="Verdana"/>
                <a:cs typeface="Verdana"/>
              </a:rPr>
              <a:t>k-1</a:t>
            </a:r>
            <a:r>
              <a:rPr dirty="0" baseline="5050" sz="1650" spc="-7">
                <a:latin typeface="Verdana"/>
                <a:cs typeface="Verdana"/>
              </a:rPr>
              <a:t>,t</a:t>
            </a:r>
            <a:r>
              <a:rPr dirty="0" sz="700" spc="-5">
                <a:latin typeface="Verdana"/>
                <a:cs typeface="Verdana"/>
              </a:rPr>
              <a:t>n+1</a:t>
            </a:r>
            <a:r>
              <a:rPr dirty="0" sz="700" spc="-90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)</a:t>
            </a:r>
            <a:endParaRPr baseline="5050" sz="165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87400" y="3138551"/>
            <a:ext cx="268351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14" b="1">
                <a:latin typeface="Arial"/>
                <a:cs typeface="Arial"/>
              </a:rPr>
              <a:t>Properties</a:t>
            </a:r>
            <a:r>
              <a:rPr dirty="0" sz="1800" spc="-275" b="1">
                <a:latin typeface="Arial"/>
                <a:cs typeface="Arial"/>
              </a:rPr>
              <a:t> </a:t>
            </a:r>
            <a:r>
              <a:rPr dirty="0" sz="1800" spc="-60" b="1">
                <a:latin typeface="Arial"/>
                <a:cs typeface="Arial"/>
              </a:rPr>
              <a:t>of</a:t>
            </a:r>
            <a:r>
              <a:rPr dirty="0" sz="1800" spc="-265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B-spline</a:t>
            </a:r>
            <a:r>
              <a:rPr dirty="0" sz="1800" spc="-270" b="1">
                <a:latin typeface="Arial"/>
                <a:cs typeface="Arial"/>
              </a:rPr>
              <a:t> </a:t>
            </a:r>
            <a:r>
              <a:rPr dirty="0" sz="1800" spc="-110" b="1">
                <a:latin typeface="Arial"/>
                <a:cs typeface="Arial"/>
              </a:rPr>
              <a:t>Curve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81812" y="3437254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787400" y="3517010"/>
            <a:ext cx="6084570" cy="4370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2720" indent="-160020">
              <a:lnSpc>
                <a:spcPct val="100000"/>
              </a:lnSpc>
              <a:buAutoNum type="alphaUcPeriod" startAt="2"/>
              <a:tabLst>
                <a:tab pos="173355" algn="l"/>
              </a:tabLst>
            </a:pPr>
            <a:r>
              <a:rPr dirty="0" sz="1100" spc="-5">
                <a:latin typeface="Verdana"/>
                <a:cs typeface="Verdana"/>
              </a:rPr>
              <a:t>spline curves have the following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properties:</a:t>
            </a:r>
            <a:endParaRPr sz="1100">
              <a:latin typeface="Verdana"/>
              <a:cs typeface="Verdana"/>
            </a:endParaRPr>
          </a:p>
          <a:p>
            <a:pPr lvl="1" marL="469900" indent="-228600">
              <a:lnSpc>
                <a:spcPct val="100000"/>
              </a:lnSpc>
              <a:spcBef>
                <a:spcPts val="93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The sum of </a:t>
            </a:r>
            <a:r>
              <a:rPr dirty="0" sz="1100" spc="-5">
                <a:latin typeface="Verdana"/>
                <a:cs typeface="Verdana"/>
              </a:rPr>
              <a:t>the B-spline basis functions </a:t>
            </a:r>
            <a:r>
              <a:rPr dirty="0" sz="1100">
                <a:latin typeface="Verdana"/>
                <a:cs typeface="Verdana"/>
              </a:rPr>
              <a:t>for any </a:t>
            </a:r>
            <a:r>
              <a:rPr dirty="0" sz="1100" spc="-5">
                <a:latin typeface="Verdana"/>
                <a:cs typeface="Verdana"/>
              </a:rPr>
              <a:t>parameter value is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1.</a:t>
            </a:r>
            <a:endParaRPr sz="11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33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lvl="1"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Each basis function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positive </a:t>
            </a:r>
            <a:r>
              <a:rPr dirty="0" sz="1100">
                <a:latin typeface="Verdana"/>
                <a:cs typeface="Verdana"/>
              </a:rPr>
              <a:t>or zero for all </a:t>
            </a:r>
            <a:r>
              <a:rPr dirty="0" sz="1100" spc="-5">
                <a:latin typeface="Verdana"/>
                <a:cs typeface="Verdana"/>
              </a:rPr>
              <a:t>parameter</a:t>
            </a:r>
            <a:r>
              <a:rPr dirty="0" sz="1100" spc="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values.</a:t>
            </a:r>
            <a:endParaRPr sz="11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33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lvl="1"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Each basis function </a:t>
            </a:r>
            <a:r>
              <a:rPr dirty="0" sz="1100">
                <a:latin typeface="Verdana"/>
                <a:cs typeface="Verdana"/>
              </a:rPr>
              <a:t>has </a:t>
            </a:r>
            <a:r>
              <a:rPr dirty="0" sz="1100" spc="-5">
                <a:latin typeface="Verdana"/>
                <a:cs typeface="Verdana"/>
              </a:rPr>
              <a:t>precisely </a:t>
            </a:r>
            <a:r>
              <a:rPr dirty="0" sz="1100">
                <a:latin typeface="Verdana"/>
                <a:cs typeface="Verdana"/>
              </a:rPr>
              <a:t>one </a:t>
            </a:r>
            <a:r>
              <a:rPr dirty="0" sz="1100" spc="-5">
                <a:latin typeface="Verdana"/>
                <a:cs typeface="Verdana"/>
              </a:rPr>
              <a:t>maximum value, </a:t>
            </a:r>
            <a:r>
              <a:rPr dirty="0" sz="1100">
                <a:latin typeface="Verdana"/>
                <a:cs typeface="Verdana"/>
              </a:rPr>
              <a:t>except for</a:t>
            </a:r>
            <a:r>
              <a:rPr dirty="0" sz="1100" spc="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k=1.</a:t>
            </a:r>
            <a:endParaRPr sz="11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21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lvl="1" marL="469900" marR="6350" indent="-228600">
              <a:lnSpc>
                <a:spcPct val="100899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maximum </a:t>
            </a:r>
            <a:r>
              <a:rPr dirty="0" sz="1100">
                <a:latin typeface="Verdana"/>
                <a:cs typeface="Verdana"/>
              </a:rPr>
              <a:t>order of </a:t>
            </a:r>
            <a:r>
              <a:rPr dirty="0" sz="1100" spc="-5">
                <a:latin typeface="Verdana"/>
                <a:cs typeface="Verdana"/>
              </a:rPr>
              <a:t>the curve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equal to </a:t>
            </a:r>
            <a:r>
              <a:rPr dirty="0" sz="1100" spc="-5">
                <a:latin typeface="Verdana"/>
                <a:cs typeface="Verdana"/>
              </a:rPr>
              <a:t>the number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vertices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defining  </a:t>
            </a:r>
            <a:r>
              <a:rPr dirty="0" sz="1100" spc="-5">
                <a:latin typeface="Verdana"/>
                <a:cs typeface="Verdana"/>
              </a:rPr>
              <a:t>polygon.</a:t>
            </a:r>
            <a:endParaRPr sz="11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23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lvl="1" marL="469900" marR="5080" indent="-228600">
              <a:lnSpc>
                <a:spcPct val="100899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degree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B-spline polynomial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independent on </a:t>
            </a:r>
            <a:r>
              <a:rPr dirty="0" sz="1100" spc="-5">
                <a:latin typeface="Verdana"/>
                <a:cs typeface="Verdana"/>
              </a:rPr>
              <a:t>the number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vertices </a:t>
            </a:r>
            <a:r>
              <a:rPr dirty="0" sz="1100">
                <a:latin typeface="Verdana"/>
                <a:cs typeface="Verdana"/>
              </a:rPr>
              <a:t>of  </a:t>
            </a:r>
            <a:r>
              <a:rPr dirty="0" sz="1100" spc="-5">
                <a:latin typeface="Verdana"/>
                <a:cs typeface="Verdana"/>
              </a:rPr>
              <a:t>defining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polygon.</a:t>
            </a:r>
            <a:endParaRPr sz="11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algn="just" lvl="1" marL="469900" marR="5080" indent="-228600">
              <a:lnSpc>
                <a:spcPct val="101400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B-spline allows the local </a:t>
            </a:r>
            <a:r>
              <a:rPr dirty="0" sz="1100">
                <a:latin typeface="Verdana"/>
                <a:cs typeface="Verdana"/>
              </a:rPr>
              <a:t>control over </a:t>
            </a:r>
            <a:r>
              <a:rPr dirty="0" sz="1100" spc="-5">
                <a:latin typeface="Verdana"/>
                <a:cs typeface="Verdana"/>
              </a:rPr>
              <a:t>the curve </a:t>
            </a:r>
            <a:r>
              <a:rPr dirty="0" sz="1100">
                <a:latin typeface="Verdana"/>
                <a:cs typeface="Verdana"/>
              </a:rPr>
              <a:t>surface because each </a:t>
            </a:r>
            <a:r>
              <a:rPr dirty="0" sz="1100" spc="-5">
                <a:latin typeface="Verdana"/>
                <a:cs typeface="Verdana"/>
              </a:rPr>
              <a:t>vertex  </a:t>
            </a:r>
            <a:r>
              <a:rPr dirty="0" sz="1100" spc="-5">
                <a:latin typeface="Verdana"/>
                <a:cs typeface="Verdana"/>
              </a:rPr>
              <a:t>affects the </a:t>
            </a:r>
            <a:r>
              <a:rPr dirty="0" sz="1100">
                <a:latin typeface="Verdana"/>
                <a:cs typeface="Verdana"/>
              </a:rPr>
              <a:t>shape of a </a:t>
            </a:r>
            <a:r>
              <a:rPr dirty="0" sz="1100" spc="-5">
                <a:latin typeface="Verdana"/>
                <a:cs typeface="Verdana"/>
              </a:rPr>
              <a:t>curve </a:t>
            </a:r>
            <a:r>
              <a:rPr dirty="0" sz="1100">
                <a:latin typeface="Verdana"/>
                <a:cs typeface="Verdana"/>
              </a:rPr>
              <a:t>only over a range of </a:t>
            </a:r>
            <a:r>
              <a:rPr dirty="0" sz="1100" spc="-5">
                <a:latin typeface="Verdana"/>
                <a:cs typeface="Verdana"/>
              </a:rPr>
              <a:t>parameter values where </a:t>
            </a:r>
            <a:r>
              <a:rPr dirty="0" sz="1100" spc="-10">
                <a:latin typeface="Verdana"/>
                <a:cs typeface="Verdana"/>
              </a:rPr>
              <a:t>its  </a:t>
            </a:r>
            <a:r>
              <a:rPr dirty="0" sz="1100" spc="-5">
                <a:latin typeface="Verdana"/>
                <a:cs typeface="Verdana"/>
              </a:rPr>
              <a:t>associated basis function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nonzero.</a:t>
            </a:r>
            <a:endParaRPr sz="11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33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lvl="1"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curve exhibits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variation diminishing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property.</a:t>
            </a:r>
            <a:endParaRPr sz="11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33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lvl="1"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curve generally follows the shape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defining</a:t>
            </a:r>
            <a:r>
              <a:rPr dirty="0" sz="1100" spc="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polygon.</a:t>
            </a:r>
            <a:endParaRPr sz="11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lvl="1" marL="469900" marR="5080" indent="-228600">
              <a:lnSpc>
                <a:spcPct val="101800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Any </a:t>
            </a:r>
            <a:r>
              <a:rPr dirty="0" sz="1100" spc="-5">
                <a:latin typeface="Verdana"/>
                <a:cs typeface="Verdana"/>
              </a:rPr>
              <a:t>affine transformation </a:t>
            </a:r>
            <a:r>
              <a:rPr dirty="0" sz="1100">
                <a:latin typeface="Verdana"/>
                <a:cs typeface="Verdana"/>
              </a:rPr>
              <a:t>can be </a:t>
            </a:r>
            <a:r>
              <a:rPr dirty="0" sz="1100" spc="-5">
                <a:latin typeface="Verdana"/>
                <a:cs typeface="Verdana"/>
              </a:rPr>
              <a:t>applied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the curve </a:t>
            </a: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applying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 spc="-5">
                <a:latin typeface="Verdana"/>
                <a:cs typeface="Verdana"/>
              </a:rPr>
              <a:t>vertices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defining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polygon.</a:t>
            </a:r>
            <a:endParaRPr sz="1100">
              <a:latin typeface="Verdana"/>
              <a:cs typeface="Verdana"/>
            </a:endParaRPr>
          </a:p>
          <a:p>
            <a:pPr lvl="1">
              <a:lnSpc>
                <a:spcPct val="100000"/>
              </a:lnSpc>
              <a:spcBef>
                <a:spcPts val="33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lvl="1"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curve line within the </a:t>
            </a:r>
            <a:r>
              <a:rPr dirty="0" sz="1100">
                <a:latin typeface="Verdana"/>
                <a:cs typeface="Verdana"/>
              </a:rPr>
              <a:t>convex </a:t>
            </a:r>
            <a:r>
              <a:rPr dirty="0" sz="1100" spc="-5">
                <a:latin typeface="Verdana"/>
                <a:cs typeface="Verdana"/>
              </a:rPr>
              <a:t>hull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its defining</a:t>
            </a:r>
            <a:r>
              <a:rPr dirty="0" sz="1100" spc="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polygon.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133088" y="1219199"/>
            <a:ext cx="94487" cy="1341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457955" y="2750819"/>
            <a:ext cx="94487" cy="132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54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" y="38099"/>
            <a:ext cx="7499984" cy="1296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r" marR="662305">
              <a:lnSpc>
                <a:spcPct val="100000"/>
              </a:lnSpc>
              <a:spcBef>
                <a:spcPts val="690"/>
              </a:spcBef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400" y="1912873"/>
            <a:ext cx="171831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10" b="1">
                <a:latin typeface="Arial"/>
                <a:cs typeface="Arial"/>
              </a:rPr>
              <a:t>Polygon</a:t>
            </a:r>
            <a:r>
              <a:rPr dirty="0" sz="1800" spc="-325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Surfaces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1812" y="2213101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7400" y="2280635"/>
            <a:ext cx="6086475" cy="33705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8255">
              <a:lnSpc>
                <a:spcPct val="108200"/>
              </a:lnSpc>
            </a:pPr>
            <a:r>
              <a:rPr dirty="0" sz="1100">
                <a:latin typeface="Verdana"/>
                <a:cs typeface="Verdana"/>
              </a:rPr>
              <a:t>Objects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represented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collection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surfaces.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3D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object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representation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divided  </a:t>
            </a:r>
            <a:r>
              <a:rPr dirty="0" sz="1100" spc="-5">
                <a:latin typeface="Verdana"/>
                <a:cs typeface="Verdana"/>
              </a:rPr>
              <a:t>into two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categories.</a:t>
            </a:r>
            <a:endParaRPr sz="1100">
              <a:latin typeface="Verdana"/>
              <a:cs typeface="Verdana"/>
            </a:endParaRPr>
          </a:p>
          <a:p>
            <a:pPr algn="just" marL="469900" marR="7620" indent="-228600">
              <a:lnSpc>
                <a:spcPct val="100899"/>
              </a:lnSpc>
              <a:spcBef>
                <a:spcPts val="92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5" b="1">
                <a:latin typeface="Verdana"/>
                <a:cs typeface="Verdana"/>
              </a:rPr>
              <a:t>Boundary Representations (B-reps)</a:t>
            </a:r>
            <a:r>
              <a:rPr dirty="0" sz="1100" spc="-5">
                <a:latin typeface="Verdana"/>
                <a:cs typeface="Verdana"/>
              </a:rPr>
              <a:t>: </a:t>
            </a: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describes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3D object as </a:t>
            </a:r>
            <a:r>
              <a:rPr dirty="0" sz="1100">
                <a:latin typeface="Verdana"/>
                <a:cs typeface="Verdana"/>
              </a:rPr>
              <a:t>a set of  </a:t>
            </a:r>
            <a:r>
              <a:rPr dirty="0" sz="1100">
                <a:latin typeface="Verdana"/>
                <a:cs typeface="Verdana"/>
              </a:rPr>
              <a:t>surfaces </a:t>
            </a:r>
            <a:r>
              <a:rPr dirty="0" sz="1100" spc="-5">
                <a:latin typeface="Verdana"/>
                <a:cs typeface="Verdana"/>
              </a:rPr>
              <a:t>that </a:t>
            </a:r>
            <a:r>
              <a:rPr dirty="0" sz="1100">
                <a:latin typeface="Verdana"/>
                <a:cs typeface="Verdana"/>
              </a:rPr>
              <a:t>separates </a:t>
            </a:r>
            <a:r>
              <a:rPr dirty="0" sz="1100" spc="-5">
                <a:latin typeface="Verdana"/>
                <a:cs typeface="Verdana"/>
              </a:rPr>
              <a:t>the object interior from the</a:t>
            </a:r>
            <a:r>
              <a:rPr dirty="0" sz="1100" spc="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environment.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8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algn="just" marL="469900" marR="6350" indent="-228600">
              <a:lnSpc>
                <a:spcPct val="101400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 spc="-5" b="1">
                <a:latin typeface="Verdana"/>
                <a:cs typeface="Verdana"/>
              </a:rPr>
              <a:t>Space</a:t>
            </a:r>
            <a:r>
              <a:rPr dirty="0" sz="1100" spc="-5" b="1">
                <a:latin typeface="Verdana"/>
                <a:cs typeface="Verdana"/>
              </a:rPr>
              <a:t>–</a:t>
            </a:r>
            <a:r>
              <a:rPr dirty="0" sz="1100" spc="-5" b="1">
                <a:latin typeface="Verdana"/>
                <a:cs typeface="Verdana"/>
              </a:rPr>
              <a:t>partitioning representations: </a:t>
            </a: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used to </a:t>
            </a:r>
            <a:r>
              <a:rPr dirty="0" sz="1100" spc="-5">
                <a:latin typeface="Verdana"/>
                <a:cs typeface="Verdana"/>
              </a:rPr>
              <a:t>describe interior  </a:t>
            </a:r>
            <a:r>
              <a:rPr dirty="0" sz="1100" spc="-5">
                <a:latin typeface="Verdana"/>
                <a:cs typeface="Verdana"/>
              </a:rPr>
              <a:t>properties, </a:t>
            </a: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partitioning the spatial region containing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5">
                <a:latin typeface="Verdana"/>
                <a:cs typeface="Verdana"/>
              </a:rPr>
              <a:t>object </a:t>
            </a:r>
            <a:r>
              <a:rPr dirty="0" sz="1100" spc="-5">
                <a:latin typeface="Verdana"/>
                <a:cs typeface="Verdana"/>
              </a:rPr>
              <a:t>into </a:t>
            </a:r>
            <a:r>
              <a:rPr dirty="0" sz="1100">
                <a:latin typeface="Verdana"/>
                <a:cs typeface="Verdana"/>
              </a:rPr>
              <a:t>a set of  </a:t>
            </a:r>
            <a:r>
              <a:rPr dirty="0" sz="1100" spc="-5">
                <a:latin typeface="Verdana"/>
                <a:cs typeface="Verdana"/>
              </a:rPr>
              <a:t>small, non-overlapping, </a:t>
            </a:r>
            <a:r>
              <a:rPr dirty="0" sz="1100">
                <a:latin typeface="Verdana"/>
                <a:cs typeface="Verdana"/>
              </a:rPr>
              <a:t>contiguous </a:t>
            </a:r>
            <a:r>
              <a:rPr dirty="0" sz="1100" spc="-5">
                <a:latin typeface="Verdana"/>
                <a:cs typeface="Verdana"/>
              </a:rPr>
              <a:t>solids (usually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cubes).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9100"/>
              </a:lnSpc>
              <a:spcBef>
                <a:spcPts val="90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most commonly </a:t>
            </a:r>
            <a:r>
              <a:rPr dirty="0" sz="1100">
                <a:latin typeface="Verdana"/>
                <a:cs typeface="Verdana"/>
              </a:rPr>
              <a:t>used </a:t>
            </a:r>
            <a:r>
              <a:rPr dirty="0" sz="1100" spc="-5">
                <a:latin typeface="Verdana"/>
                <a:cs typeface="Verdana"/>
              </a:rPr>
              <a:t>boundary representation </a:t>
            </a:r>
            <a:r>
              <a:rPr dirty="0" sz="1100">
                <a:latin typeface="Verdana"/>
                <a:cs typeface="Verdana"/>
              </a:rPr>
              <a:t>for a </a:t>
            </a:r>
            <a:r>
              <a:rPr dirty="0" sz="1100" spc="-5">
                <a:latin typeface="Verdana"/>
                <a:cs typeface="Verdana"/>
              </a:rPr>
              <a:t>3D graphics </a:t>
            </a:r>
            <a:r>
              <a:rPr dirty="0" sz="1100">
                <a:latin typeface="Verdana"/>
                <a:cs typeface="Verdana"/>
              </a:rPr>
              <a:t>object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set </a:t>
            </a:r>
            <a:r>
              <a:rPr dirty="0" sz="1100" spc="-5">
                <a:latin typeface="Verdana"/>
                <a:cs typeface="Verdana"/>
              </a:rPr>
              <a:t>of  </a:t>
            </a:r>
            <a:r>
              <a:rPr dirty="0" sz="1100">
                <a:latin typeface="Verdana"/>
                <a:cs typeface="Verdana"/>
              </a:rPr>
              <a:t>surface </a:t>
            </a:r>
            <a:r>
              <a:rPr dirty="0" sz="1100" spc="-5">
                <a:latin typeface="Verdana"/>
                <a:cs typeface="Verdana"/>
              </a:rPr>
              <a:t>polygons that enclose the object interior. </a:t>
            </a:r>
            <a:r>
              <a:rPr dirty="0" sz="1100">
                <a:latin typeface="Verdana"/>
                <a:cs typeface="Verdana"/>
              </a:rPr>
              <a:t>Many </a:t>
            </a:r>
            <a:r>
              <a:rPr dirty="0" sz="1100" spc="-5">
                <a:latin typeface="Verdana"/>
                <a:cs typeface="Verdana"/>
              </a:rPr>
              <a:t>graphics </a:t>
            </a:r>
            <a:r>
              <a:rPr dirty="0" sz="1100">
                <a:latin typeface="Verdana"/>
                <a:cs typeface="Verdana"/>
              </a:rPr>
              <a:t>system use </a:t>
            </a:r>
            <a:r>
              <a:rPr dirty="0" sz="1100" spc="-5">
                <a:latin typeface="Verdana"/>
                <a:cs typeface="Verdana"/>
              </a:rPr>
              <a:t>this  </a:t>
            </a:r>
            <a:r>
              <a:rPr dirty="0" sz="1100">
                <a:latin typeface="Verdana"/>
                <a:cs typeface="Verdana"/>
              </a:rPr>
              <a:t>method. Set of </a:t>
            </a:r>
            <a:r>
              <a:rPr dirty="0" sz="1100" spc="-5">
                <a:latin typeface="Verdana"/>
                <a:cs typeface="Verdana"/>
              </a:rPr>
              <a:t>polygons are </a:t>
            </a:r>
            <a:r>
              <a:rPr dirty="0" sz="1100">
                <a:latin typeface="Verdana"/>
                <a:cs typeface="Verdana"/>
              </a:rPr>
              <a:t>stored for </a:t>
            </a:r>
            <a:r>
              <a:rPr dirty="0" sz="1100" spc="-5">
                <a:latin typeface="Verdana"/>
                <a:cs typeface="Verdana"/>
              </a:rPr>
              <a:t>object description. This simplifies </a:t>
            </a:r>
            <a:r>
              <a:rPr dirty="0" sz="1100">
                <a:latin typeface="Verdana"/>
                <a:cs typeface="Verdana"/>
              </a:rPr>
              <a:t>and speeds  </a:t>
            </a:r>
            <a:r>
              <a:rPr dirty="0" sz="1100">
                <a:latin typeface="Verdana"/>
                <a:cs typeface="Verdana"/>
              </a:rPr>
              <a:t>up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surface </a:t>
            </a:r>
            <a:r>
              <a:rPr dirty="0" sz="1100" spc="-5">
                <a:latin typeface="Verdana"/>
                <a:cs typeface="Verdana"/>
              </a:rPr>
              <a:t>rendering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display </a:t>
            </a:r>
            <a:r>
              <a:rPr dirty="0" sz="1100">
                <a:latin typeface="Verdana"/>
                <a:cs typeface="Verdana"/>
              </a:rPr>
              <a:t>of object </a:t>
            </a:r>
            <a:r>
              <a:rPr dirty="0" sz="1100" spc="-5">
                <a:latin typeface="Verdana"/>
                <a:cs typeface="Verdana"/>
              </a:rPr>
              <a:t>since all </a:t>
            </a:r>
            <a:r>
              <a:rPr dirty="0" sz="1100">
                <a:latin typeface="Verdana"/>
                <a:cs typeface="Verdana"/>
              </a:rPr>
              <a:t>surfaces can be described </a:t>
            </a:r>
            <a:r>
              <a:rPr dirty="0" sz="1100" spc="-5">
                <a:latin typeface="Verdana"/>
                <a:cs typeface="Verdana"/>
              </a:rPr>
              <a:t>with  </a:t>
            </a:r>
            <a:r>
              <a:rPr dirty="0" sz="1100" spc="-5">
                <a:latin typeface="Verdana"/>
                <a:cs typeface="Verdana"/>
              </a:rPr>
              <a:t>linear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equations.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9100"/>
              </a:lnSpc>
              <a:spcBef>
                <a:spcPts val="80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polygon </a:t>
            </a:r>
            <a:r>
              <a:rPr dirty="0" sz="1100">
                <a:latin typeface="Verdana"/>
                <a:cs typeface="Verdana"/>
              </a:rPr>
              <a:t>surfaces </a:t>
            </a:r>
            <a:r>
              <a:rPr dirty="0" sz="1100" spc="-5">
                <a:latin typeface="Verdana"/>
                <a:cs typeface="Verdana"/>
              </a:rPr>
              <a:t>are </a:t>
            </a:r>
            <a:r>
              <a:rPr dirty="0" sz="1100">
                <a:latin typeface="Verdana"/>
                <a:cs typeface="Verdana"/>
              </a:rPr>
              <a:t>common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design and </a:t>
            </a:r>
            <a:r>
              <a:rPr dirty="0" sz="1100" spc="-5">
                <a:latin typeface="Verdana"/>
                <a:cs typeface="Verdana"/>
              </a:rPr>
              <a:t>solid-modeling applications, </a:t>
            </a:r>
            <a:r>
              <a:rPr dirty="0" sz="1100">
                <a:latin typeface="Verdana"/>
                <a:cs typeface="Verdana"/>
              </a:rPr>
              <a:t>since  </a:t>
            </a:r>
            <a:r>
              <a:rPr dirty="0" sz="1100" spc="-5">
                <a:latin typeface="Verdana"/>
                <a:cs typeface="Verdana"/>
              </a:rPr>
              <a:t>their </a:t>
            </a:r>
            <a:r>
              <a:rPr dirty="0" sz="1100" spc="-5" b="1">
                <a:latin typeface="Verdana"/>
                <a:cs typeface="Verdana"/>
              </a:rPr>
              <a:t>wireframe display </a:t>
            </a:r>
            <a:r>
              <a:rPr dirty="0" sz="1100">
                <a:latin typeface="Verdana"/>
                <a:cs typeface="Verdana"/>
              </a:rPr>
              <a:t>can be done </a:t>
            </a:r>
            <a:r>
              <a:rPr dirty="0" sz="1100" spc="-5">
                <a:latin typeface="Verdana"/>
                <a:cs typeface="Verdana"/>
              </a:rPr>
              <a:t>quickly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give </a:t>
            </a:r>
            <a:r>
              <a:rPr dirty="0" sz="1100">
                <a:latin typeface="Verdana"/>
                <a:cs typeface="Verdana"/>
              </a:rPr>
              <a:t>general </a:t>
            </a:r>
            <a:r>
              <a:rPr dirty="0" sz="1100" spc="-5">
                <a:latin typeface="Verdana"/>
                <a:cs typeface="Verdana"/>
              </a:rPr>
              <a:t>indication </a:t>
            </a:r>
            <a:r>
              <a:rPr dirty="0" sz="1100">
                <a:latin typeface="Verdana"/>
                <a:cs typeface="Verdana"/>
              </a:rPr>
              <a:t>of surface  </a:t>
            </a:r>
            <a:r>
              <a:rPr dirty="0" sz="1100" spc="-5">
                <a:latin typeface="Verdana"/>
                <a:cs typeface="Verdana"/>
              </a:rPr>
              <a:t>structure. </a:t>
            </a:r>
            <a:r>
              <a:rPr dirty="0" sz="1100">
                <a:latin typeface="Verdana"/>
                <a:cs typeface="Verdana"/>
              </a:rPr>
              <a:t>Then </a:t>
            </a:r>
            <a:r>
              <a:rPr dirty="0" sz="1100" spc="-5">
                <a:latin typeface="Verdana"/>
                <a:cs typeface="Verdana"/>
              </a:rPr>
              <a:t>realistic </a:t>
            </a:r>
            <a:r>
              <a:rPr dirty="0" sz="1100">
                <a:latin typeface="Verdana"/>
                <a:cs typeface="Verdana"/>
              </a:rPr>
              <a:t>scenes </a:t>
            </a:r>
            <a:r>
              <a:rPr dirty="0" sz="1100" spc="-5">
                <a:latin typeface="Verdana"/>
                <a:cs typeface="Verdana"/>
              </a:rPr>
              <a:t>are produced </a:t>
            </a: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interpolating shading </a:t>
            </a:r>
            <a:r>
              <a:rPr dirty="0" sz="1100">
                <a:latin typeface="Verdana"/>
                <a:cs typeface="Verdana"/>
              </a:rPr>
              <a:t>patterns across  </a:t>
            </a:r>
            <a:r>
              <a:rPr dirty="0" sz="1100" spc="-5">
                <a:latin typeface="Verdana"/>
                <a:cs typeface="Verdana"/>
              </a:rPr>
              <a:t>polygon </a:t>
            </a:r>
            <a:r>
              <a:rPr dirty="0" sz="1100">
                <a:latin typeface="Verdana"/>
                <a:cs typeface="Verdana"/>
              </a:rPr>
              <a:t>surface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illuminate.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0" y="8311641"/>
            <a:ext cx="149415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10" b="1">
                <a:latin typeface="Arial"/>
                <a:cs typeface="Arial"/>
              </a:rPr>
              <a:t>Polygon</a:t>
            </a:r>
            <a:r>
              <a:rPr dirty="0" sz="1800" spc="-330" b="1">
                <a:latin typeface="Arial"/>
                <a:cs typeface="Arial"/>
              </a:rPr>
              <a:t> </a:t>
            </a:r>
            <a:r>
              <a:rPr dirty="0" sz="1800" spc="-130" b="1">
                <a:latin typeface="Arial"/>
                <a:cs typeface="Arial"/>
              </a:rPr>
              <a:t>Tables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1812" y="8610345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87400" y="8677879"/>
            <a:ext cx="6082665" cy="372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</a:pPr>
            <a:r>
              <a:rPr dirty="0" sz="1100">
                <a:latin typeface="Verdana"/>
                <a:cs typeface="Verdana"/>
              </a:rPr>
              <a:t>In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this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method,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surface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specified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5">
                <a:latin typeface="Verdana"/>
                <a:cs typeface="Verdana"/>
              </a:rPr>
              <a:t>by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set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vertex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coordinates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associated  </a:t>
            </a:r>
            <a:r>
              <a:rPr dirty="0" sz="1100" spc="-5">
                <a:latin typeface="Verdana"/>
                <a:cs typeface="Verdana"/>
              </a:rPr>
              <a:t>attributes. </a:t>
            </a:r>
            <a:r>
              <a:rPr dirty="0" sz="1100">
                <a:latin typeface="Verdana"/>
                <a:cs typeface="Verdana"/>
              </a:rPr>
              <a:t>As shown </a:t>
            </a:r>
            <a:r>
              <a:rPr dirty="0" sz="1100" spc="-5">
                <a:latin typeface="Verdana"/>
                <a:cs typeface="Verdana"/>
              </a:rPr>
              <a:t>in the following figure, </a:t>
            </a:r>
            <a:r>
              <a:rPr dirty="0" sz="1100">
                <a:latin typeface="Verdana"/>
                <a:cs typeface="Verdana"/>
              </a:rPr>
              <a:t>there </a:t>
            </a:r>
            <a:r>
              <a:rPr dirty="0" sz="1100" spc="-5">
                <a:latin typeface="Verdana"/>
                <a:cs typeface="Verdana"/>
              </a:rPr>
              <a:t>are five vertices, from v1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v5.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15211" y="5760719"/>
            <a:ext cx="5024628" cy="2318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" y="38099"/>
            <a:ext cx="7499984" cy="1296035"/>
          </a:xfrm>
          <a:custGeom>
            <a:avLst/>
            <a:gdLst/>
            <a:ahLst/>
            <a:cxnLst/>
            <a:rect l="l" t="t" r="r" b="b"/>
            <a:pathLst>
              <a:path w="7499984" h="1296035">
                <a:moveTo>
                  <a:pt x="0" y="1295653"/>
                </a:moveTo>
                <a:lnTo>
                  <a:pt x="7499604" y="1295653"/>
                </a:lnTo>
                <a:lnTo>
                  <a:pt x="7499604" y="0"/>
                </a:lnTo>
                <a:lnTo>
                  <a:pt x="0" y="0"/>
                </a:lnTo>
                <a:lnTo>
                  <a:pt x="0" y="1295653"/>
                </a:lnTo>
                <a:close/>
              </a:path>
            </a:pathLst>
          </a:custGeom>
          <a:solidFill>
            <a:srgbClr val="0031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857626" y="362203"/>
            <a:ext cx="185864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dirty="0" sz="2800" spc="-105" b="0">
                <a:solidFill>
                  <a:srgbClr val="FFFFFF"/>
                </a:solidFill>
                <a:latin typeface="Calibri Light"/>
                <a:cs typeface="Calibri Light"/>
              </a:rPr>
              <a:t>9</a:t>
            </a:r>
            <a:r>
              <a:rPr dirty="0" sz="2800" spc="-5" b="0">
                <a:solidFill>
                  <a:srgbClr val="FFFFFF"/>
                </a:solidFill>
                <a:latin typeface="Calibri Light"/>
                <a:cs typeface="Calibri Light"/>
              </a:rPr>
              <a:t>.</a:t>
            </a:r>
            <a:r>
              <a:rPr dirty="0" sz="2800" b="0">
                <a:solidFill>
                  <a:srgbClr val="FFFFFF"/>
                </a:solidFill>
                <a:latin typeface="Calibri Light"/>
                <a:cs typeface="Calibri Light"/>
              </a:rPr>
              <a:t>	</a:t>
            </a:r>
            <a:r>
              <a:rPr dirty="0" sz="2800" spc="-95" b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r>
              <a:rPr dirty="0" sz="2800" spc="-114" b="0">
                <a:solidFill>
                  <a:srgbClr val="FFFFFF"/>
                </a:solidFill>
                <a:latin typeface="Calibri Light"/>
                <a:cs typeface="Calibri Light"/>
              </a:rPr>
              <a:t>U</a:t>
            </a:r>
            <a:r>
              <a:rPr dirty="0" sz="2800" spc="-105" b="0">
                <a:solidFill>
                  <a:srgbClr val="FFFFFF"/>
                </a:solidFill>
                <a:latin typeface="Calibri Light"/>
                <a:cs typeface="Calibri Light"/>
              </a:rPr>
              <a:t>RFA</a:t>
            </a:r>
            <a:r>
              <a:rPr dirty="0" sz="2800" spc="-110" b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dirty="0" sz="2800" spc="-100" b="0">
                <a:solidFill>
                  <a:srgbClr val="FFFFFF"/>
                </a:solidFill>
                <a:latin typeface="Calibri Light"/>
                <a:cs typeface="Calibri Light"/>
              </a:rPr>
              <a:t>E</a:t>
            </a:r>
            <a:r>
              <a:rPr dirty="0" sz="2800" spc="-5" b="0">
                <a:solidFill>
                  <a:srgbClr val="FFFFFF"/>
                </a:solidFill>
                <a:latin typeface="Calibri Light"/>
                <a:cs typeface="Calibri Light"/>
              </a:rPr>
              <a:t>S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480" y="1352803"/>
            <a:ext cx="7499984" cy="0"/>
          </a:xfrm>
          <a:custGeom>
            <a:avLst/>
            <a:gdLst/>
            <a:ahLst/>
            <a:cxnLst/>
            <a:rect l="l" t="t" r="r" b="b"/>
            <a:pathLst>
              <a:path w="7499984" h="0">
                <a:moveTo>
                  <a:pt x="0" y="0"/>
                </a:moveTo>
                <a:lnTo>
                  <a:pt x="7499604" y="0"/>
                </a:lnTo>
              </a:path>
            </a:pathLst>
          </a:custGeom>
          <a:ln w="3810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5240" y="0"/>
            <a:ext cx="0" cy="1372235"/>
          </a:xfrm>
          <a:custGeom>
            <a:avLst/>
            <a:gdLst/>
            <a:ahLst/>
            <a:cxnLst/>
            <a:rect l="l" t="t" r="r" b="b"/>
            <a:pathLst>
              <a:path w="0" h="1372235">
                <a:moveTo>
                  <a:pt x="0" y="0"/>
                </a:moveTo>
                <a:lnTo>
                  <a:pt x="0" y="13718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545323" y="0"/>
            <a:ext cx="0" cy="1372235"/>
          </a:xfrm>
          <a:custGeom>
            <a:avLst/>
            <a:gdLst/>
            <a:ahLst/>
            <a:cxnLst/>
            <a:rect l="l" t="t" r="r" b="b"/>
            <a:pathLst>
              <a:path w="0" h="1372235">
                <a:moveTo>
                  <a:pt x="0" y="0"/>
                </a:moveTo>
                <a:lnTo>
                  <a:pt x="0" y="13718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55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16304" y="447040"/>
            <a:ext cx="5855970" cy="2175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08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241300" marR="5080" indent="-228600">
              <a:lnSpc>
                <a:spcPct val="108200"/>
              </a:lnSpc>
              <a:spcBef>
                <a:spcPts val="980"/>
              </a:spcBef>
              <a:buFont typeface="Symbol"/>
              <a:buChar char=""/>
              <a:tabLst>
                <a:tab pos="241300" algn="l"/>
              </a:tabLst>
            </a:pPr>
            <a:r>
              <a:rPr dirty="0" sz="1100" spc="-5">
                <a:latin typeface="Verdana"/>
                <a:cs typeface="Verdana"/>
              </a:rPr>
              <a:t>Each vertex </a:t>
            </a:r>
            <a:r>
              <a:rPr dirty="0" sz="1100">
                <a:latin typeface="Verdana"/>
                <a:cs typeface="Verdana"/>
              </a:rPr>
              <a:t>stores </a:t>
            </a:r>
            <a:r>
              <a:rPr dirty="0" sz="1100" spc="-5">
                <a:latin typeface="Verdana"/>
                <a:cs typeface="Verdana"/>
              </a:rPr>
              <a:t>x, y, </a:t>
            </a:r>
            <a:r>
              <a:rPr dirty="0" sz="1100">
                <a:latin typeface="Verdana"/>
                <a:cs typeface="Verdana"/>
              </a:rPr>
              <a:t>and z </a:t>
            </a:r>
            <a:r>
              <a:rPr dirty="0" sz="1100" spc="-5">
                <a:latin typeface="Verdana"/>
                <a:cs typeface="Verdana"/>
              </a:rPr>
              <a:t>coordinate information which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represented </a:t>
            </a:r>
            <a:r>
              <a:rPr dirty="0" sz="1100" spc="-10">
                <a:latin typeface="Verdana"/>
                <a:cs typeface="Verdana"/>
              </a:rPr>
              <a:t>in  </a:t>
            </a:r>
            <a:r>
              <a:rPr dirty="0" baseline="5050" sz="1650" spc="-7">
                <a:latin typeface="Verdana"/>
                <a:cs typeface="Verdana"/>
              </a:rPr>
              <a:t>the table as v</a:t>
            </a:r>
            <a:r>
              <a:rPr dirty="0" sz="700" spc="-5">
                <a:latin typeface="Verdana"/>
                <a:cs typeface="Verdana"/>
              </a:rPr>
              <a:t>1</a:t>
            </a:r>
            <a:r>
              <a:rPr dirty="0" baseline="5050" sz="1650" spc="-7">
                <a:latin typeface="Verdana"/>
                <a:cs typeface="Verdana"/>
              </a:rPr>
              <a:t>: x</a:t>
            </a:r>
            <a:r>
              <a:rPr dirty="0" sz="700" spc="-5">
                <a:latin typeface="Verdana"/>
                <a:cs typeface="Verdana"/>
              </a:rPr>
              <a:t>1</a:t>
            </a:r>
            <a:r>
              <a:rPr dirty="0" baseline="5050" sz="1650" spc="-7">
                <a:latin typeface="Verdana"/>
                <a:cs typeface="Verdana"/>
              </a:rPr>
              <a:t>, y</a:t>
            </a:r>
            <a:r>
              <a:rPr dirty="0" sz="700" spc="-5">
                <a:latin typeface="Verdana"/>
                <a:cs typeface="Verdana"/>
              </a:rPr>
              <a:t>1</a:t>
            </a:r>
            <a:r>
              <a:rPr dirty="0" baseline="5050" sz="1650" spc="-7">
                <a:latin typeface="Verdana"/>
                <a:cs typeface="Verdana"/>
              </a:rPr>
              <a:t>,</a:t>
            </a:r>
            <a:r>
              <a:rPr dirty="0" baseline="5050" sz="1650" spc="-15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z</a:t>
            </a:r>
            <a:r>
              <a:rPr dirty="0" sz="700" spc="-5">
                <a:latin typeface="Verdana"/>
                <a:cs typeface="Verdana"/>
              </a:rPr>
              <a:t>1</a:t>
            </a:r>
            <a:r>
              <a:rPr dirty="0" baseline="5050" sz="1650" spc="-7">
                <a:latin typeface="Verdana"/>
                <a:cs typeface="Verdana"/>
              </a:rPr>
              <a:t>.</a:t>
            </a:r>
            <a:endParaRPr baseline="5050" sz="16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4"/>
              </a:spcBef>
              <a:buFont typeface="Symbol"/>
              <a:buChar char=""/>
            </a:pPr>
            <a:endParaRPr sz="1000">
              <a:latin typeface="Times New Roman"/>
              <a:cs typeface="Times New Roman"/>
            </a:endParaRPr>
          </a:p>
          <a:p>
            <a:pPr algn="just" marL="241300" marR="6350" indent="-228600">
              <a:lnSpc>
                <a:spcPct val="105000"/>
              </a:lnSpc>
              <a:buFont typeface="Symbol"/>
              <a:buChar char=""/>
              <a:tabLst>
                <a:tab pos="241300" algn="l"/>
              </a:tabLst>
            </a:pP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Edge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table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used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store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edge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information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polygon.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In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following  </a:t>
            </a:r>
            <a:r>
              <a:rPr dirty="0" baseline="5050" sz="1650" spc="-7">
                <a:latin typeface="Verdana"/>
                <a:cs typeface="Verdana"/>
              </a:rPr>
              <a:t>figure, </a:t>
            </a:r>
            <a:r>
              <a:rPr dirty="0" baseline="5050" sz="1650">
                <a:latin typeface="Verdana"/>
                <a:cs typeface="Verdana"/>
              </a:rPr>
              <a:t>edge </a:t>
            </a:r>
            <a:r>
              <a:rPr dirty="0" baseline="5050" sz="1650" spc="-7">
                <a:latin typeface="Verdana"/>
                <a:cs typeface="Verdana"/>
              </a:rPr>
              <a:t>E</a:t>
            </a:r>
            <a:r>
              <a:rPr dirty="0" sz="700" spc="-5">
                <a:latin typeface="Verdana"/>
                <a:cs typeface="Verdana"/>
              </a:rPr>
              <a:t>1 </a:t>
            </a:r>
            <a:r>
              <a:rPr dirty="0" baseline="5050" sz="1650" spc="-7">
                <a:latin typeface="Verdana"/>
                <a:cs typeface="Verdana"/>
              </a:rPr>
              <a:t>lies </a:t>
            </a:r>
            <a:r>
              <a:rPr dirty="0" baseline="5050" sz="1650">
                <a:latin typeface="Verdana"/>
                <a:cs typeface="Verdana"/>
              </a:rPr>
              <a:t>between </a:t>
            </a:r>
            <a:r>
              <a:rPr dirty="0" baseline="5050" sz="1650" spc="-7">
                <a:latin typeface="Verdana"/>
                <a:cs typeface="Verdana"/>
              </a:rPr>
              <a:t>vertex </a:t>
            </a:r>
            <a:r>
              <a:rPr dirty="0" baseline="5050" sz="1650">
                <a:latin typeface="Verdana"/>
                <a:cs typeface="Verdana"/>
              </a:rPr>
              <a:t>v</a:t>
            </a:r>
            <a:r>
              <a:rPr dirty="0" sz="700">
                <a:latin typeface="Verdana"/>
                <a:cs typeface="Verdana"/>
              </a:rPr>
              <a:t>1 </a:t>
            </a:r>
            <a:r>
              <a:rPr dirty="0" baseline="5050" sz="1650">
                <a:latin typeface="Verdana"/>
                <a:cs typeface="Verdana"/>
              </a:rPr>
              <a:t>and </a:t>
            </a:r>
            <a:r>
              <a:rPr dirty="0" baseline="5050" sz="1650" spc="-7">
                <a:latin typeface="Verdana"/>
                <a:cs typeface="Verdana"/>
              </a:rPr>
              <a:t>v</a:t>
            </a:r>
            <a:r>
              <a:rPr dirty="0" sz="700" spc="-5">
                <a:latin typeface="Verdana"/>
                <a:cs typeface="Verdana"/>
              </a:rPr>
              <a:t>2 </a:t>
            </a:r>
            <a:r>
              <a:rPr dirty="0" baseline="5050" sz="1650" spc="-7">
                <a:latin typeface="Verdana"/>
                <a:cs typeface="Verdana"/>
              </a:rPr>
              <a:t>which </a:t>
            </a:r>
            <a:r>
              <a:rPr dirty="0" baseline="5050" sz="1650" spc="-15">
                <a:latin typeface="Verdana"/>
                <a:cs typeface="Verdana"/>
              </a:rPr>
              <a:t>is </a:t>
            </a:r>
            <a:r>
              <a:rPr dirty="0" baseline="5050" sz="1650">
                <a:latin typeface="Verdana"/>
                <a:cs typeface="Verdana"/>
              </a:rPr>
              <a:t>represented </a:t>
            </a:r>
            <a:r>
              <a:rPr dirty="0" baseline="5050" sz="1650" spc="-15">
                <a:latin typeface="Verdana"/>
                <a:cs typeface="Verdana"/>
              </a:rPr>
              <a:t>in </a:t>
            </a:r>
            <a:r>
              <a:rPr dirty="0" baseline="5050" sz="1650" spc="-7">
                <a:latin typeface="Verdana"/>
                <a:cs typeface="Verdana"/>
              </a:rPr>
              <a:t>the table  </a:t>
            </a:r>
            <a:r>
              <a:rPr dirty="0" baseline="5050" sz="1650" spc="-7">
                <a:latin typeface="Verdana"/>
                <a:cs typeface="Verdana"/>
              </a:rPr>
              <a:t>as E</a:t>
            </a:r>
            <a:r>
              <a:rPr dirty="0" sz="700" spc="-5">
                <a:latin typeface="Verdana"/>
                <a:cs typeface="Verdana"/>
              </a:rPr>
              <a:t>1</a:t>
            </a:r>
            <a:r>
              <a:rPr dirty="0" baseline="5050" sz="1650" spc="-7">
                <a:latin typeface="Verdana"/>
                <a:cs typeface="Verdana"/>
              </a:rPr>
              <a:t>: v</a:t>
            </a:r>
            <a:r>
              <a:rPr dirty="0" sz="700" spc="-5">
                <a:latin typeface="Verdana"/>
                <a:cs typeface="Verdana"/>
              </a:rPr>
              <a:t>1</a:t>
            </a:r>
            <a:r>
              <a:rPr dirty="0" baseline="5050" sz="1650" spc="-7">
                <a:latin typeface="Verdana"/>
                <a:cs typeface="Verdana"/>
              </a:rPr>
              <a:t>,</a:t>
            </a:r>
            <a:r>
              <a:rPr dirty="0" baseline="5050" sz="1650" spc="-120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v</a:t>
            </a:r>
            <a:r>
              <a:rPr dirty="0" sz="700">
                <a:latin typeface="Verdana"/>
                <a:cs typeface="Verdana"/>
              </a:rPr>
              <a:t>2</a:t>
            </a:r>
            <a:r>
              <a:rPr dirty="0" baseline="5050" sz="1650">
                <a:latin typeface="Verdana"/>
                <a:cs typeface="Verdana"/>
              </a:rPr>
              <a:t>.</a:t>
            </a:r>
            <a:endParaRPr baseline="5050" sz="16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4"/>
              </a:spcBef>
              <a:buFont typeface="Symbol"/>
              <a:buChar char=""/>
            </a:pPr>
            <a:endParaRPr sz="1000">
              <a:latin typeface="Times New Roman"/>
              <a:cs typeface="Times New Roman"/>
            </a:endParaRPr>
          </a:p>
          <a:p>
            <a:pPr algn="just" marL="241300" marR="5715" indent="-228600">
              <a:lnSpc>
                <a:spcPct val="105000"/>
              </a:lnSpc>
              <a:buFont typeface="Symbol"/>
              <a:buChar char=""/>
              <a:tabLst>
                <a:tab pos="241300" algn="l"/>
              </a:tabLst>
            </a:pPr>
            <a:r>
              <a:rPr dirty="0" sz="1100" spc="-5">
                <a:latin typeface="Verdana"/>
                <a:cs typeface="Verdana"/>
              </a:rPr>
              <a:t>Polygon </a:t>
            </a:r>
            <a:r>
              <a:rPr dirty="0" sz="1100">
                <a:latin typeface="Verdana"/>
                <a:cs typeface="Verdana"/>
              </a:rPr>
              <a:t>surface </a:t>
            </a:r>
            <a:r>
              <a:rPr dirty="0" sz="1100" spc="-5">
                <a:latin typeface="Verdana"/>
                <a:cs typeface="Verdana"/>
              </a:rPr>
              <a:t>table </a:t>
            </a:r>
            <a:r>
              <a:rPr dirty="0" sz="1100">
                <a:latin typeface="Verdana"/>
                <a:cs typeface="Verdana"/>
              </a:rPr>
              <a:t>stores </a:t>
            </a:r>
            <a:r>
              <a:rPr dirty="0" sz="1100" spc="-5">
                <a:latin typeface="Verdana"/>
                <a:cs typeface="Verdana"/>
              </a:rPr>
              <a:t>the number </a:t>
            </a:r>
            <a:r>
              <a:rPr dirty="0" sz="1100">
                <a:latin typeface="Verdana"/>
                <a:cs typeface="Verdana"/>
              </a:rPr>
              <a:t>of surfaces present </a:t>
            </a:r>
            <a:r>
              <a:rPr dirty="0" sz="1100" spc="-5">
                <a:latin typeface="Verdana"/>
                <a:cs typeface="Verdana"/>
              </a:rPr>
              <a:t>in the polygon.  </a:t>
            </a:r>
            <a:r>
              <a:rPr dirty="0" baseline="5050" sz="1650">
                <a:latin typeface="Verdana"/>
                <a:cs typeface="Verdana"/>
              </a:rPr>
              <a:t>From </a:t>
            </a:r>
            <a:r>
              <a:rPr dirty="0" baseline="5050" sz="1650" spc="-7">
                <a:latin typeface="Verdana"/>
                <a:cs typeface="Verdana"/>
              </a:rPr>
              <a:t>the following figure, </a:t>
            </a:r>
            <a:r>
              <a:rPr dirty="0" baseline="5050" sz="1650">
                <a:latin typeface="Verdana"/>
                <a:cs typeface="Verdana"/>
              </a:rPr>
              <a:t>surface S</a:t>
            </a:r>
            <a:r>
              <a:rPr dirty="0" sz="700">
                <a:latin typeface="Verdana"/>
                <a:cs typeface="Verdana"/>
              </a:rPr>
              <a:t>1 </a:t>
            </a:r>
            <a:r>
              <a:rPr dirty="0" baseline="5050" sz="1650" spc="-15">
                <a:latin typeface="Verdana"/>
                <a:cs typeface="Verdana"/>
              </a:rPr>
              <a:t>is </a:t>
            </a:r>
            <a:r>
              <a:rPr dirty="0" baseline="5050" sz="1650">
                <a:latin typeface="Verdana"/>
                <a:cs typeface="Verdana"/>
              </a:rPr>
              <a:t>covered by edges E</a:t>
            </a:r>
            <a:r>
              <a:rPr dirty="0" sz="700">
                <a:latin typeface="Verdana"/>
                <a:cs typeface="Verdana"/>
              </a:rPr>
              <a:t>1</a:t>
            </a:r>
            <a:r>
              <a:rPr dirty="0" baseline="5050" sz="1650">
                <a:latin typeface="Verdana"/>
                <a:cs typeface="Verdana"/>
              </a:rPr>
              <a:t>, E</a:t>
            </a:r>
            <a:r>
              <a:rPr dirty="0" sz="700">
                <a:latin typeface="Verdana"/>
                <a:cs typeface="Verdana"/>
              </a:rPr>
              <a:t>2 </a:t>
            </a:r>
            <a:r>
              <a:rPr dirty="0" baseline="5050" sz="1650">
                <a:latin typeface="Verdana"/>
                <a:cs typeface="Verdana"/>
              </a:rPr>
              <a:t>and </a:t>
            </a:r>
            <a:r>
              <a:rPr dirty="0" baseline="5050" sz="1650" spc="-7">
                <a:latin typeface="Verdana"/>
                <a:cs typeface="Verdana"/>
              </a:rPr>
              <a:t>E</a:t>
            </a:r>
            <a:r>
              <a:rPr dirty="0" sz="700" spc="-5">
                <a:latin typeface="Verdana"/>
                <a:cs typeface="Verdana"/>
              </a:rPr>
              <a:t>3 </a:t>
            </a:r>
            <a:r>
              <a:rPr dirty="0" baseline="5050" sz="1650" spc="-7">
                <a:latin typeface="Verdana"/>
                <a:cs typeface="Verdana"/>
              </a:rPr>
              <a:t>which  </a:t>
            </a:r>
            <a:r>
              <a:rPr dirty="0" baseline="5050" sz="1650">
                <a:latin typeface="Verdana"/>
                <a:cs typeface="Verdana"/>
              </a:rPr>
              <a:t>can be </a:t>
            </a:r>
            <a:r>
              <a:rPr dirty="0" baseline="5050" sz="1650" spc="-7">
                <a:latin typeface="Verdana"/>
                <a:cs typeface="Verdana"/>
              </a:rPr>
              <a:t>represented </a:t>
            </a:r>
            <a:r>
              <a:rPr dirty="0" baseline="5050" sz="1650" spc="-15">
                <a:latin typeface="Verdana"/>
                <a:cs typeface="Verdana"/>
              </a:rPr>
              <a:t>in </a:t>
            </a:r>
            <a:r>
              <a:rPr dirty="0" baseline="5050" sz="1650" spc="-7">
                <a:latin typeface="Verdana"/>
                <a:cs typeface="Verdana"/>
              </a:rPr>
              <a:t>the polygon </a:t>
            </a:r>
            <a:r>
              <a:rPr dirty="0" baseline="5050" sz="1650">
                <a:latin typeface="Verdana"/>
                <a:cs typeface="Verdana"/>
              </a:rPr>
              <a:t>surface </a:t>
            </a:r>
            <a:r>
              <a:rPr dirty="0" baseline="5050" sz="1650" spc="-7">
                <a:latin typeface="Verdana"/>
                <a:cs typeface="Verdana"/>
              </a:rPr>
              <a:t>table as </a:t>
            </a:r>
            <a:r>
              <a:rPr dirty="0" baseline="5050" sz="1650">
                <a:latin typeface="Verdana"/>
                <a:cs typeface="Verdana"/>
              </a:rPr>
              <a:t>S</a:t>
            </a:r>
            <a:r>
              <a:rPr dirty="0" sz="700">
                <a:latin typeface="Verdana"/>
                <a:cs typeface="Verdana"/>
              </a:rPr>
              <a:t>1</a:t>
            </a:r>
            <a:r>
              <a:rPr dirty="0" baseline="5050" sz="1650">
                <a:latin typeface="Verdana"/>
                <a:cs typeface="Verdana"/>
              </a:rPr>
              <a:t>: </a:t>
            </a:r>
            <a:r>
              <a:rPr dirty="0" baseline="5050" sz="1650" spc="-7">
                <a:latin typeface="Verdana"/>
                <a:cs typeface="Verdana"/>
              </a:rPr>
              <a:t>E</a:t>
            </a:r>
            <a:r>
              <a:rPr dirty="0" sz="700" spc="-5">
                <a:latin typeface="Verdana"/>
                <a:cs typeface="Verdana"/>
              </a:rPr>
              <a:t>1</a:t>
            </a:r>
            <a:r>
              <a:rPr dirty="0" baseline="5050" sz="1650" spc="-7">
                <a:latin typeface="Verdana"/>
                <a:cs typeface="Verdana"/>
              </a:rPr>
              <a:t>, </a:t>
            </a:r>
            <a:r>
              <a:rPr dirty="0" baseline="5050" sz="1650">
                <a:latin typeface="Verdana"/>
                <a:cs typeface="Verdana"/>
              </a:rPr>
              <a:t>E</a:t>
            </a:r>
            <a:r>
              <a:rPr dirty="0" sz="700">
                <a:latin typeface="Verdana"/>
                <a:cs typeface="Verdana"/>
              </a:rPr>
              <a:t>2</a:t>
            </a:r>
            <a:r>
              <a:rPr dirty="0" baseline="5050" sz="1650">
                <a:latin typeface="Verdana"/>
                <a:cs typeface="Verdana"/>
              </a:rPr>
              <a:t>, and</a:t>
            </a:r>
            <a:r>
              <a:rPr dirty="0" baseline="5050" sz="1650" spc="15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E</a:t>
            </a:r>
            <a:r>
              <a:rPr dirty="0" sz="700">
                <a:latin typeface="Verdana"/>
                <a:cs typeface="Verdana"/>
              </a:rPr>
              <a:t>3</a:t>
            </a:r>
            <a:r>
              <a:rPr dirty="0" baseline="5050" sz="1650">
                <a:latin typeface="Verdana"/>
                <a:cs typeface="Verdana"/>
              </a:rPr>
              <a:t>.</a:t>
            </a:r>
            <a:endParaRPr baseline="5050" sz="16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62782" y="7958581"/>
            <a:ext cx="173228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Figure: Polygon</a:t>
            </a:r>
            <a:r>
              <a:rPr dirty="0" sz="1100" spc="-4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Table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24711" y="2738815"/>
            <a:ext cx="5710835" cy="51052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56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1812" y="1196593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400" y="447040"/>
            <a:ext cx="6086475" cy="4100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6985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965"/>
              </a:spcBef>
            </a:pPr>
            <a:r>
              <a:rPr dirty="0" sz="1800" spc="-105" b="1">
                <a:latin typeface="Arial"/>
                <a:cs typeface="Arial"/>
              </a:rPr>
              <a:t>Plane</a:t>
            </a:r>
            <a:r>
              <a:rPr dirty="0" sz="1800" spc="-315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Equations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82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equation </a:t>
            </a:r>
            <a:r>
              <a:rPr dirty="0" sz="1100">
                <a:latin typeface="Verdana"/>
                <a:cs typeface="Verdana"/>
              </a:rPr>
              <a:t>for plane </a:t>
            </a:r>
            <a:r>
              <a:rPr dirty="0" sz="1100" spc="-5">
                <a:latin typeface="Verdana"/>
                <a:cs typeface="Verdana"/>
              </a:rPr>
              <a:t>surface </a:t>
            </a:r>
            <a:r>
              <a:rPr dirty="0" sz="1100">
                <a:latin typeface="Verdana"/>
                <a:cs typeface="Verdana"/>
              </a:rPr>
              <a:t>can be expressed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as:</a:t>
            </a:r>
            <a:endParaRPr sz="11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Ax + By + Cz + D =</a:t>
            </a:r>
            <a:r>
              <a:rPr dirty="0" sz="1100" spc="-1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0</a:t>
            </a:r>
            <a:endParaRPr sz="1100">
              <a:latin typeface="Verdana"/>
              <a:cs typeface="Verdana"/>
            </a:endParaRPr>
          </a:p>
          <a:p>
            <a:pPr algn="just" marL="12700" marR="6350">
              <a:lnSpc>
                <a:spcPct val="110900"/>
              </a:lnSpc>
              <a:spcBef>
                <a:spcPts val="790"/>
              </a:spcBef>
            </a:pPr>
            <a:r>
              <a:rPr dirty="0" sz="1100">
                <a:latin typeface="Verdana"/>
                <a:cs typeface="Verdana"/>
              </a:rPr>
              <a:t>Where </a:t>
            </a:r>
            <a:r>
              <a:rPr dirty="0" sz="1100" spc="-5">
                <a:latin typeface="Verdana"/>
                <a:cs typeface="Verdana"/>
              </a:rPr>
              <a:t>(x, y, z)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any point on </a:t>
            </a:r>
            <a:r>
              <a:rPr dirty="0" sz="1100" spc="-5">
                <a:latin typeface="Verdana"/>
                <a:cs typeface="Verdana"/>
              </a:rPr>
              <a:t>the plane,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the coefficients </a:t>
            </a:r>
            <a:r>
              <a:rPr dirty="0" sz="1100">
                <a:latin typeface="Verdana"/>
                <a:cs typeface="Verdana"/>
              </a:rPr>
              <a:t>A, B, C, and D </a:t>
            </a:r>
            <a:r>
              <a:rPr dirty="0" sz="1100" spc="-5">
                <a:latin typeface="Verdana"/>
                <a:cs typeface="Verdana"/>
              </a:rPr>
              <a:t>are  </a:t>
            </a:r>
            <a:r>
              <a:rPr dirty="0" sz="1100">
                <a:latin typeface="Verdana"/>
                <a:cs typeface="Verdana"/>
              </a:rPr>
              <a:t>constants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describing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spatial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properties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plane.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obtain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values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A,  </a:t>
            </a:r>
            <a:r>
              <a:rPr dirty="0" sz="1100">
                <a:latin typeface="Verdana"/>
                <a:cs typeface="Verdana"/>
              </a:rPr>
              <a:t>B, </a:t>
            </a:r>
            <a:r>
              <a:rPr dirty="0" sz="1100" spc="-5">
                <a:latin typeface="Verdana"/>
                <a:cs typeface="Verdana"/>
              </a:rPr>
              <a:t>C, </a:t>
            </a:r>
            <a:r>
              <a:rPr dirty="0" sz="1100">
                <a:latin typeface="Verdana"/>
                <a:cs typeface="Verdana"/>
              </a:rPr>
              <a:t>and D by solving a set of </a:t>
            </a:r>
            <a:r>
              <a:rPr dirty="0" sz="1100" spc="-5">
                <a:latin typeface="Verdana"/>
                <a:cs typeface="Verdana"/>
              </a:rPr>
              <a:t>three plane </a:t>
            </a:r>
            <a:r>
              <a:rPr dirty="0" sz="1100">
                <a:latin typeface="Verdana"/>
                <a:cs typeface="Verdana"/>
              </a:rPr>
              <a:t>equations </a:t>
            </a:r>
            <a:r>
              <a:rPr dirty="0" sz="1100" spc="-5">
                <a:latin typeface="Verdana"/>
                <a:cs typeface="Verdana"/>
              </a:rPr>
              <a:t>using the coordinate values </a:t>
            </a:r>
            <a:r>
              <a:rPr dirty="0" sz="1100">
                <a:latin typeface="Verdana"/>
                <a:cs typeface="Verdana"/>
              </a:rPr>
              <a:t>for  </a:t>
            </a:r>
            <a:r>
              <a:rPr dirty="0" sz="1100" spc="-5">
                <a:latin typeface="Verdana"/>
                <a:cs typeface="Verdana"/>
              </a:rPr>
              <a:t>three </a:t>
            </a:r>
            <a:r>
              <a:rPr dirty="0" sz="1100">
                <a:latin typeface="Verdana"/>
                <a:cs typeface="Verdana"/>
              </a:rPr>
              <a:t>non </a:t>
            </a:r>
            <a:r>
              <a:rPr dirty="0" sz="1100" spc="-5">
                <a:latin typeface="Verdana"/>
                <a:cs typeface="Verdana"/>
              </a:rPr>
              <a:t>collinear points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plane. </a:t>
            </a:r>
            <a:r>
              <a:rPr dirty="0" sz="1100">
                <a:latin typeface="Verdana"/>
                <a:cs typeface="Verdana"/>
              </a:rPr>
              <a:t>Let </a:t>
            </a:r>
            <a:r>
              <a:rPr dirty="0" sz="1100" spc="-5">
                <a:latin typeface="Verdana"/>
                <a:cs typeface="Verdana"/>
              </a:rPr>
              <a:t>us </a:t>
            </a:r>
            <a:r>
              <a:rPr dirty="0" sz="1100">
                <a:latin typeface="Verdana"/>
                <a:cs typeface="Verdana"/>
              </a:rPr>
              <a:t>assume </a:t>
            </a:r>
            <a:r>
              <a:rPr dirty="0" sz="1100" spc="-5">
                <a:latin typeface="Verdana"/>
                <a:cs typeface="Verdana"/>
              </a:rPr>
              <a:t>that three vertices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plane  </a:t>
            </a:r>
            <a:r>
              <a:rPr dirty="0" baseline="5050" sz="1650" spc="-7">
                <a:latin typeface="Verdana"/>
                <a:cs typeface="Verdana"/>
              </a:rPr>
              <a:t>are (x</a:t>
            </a:r>
            <a:r>
              <a:rPr dirty="0" sz="700" spc="-5">
                <a:latin typeface="Verdana"/>
                <a:cs typeface="Verdana"/>
              </a:rPr>
              <a:t>1</a:t>
            </a:r>
            <a:r>
              <a:rPr dirty="0" baseline="5050" sz="1650" spc="-7">
                <a:latin typeface="Verdana"/>
                <a:cs typeface="Verdana"/>
              </a:rPr>
              <a:t>, y</a:t>
            </a:r>
            <a:r>
              <a:rPr dirty="0" sz="700" spc="-5">
                <a:latin typeface="Verdana"/>
                <a:cs typeface="Verdana"/>
              </a:rPr>
              <a:t>1</a:t>
            </a:r>
            <a:r>
              <a:rPr dirty="0" baseline="5050" sz="1650" spc="-7">
                <a:latin typeface="Verdana"/>
                <a:cs typeface="Verdana"/>
              </a:rPr>
              <a:t>, z</a:t>
            </a:r>
            <a:r>
              <a:rPr dirty="0" sz="700" spc="-5">
                <a:latin typeface="Verdana"/>
                <a:cs typeface="Verdana"/>
              </a:rPr>
              <a:t>1</a:t>
            </a:r>
            <a:r>
              <a:rPr dirty="0" baseline="5050" sz="1650" spc="-7">
                <a:latin typeface="Verdana"/>
                <a:cs typeface="Verdana"/>
              </a:rPr>
              <a:t>), (x</a:t>
            </a:r>
            <a:r>
              <a:rPr dirty="0" sz="700" spc="-5">
                <a:latin typeface="Verdana"/>
                <a:cs typeface="Verdana"/>
              </a:rPr>
              <a:t>2</a:t>
            </a:r>
            <a:r>
              <a:rPr dirty="0" baseline="5050" sz="1650" spc="-7">
                <a:latin typeface="Verdana"/>
                <a:cs typeface="Verdana"/>
              </a:rPr>
              <a:t>, </a:t>
            </a:r>
            <a:r>
              <a:rPr dirty="0" baseline="5050" sz="1650">
                <a:latin typeface="Verdana"/>
                <a:cs typeface="Verdana"/>
              </a:rPr>
              <a:t>y</a:t>
            </a:r>
            <a:r>
              <a:rPr dirty="0" sz="700">
                <a:latin typeface="Verdana"/>
                <a:cs typeface="Verdana"/>
              </a:rPr>
              <a:t>2</a:t>
            </a:r>
            <a:r>
              <a:rPr dirty="0" baseline="5050" sz="1650">
                <a:latin typeface="Verdana"/>
                <a:cs typeface="Verdana"/>
              </a:rPr>
              <a:t>, </a:t>
            </a:r>
            <a:r>
              <a:rPr dirty="0" baseline="5050" sz="1650" spc="-7">
                <a:latin typeface="Verdana"/>
                <a:cs typeface="Verdana"/>
              </a:rPr>
              <a:t>z</a:t>
            </a:r>
            <a:r>
              <a:rPr dirty="0" sz="700" spc="-5">
                <a:latin typeface="Verdana"/>
                <a:cs typeface="Verdana"/>
              </a:rPr>
              <a:t>2</a:t>
            </a:r>
            <a:r>
              <a:rPr dirty="0" baseline="5050" sz="1650" spc="-7">
                <a:latin typeface="Verdana"/>
                <a:cs typeface="Verdana"/>
              </a:rPr>
              <a:t>) </a:t>
            </a:r>
            <a:r>
              <a:rPr dirty="0" baseline="5050" sz="1650">
                <a:latin typeface="Verdana"/>
                <a:cs typeface="Verdana"/>
              </a:rPr>
              <a:t>and </a:t>
            </a:r>
            <a:r>
              <a:rPr dirty="0" baseline="5050" sz="1650" spc="-7">
                <a:latin typeface="Verdana"/>
                <a:cs typeface="Verdana"/>
              </a:rPr>
              <a:t>(x</a:t>
            </a:r>
            <a:r>
              <a:rPr dirty="0" sz="700" spc="-5">
                <a:latin typeface="Verdana"/>
                <a:cs typeface="Verdana"/>
              </a:rPr>
              <a:t>3</a:t>
            </a:r>
            <a:r>
              <a:rPr dirty="0" baseline="5050" sz="1650" spc="-7">
                <a:latin typeface="Verdana"/>
                <a:cs typeface="Verdana"/>
              </a:rPr>
              <a:t>, y</a:t>
            </a:r>
            <a:r>
              <a:rPr dirty="0" sz="700" spc="-5">
                <a:latin typeface="Verdana"/>
                <a:cs typeface="Verdana"/>
              </a:rPr>
              <a:t>3</a:t>
            </a:r>
            <a:r>
              <a:rPr dirty="0" baseline="5050" sz="1650" spc="-7">
                <a:latin typeface="Verdana"/>
                <a:cs typeface="Verdana"/>
              </a:rPr>
              <a:t>,</a:t>
            </a:r>
            <a:r>
              <a:rPr dirty="0" baseline="5050" sz="1650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z</a:t>
            </a:r>
            <a:r>
              <a:rPr dirty="0" sz="700" spc="-5">
                <a:latin typeface="Verdana"/>
                <a:cs typeface="Verdana"/>
              </a:rPr>
              <a:t>3</a:t>
            </a:r>
            <a:r>
              <a:rPr dirty="0" baseline="5050" sz="1650" spc="-7">
                <a:latin typeface="Verdana"/>
                <a:cs typeface="Verdana"/>
              </a:rPr>
              <a:t>).</a:t>
            </a:r>
            <a:endParaRPr baseline="5050" sz="1650">
              <a:latin typeface="Verdana"/>
              <a:cs typeface="Verdana"/>
            </a:endParaRPr>
          </a:p>
          <a:p>
            <a:pPr algn="just" marL="12700" marR="5080">
              <a:lnSpc>
                <a:spcPct val="108400"/>
              </a:lnSpc>
              <a:spcBef>
                <a:spcPts val="730"/>
              </a:spcBef>
            </a:pPr>
            <a:r>
              <a:rPr dirty="0" sz="1100">
                <a:latin typeface="Verdana"/>
                <a:cs typeface="Verdana"/>
              </a:rPr>
              <a:t>Let us </a:t>
            </a:r>
            <a:r>
              <a:rPr dirty="0" sz="1100" spc="-5">
                <a:latin typeface="Verdana"/>
                <a:cs typeface="Verdana"/>
              </a:rPr>
              <a:t>solve the following </a:t>
            </a:r>
            <a:r>
              <a:rPr dirty="0" sz="1100">
                <a:latin typeface="Verdana"/>
                <a:cs typeface="Verdana"/>
              </a:rPr>
              <a:t>simultaneous </a:t>
            </a:r>
            <a:r>
              <a:rPr dirty="0" sz="1100" spc="-5">
                <a:latin typeface="Verdana"/>
                <a:cs typeface="Verdana"/>
              </a:rPr>
              <a:t>equations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ratios </a:t>
            </a:r>
            <a:r>
              <a:rPr dirty="0" sz="1100">
                <a:latin typeface="Verdana"/>
                <a:cs typeface="Verdana"/>
              </a:rPr>
              <a:t>A/D, </a:t>
            </a:r>
            <a:r>
              <a:rPr dirty="0" sz="1100" spc="5">
                <a:latin typeface="Verdana"/>
                <a:cs typeface="Verdana"/>
              </a:rPr>
              <a:t>B/D,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C/D. </a:t>
            </a:r>
            <a:r>
              <a:rPr dirty="0" sz="1100">
                <a:latin typeface="Verdana"/>
                <a:cs typeface="Verdana"/>
              </a:rPr>
              <a:t>You  </a:t>
            </a:r>
            <a:r>
              <a:rPr dirty="0" sz="1100">
                <a:latin typeface="Verdana"/>
                <a:cs typeface="Verdana"/>
              </a:rPr>
              <a:t>get </a:t>
            </a:r>
            <a:r>
              <a:rPr dirty="0" sz="1100" spc="-5">
                <a:latin typeface="Verdana"/>
                <a:cs typeface="Verdana"/>
              </a:rPr>
              <a:t>the values </a:t>
            </a:r>
            <a:r>
              <a:rPr dirty="0" sz="1100">
                <a:latin typeface="Verdana"/>
                <a:cs typeface="Verdana"/>
              </a:rPr>
              <a:t>of A, B, C, and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D.</a:t>
            </a:r>
            <a:endParaRPr sz="1100">
              <a:latin typeface="Verdana"/>
              <a:cs typeface="Verdana"/>
            </a:endParaRPr>
          </a:p>
          <a:p>
            <a:pPr algn="just" marL="1778000" marR="1771014">
              <a:lnSpc>
                <a:spcPct val="170000"/>
              </a:lnSpc>
              <a:spcBef>
                <a:spcPts val="95"/>
              </a:spcBef>
            </a:pPr>
            <a:r>
              <a:rPr dirty="0" baseline="5050" sz="1650" spc="-7">
                <a:latin typeface="Verdana"/>
                <a:cs typeface="Verdana"/>
              </a:rPr>
              <a:t>(A/D) x</a:t>
            </a:r>
            <a:r>
              <a:rPr dirty="0" sz="700" spc="-5">
                <a:latin typeface="Verdana"/>
                <a:cs typeface="Verdana"/>
              </a:rPr>
              <a:t>1 </a:t>
            </a:r>
            <a:r>
              <a:rPr dirty="0" baseline="5050" sz="1650">
                <a:latin typeface="Verdana"/>
                <a:cs typeface="Verdana"/>
              </a:rPr>
              <a:t>+ (B/D) </a:t>
            </a:r>
            <a:r>
              <a:rPr dirty="0" baseline="5050" sz="1650" spc="-7">
                <a:latin typeface="Verdana"/>
                <a:cs typeface="Verdana"/>
              </a:rPr>
              <a:t>y</a:t>
            </a:r>
            <a:r>
              <a:rPr dirty="0" sz="700" spc="-5">
                <a:latin typeface="Verdana"/>
                <a:cs typeface="Verdana"/>
              </a:rPr>
              <a:t>1 </a:t>
            </a:r>
            <a:r>
              <a:rPr dirty="0" baseline="5050" sz="1650">
                <a:latin typeface="Verdana"/>
                <a:cs typeface="Verdana"/>
              </a:rPr>
              <a:t>+ </a:t>
            </a:r>
            <a:r>
              <a:rPr dirty="0" baseline="5050" sz="1650" spc="-7">
                <a:latin typeface="Verdana"/>
                <a:cs typeface="Verdana"/>
              </a:rPr>
              <a:t>(C/D) z</a:t>
            </a:r>
            <a:r>
              <a:rPr dirty="0" sz="700" spc="-5">
                <a:latin typeface="Verdana"/>
                <a:cs typeface="Verdana"/>
              </a:rPr>
              <a:t>1 </a:t>
            </a:r>
            <a:r>
              <a:rPr dirty="0" baseline="5050" sz="1650">
                <a:latin typeface="Verdana"/>
                <a:cs typeface="Verdana"/>
              </a:rPr>
              <a:t>= -1  </a:t>
            </a:r>
            <a:r>
              <a:rPr dirty="0" baseline="5050" sz="1650" spc="-7">
                <a:latin typeface="Verdana"/>
                <a:cs typeface="Verdana"/>
              </a:rPr>
              <a:t>(A/D) x</a:t>
            </a:r>
            <a:r>
              <a:rPr dirty="0" sz="700" spc="-5">
                <a:latin typeface="Verdana"/>
                <a:cs typeface="Verdana"/>
              </a:rPr>
              <a:t>2 </a:t>
            </a:r>
            <a:r>
              <a:rPr dirty="0" baseline="5050" sz="1650">
                <a:latin typeface="Verdana"/>
                <a:cs typeface="Verdana"/>
              </a:rPr>
              <a:t>+ (B/D) </a:t>
            </a:r>
            <a:r>
              <a:rPr dirty="0" baseline="5050" sz="1650" spc="-7">
                <a:latin typeface="Verdana"/>
                <a:cs typeface="Verdana"/>
              </a:rPr>
              <a:t>y</a:t>
            </a:r>
            <a:r>
              <a:rPr dirty="0" sz="700" spc="-5">
                <a:latin typeface="Verdana"/>
                <a:cs typeface="Verdana"/>
              </a:rPr>
              <a:t>2 </a:t>
            </a:r>
            <a:r>
              <a:rPr dirty="0" baseline="5050" sz="1650">
                <a:latin typeface="Verdana"/>
                <a:cs typeface="Verdana"/>
              </a:rPr>
              <a:t>+ </a:t>
            </a:r>
            <a:r>
              <a:rPr dirty="0" baseline="5050" sz="1650" spc="-7">
                <a:latin typeface="Verdana"/>
                <a:cs typeface="Verdana"/>
              </a:rPr>
              <a:t>(C/D) z</a:t>
            </a:r>
            <a:r>
              <a:rPr dirty="0" sz="700" spc="-5">
                <a:latin typeface="Verdana"/>
                <a:cs typeface="Verdana"/>
              </a:rPr>
              <a:t>2 </a:t>
            </a:r>
            <a:r>
              <a:rPr dirty="0" baseline="5050" sz="1650">
                <a:latin typeface="Verdana"/>
                <a:cs typeface="Verdana"/>
              </a:rPr>
              <a:t>= -1  </a:t>
            </a:r>
            <a:r>
              <a:rPr dirty="0" baseline="5050" sz="1650" spc="-7">
                <a:latin typeface="Verdana"/>
                <a:cs typeface="Verdana"/>
              </a:rPr>
              <a:t>(A/D) x</a:t>
            </a:r>
            <a:r>
              <a:rPr dirty="0" sz="700" spc="-5">
                <a:latin typeface="Verdana"/>
                <a:cs typeface="Verdana"/>
              </a:rPr>
              <a:t>3 </a:t>
            </a:r>
            <a:r>
              <a:rPr dirty="0" baseline="5050" sz="1650">
                <a:latin typeface="Verdana"/>
                <a:cs typeface="Verdana"/>
              </a:rPr>
              <a:t>+ (B/D) </a:t>
            </a:r>
            <a:r>
              <a:rPr dirty="0" baseline="5050" sz="1650" spc="-7">
                <a:latin typeface="Verdana"/>
                <a:cs typeface="Verdana"/>
              </a:rPr>
              <a:t>y</a:t>
            </a:r>
            <a:r>
              <a:rPr dirty="0" sz="700" spc="-5">
                <a:latin typeface="Verdana"/>
                <a:cs typeface="Verdana"/>
              </a:rPr>
              <a:t>3 </a:t>
            </a:r>
            <a:r>
              <a:rPr dirty="0" baseline="5050" sz="1650">
                <a:latin typeface="Verdana"/>
                <a:cs typeface="Verdana"/>
              </a:rPr>
              <a:t>+ </a:t>
            </a:r>
            <a:r>
              <a:rPr dirty="0" baseline="5050" sz="1650" spc="-7">
                <a:latin typeface="Verdana"/>
                <a:cs typeface="Verdana"/>
              </a:rPr>
              <a:t>(C/D) z</a:t>
            </a:r>
            <a:r>
              <a:rPr dirty="0" sz="700" spc="-5">
                <a:latin typeface="Verdana"/>
                <a:cs typeface="Verdana"/>
              </a:rPr>
              <a:t>3 </a:t>
            </a:r>
            <a:r>
              <a:rPr dirty="0" baseline="5050" sz="1650">
                <a:latin typeface="Verdana"/>
                <a:cs typeface="Verdana"/>
              </a:rPr>
              <a:t>=</a:t>
            </a:r>
            <a:r>
              <a:rPr dirty="0" baseline="5050" sz="1650" spc="525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-1</a:t>
            </a:r>
            <a:endParaRPr baseline="5050" sz="1650">
              <a:latin typeface="Verdana"/>
              <a:cs typeface="Verdana"/>
            </a:endParaRPr>
          </a:p>
          <a:p>
            <a:pPr algn="just" marL="12700" marR="8255">
              <a:lnSpc>
                <a:spcPct val="108200"/>
              </a:lnSpc>
              <a:spcBef>
                <a:spcPts val="730"/>
              </a:spcBef>
            </a:pP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obtain the above equations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determinant form, </a:t>
            </a:r>
            <a:r>
              <a:rPr dirty="0" sz="1100">
                <a:latin typeface="Verdana"/>
                <a:cs typeface="Verdana"/>
              </a:rPr>
              <a:t>apply C</a:t>
            </a:r>
            <a:r>
              <a:rPr dirty="0" sz="1100">
                <a:latin typeface="Verdana"/>
                <a:cs typeface="Verdana"/>
              </a:rPr>
              <a:t>ramer’s </a:t>
            </a:r>
            <a:r>
              <a:rPr dirty="0" sz="1100" spc="-5">
                <a:latin typeface="Verdana"/>
                <a:cs typeface="Verdana"/>
              </a:rPr>
              <a:t>rule </a:t>
            </a:r>
            <a:r>
              <a:rPr dirty="0" sz="1100" spc="-5">
                <a:latin typeface="Verdana"/>
                <a:cs typeface="Verdana"/>
              </a:rPr>
              <a:t>to the above  equations.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46987" y="4587498"/>
          <a:ext cx="5365750" cy="635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875"/>
                <a:gridCol w="274948"/>
                <a:gridCol w="440561"/>
                <a:gridCol w="711963"/>
                <a:gridCol w="219589"/>
                <a:gridCol w="438713"/>
                <a:gridCol w="715836"/>
                <a:gridCol w="277367"/>
                <a:gridCol w="371791"/>
                <a:gridCol w="1417605"/>
              </a:tblGrid>
              <a:tr h="231483">
                <a:tc>
                  <a:txBody>
                    <a:bodyPr/>
                    <a:lstStyle/>
                    <a:p>
                      <a:pPr algn="r" marR="61594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1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 spc="-105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17361" sz="1200" spc="-157">
                          <a:latin typeface="Cambria Math"/>
                          <a:cs typeface="Cambria Math"/>
                        </a:rPr>
                        <a:t>1</a:t>
                      </a:r>
                      <a:endParaRPr baseline="-17361"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 spc="-165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17361" sz="1200" spc="-247">
                          <a:latin typeface="Cambria Math"/>
                          <a:cs typeface="Cambria Math"/>
                        </a:rPr>
                        <a:t>1</a:t>
                      </a:r>
                      <a:endParaRPr baseline="-17361"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540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100" spc="-4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17361" sz="1200">
                          <a:latin typeface="Cambria Math"/>
                          <a:cs typeface="Cambria Math"/>
                        </a:rPr>
                        <a:t>1</a:t>
                      </a:r>
                      <a:endParaRPr baseline="-17361"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1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dirty="0" sz="1100" spc="-165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17361" sz="1200" spc="-247">
                          <a:latin typeface="Cambria Math"/>
                          <a:cs typeface="Cambria Math"/>
                        </a:rPr>
                        <a:t>1</a:t>
                      </a:r>
                      <a:endParaRPr baseline="-17361"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60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 spc="-4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17361" sz="1200">
                          <a:latin typeface="Cambria Math"/>
                          <a:cs typeface="Cambria Math"/>
                        </a:rPr>
                        <a:t>1</a:t>
                      </a:r>
                      <a:endParaRPr baseline="-17361"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 spc="-105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17361" sz="1200" spc="-157">
                          <a:latin typeface="Cambria Math"/>
                          <a:cs typeface="Cambria Math"/>
                        </a:rPr>
                        <a:t>1</a:t>
                      </a:r>
                      <a:endParaRPr baseline="-17361"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1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54685">
                        <a:lnSpc>
                          <a:spcPct val="100000"/>
                        </a:lnSpc>
                        <a:spcBef>
                          <a:spcPts val="254"/>
                        </a:spcBef>
                        <a:tabLst>
                          <a:tab pos="932180" algn="l"/>
                          <a:tab pos="1210945" algn="l"/>
                        </a:tabLst>
                      </a:pPr>
                      <a:r>
                        <a:rPr dirty="0" sz="1100" spc="-114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17361" sz="1200" spc="-172">
                          <a:latin typeface="Cambria Math"/>
                          <a:cs typeface="Cambria Math"/>
                        </a:rPr>
                        <a:t>1	</a:t>
                      </a:r>
                      <a:r>
                        <a:rPr dirty="0" sz="1100" spc="-105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17361" sz="1200" spc="-157">
                          <a:latin typeface="Cambria Math"/>
                          <a:cs typeface="Cambria Math"/>
                        </a:rPr>
                        <a:t>1	</a:t>
                      </a:r>
                      <a:r>
                        <a:rPr dirty="0" sz="1100" spc="-165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17361" sz="1200" spc="-247">
                          <a:latin typeface="Cambria Math"/>
                          <a:cs typeface="Cambria Math"/>
                        </a:rPr>
                        <a:t>1</a:t>
                      </a:r>
                      <a:endParaRPr baseline="-17361"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</a:tr>
              <a:tr h="165353">
                <a:tc>
                  <a:txBody>
                    <a:bodyPr/>
                    <a:lstStyle/>
                    <a:p>
                      <a:pPr algn="r" marR="61594">
                        <a:lnSpc>
                          <a:spcPts val="1230"/>
                        </a:lnSpc>
                      </a:pPr>
                      <a:r>
                        <a:rPr dirty="0" sz="1100" spc="-4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z="1100" spc="-35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100">
                          <a:latin typeface="Cambria Math"/>
                          <a:cs typeface="Cambria Math"/>
                        </a:rPr>
                        <a:t>= </a:t>
                      </a:r>
                      <a:r>
                        <a:rPr dirty="0" sz="1100" spc="6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z="1100">
                          <a:latin typeface="Cambria Math"/>
                          <a:cs typeface="Cambria Math"/>
                        </a:rPr>
                        <a:t>[</a:t>
                      </a:r>
                      <a:r>
                        <a:rPr dirty="0" baseline="2525" sz="1650">
                          <a:latin typeface="Cambria Math"/>
                          <a:cs typeface="Cambria Math"/>
                        </a:rPr>
                        <a:t>1</a:t>
                      </a:r>
                      <a:endParaRPr baseline="2525" sz="165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dirty="0" sz="1100" spc="-95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17361" sz="1200" spc="-142">
                          <a:latin typeface="Cambria Math"/>
                          <a:cs typeface="Cambria Math"/>
                        </a:rPr>
                        <a:t>2</a:t>
                      </a:r>
                      <a:endParaRPr baseline="-17361"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230"/>
                        </a:lnSpc>
                      </a:pPr>
                      <a:r>
                        <a:rPr dirty="0" baseline="2525" sz="1650" spc="-97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10416" sz="1200" spc="-97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dirty="0" sz="1100" spc="-65">
                          <a:latin typeface="Cambria Math"/>
                          <a:cs typeface="Cambria Math"/>
                        </a:rPr>
                        <a:t>]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ts val="1230"/>
                        </a:lnSpc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B</a:t>
                      </a:r>
                      <a:r>
                        <a:rPr dirty="0" sz="1100" spc="-1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Cambria Math"/>
                          <a:cs typeface="Cambria Math"/>
                        </a:rPr>
                        <a:t>= </a:t>
                      </a:r>
                      <a:r>
                        <a:rPr dirty="0" sz="1100" spc="-50">
                          <a:latin typeface="Cambria Math"/>
                          <a:cs typeface="Cambria Math"/>
                        </a:rPr>
                        <a:t>[</a:t>
                      </a:r>
                      <a:r>
                        <a:rPr dirty="0" baseline="2525" sz="1650" spc="-75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10416" sz="1200" spc="-75">
                          <a:latin typeface="Cambria Math"/>
                          <a:cs typeface="Cambria Math"/>
                        </a:rPr>
                        <a:t>2</a:t>
                      </a:r>
                      <a:endParaRPr baseline="-10416"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160"/>
                        </a:lnSpc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1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30"/>
                        </a:lnSpc>
                      </a:pPr>
                      <a:r>
                        <a:rPr dirty="0" baseline="2525" sz="1650" spc="-97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10416" sz="1200" spc="-97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dirty="0" sz="1100" spc="-65">
                          <a:latin typeface="Cambria Math"/>
                          <a:cs typeface="Cambria Math"/>
                        </a:rPr>
                        <a:t>]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4769">
                        <a:lnSpc>
                          <a:spcPts val="1230"/>
                        </a:lnSpc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C</a:t>
                      </a:r>
                      <a:r>
                        <a:rPr dirty="0" sz="1100" spc="-18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Cambria Math"/>
                          <a:cs typeface="Cambria Math"/>
                        </a:rPr>
                        <a:t>= </a:t>
                      </a:r>
                      <a:r>
                        <a:rPr dirty="0" sz="1100" spc="-50">
                          <a:latin typeface="Cambria Math"/>
                          <a:cs typeface="Cambria Math"/>
                        </a:rPr>
                        <a:t>[</a:t>
                      </a:r>
                      <a:r>
                        <a:rPr dirty="0" baseline="2525" sz="1650" spc="-75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10416" sz="1200" spc="-75">
                          <a:latin typeface="Cambria Math"/>
                          <a:cs typeface="Cambria Math"/>
                        </a:rPr>
                        <a:t>2</a:t>
                      </a:r>
                      <a:endParaRPr baseline="-10416"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dirty="0" sz="1100" spc="-95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17361" sz="1200" spc="-142">
                          <a:latin typeface="Cambria Math"/>
                          <a:cs typeface="Cambria Math"/>
                        </a:rPr>
                        <a:t>2</a:t>
                      </a:r>
                      <a:endParaRPr baseline="-17361"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230"/>
                        </a:lnSpc>
                      </a:pPr>
                      <a:r>
                        <a:rPr dirty="0" baseline="2525" sz="1650" spc="37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dirty="0" sz="1100" spc="25">
                          <a:latin typeface="Cambria Math"/>
                          <a:cs typeface="Cambria Math"/>
                        </a:rPr>
                        <a:t>]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ts val="1280"/>
                        </a:lnSpc>
                        <a:tabLst>
                          <a:tab pos="930910" algn="l"/>
                          <a:tab pos="1209675" algn="l"/>
                        </a:tabLst>
                      </a:pPr>
                      <a:r>
                        <a:rPr dirty="0" baseline="2525" sz="1650">
                          <a:latin typeface="Cambria Math"/>
                          <a:cs typeface="Cambria Math"/>
                        </a:rPr>
                        <a:t>D    = </a:t>
                      </a:r>
                      <a:r>
                        <a:rPr dirty="0" baseline="2525" sz="1650" spc="22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baseline="2525" sz="1650"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dirty="0" baseline="2525" sz="1650" spc="112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baseline="2525" sz="1650" spc="-82">
                          <a:latin typeface="Cambria Math"/>
                          <a:cs typeface="Cambria Math"/>
                        </a:rPr>
                        <a:t>[</a:t>
                      </a:r>
                      <a:r>
                        <a:rPr dirty="0" baseline="12626" sz="1650" spc="-82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z="800" spc="-55">
                          <a:latin typeface="Cambria Math"/>
                          <a:cs typeface="Cambria Math"/>
                        </a:rPr>
                        <a:t>2	</a:t>
                      </a:r>
                      <a:r>
                        <a:rPr dirty="0" baseline="12626" sz="1650" spc="-142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z="800" spc="-95">
                          <a:latin typeface="Cambria Math"/>
                          <a:cs typeface="Cambria Math"/>
                        </a:rPr>
                        <a:t>2 	</a:t>
                      </a:r>
                      <a:r>
                        <a:rPr dirty="0" sz="80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baseline="12626" sz="1650" spc="-97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z="800" spc="-65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dirty="0" baseline="2525" sz="1650" spc="-97">
                          <a:latin typeface="Cambria Math"/>
                          <a:cs typeface="Cambria Math"/>
                        </a:rPr>
                        <a:t>]</a:t>
                      </a:r>
                      <a:endParaRPr baseline="2525" sz="165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</a:tr>
              <a:tr h="238341">
                <a:tc>
                  <a:txBody>
                    <a:bodyPr/>
                    <a:lstStyle/>
                    <a:p>
                      <a:pPr algn="r" marR="61594">
                        <a:lnSpc>
                          <a:spcPts val="1190"/>
                        </a:lnSpc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1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-95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17361" sz="1200" spc="-142">
                          <a:latin typeface="Cambria Math"/>
                          <a:cs typeface="Cambria Math"/>
                        </a:rPr>
                        <a:t>3</a:t>
                      </a:r>
                      <a:endParaRPr baseline="-17361"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ts val="1190"/>
                        </a:lnSpc>
                      </a:pPr>
                      <a:r>
                        <a:rPr dirty="0" sz="1100" spc="-15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17361" sz="1200" spc="-225">
                          <a:latin typeface="Cambria Math"/>
                          <a:cs typeface="Cambria Math"/>
                        </a:rPr>
                        <a:t>3</a:t>
                      </a:r>
                      <a:endParaRPr baseline="-17361"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4135">
                        <a:lnSpc>
                          <a:spcPts val="1180"/>
                        </a:lnSpc>
                      </a:pPr>
                      <a:r>
                        <a:rPr dirty="0" sz="1100" spc="-15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17361" sz="1200">
                          <a:latin typeface="Cambria Math"/>
                          <a:cs typeface="Cambria Math"/>
                        </a:rPr>
                        <a:t>3</a:t>
                      </a:r>
                      <a:endParaRPr baseline="-17361"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ts val="1180"/>
                        </a:lnSpc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1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80"/>
                        </a:lnSpc>
                      </a:pPr>
                      <a:r>
                        <a:rPr dirty="0" sz="1100" spc="-15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17361" sz="1200" spc="-225">
                          <a:latin typeface="Cambria Math"/>
                          <a:cs typeface="Cambria Math"/>
                        </a:rPr>
                        <a:t>3</a:t>
                      </a:r>
                      <a:endParaRPr baseline="-17361"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64769">
                        <a:lnSpc>
                          <a:spcPts val="1190"/>
                        </a:lnSpc>
                      </a:pPr>
                      <a:r>
                        <a:rPr dirty="0" sz="1100" spc="-15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17361" sz="1200">
                          <a:latin typeface="Cambria Math"/>
                          <a:cs typeface="Cambria Math"/>
                        </a:rPr>
                        <a:t>3</a:t>
                      </a:r>
                      <a:endParaRPr baseline="-17361"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0"/>
                        </a:lnSpc>
                      </a:pPr>
                      <a:r>
                        <a:rPr dirty="0" sz="1100" spc="-95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17361" sz="1200" spc="-142">
                          <a:latin typeface="Cambria Math"/>
                          <a:cs typeface="Cambria Math"/>
                        </a:rPr>
                        <a:t>3</a:t>
                      </a:r>
                      <a:endParaRPr baseline="-17361"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190"/>
                        </a:lnSpc>
                      </a:pPr>
                      <a:r>
                        <a:rPr dirty="0" sz="1100">
                          <a:latin typeface="Cambria Math"/>
                          <a:cs typeface="Cambria Math"/>
                        </a:rPr>
                        <a:t>1</a:t>
                      </a:r>
                      <a:endParaRPr sz="11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53415">
                        <a:lnSpc>
                          <a:spcPts val="1035"/>
                        </a:lnSpc>
                        <a:tabLst>
                          <a:tab pos="930910" algn="l"/>
                          <a:tab pos="1209675" algn="l"/>
                        </a:tabLst>
                      </a:pPr>
                      <a:r>
                        <a:rPr dirty="0" sz="1100" spc="-10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17361" sz="1200" spc="-150">
                          <a:latin typeface="Cambria Math"/>
                          <a:cs typeface="Cambria Math"/>
                        </a:rPr>
                        <a:t>3	</a:t>
                      </a:r>
                      <a:r>
                        <a:rPr dirty="0" sz="1100" spc="-95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17361" sz="1200" spc="-142">
                          <a:latin typeface="Cambria Math"/>
                          <a:cs typeface="Cambria Math"/>
                        </a:rPr>
                        <a:t>3	</a:t>
                      </a:r>
                      <a:r>
                        <a:rPr dirty="0" sz="1100" spc="-15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baseline="-17361" sz="1200" spc="-225">
                          <a:latin typeface="Cambria Math"/>
                          <a:cs typeface="Cambria Math"/>
                        </a:rPr>
                        <a:t>3</a:t>
                      </a:r>
                      <a:endParaRPr baseline="-17361"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781812" y="7098156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533388" y="7825740"/>
            <a:ext cx="414527" cy="580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87400" y="5536564"/>
            <a:ext cx="6086475" cy="38157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100">
                <a:latin typeface="Verdana"/>
                <a:cs typeface="Verdana"/>
              </a:rPr>
              <a:t>For any </a:t>
            </a:r>
            <a:r>
              <a:rPr dirty="0" sz="1100" spc="-5">
                <a:latin typeface="Verdana"/>
                <a:cs typeface="Verdana"/>
              </a:rPr>
              <a:t>point (x, </a:t>
            </a:r>
            <a:r>
              <a:rPr dirty="0" sz="1100">
                <a:latin typeface="Verdana"/>
                <a:cs typeface="Verdana"/>
              </a:rPr>
              <a:t>y, </a:t>
            </a:r>
            <a:r>
              <a:rPr dirty="0" sz="1100" spc="-5">
                <a:latin typeface="Verdana"/>
                <a:cs typeface="Verdana"/>
              </a:rPr>
              <a:t>z) with parameters </a:t>
            </a:r>
            <a:r>
              <a:rPr dirty="0" sz="1100">
                <a:latin typeface="Verdana"/>
                <a:cs typeface="Verdana"/>
              </a:rPr>
              <a:t>A, </a:t>
            </a:r>
            <a:r>
              <a:rPr dirty="0" sz="1100" spc="5">
                <a:latin typeface="Verdana"/>
                <a:cs typeface="Verdana"/>
              </a:rPr>
              <a:t>B, </a:t>
            </a:r>
            <a:r>
              <a:rPr dirty="0" sz="1100">
                <a:latin typeface="Verdana"/>
                <a:cs typeface="Verdana"/>
              </a:rPr>
              <a:t>C, and D, we can say </a:t>
            </a:r>
            <a:r>
              <a:rPr dirty="0" sz="1100" spc="-5">
                <a:latin typeface="Verdana"/>
                <a:cs typeface="Verdana"/>
              </a:rPr>
              <a:t>that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–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93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Ax + By + Cz + D ≠ 0 means </a:t>
            </a:r>
            <a:r>
              <a:rPr dirty="0" sz="1100" spc="-5">
                <a:latin typeface="Verdana"/>
                <a:cs typeface="Verdana"/>
              </a:rPr>
              <a:t>the point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not on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plane.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Ax + By + Cz + D &lt; 0 </a:t>
            </a:r>
            <a:r>
              <a:rPr dirty="0" sz="1100" spc="-5">
                <a:latin typeface="Verdana"/>
                <a:cs typeface="Verdana"/>
              </a:rPr>
              <a:t>means the point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inside the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surface.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Ax + By + Cz + D &gt; 0 </a:t>
            </a:r>
            <a:r>
              <a:rPr dirty="0" sz="1100" spc="-5">
                <a:latin typeface="Verdana"/>
                <a:cs typeface="Verdana"/>
              </a:rPr>
              <a:t>means the point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outside the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surface.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"/>
              </a:spcBef>
              <a:buFont typeface="Symbol"/>
              <a:buChar char=""/>
            </a:pPr>
            <a:endParaRPr sz="9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10" b="1">
                <a:latin typeface="Arial"/>
                <a:cs typeface="Arial"/>
              </a:rPr>
              <a:t>Polygon</a:t>
            </a:r>
            <a:r>
              <a:rPr dirty="0" sz="1800" spc="-325" b="1">
                <a:latin typeface="Arial"/>
                <a:cs typeface="Arial"/>
              </a:rPr>
              <a:t> </a:t>
            </a:r>
            <a:r>
              <a:rPr dirty="0" sz="1800" spc="-110" b="1">
                <a:latin typeface="Arial"/>
                <a:cs typeface="Arial"/>
              </a:rPr>
              <a:t>Meshes</a:t>
            </a:r>
            <a:endParaRPr sz="1800">
              <a:latin typeface="Arial"/>
              <a:cs typeface="Arial"/>
            </a:endParaRPr>
          </a:p>
          <a:p>
            <a:pPr algn="just" marL="12700" marR="6350">
              <a:lnSpc>
                <a:spcPct val="109100"/>
              </a:lnSpc>
              <a:spcBef>
                <a:spcPts val="725"/>
              </a:spcBef>
            </a:pPr>
            <a:r>
              <a:rPr dirty="0" sz="1100" spc="-5">
                <a:latin typeface="Verdana"/>
                <a:cs typeface="Verdana"/>
              </a:rPr>
              <a:t>3D </a:t>
            </a:r>
            <a:r>
              <a:rPr dirty="0" sz="1100">
                <a:latin typeface="Verdana"/>
                <a:cs typeface="Verdana"/>
              </a:rPr>
              <a:t>surfaces and </a:t>
            </a:r>
            <a:r>
              <a:rPr dirty="0" sz="1100" spc="-5">
                <a:latin typeface="Verdana"/>
                <a:cs typeface="Verdana"/>
              </a:rPr>
              <a:t>solids </a:t>
            </a:r>
            <a:r>
              <a:rPr dirty="0" sz="1100">
                <a:latin typeface="Verdana"/>
                <a:cs typeface="Verdana"/>
              </a:rPr>
              <a:t>can be </a:t>
            </a:r>
            <a:r>
              <a:rPr dirty="0" sz="1100" spc="-5">
                <a:latin typeface="Verdana"/>
                <a:cs typeface="Verdana"/>
              </a:rPr>
              <a:t>approximated </a:t>
            </a:r>
            <a:r>
              <a:rPr dirty="0" sz="1100">
                <a:latin typeface="Verdana"/>
                <a:cs typeface="Verdana"/>
              </a:rPr>
              <a:t>by a set of </a:t>
            </a:r>
            <a:r>
              <a:rPr dirty="0" sz="1100" spc="-5">
                <a:latin typeface="Verdana"/>
                <a:cs typeface="Verdana"/>
              </a:rPr>
              <a:t>polygonal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line elements.  </a:t>
            </a:r>
            <a:r>
              <a:rPr dirty="0" sz="1100">
                <a:latin typeface="Verdana"/>
                <a:cs typeface="Verdana"/>
              </a:rPr>
              <a:t>Such surfaces </a:t>
            </a:r>
            <a:r>
              <a:rPr dirty="0" sz="1100" spc="-5">
                <a:latin typeface="Verdana"/>
                <a:cs typeface="Verdana"/>
              </a:rPr>
              <a:t>are called </a:t>
            </a:r>
            <a:r>
              <a:rPr dirty="0" sz="1100" spc="-5" b="1">
                <a:latin typeface="Verdana"/>
                <a:cs typeface="Verdana"/>
              </a:rPr>
              <a:t>polygonal </a:t>
            </a:r>
            <a:r>
              <a:rPr dirty="0" sz="1100" b="1">
                <a:latin typeface="Verdana"/>
                <a:cs typeface="Verdana"/>
              </a:rPr>
              <a:t>meshes</a:t>
            </a:r>
            <a:r>
              <a:rPr dirty="0" sz="1100" i="1">
                <a:latin typeface="Verdana"/>
                <a:cs typeface="Verdana"/>
              </a:rPr>
              <a:t>. </a:t>
            </a: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polygon </a:t>
            </a:r>
            <a:r>
              <a:rPr dirty="0" sz="1100">
                <a:latin typeface="Verdana"/>
                <a:cs typeface="Verdana"/>
              </a:rPr>
              <a:t>mesh, each edge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shared  </a:t>
            </a: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at </a:t>
            </a:r>
            <a:r>
              <a:rPr dirty="0" sz="1100">
                <a:latin typeface="Verdana"/>
                <a:cs typeface="Verdana"/>
              </a:rPr>
              <a:t>most </a:t>
            </a:r>
            <a:r>
              <a:rPr dirty="0" sz="1100" spc="-5">
                <a:latin typeface="Verdana"/>
                <a:cs typeface="Verdana"/>
              </a:rPr>
              <a:t>two </a:t>
            </a:r>
            <a:r>
              <a:rPr dirty="0" sz="1100">
                <a:latin typeface="Verdana"/>
                <a:cs typeface="Verdana"/>
              </a:rPr>
              <a:t>polygons. The set of </a:t>
            </a:r>
            <a:r>
              <a:rPr dirty="0" sz="1100" spc="-5">
                <a:latin typeface="Verdana"/>
                <a:cs typeface="Verdana"/>
              </a:rPr>
              <a:t>polygons </a:t>
            </a:r>
            <a:r>
              <a:rPr dirty="0" sz="1100">
                <a:latin typeface="Verdana"/>
                <a:cs typeface="Verdana"/>
              </a:rPr>
              <a:t>or faces, together form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“skin”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2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>
                <a:latin typeface="Verdana"/>
                <a:cs typeface="Verdana"/>
              </a:rPr>
              <a:t>object.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8600"/>
              </a:lnSpc>
              <a:spcBef>
                <a:spcPts val="819"/>
              </a:spcBef>
            </a:pP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method can be </a:t>
            </a:r>
            <a:r>
              <a:rPr dirty="0" sz="1100" spc="-5">
                <a:latin typeface="Verdana"/>
                <a:cs typeface="Verdana"/>
              </a:rPr>
              <a:t>used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represent </a:t>
            </a:r>
            <a:r>
              <a:rPr dirty="0" sz="1100">
                <a:latin typeface="Verdana"/>
                <a:cs typeface="Verdana"/>
              </a:rPr>
              <a:t>a broad </a:t>
            </a:r>
            <a:r>
              <a:rPr dirty="0" sz="1100" spc="-5">
                <a:latin typeface="Verdana"/>
                <a:cs typeface="Verdana"/>
              </a:rPr>
              <a:t>class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solids/surfaces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graphics. </a:t>
            </a:r>
            <a:r>
              <a:rPr dirty="0" sz="1100">
                <a:latin typeface="Verdana"/>
                <a:cs typeface="Verdana"/>
              </a:rPr>
              <a:t>A  </a:t>
            </a:r>
            <a:r>
              <a:rPr dirty="0" sz="1100" spc="-5">
                <a:latin typeface="Verdana"/>
                <a:cs typeface="Verdana"/>
              </a:rPr>
              <a:t>polygonal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mesh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5">
                <a:latin typeface="Verdana"/>
                <a:cs typeface="Verdana"/>
              </a:rPr>
              <a:t>be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rendered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using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hidden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surface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removal</a:t>
            </a:r>
            <a:r>
              <a:rPr dirty="0" sz="1100" spc="-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algorithms.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polygon  </a:t>
            </a:r>
            <a:r>
              <a:rPr dirty="0" sz="1100">
                <a:latin typeface="Verdana"/>
                <a:cs typeface="Verdana"/>
              </a:rPr>
              <a:t>mesh can be </a:t>
            </a:r>
            <a:r>
              <a:rPr dirty="0" sz="1100" spc="-5">
                <a:latin typeface="Verdana"/>
                <a:cs typeface="Verdana"/>
              </a:rPr>
              <a:t>represented </a:t>
            </a: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three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ways: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93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Explicit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representation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Pointers </a:t>
            </a:r>
            <a:r>
              <a:rPr dirty="0" sz="1100">
                <a:latin typeface="Verdana"/>
                <a:cs typeface="Verdana"/>
              </a:rPr>
              <a:t>to a </a:t>
            </a:r>
            <a:r>
              <a:rPr dirty="0" sz="1100" spc="-5">
                <a:latin typeface="Verdana"/>
                <a:cs typeface="Verdana"/>
              </a:rPr>
              <a:t>vertex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list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Pointers </a:t>
            </a:r>
            <a:r>
              <a:rPr dirty="0" sz="1100">
                <a:latin typeface="Verdana"/>
                <a:cs typeface="Verdana"/>
              </a:rPr>
              <a:t>to an edge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list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57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400" y="3698366"/>
            <a:ext cx="4955540" cy="2459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971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Figure: Polygon</a:t>
            </a:r>
            <a:r>
              <a:rPr dirty="0" sz="1100" spc="-3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Mesh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Advantages</a:t>
            </a:r>
            <a:endParaRPr sz="14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6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It can be </a:t>
            </a:r>
            <a:r>
              <a:rPr dirty="0" sz="1100" spc="-5">
                <a:latin typeface="Verdana"/>
                <a:cs typeface="Verdana"/>
              </a:rPr>
              <a:t>used </a:t>
            </a:r>
            <a:r>
              <a:rPr dirty="0" sz="1100">
                <a:latin typeface="Verdana"/>
                <a:cs typeface="Verdana"/>
              </a:rPr>
              <a:t>to model </a:t>
            </a:r>
            <a:r>
              <a:rPr dirty="0" sz="1100" spc="-5">
                <a:latin typeface="Verdana"/>
                <a:cs typeface="Verdana"/>
              </a:rPr>
              <a:t>almost </a:t>
            </a:r>
            <a:r>
              <a:rPr dirty="0" sz="1100">
                <a:latin typeface="Verdana"/>
                <a:cs typeface="Verdana"/>
              </a:rPr>
              <a:t>any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object.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They </a:t>
            </a:r>
            <a:r>
              <a:rPr dirty="0" sz="1100" spc="-5">
                <a:latin typeface="Verdana"/>
                <a:cs typeface="Verdana"/>
              </a:rPr>
              <a:t>are </a:t>
            </a:r>
            <a:r>
              <a:rPr dirty="0" sz="1100">
                <a:latin typeface="Verdana"/>
                <a:cs typeface="Verdana"/>
              </a:rPr>
              <a:t>easy to </a:t>
            </a:r>
            <a:r>
              <a:rPr dirty="0" sz="1100" spc="-5">
                <a:latin typeface="Verdana"/>
                <a:cs typeface="Verdana"/>
              </a:rPr>
              <a:t>represent as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collection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vertices.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They </a:t>
            </a:r>
            <a:r>
              <a:rPr dirty="0" sz="1100" spc="-5">
                <a:latin typeface="Verdana"/>
                <a:cs typeface="Verdana"/>
              </a:rPr>
              <a:t>are </a:t>
            </a:r>
            <a:r>
              <a:rPr dirty="0" sz="1100">
                <a:latin typeface="Verdana"/>
                <a:cs typeface="Verdana"/>
              </a:rPr>
              <a:t>easy to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transform.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9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They </a:t>
            </a:r>
            <a:r>
              <a:rPr dirty="0" sz="1100" spc="-5">
                <a:latin typeface="Verdana"/>
                <a:cs typeface="Verdana"/>
              </a:rPr>
              <a:t>are </a:t>
            </a:r>
            <a:r>
              <a:rPr dirty="0" sz="1100">
                <a:latin typeface="Verdana"/>
                <a:cs typeface="Verdana"/>
              </a:rPr>
              <a:t>easy to </a:t>
            </a:r>
            <a:r>
              <a:rPr dirty="0" sz="1100" spc="-5">
                <a:latin typeface="Verdana"/>
                <a:cs typeface="Verdana"/>
              </a:rPr>
              <a:t>draw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computer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screen.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dirty="0" sz="1400" spc="-5" b="1">
                <a:latin typeface="Arial"/>
                <a:cs typeface="Arial"/>
              </a:rPr>
              <a:t>Disadvantages</a:t>
            </a:r>
            <a:endParaRPr sz="14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7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Curved </a:t>
            </a:r>
            <a:r>
              <a:rPr dirty="0" sz="1100">
                <a:latin typeface="Verdana"/>
                <a:cs typeface="Verdana"/>
              </a:rPr>
              <a:t>surfaces can </a:t>
            </a:r>
            <a:r>
              <a:rPr dirty="0" sz="1100" spc="-5">
                <a:latin typeface="Verdana"/>
                <a:cs typeface="Verdana"/>
              </a:rPr>
              <a:t>only </a:t>
            </a:r>
            <a:r>
              <a:rPr dirty="0" sz="1100">
                <a:latin typeface="Verdana"/>
                <a:cs typeface="Verdana"/>
              </a:rPr>
              <a:t>be </a:t>
            </a:r>
            <a:r>
              <a:rPr dirty="0" sz="1100" spc="-5">
                <a:latin typeface="Verdana"/>
                <a:cs typeface="Verdana"/>
              </a:rPr>
              <a:t>approximately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described.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difficult </a:t>
            </a:r>
            <a:r>
              <a:rPr dirty="0" sz="1100">
                <a:latin typeface="Verdana"/>
                <a:cs typeface="Verdana"/>
              </a:rPr>
              <a:t>to simulate some </a:t>
            </a:r>
            <a:r>
              <a:rPr dirty="0" sz="1100" spc="-5">
                <a:latin typeface="Verdana"/>
                <a:cs typeface="Verdana"/>
              </a:rPr>
              <a:t>type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objects like hair 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liquid.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56944" y="914399"/>
            <a:ext cx="4735067" cy="2670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58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" y="38099"/>
            <a:ext cx="7499984" cy="1296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r" marR="662305">
              <a:lnSpc>
                <a:spcPct val="100000"/>
              </a:lnSpc>
              <a:spcBef>
                <a:spcPts val="690"/>
              </a:spcBef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1812" y="4376038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400" y="1812782"/>
            <a:ext cx="6086475" cy="5892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6350">
              <a:lnSpc>
                <a:spcPct val="109100"/>
              </a:lnSpc>
            </a:pPr>
            <a:r>
              <a:rPr dirty="0" sz="1100">
                <a:latin typeface="Verdana"/>
                <a:cs typeface="Verdana"/>
              </a:rPr>
              <a:t>When we </a:t>
            </a:r>
            <a:r>
              <a:rPr dirty="0" sz="1100" spc="-5">
                <a:latin typeface="Verdana"/>
                <a:cs typeface="Verdana"/>
              </a:rPr>
              <a:t>view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picture containing </a:t>
            </a:r>
            <a:r>
              <a:rPr dirty="0" sz="1100">
                <a:latin typeface="Verdana"/>
                <a:cs typeface="Verdana"/>
              </a:rPr>
              <a:t>non-transparent objects and surfaces, </a:t>
            </a:r>
            <a:r>
              <a:rPr dirty="0" sz="1100" spc="-5">
                <a:latin typeface="Verdana"/>
                <a:cs typeface="Verdana"/>
              </a:rPr>
              <a:t>then we  </a:t>
            </a:r>
            <a:r>
              <a:rPr dirty="0" sz="1100">
                <a:latin typeface="Verdana"/>
                <a:cs typeface="Verdana"/>
              </a:rPr>
              <a:t>cannot see those objects </a:t>
            </a:r>
            <a:r>
              <a:rPr dirty="0" sz="1100" spc="-5">
                <a:latin typeface="Verdana"/>
                <a:cs typeface="Verdana"/>
              </a:rPr>
              <a:t>from view which are </a:t>
            </a:r>
            <a:r>
              <a:rPr dirty="0" sz="1100">
                <a:latin typeface="Verdana"/>
                <a:cs typeface="Verdana"/>
              </a:rPr>
              <a:t>behind </a:t>
            </a:r>
            <a:r>
              <a:rPr dirty="0" sz="1100" spc="-5">
                <a:latin typeface="Verdana"/>
                <a:cs typeface="Verdana"/>
              </a:rPr>
              <a:t>from </a:t>
            </a:r>
            <a:r>
              <a:rPr dirty="0" sz="1100">
                <a:latin typeface="Verdana"/>
                <a:cs typeface="Verdana"/>
              </a:rPr>
              <a:t>objects </a:t>
            </a:r>
            <a:r>
              <a:rPr dirty="0" sz="1100" spc="-5">
                <a:latin typeface="Verdana"/>
                <a:cs typeface="Verdana"/>
              </a:rPr>
              <a:t>closer </a:t>
            </a:r>
            <a:r>
              <a:rPr dirty="0" sz="1100">
                <a:latin typeface="Verdana"/>
                <a:cs typeface="Verdana"/>
              </a:rPr>
              <a:t>to eye. </a:t>
            </a:r>
            <a:r>
              <a:rPr dirty="0" sz="1100" spc="5">
                <a:latin typeface="Verdana"/>
                <a:cs typeface="Verdana"/>
              </a:rPr>
              <a:t>We </a:t>
            </a:r>
            <a:r>
              <a:rPr dirty="0" sz="1100" spc="3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must remove these </a:t>
            </a:r>
            <a:r>
              <a:rPr dirty="0" sz="1100" spc="-5">
                <a:latin typeface="Verdana"/>
                <a:cs typeface="Verdana"/>
              </a:rPr>
              <a:t>hidden </a:t>
            </a:r>
            <a:r>
              <a:rPr dirty="0" sz="1100">
                <a:latin typeface="Verdana"/>
                <a:cs typeface="Verdana"/>
              </a:rPr>
              <a:t>surfaces to get a </a:t>
            </a:r>
            <a:r>
              <a:rPr dirty="0" sz="1100" spc="-5">
                <a:latin typeface="Verdana"/>
                <a:cs typeface="Verdana"/>
              </a:rPr>
              <a:t>realistic </a:t>
            </a:r>
            <a:r>
              <a:rPr dirty="0" sz="1100">
                <a:latin typeface="Verdana"/>
                <a:cs typeface="Verdana"/>
              </a:rPr>
              <a:t>screen </a:t>
            </a:r>
            <a:r>
              <a:rPr dirty="0" sz="1100" spc="-5">
                <a:latin typeface="Verdana"/>
                <a:cs typeface="Verdana"/>
              </a:rPr>
              <a:t>image.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identification 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removal </a:t>
            </a:r>
            <a:r>
              <a:rPr dirty="0" sz="1100">
                <a:latin typeface="Verdana"/>
                <a:cs typeface="Verdana"/>
              </a:rPr>
              <a:t>of these surfaces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called </a:t>
            </a:r>
            <a:r>
              <a:rPr dirty="0" sz="1100" spc="-5" b="1">
                <a:latin typeface="Verdana"/>
                <a:cs typeface="Verdana"/>
              </a:rPr>
              <a:t>Hidden-surface</a:t>
            </a:r>
            <a:r>
              <a:rPr dirty="0" sz="1100" spc="5" b="1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problem</a:t>
            </a:r>
            <a:r>
              <a:rPr dirty="0" sz="110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8900"/>
              </a:lnSpc>
              <a:spcBef>
                <a:spcPts val="815"/>
              </a:spcBef>
            </a:pPr>
            <a:r>
              <a:rPr dirty="0" sz="1100">
                <a:latin typeface="Verdana"/>
                <a:cs typeface="Verdana"/>
              </a:rPr>
              <a:t>There </a:t>
            </a:r>
            <a:r>
              <a:rPr dirty="0" sz="1100" spc="-5">
                <a:latin typeface="Verdana"/>
                <a:cs typeface="Verdana"/>
              </a:rPr>
              <a:t>are two approaches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removing hidden </a:t>
            </a:r>
            <a:r>
              <a:rPr dirty="0" sz="1100">
                <a:latin typeface="Verdana"/>
                <a:cs typeface="Verdana"/>
              </a:rPr>
              <a:t>surface problems: </a:t>
            </a:r>
            <a:r>
              <a:rPr dirty="0" sz="1100" spc="-5" b="1">
                <a:latin typeface="Verdana"/>
                <a:cs typeface="Verdana"/>
              </a:rPr>
              <a:t>Object-Space  </a:t>
            </a:r>
            <a:r>
              <a:rPr dirty="0" sz="1100" b="1">
                <a:latin typeface="Verdana"/>
                <a:cs typeface="Verdana"/>
              </a:rPr>
              <a:t>method </a:t>
            </a:r>
            <a:r>
              <a:rPr dirty="0" sz="1100" spc="-5">
                <a:latin typeface="Verdana"/>
                <a:cs typeface="Verdana"/>
              </a:rPr>
              <a:t>and </a:t>
            </a:r>
            <a:r>
              <a:rPr dirty="0" sz="1100" spc="-5" b="1">
                <a:latin typeface="Verdana"/>
                <a:cs typeface="Verdana"/>
              </a:rPr>
              <a:t>Image-space </a:t>
            </a:r>
            <a:r>
              <a:rPr dirty="0" sz="1100" b="1">
                <a:latin typeface="Verdana"/>
                <a:cs typeface="Verdana"/>
              </a:rPr>
              <a:t>method</a:t>
            </a:r>
            <a:r>
              <a:rPr dirty="0" sz="1100">
                <a:latin typeface="Verdana"/>
                <a:cs typeface="Verdana"/>
              </a:rPr>
              <a:t>. </a:t>
            </a:r>
            <a:r>
              <a:rPr dirty="0" sz="1100" spc="-5">
                <a:latin typeface="Verdana"/>
                <a:cs typeface="Verdana"/>
              </a:rPr>
              <a:t>The Object-space </a:t>
            </a:r>
            <a:r>
              <a:rPr dirty="0" sz="1100">
                <a:latin typeface="Verdana"/>
                <a:cs typeface="Verdana"/>
              </a:rPr>
              <a:t>method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implemented </a:t>
            </a:r>
            <a:r>
              <a:rPr dirty="0" sz="1100" spc="-10">
                <a:latin typeface="Verdana"/>
                <a:cs typeface="Verdana"/>
              </a:rPr>
              <a:t>in  </a:t>
            </a:r>
            <a:r>
              <a:rPr dirty="0" sz="1100" spc="-5">
                <a:latin typeface="Verdana"/>
                <a:cs typeface="Verdana"/>
              </a:rPr>
              <a:t>physical coordinate </a:t>
            </a:r>
            <a:r>
              <a:rPr dirty="0" sz="1100">
                <a:latin typeface="Verdana"/>
                <a:cs typeface="Verdana"/>
              </a:rPr>
              <a:t>system and image-space method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implemented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screen  </a:t>
            </a:r>
            <a:r>
              <a:rPr dirty="0" sz="1100" spc="-5">
                <a:latin typeface="Verdana"/>
                <a:cs typeface="Verdana"/>
              </a:rPr>
              <a:t>coordinate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system.</a:t>
            </a:r>
            <a:endParaRPr sz="1100">
              <a:latin typeface="Verdana"/>
              <a:cs typeface="Verdana"/>
            </a:endParaRPr>
          </a:p>
          <a:p>
            <a:pPr algn="just" marL="12700" marR="10160">
              <a:lnSpc>
                <a:spcPct val="108200"/>
              </a:lnSpc>
              <a:spcBef>
                <a:spcPts val="825"/>
              </a:spcBef>
            </a:pPr>
            <a:r>
              <a:rPr dirty="0" sz="1100">
                <a:latin typeface="Verdana"/>
                <a:cs typeface="Verdana"/>
              </a:rPr>
              <a:t>When we </a:t>
            </a:r>
            <a:r>
              <a:rPr dirty="0" sz="1100" spc="-5">
                <a:latin typeface="Verdana"/>
                <a:cs typeface="Verdana"/>
              </a:rPr>
              <a:t>want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display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3D </a:t>
            </a:r>
            <a:r>
              <a:rPr dirty="0" sz="1100">
                <a:latin typeface="Verdana"/>
                <a:cs typeface="Verdana"/>
              </a:rPr>
              <a:t>object on a </a:t>
            </a:r>
            <a:r>
              <a:rPr dirty="0" sz="1100" spc="-5">
                <a:latin typeface="Verdana"/>
                <a:cs typeface="Verdana"/>
              </a:rPr>
              <a:t>2D </a:t>
            </a:r>
            <a:r>
              <a:rPr dirty="0" sz="1100">
                <a:latin typeface="Verdana"/>
                <a:cs typeface="Verdana"/>
              </a:rPr>
              <a:t>screen, we need to </a:t>
            </a:r>
            <a:r>
              <a:rPr dirty="0" sz="1100" spc="-5">
                <a:latin typeface="Verdana"/>
                <a:cs typeface="Verdana"/>
              </a:rPr>
              <a:t>identify </a:t>
            </a:r>
            <a:r>
              <a:rPr dirty="0" sz="1100">
                <a:latin typeface="Verdana"/>
                <a:cs typeface="Verdana"/>
              </a:rPr>
              <a:t>those </a:t>
            </a:r>
            <a:r>
              <a:rPr dirty="0" sz="1100" spc="-5">
                <a:latin typeface="Verdana"/>
                <a:cs typeface="Verdana"/>
              </a:rPr>
              <a:t>parts  </a:t>
            </a:r>
            <a:r>
              <a:rPr dirty="0" sz="1100">
                <a:latin typeface="Verdana"/>
                <a:cs typeface="Verdana"/>
              </a:rPr>
              <a:t>of a screen </a:t>
            </a:r>
            <a:r>
              <a:rPr dirty="0" sz="1100" spc="-5">
                <a:latin typeface="Verdana"/>
                <a:cs typeface="Verdana"/>
              </a:rPr>
              <a:t>that are visible from </a:t>
            </a:r>
            <a:r>
              <a:rPr dirty="0" sz="1100">
                <a:latin typeface="Verdana"/>
                <a:cs typeface="Verdana"/>
              </a:rPr>
              <a:t>a chosen </a:t>
            </a:r>
            <a:r>
              <a:rPr dirty="0" sz="1100" spc="-5">
                <a:latin typeface="Verdana"/>
                <a:cs typeface="Verdana"/>
              </a:rPr>
              <a:t>viewing position.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05" b="1">
                <a:latin typeface="Arial"/>
                <a:cs typeface="Arial"/>
              </a:rPr>
              <a:t>Depth</a:t>
            </a:r>
            <a:r>
              <a:rPr dirty="0" sz="1800" spc="-254" b="1">
                <a:latin typeface="Arial"/>
                <a:cs typeface="Arial"/>
              </a:rPr>
              <a:t> </a:t>
            </a:r>
            <a:r>
              <a:rPr dirty="0" sz="1800" spc="-110" b="1">
                <a:latin typeface="Arial"/>
                <a:cs typeface="Arial"/>
              </a:rPr>
              <a:t>Buffer</a:t>
            </a:r>
            <a:r>
              <a:rPr dirty="0" sz="1800" spc="-265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(Z-Buffer)</a:t>
            </a:r>
            <a:r>
              <a:rPr dirty="0" sz="1800" spc="-260" b="1">
                <a:latin typeface="Arial"/>
                <a:cs typeface="Arial"/>
              </a:rPr>
              <a:t> </a:t>
            </a:r>
            <a:r>
              <a:rPr dirty="0" sz="1800" spc="-110" b="1">
                <a:latin typeface="Arial"/>
                <a:cs typeface="Arial"/>
              </a:rPr>
              <a:t>Method</a:t>
            </a:r>
            <a:endParaRPr sz="1800">
              <a:latin typeface="Arial"/>
              <a:cs typeface="Arial"/>
            </a:endParaRPr>
          </a:p>
          <a:p>
            <a:pPr algn="just" marL="12700" marR="6350">
              <a:lnSpc>
                <a:spcPct val="108200"/>
              </a:lnSpc>
              <a:spcBef>
                <a:spcPts val="735"/>
              </a:spcBef>
            </a:pP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method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developed by </a:t>
            </a:r>
            <a:r>
              <a:rPr dirty="0" sz="1100" spc="-5">
                <a:latin typeface="Verdana"/>
                <a:cs typeface="Verdana"/>
              </a:rPr>
              <a:t>Cutmull. </a:t>
            </a: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5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image-space approach.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basic idea</a:t>
            </a:r>
            <a:r>
              <a:rPr dirty="0" sz="1100" spc="-26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  </a:t>
            </a:r>
            <a:r>
              <a:rPr dirty="0" sz="1100">
                <a:latin typeface="Verdana"/>
                <a:cs typeface="Verdana"/>
              </a:rPr>
              <a:t>to test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Z-depth of each surface </a:t>
            </a:r>
            <a:r>
              <a:rPr dirty="0" sz="1100" spc="-5">
                <a:latin typeface="Verdana"/>
                <a:cs typeface="Verdana"/>
              </a:rPr>
              <a:t>to determine the </a:t>
            </a:r>
            <a:r>
              <a:rPr dirty="0" sz="1100">
                <a:latin typeface="Verdana"/>
                <a:cs typeface="Verdana"/>
              </a:rPr>
              <a:t>closest </a:t>
            </a:r>
            <a:r>
              <a:rPr dirty="0" sz="1100" spc="-5">
                <a:latin typeface="Verdana"/>
                <a:cs typeface="Verdana"/>
              </a:rPr>
              <a:t>(visible)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surface.</a:t>
            </a:r>
            <a:endParaRPr sz="1100">
              <a:latin typeface="Verdana"/>
              <a:cs typeface="Verdana"/>
            </a:endParaRPr>
          </a:p>
          <a:p>
            <a:pPr algn="just" marL="12700" marR="6985">
              <a:lnSpc>
                <a:spcPct val="108700"/>
              </a:lnSpc>
              <a:spcBef>
                <a:spcPts val="819"/>
              </a:spcBef>
            </a:pPr>
            <a:r>
              <a:rPr dirty="0" sz="1100">
                <a:latin typeface="Verdana"/>
                <a:cs typeface="Verdana"/>
              </a:rPr>
              <a:t>In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this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method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each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surface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processed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separately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one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pixel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position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at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time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across 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surface. The depth </a:t>
            </a:r>
            <a:r>
              <a:rPr dirty="0" sz="1100" spc="-5">
                <a:latin typeface="Verdana"/>
                <a:cs typeface="Verdana"/>
              </a:rPr>
              <a:t>values </a:t>
            </a:r>
            <a:r>
              <a:rPr dirty="0" sz="1100">
                <a:latin typeface="Verdana"/>
                <a:cs typeface="Verdana"/>
              </a:rPr>
              <a:t>for a </a:t>
            </a:r>
            <a:r>
              <a:rPr dirty="0" sz="1100" spc="-5">
                <a:latin typeface="Verdana"/>
                <a:cs typeface="Verdana"/>
              </a:rPr>
              <a:t>pixel </a:t>
            </a:r>
            <a:r>
              <a:rPr dirty="0" sz="1100">
                <a:latin typeface="Verdana"/>
                <a:cs typeface="Verdana"/>
              </a:rPr>
              <a:t>are compared and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closest </a:t>
            </a:r>
            <a:r>
              <a:rPr dirty="0" sz="1100" spc="-5">
                <a:latin typeface="Verdana"/>
                <a:cs typeface="Verdana"/>
              </a:rPr>
              <a:t>(smallest z)  </a:t>
            </a:r>
            <a:r>
              <a:rPr dirty="0" sz="1100">
                <a:latin typeface="Verdana"/>
                <a:cs typeface="Verdana"/>
              </a:rPr>
              <a:t>surface </a:t>
            </a:r>
            <a:r>
              <a:rPr dirty="0" sz="1100" spc="-5">
                <a:latin typeface="Verdana"/>
                <a:cs typeface="Verdana"/>
              </a:rPr>
              <a:t>determines the color </a:t>
            </a:r>
            <a:r>
              <a:rPr dirty="0" sz="1100">
                <a:latin typeface="Verdana"/>
                <a:cs typeface="Verdana"/>
              </a:rPr>
              <a:t>to be </a:t>
            </a:r>
            <a:r>
              <a:rPr dirty="0" sz="1100" spc="-5">
                <a:latin typeface="Verdana"/>
                <a:cs typeface="Verdana"/>
              </a:rPr>
              <a:t>displayed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frame</a:t>
            </a:r>
            <a:r>
              <a:rPr dirty="0" sz="1100" spc="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buffer.</a:t>
            </a:r>
            <a:endParaRPr sz="1100">
              <a:latin typeface="Verdana"/>
              <a:cs typeface="Verdana"/>
            </a:endParaRPr>
          </a:p>
          <a:p>
            <a:pPr algn="just" marL="12700" marR="8255">
              <a:lnSpc>
                <a:spcPct val="109100"/>
              </a:lnSpc>
              <a:spcBef>
                <a:spcPts val="815"/>
              </a:spcBef>
            </a:pP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applied very efficiently </a:t>
            </a:r>
            <a:r>
              <a:rPr dirty="0" sz="1100">
                <a:latin typeface="Verdana"/>
                <a:cs typeface="Verdana"/>
              </a:rPr>
              <a:t>on surfaces of </a:t>
            </a:r>
            <a:r>
              <a:rPr dirty="0" sz="1100" spc="-5">
                <a:latin typeface="Verdana"/>
                <a:cs typeface="Verdana"/>
              </a:rPr>
              <a:t>polygon. Surfaces </a:t>
            </a:r>
            <a:r>
              <a:rPr dirty="0" sz="1100">
                <a:latin typeface="Verdana"/>
                <a:cs typeface="Verdana"/>
              </a:rPr>
              <a:t>can be processed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any  </a:t>
            </a:r>
            <a:r>
              <a:rPr dirty="0" sz="1100">
                <a:latin typeface="Verdana"/>
                <a:cs typeface="Verdana"/>
              </a:rPr>
              <a:t>order. To override the </a:t>
            </a:r>
            <a:r>
              <a:rPr dirty="0" sz="1100" spc="-5">
                <a:latin typeface="Verdana"/>
                <a:cs typeface="Verdana"/>
              </a:rPr>
              <a:t>closer polygons from the far </a:t>
            </a:r>
            <a:r>
              <a:rPr dirty="0" sz="1100">
                <a:latin typeface="Verdana"/>
                <a:cs typeface="Verdana"/>
              </a:rPr>
              <a:t>ones, </a:t>
            </a:r>
            <a:r>
              <a:rPr dirty="0" sz="1100" spc="-5">
                <a:latin typeface="Verdana"/>
                <a:cs typeface="Verdana"/>
              </a:rPr>
              <a:t>two buffers named </a:t>
            </a:r>
            <a:r>
              <a:rPr dirty="0" sz="1100" spc="-5" b="1">
                <a:latin typeface="Verdana"/>
                <a:cs typeface="Verdana"/>
              </a:rPr>
              <a:t>frame  buffer </a:t>
            </a:r>
            <a:r>
              <a:rPr dirty="0" sz="1100" spc="-5">
                <a:latin typeface="Verdana"/>
                <a:cs typeface="Verdana"/>
              </a:rPr>
              <a:t>and </a:t>
            </a:r>
            <a:r>
              <a:rPr dirty="0" sz="1100" b="1">
                <a:latin typeface="Verdana"/>
                <a:cs typeface="Verdana"/>
              </a:rPr>
              <a:t>depth buffer</a:t>
            </a:r>
            <a:r>
              <a:rPr dirty="0" sz="1100">
                <a:latin typeface="Verdana"/>
                <a:cs typeface="Verdana"/>
              </a:rPr>
              <a:t>, </a:t>
            </a:r>
            <a:r>
              <a:rPr dirty="0" sz="1100" spc="-5">
                <a:latin typeface="Verdana"/>
                <a:cs typeface="Verdana"/>
              </a:rPr>
              <a:t>are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used.</a:t>
            </a:r>
            <a:endParaRPr sz="1100">
              <a:latin typeface="Verdana"/>
              <a:cs typeface="Verdana"/>
            </a:endParaRPr>
          </a:p>
          <a:p>
            <a:pPr algn="just" marL="12700" marR="8255">
              <a:lnSpc>
                <a:spcPct val="108200"/>
              </a:lnSpc>
              <a:spcBef>
                <a:spcPts val="825"/>
              </a:spcBef>
            </a:pPr>
            <a:r>
              <a:rPr dirty="0" sz="1100" b="1">
                <a:latin typeface="Verdana"/>
                <a:cs typeface="Verdana"/>
              </a:rPr>
              <a:t>Depth </a:t>
            </a:r>
            <a:r>
              <a:rPr dirty="0" sz="1100" spc="-5" b="1">
                <a:latin typeface="Verdana"/>
                <a:cs typeface="Verdana"/>
              </a:rPr>
              <a:t>buffer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used to store depth </a:t>
            </a:r>
            <a:r>
              <a:rPr dirty="0" sz="1100" spc="-5">
                <a:latin typeface="Verdana"/>
                <a:cs typeface="Verdana"/>
              </a:rPr>
              <a:t>values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(x, y) position, as </a:t>
            </a:r>
            <a:r>
              <a:rPr dirty="0" sz="1100">
                <a:latin typeface="Verdana"/>
                <a:cs typeface="Verdana"/>
              </a:rPr>
              <a:t>surfaces </a:t>
            </a:r>
            <a:r>
              <a:rPr dirty="0" sz="1100" spc="-5">
                <a:latin typeface="Verdana"/>
                <a:cs typeface="Verdana"/>
              </a:rPr>
              <a:t>are  </a:t>
            </a:r>
            <a:r>
              <a:rPr dirty="0" sz="1100">
                <a:latin typeface="Verdana"/>
                <a:cs typeface="Verdana"/>
              </a:rPr>
              <a:t>processed (0 ≤ depth ≤</a:t>
            </a:r>
            <a:r>
              <a:rPr dirty="0" sz="1100" spc="-1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1).</a:t>
            </a:r>
            <a:endParaRPr sz="1100">
              <a:latin typeface="Verdana"/>
              <a:cs typeface="Verdana"/>
            </a:endParaRPr>
          </a:p>
          <a:p>
            <a:pPr algn="just" marL="12700" marR="9525">
              <a:lnSpc>
                <a:spcPct val="108200"/>
              </a:lnSpc>
              <a:spcBef>
                <a:spcPts val="82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frame buffer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used to store </a:t>
            </a:r>
            <a:r>
              <a:rPr dirty="0" sz="1100" spc="-5">
                <a:latin typeface="Verdana"/>
                <a:cs typeface="Verdana"/>
              </a:rPr>
              <a:t>the intensity value </a:t>
            </a:r>
            <a:r>
              <a:rPr dirty="0" sz="1100">
                <a:latin typeface="Verdana"/>
                <a:cs typeface="Verdana"/>
              </a:rPr>
              <a:t>of color </a:t>
            </a:r>
            <a:r>
              <a:rPr dirty="0" sz="1100" spc="-5">
                <a:latin typeface="Verdana"/>
                <a:cs typeface="Verdana"/>
              </a:rPr>
              <a:t>value at </a:t>
            </a:r>
            <a:r>
              <a:rPr dirty="0" sz="1100">
                <a:latin typeface="Verdana"/>
                <a:cs typeface="Verdana"/>
              </a:rPr>
              <a:t>each </a:t>
            </a:r>
            <a:r>
              <a:rPr dirty="0" sz="1100" spc="-5">
                <a:latin typeface="Verdana"/>
                <a:cs typeface="Verdana"/>
              </a:rPr>
              <a:t>position  </a:t>
            </a:r>
            <a:r>
              <a:rPr dirty="0" sz="1100" spc="-5">
                <a:latin typeface="Verdana"/>
                <a:cs typeface="Verdana"/>
              </a:rPr>
              <a:t>(x,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y).</a:t>
            </a:r>
            <a:endParaRPr sz="1100">
              <a:latin typeface="Verdana"/>
              <a:cs typeface="Verdana"/>
            </a:endParaRPr>
          </a:p>
          <a:p>
            <a:pPr algn="just" marL="12700" marR="5715">
              <a:lnSpc>
                <a:spcPct val="108600"/>
              </a:lnSpc>
              <a:spcBef>
                <a:spcPts val="82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z-coordinates are usually normalized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the range [0, 1]. </a:t>
            </a:r>
            <a:r>
              <a:rPr dirty="0" sz="1100">
                <a:latin typeface="Verdana"/>
                <a:cs typeface="Verdana"/>
              </a:rPr>
              <a:t>The 0 </a:t>
            </a:r>
            <a:r>
              <a:rPr dirty="0" sz="1100" spc="-5">
                <a:latin typeface="Verdana"/>
                <a:cs typeface="Verdana"/>
              </a:rPr>
              <a:t>value </a:t>
            </a:r>
            <a:r>
              <a:rPr dirty="0" sz="1100">
                <a:latin typeface="Verdana"/>
                <a:cs typeface="Verdana"/>
              </a:rPr>
              <a:t>for z-  </a:t>
            </a:r>
            <a:r>
              <a:rPr dirty="0" sz="1100" spc="-5">
                <a:latin typeface="Verdana"/>
                <a:cs typeface="Verdana"/>
              </a:rPr>
              <a:t>coordinate indicates back clipping </a:t>
            </a:r>
            <a:r>
              <a:rPr dirty="0" sz="1100">
                <a:latin typeface="Verdana"/>
                <a:cs typeface="Verdana"/>
              </a:rPr>
              <a:t>pane and 1 </a:t>
            </a:r>
            <a:r>
              <a:rPr dirty="0" sz="1100" spc="-5">
                <a:latin typeface="Verdana"/>
                <a:cs typeface="Verdana"/>
              </a:rPr>
              <a:t>value </a:t>
            </a:r>
            <a:r>
              <a:rPr dirty="0" sz="1100">
                <a:latin typeface="Verdana"/>
                <a:cs typeface="Verdana"/>
              </a:rPr>
              <a:t>for z-coordinates </a:t>
            </a:r>
            <a:r>
              <a:rPr dirty="0" sz="1100" spc="-5">
                <a:latin typeface="Verdana"/>
                <a:cs typeface="Verdana"/>
              </a:rPr>
              <a:t>indicates </a:t>
            </a:r>
            <a:r>
              <a:rPr dirty="0" sz="1100">
                <a:latin typeface="Verdana"/>
                <a:cs typeface="Verdana"/>
              </a:rPr>
              <a:t>front  </a:t>
            </a:r>
            <a:r>
              <a:rPr dirty="0" sz="1100" spc="-5">
                <a:latin typeface="Verdana"/>
                <a:cs typeface="Verdana"/>
              </a:rPr>
              <a:t>clipping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pane.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" y="38099"/>
            <a:ext cx="7499984" cy="1296035"/>
          </a:xfrm>
          <a:custGeom>
            <a:avLst/>
            <a:gdLst/>
            <a:ahLst/>
            <a:cxnLst/>
            <a:rect l="l" t="t" r="r" b="b"/>
            <a:pathLst>
              <a:path w="7499984" h="1296035">
                <a:moveTo>
                  <a:pt x="0" y="1295653"/>
                </a:moveTo>
                <a:lnTo>
                  <a:pt x="7499604" y="1295653"/>
                </a:lnTo>
                <a:lnTo>
                  <a:pt x="7499604" y="0"/>
                </a:lnTo>
                <a:lnTo>
                  <a:pt x="0" y="0"/>
                </a:lnTo>
                <a:lnTo>
                  <a:pt x="0" y="1295653"/>
                </a:lnTo>
                <a:close/>
              </a:path>
            </a:pathLst>
          </a:custGeom>
          <a:solidFill>
            <a:srgbClr val="0031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606041" y="362203"/>
            <a:ext cx="436181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70" b="0">
                <a:solidFill>
                  <a:srgbClr val="FFFFFF"/>
                </a:solidFill>
                <a:latin typeface="Calibri Light"/>
                <a:cs typeface="Calibri Light"/>
              </a:rPr>
              <a:t>10. </a:t>
            </a:r>
            <a:r>
              <a:rPr dirty="0" sz="2800" spc="-90" b="0">
                <a:solidFill>
                  <a:srgbClr val="FFFFFF"/>
                </a:solidFill>
                <a:latin typeface="Calibri Light"/>
                <a:cs typeface="Calibri Light"/>
              </a:rPr>
              <a:t>VISIBLE SURFACE</a:t>
            </a:r>
            <a:r>
              <a:rPr dirty="0" sz="2800" spc="-39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800" spc="-95" b="0">
                <a:solidFill>
                  <a:srgbClr val="FFFFFF"/>
                </a:solidFill>
                <a:latin typeface="Calibri Light"/>
                <a:cs typeface="Calibri Light"/>
              </a:rPr>
              <a:t>DETECTION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480" y="1352803"/>
            <a:ext cx="7499984" cy="0"/>
          </a:xfrm>
          <a:custGeom>
            <a:avLst/>
            <a:gdLst/>
            <a:ahLst/>
            <a:cxnLst/>
            <a:rect l="l" t="t" r="r" b="b"/>
            <a:pathLst>
              <a:path w="7499984" h="0">
                <a:moveTo>
                  <a:pt x="0" y="0"/>
                </a:moveTo>
                <a:lnTo>
                  <a:pt x="7499604" y="0"/>
                </a:lnTo>
              </a:path>
            </a:pathLst>
          </a:custGeom>
          <a:ln w="3810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240" y="0"/>
            <a:ext cx="0" cy="1372235"/>
          </a:xfrm>
          <a:custGeom>
            <a:avLst/>
            <a:gdLst/>
            <a:ahLst/>
            <a:cxnLst/>
            <a:rect l="l" t="t" r="r" b="b"/>
            <a:pathLst>
              <a:path w="0" h="1372235">
                <a:moveTo>
                  <a:pt x="0" y="0"/>
                </a:moveTo>
                <a:lnTo>
                  <a:pt x="0" y="13718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45323" y="0"/>
            <a:ext cx="0" cy="1372235"/>
          </a:xfrm>
          <a:custGeom>
            <a:avLst/>
            <a:gdLst/>
            <a:ahLst/>
            <a:cxnLst/>
            <a:rect l="l" t="t" r="r" b="b"/>
            <a:pathLst>
              <a:path w="0" h="1372235">
                <a:moveTo>
                  <a:pt x="0" y="0"/>
                </a:moveTo>
                <a:lnTo>
                  <a:pt x="0" y="13718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59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400" y="3977258"/>
            <a:ext cx="5469890" cy="4728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Algorithm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dirty="0" sz="1100" spc="-5" b="1">
                <a:latin typeface="Verdana"/>
                <a:cs typeface="Verdana"/>
              </a:rPr>
              <a:t>Step-1: </a:t>
            </a:r>
            <a:r>
              <a:rPr dirty="0" sz="1100">
                <a:latin typeface="Verdana"/>
                <a:cs typeface="Verdana"/>
              </a:rPr>
              <a:t>Set </a:t>
            </a:r>
            <a:r>
              <a:rPr dirty="0" sz="1100" spc="-5">
                <a:latin typeface="Verdana"/>
                <a:cs typeface="Verdana"/>
              </a:rPr>
              <a:t>the buffer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values:</a:t>
            </a:r>
            <a:endParaRPr sz="1100">
              <a:latin typeface="Verdana"/>
              <a:cs typeface="Verdana"/>
            </a:endParaRPr>
          </a:p>
          <a:p>
            <a:pPr marL="927100">
              <a:lnSpc>
                <a:spcPct val="100000"/>
              </a:lnSpc>
              <a:spcBef>
                <a:spcPts val="910"/>
              </a:spcBef>
            </a:pPr>
            <a:r>
              <a:rPr dirty="0" sz="1100" spc="-5">
                <a:latin typeface="Verdana"/>
                <a:cs typeface="Verdana"/>
              </a:rPr>
              <a:t>Depthbuffer (x, y) </a:t>
            </a:r>
            <a:r>
              <a:rPr dirty="0" sz="1100">
                <a:latin typeface="Verdana"/>
                <a:cs typeface="Verdana"/>
              </a:rPr>
              <a:t>=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0</a:t>
            </a:r>
            <a:endParaRPr sz="1100">
              <a:latin typeface="Verdana"/>
              <a:cs typeface="Verdana"/>
            </a:endParaRPr>
          </a:p>
          <a:p>
            <a:pPr marL="92710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Framebuffer (x, y) </a:t>
            </a:r>
            <a:r>
              <a:rPr dirty="0" sz="1100">
                <a:latin typeface="Verdana"/>
                <a:cs typeface="Verdana"/>
              </a:rPr>
              <a:t>= </a:t>
            </a:r>
            <a:r>
              <a:rPr dirty="0" sz="1100" spc="-5">
                <a:latin typeface="Verdana"/>
                <a:cs typeface="Verdana"/>
              </a:rPr>
              <a:t>background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color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1100" spc="-5" b="1">
                <a:latin typeface="Verdana"/>
                <a:cs typeface="Verdana"/>
              </a:rPr>
              <a:t>Step-2: </a:t>
            </a:r>
            <a:r>
              <a:rPr dirty="0" sz="1100">
                <a:latin typeface="Verdana"/>
                <a:cs typeface="Verdana"/>
              </a:rPr>
              <a:t>Process each </a:t>
            </a:r>
            <a:r>
              <a:rPr dirty="0" sz="1100" spc="-5">
                <a:latin typeface="Verdana"/>
                <a:cs typeface="Verdana"/>
              </a:rPr>
              <a:t>polygon (One at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time)</a:t>
            </a:r>
            <a:endParaRPr sz="110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For each </a:t>
            </a:r>
            <a:r>
              <a:rPr dirty="0" sz="1100" spc="-5">
                <a:latin typeface="Verdana"/>
                <a:cs typeface="Verdana"/>
              </a:rPr>
              <a:t>projected (x, y) pixel position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polygon, calculate </a:t>
            </a:r>
            <a:r>
              <a:rPr dirty="0" sz="1100">
                <a:latin typeface="Verdana"/>
                <a:cs typeface="Verdana"/>
              </a:rPr>
              <a:t>depth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z.</a:t>
            </a:r>
            <a:endParaRPr sz="1100">
              <a:latin typeface="Verdana"/>
              <a:cs typeface="Verdana"/>
            </a:endParaRPr>
          </a:p>
          <a:p>
            <a:pPr marL="1384300" marR="2221865" indent="-457200">
              <a:lnSpc>
                <a:spcPct val="170000"/>
              </a:lnSpc>
            </a:pPr>
            <a:r>
              <a:rPr dirty="0" sz="1100">
                <a:latin typeface="Verdana"/>
                <a:cs typeface="Verdana"/>
              </a:rPr>
              <a:t>If Z &gt; </a:t>
            </a:r>
            <a:r>
              <a:rPr dirty="0" sz="1100" spc="-5">
                <a:latin typeface="Verdana"/>
                <a:cs typeface="Verdana"/>
              </a:rPr>
              <a:t>depthbuffer (x, y)  </a:t>
            </a:r>
            <a:r>
              <a:rPr dirty="0" sz="1100" spc="-5">
                <a:latin typeface="Verdana"/>
                <a:cs typeface="Verdana"/>
              </a:rPr>
              <a:t>Compute surface color,  </a:t>
            </a:r>
            <a:r>
              <a:rPr dirty="0" sz="1100">
                <a:latin typeface="Verdana"/>
                <a:cs typeface="Verdana"/>
              </a:rPr>
              <a:t>set </a:t>
            </a:r>
            <a:r>
              <a:rPr dirty="0" sz="1100" spc="-5">
                <a:latin typeface="Verdana"/>
                <a:cs typeface="Verdana"/>
              </a:rPr>
              <a:t>depthbuffer (x, y) </a:t>
            </a:r>
            <a:r>
              <a:rPr dirty="0" sz="1100">
                <a:latin typeface="Verdana"/>
                <a:cs typeface="Verdana"/>
              </a:rPr>
              <a:t>=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z,</a:t>
            </a:r>
            <a:endParaRPr sz="1100">
              <a:latin typeface="Verdana"/>
              <a:cs typeface="Verdana"/>
            </a:endParaRPr>
          </a:p>
          <a:p>
            <a:pPr marL="1384300">
              <a:lnSpc>
                <a:spcPct val="100000"/>
              </a:lnSpc>
              <a:spcBef>
                <a:spcPts val="919"/>
              </a:spcBef>
            </a:pPr>
            <a:r>
              <a:rPr dirty="0" sz="1100" spc="-5">
                <a:latin typeface="Verdana"/>
                <a:cs typeface="Verdana"/>
              </a:rPr>
              <a:t>framebuffer (x, y) </a:t>
            </a:r>
            <a:r>
              <a:rPr dirty="0" sz="1100">
                <a:latin typeface="Verdana"/>
                <a:cs typeface="Verdana"/>
              </a:rPr>
              <a:t>= </a:t>
            </a:r>
            <a:r>
              <a:rPr dirty="0" sz="1100" spc="-5">
                <a:latin typeface="Verdana"/>
                <a:cs typeface="Verdana"/>
              </a:rPr>
              <a:t>surfacecolor (x,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y)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Advantages</a:t>
            </a:r>
            <a:endParaRPr sz="14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6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easy to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implement.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It reduces </a:t>
            </a:r>
            <a:r>
              <a:rPr dirty="0" sz="1100" spc="-5">
                <a:latin typeface="Verdana"/>
                <a:cs typeface="Verdana"/>
              </a:rPr>
              <a:t>the speed problem if implemented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hardware.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It processes one object </a:t>
            </a:r>
            <a:r>
              <a:rPr dirty="0" sz="1100" spc="-5">
                <a:latin typeface="Verdana"/>
                <a:cs typeface="Verdana"/>
              </a:rPr>
              <a:t>at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1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time.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dirty="0" sz="1400" spc="-5" b="1">
                <a:latin typeface="Arial"/>
                <a:cs typeface="Arial"/>
              </a:rPr>
              <a:t>Disadvantages</a:t>
            </a:r>
            <a:endParaRPr sz="1400">
              <a:latin typeface="Arial"/>
              <a:cs typeface="Arial"/>
            </a:endParaRPr>
          </a:p>
          <a:p>
            <a:pPr marL="469900" indent="-228600">
              <a:lnSpc>
                <a:spcPct val="100000"/>
              </a:lnSpc>
              <a:spcBef>
                <a:spcPts val="26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requires large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memory.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time consuming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process.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99844" y="914399"/>
            <a:ext cx="4049267" cy="2886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60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1812" y="1196593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400" y="447040"/>
            <a:ext cx="6086475" cy="26752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5715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950"/>
              </a:spcBef>
            </a:pPr>
            <a:r>
              <a:rPr dirty="0" sz="1800" spc="-114" b="1">
                <a:latin typeface="Arial"/>
                <a:cs typeface="Arial"/>
              </a:rPr>
              <a:t>Scan-Line</a:t>
            </a:r>
            <a:r>
              <a:rPr dirty="0" sz="1800" spc="-305" b="1">
                <a:latin typeface="Arial"/>
                <a:cs typeface="Arial"/>
              </a:rPr>
              <a:t> </a:t>
            </a:r>
            <a:r>
              <a:rPr dirty="0" sz="1800" spc="-110" b="1">
                <a:latin typeface="Arial"/>
                <a:cs typeface="Arial"/>
              </a:rPr>
              <a:t>Method</a:t>
            </a:r>
            <a:endParaRPr sz="1800">
              <a:latin typeface="Arial"/>
              <a:cs typeface="Arial"/>
            </a:endParaRPr>
          </a:p>
          <a:p>
            <a:pPr algn="just" marL="12700" marR="5715">
              <a:lnSpc>
                <a:spcPct val="109100"/>
              </a:lnSpc>
              <a:spcBef>
                <a:spcPts val="720"/>
              </a:spcBef>
            </a:pP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image-space </a:t>
            </a:r>
            <a:r>
              <a:rPr dirty="0" sz="1100">
                <a:latin typeface="Verdana"/>
                <a:cs typeface="Verdana"/>
              </a:rPr>
              <a:t>method to </a:t>
            </a:r>
            <a:r>
              <a:rPr dirty="0" sz="1100" spc="-5">
                <a:latin typeface="Verdana"/>
                <a:cs typeface="Verdana"/>
              </a:rPr>
              <a:t>identify visible </a:t>
            </a:r>
            <a:r>
              <a:rPr dirty="0" sz="1100">
                <a:latin typeface="Verdana"/>
                <a:cs typeface="Verdana"/>
              </a:rPr>
              <a:t>surface. </a:t>
            </a: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method </a:t>
            </a:r>
            <a:r>
              <a:rPr dirty="0" sz="1100" spc="-5">
                <a:latin typeface="Verdana"/>
                <a:cs typeface="Verdana"/>
              </a:rPr>
              <a:t>has </a:t>
            </a:r>
            <a:r>
              <a:rPr dirty="0" sz="1100">
                <a:latin typeface="Verdana"/>
                <a:cs typeface="Verdana"/>
              </a:rPr>
              <a:t>a depth  </a:t>
            </a:r>
            <a:r>
              <a:rPr dirty="0" sz="1100" spc="-5">
                <a:latin typeface="Verdana"/>
                <a:cs typeface="Verdana"/>
              </a:rPr>
              <a:t>information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only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single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scan-line.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In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order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require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one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scan-line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depth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values,  </a:t>
            </a:r>
            <a:r>
              <a:rPr dirty="0" sz="1100">
                <a:latin typeface="Verdana"/>
                <a:cs typeface="Verdana"/>
              </a:rPr>
              <a:t>we must group and process </a:t>
            </a:r>
            <a:r>
              <a:rPr dirty="0" sz="1100" spc="-5">
                <a:latin typeface="Verdana"/>
                <a:cs typeface="Verdana"/>
              </a:rPr>
              <a:t>all polygons intersecting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given </a:t>
            </a:r>
            <a:r>
              <a:rPr dirty="0" sz="1100">
                <a:latin typeface="Verdana"/>
                <a:cs typeface="Verdana"/>
              </a:rPr>
              <a:t>scan-line </a:t>
            </a:r>
            <a:r>
              <a:rPr dirty="0" sz="1100" spc="-5">
                <a:latin typeface="Verdana"/>
                <a:cs typeface="Verdana"/>
              </a:rPr>
              <a:t>at the </a:t>
            </a:r>
            <a:r>
              <a:rPr dirty="0" sz="1100">
                <a:latin typeface="Verdana"/>
                <a:cs typeface="Verdana"/>
              </a:rPr>
              <a:t>same  </a:t>
            </a:r>
            <a:r>
              <a:rPr dirty="0" sz="1100" spc="-10">
                <a:latin typeface="Verdana"/>
                <a:cs typeface="Verdana"/>
              </a:rPr>
              <a:t>time </a:t>
            </a:r>
            <a:r>
              <a:rPr dirty="0" sz="1100">
                <a:latin typeface="Verdana"/>
                <a:cs typeface="Verdana"/>
              </a:rPr>
              <a:t>before processing </a:t>
            </a:r>
            <a:r>
              <a:rPr dirty="0" sz="1100" spc="-5">
                <a:latin typeface="Verdana"/>
                <a:cs typeface="Verdana"/>
              </a:rPr>
              <a:t>the next </a:t>
            </a:r>
            <a:r>
              <a:rPr dirty="0" sz="1100">
                <a:latin typeface="Verdana"/>
                <a:cs typeface="Verdana"/>
              </a:rPr>
              <a:t>scan-line. Two </a:t>
            </a:r>
            <a:r>
              <a:rPr dirty="0" sz="1100" spc="-5">
                <a:latin typeface="Verdana"/>
                <a:cs typeface="Verdana"/>
              </a:rPr>
              <a:t>important tables, </a:t>
            </a:r>
            <a:r>
              <a:rPr dirty="0" sz="1100" b="1">
                <a:latin typeface="Verdana"/>
                <a:cs typeface="Verdana"/>
              </a:rPr>
              <a:t>edge </a:t>
            </a:r>
            <a:r>
              <a:rPr dirty="0" sz="1100" spc="-5" b="1">
                <a:latin typeface="Verdana"/>
                <a:cs typeface="Verdana"/>
              </a:rPr>
              <a:t>table </a:t>
            </a:r>
            <a:r>
              <a:rPr dirty="0" sz="1100">
                <a:latin typeface="Verdana"/>
                <a:cs typeface="Verdana"/>
              </a:rPr>
              <a:t>and  </a:t>
            </a:r>
            <a:r>
              <a:rPr dirty="0" sz="1100" spc="-5" b="1">
                <a:latin typeface="Verdana"/>
                <a:cs typeface="Verdana"/>
              </a:rPr>
              <a:t>polygon table</a:t>
            </a:r>
            <a:r>
              <a:rPr dirty="0" sz="1100" spc="-5">
                <a:latin typeface="Verdana"/>
                <a:cs typeface="Verdana"/>
              </a:rPr>
              <a:t>, are maintained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this.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8200"/>
              </a:lnSpc>
              <a:spcBef>
                <a:spcPts val="825"/>
              </a:spcBef>
            </a:pPr>
            <a:r>
              <a:rPr dirty="0" sz="1100" b="1">
                <a:latin typeface="Verdana"/>
                <a:cs typeface="Verdana"/>
              </a:rPr>
              <a:t>The</a:t>
            </a:r>
            <a:r>
              <a:rPr dirty="0" sz="1100" spc="-85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Edge</a:t>
            </a:r>
            <a:r>
              <a:rPr dirty="0" sz="1100" spc="-85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Table:</a:t>
            </a:r>
            <a:r>
              <a:rPr dirty="0" sz="1100" spc="-85" b="1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It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contains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coordinate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endpoints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each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line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scene,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inverse  </a:t>
            </a:r>
            <a:r>
              <a:rPr dirty="0" sz="1100" spc="-5">
                <a:latin typeface="Verdana"/>
                <a:cs typeface="Verdana"/>
              </a:rPr>
              <a:t>slope </a:t>
            </a:r>
            <a:r>
              <a:rPr dirty="0" sz="1100">
                <a:latin typeface="Verdana"/>
                <a:cs typeface="Verdana"/>
              </a:rPr>
              <a:t>of each </a:t>
            </a:r>
            <a:r>
              <a:rPr dirty="0" sz="1100" spc="-5">
                <a:latin typeface="Verdana"/>
                <a:cs typeface="Verdana"/>
              </a:rPr>
              <a:t>line,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pointers into the </a:t>
            </a:r>
            <a:r>
              <a:rPr dirty="0" sz="1100">
                <a:latin typeface="Verdana"/>
                <a:cs typeface="Verdana"/>
              </a:rPr>
              <a:t>polygon </a:t>
            </a:r>
            <a:r>
              <a:rPr dirty="0" sz="1100" spc="-5">
                <a:latin typeface="Verdana"/>
                <a:cs typeface="Verdana"/>
              </a:rPr>
              <a:t>table to </a:t>
            </a:r>
            <a:r>
              <a:rPr dirty="0" sz="1100">
                <a:latin typeface="Verdana"/>
                <a:cs typeface="Verdana"/>
              </a:rPr>
              <a:t>connect edges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surfaces.</a:t>
            </a:r>
            <a:endParaRPr sz="1100">
              <a:latin typeface="Verdana"/>
              <a:cs typeface="Verdana"/>
            </a:endParaRPr>
          </a:p>
          <a:p>
            <a:pPr algn="just" marL="12700" marR="9525">
              <a:lnSpc>
                <a:spcPct val="108200"/>
              </a:lnSpc>
              <a:spcBef>
                <a:spcPts val="825"/>
              </a:spcBef>
            </a:pPr>
            <a:r>
              <a:rPr dirty="0" sz="1100" b="1">
                <a:latin typeface="Verdana"/>
                <a:cs typeface="Verdana"/>
              </a:rPr>
              <a:t>The </a:t>
            </a:r>
            <a:r>
              <a:rPr dirty="0" sz="1100" spc="-5" b="1">
                <a:latin typeface="Verdana"/>
                <a:cs typeface="Verdana"/>
              </a:rPr>
              <a:t>Polygon Table: </a:t>
            </a: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contains the plane coefficients, </a:t>
            </a:r>
            <a:r>
              <a:rPr dirty="0" sz="1100">
                <a:latin typeface="Verdana"/>
                <a:cs typeface="Verdana"/>
              </a:rPr>
              <a:t>surface </a:t>
            </a:r>
            <a:r>
              <a:rPr dirty="0" sz="1100" spc="-5">
                <a:latin typeface="Verdana"/>
                <a:cs typeface="Verdana"/>
              </a:rPr>
              <a:t>material properties,  </a:t>
            </a:r>
            <a:r>
              <a:rPr dirty="0" sz="1100">
                <a:latin typeface="Verdana"/>
                <a:cs typeface="Verdana"/>
              </a:rPr>
              <a:t>other surface </a:t>
            </a:r>
            <a:r>
              <a:rPr dirty="0" sz="1100" spc="-5">
                <a:latin typeface="Verdana"/>
                <a:cs typeface="Verdana"/>
              </a:rPr>
              <a:t>data,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may </a:t>
            </a:r>
            <a:r>
              <a:rPr dirty="0" sz="1100">
                <a:latin typeface="Verdana"/>
                <a:cs typeface="Verdana"/>
              </a:rPr>
              <a:t>be </a:t>
            </a:r>
            <a:r>
              <a:rPr dirty="0" sz="1100" spc="-5">
                <a:latin typeface="Verdana"/>
                <a:cs typeface="Verdana"/>
              </a:rPr>
              <a:t>pointers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edge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table.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1812" y="7904733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7400" y="5809345"/>
            <a:ext cx="6085205" cy="3369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6350">
              <a:lnSpc>
                <a:spcPct val="109100"/>
              </a:lnSpc>
            </a:pP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facilitate the search </a:t>
            </a:r>
            <a:r>
              <a:rPr dirty="0" sz="1100">
                <a:latin typeface="Verdana"/>
                <a:cs typeface="Verdana"/>
              </a:rPr>
              <a:t>for surfaces </a:t>
            </a:r>
            <a:r>
              <a:rPr dirty="0" sz="1100" spc="-5">
                <a:latin typeface="Verdana"/>
                <a:cs typeface="Verdana"/>
              </a:rPr>
              <a:t>crossing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given </a:t>
            </a:r>
            <a:r>
              <a:rPr dirty="0" sz="1100">
                <a:latin typeface="Verdana"/>
                <a:cs typeface="Verdana"/>
              </a:rPr>
              <a:t>scan-line, </a:t>
            </a:r>
            <a:r>
              <a:rPr dirty="0" sz="1100" spc="5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active list </a:t>
            </a:r>
            <a:r>
              <a:rPr dirty="0" sz="1100">
                <a:latin typeface="Verdana"/>
                <a:cs typeface="Verdana"/>
              </a:rPr>
              <a:t>of edges 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formed. The </a:t>
            </a:r>
            <a:r>
              <a:rPr dirty="0" sz="1100" spc="-5">
                <a:latin typeface="Verdana"/>
                <a:cs typeface="Verdana"/>
              </a:rPr>
              <a:t>active list </a:t>
            </a:r>
            <a:r>
              <a:rPr dirty="0" sz="1100">
                <a:latin typeface="Verdana"/>
                <a:cs typeface="Verdana"/>
              </a:rPr>
              <a:t>stores </a:t>
            </a:r>
            <a:r>
              <a:rPr dirty="0" sz="1100" spc="-5">
                <a:latin typeface="Verdana"/>
                <a:cs typeface="Verdana"/>
              </a:rPr>
              <a:t>only </a:t>
            </a:r>
            <a:r>
              <a:rPr dirty="0" sz="1100">
                <a:latin typeface="Verdana"/>
                <a:cs typeface="Verdana"/>
              </a:rPr>
              <a:t>those edges </a:t>
            </a:r>
            <a:r>
              <a:rPr dirty="0" sz="1100" spc="-5">
                <a:latin typeface="Verdana"/>
                <a:cs typeface="Verdana"/>
              </a:rPr>
              <a:t>that </a:t>
            </a:r>
            <a:r>
              <a:rPr dirty="0" sz="1100">
                <a:latin typeface="Verdana"/>
                <a:cs typeface="Verdana"/>
              </a:rPr>
              <a:t>cross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scan-line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order  </a:t>
            </a:r>
            <a:r>
              <a:rPr dirty="0" sz="1100" spc="1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endParaRPr sz="1100">
              <a:latin typeface="Verdana"/>
              <a:cs typeface="Verdana"/>
            </a:endParaRPr>
          </a:p>
          <a:p>
            <a:pPr algn="just" marL="12700" marR="6985">
              <a:lnSpc>
                <a:spcPct val="108200"/>
              </a:lnSpc>
              <a:spcBef>
                <a:spcPts val="20"/>
              </a:spcBef>
            </a:pPr>
            <a:r>
              <a:rPr dirty="0" sz="1100" spc="-5">
                <a:latin typeface="Verdana"/>
                <a:cs typeface="Verdana"/>
              </a:rPr>
              <a:t>increasing x. </a:t>
            </a:r>
            <a:r>
              <a:rPr dirty="0" sz="1100">
                <a:latin typeface="Verdana"/>
                <a:cs typeface="Verdana"/>
              </a:rPr>
              <a:t>Also a flag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set for each surface to </a:t>
            </a:r>
            <a:r>
              <a:rPr dirty="0" sz="1100" spc="-5">
                <a:latin typeface="Verdana"/>
                <a:cs typeface="Verdana"/>
              </a:rPr>
              <a:t>indicate whether </a:t>
            </a:r>
            <a:r>
              <a:rPr dirty="0" sz="1100">
                <a:latin typeface="Verdana"/>
                <a:cs typeface="Verdana"/>
              </a:rPr>
              <a:t>a position along a  </a:t>
            </a:r>
            <a:r>
              <a:rPr dirty="0" sz="1100" spc="-5">
                <a:latin typeface="Verdana"/>
                <a:cs typeface="Verdana"/>
              </a:rPr>
              <a:t>scan-line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either inside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outside the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surface.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8900"/>
              </a:lnSpc>
              <a:spcBef>
                <a:spcPts val="815"/>
              </a:spcBef>
            </a:pPr>
            <a:r>
              <a:rPr dirty="0" sz="1100" spc="-5">
                <a:latin typeface="Verdana"/>
                <a:cs typeface="Verdana"/>
              </a:rPr>
              <a:t>Pixel positions </a:t>
            </a:r>
            <a:r>
              <a:rPr dirty="0" sz="1100">
                <a:latin typeface="Verdana"/>
                <a:cs typeface="Verdana"/>
              </a:rPr>
              <a:t>across each </a:t>
            </a:r>
            <a:r>
              <a:rPr dirty="0" sz="1100" spc="-5">
                <a:latin typeface="Verdana"/>
                <a:cs typeface="Verdana"/>
              </a:rPr>
              <a:t>scan-line are </a:t>
            </a:r>
            <a:r>
              <a:rPr dirty="0" sz="1100">
                <a:latin typeface="Verdana"/>
                <a:cs typeface="Verdana"/>
              </a:rPr>
              <a:t>processed </a:t>
            </a:r>
            <a:r>
              <a:rPr dirty="0" sz="1100" spc="-5">
                <a:latin typeface="Verdana"/>
                <a:cs typeface="Verdana"/>
              </a:rPr>
              <a:t>from left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right. </a:t>
            </a:r>
            <a:r>
              <a:rPr dirty="0" sz="1100">
                <a:latin typeface="Verdana"/>
                <a:cs typeface="Verdana"/>
              </a:rPr>
              <a:t>At </a:t>
            </a:r>
            <a:r>
              <a:rPr dirty="0" sz="1100" spc="-5">
                <a:latin typeface="Verdana"/>
                <a:cs typeface="Verdana"/>
              </a:rPr>
              <a:t>the left  </a:t>
            </a:r>
            <a:r>
              <a:rPr dirty="0" sz="1100" spc="-5">
                <a:latin typeface="Verdana"/>
                <a:cs typeface="Verdana"/>
              </a:rPr>
              <a:t>intersection </a:t>
            </a:r>
            <a:r>
              <a:rPr dirty="0" sz="1100">
                <a:latin typeface="Verdana"/>
                <a:cs typeface="Verdana"/>
              </a:rPr>
              <a:t>with a surface,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surface </a:t>
            </a:r>
            <a:r>
              <a:rPr dirty="0" sz="1100" spc="-5">
                <a:latin typeface="Verdana"/>
                <a:cs typeface="Verdana"/>
              </a:rPr>
              <a:t>flag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turned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and at the right, the </a:t>
            </a:r>
            <a:r>
              <a:rPr dirty="0" sz="1100">
                <a:latin typeface="Verdana"/>
                <a:cs typeface="Verdana"/>
              </a:rPr>
              <a:t>flag </a:t>
            </a:r>
            <a:r>
              <a:rPr dirty="0" sz="1100" spc="-10">
                <a:latin typeface="Verdana"/>
                <a:cs typeface="Verdana"/>
              </a:rPr>
              <a:t>is  </a:t>
            </a:r>
            <a:r>
              <a:rPr dirty="0" sz="1100" spc="-5">
                <a:latin typeface="Verdana"/>
                <a:cs typeface="Verdana"/>
              </a:rPr>
              <a:t>turned off. </a:t>
            </a:r>
            <a:r>
              <a:rPr dirty="0" sz="1100">
                <a:latin typeface="Verdana"/>
                <a:cs typeface="Verdana"/>
              </a:rPr>
              <a:t>You only need to perform depth </a:t>
            </a:r>
            <a:r>
              <a:rPr dirty="0" sz="1100" spc="-5">
                <a:latin typeface="Verdana"/>
                <a:cs typeface="Verdana"/>
              </a:rPr>
              <a:t>calculations when multiple </a:t>
            </a:r>
            <a:r>
              <a:rPr dirty="0" sz="1100">
                <a:latin typeface="Verdana"/>
                <a:cs typeface="Verdana"/>
              </a:rPr>
              <a:t>surfaces </a:t>
            </a:r>
            <a:r>
              <a:rPr dirty="0" sz="1100" spc="5">
                <a:latin typeface="Verdana"/>
                <a:cs typeface="Verdana"/>
              </a:rPr>
              <a:t>have </a:t>
            </a:r>
            <a:r>
              <a:rPr dirty="0" sz="1100" spc="3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their flags turned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at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certain scan-line</a:t>
            </a:r>
            <a:r>
              <a:rPr dirty="0" sz="1100" spc="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position.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20" b="1">
                <a:latin typeface="Arial"/>
                <a:cs typeface="Arial"/>
              </a:rPr>
              <a:t>Area-Subdivision</a:t>
            </a:r>
            <a:r>
              <a:rPr dirty="0" sz="1800" spc="-310" b="1">
                <a:latin typeface="Arial"/>
                <a:cs typeface="Arial"/>
              </a:rPr>
              <a:t> </a:t>
            </a:r>
            <a:r>
              <a:rPr dirty="0" sz="1800" spc="-110" b="1">
                <a:latin typeface="Arial"/>
                <a:cs typeface="Arial"/>
              </a:rPr>
              <a:t>Method</a:t>
            </a:r>
            <a:endParaRPr sz="1800">
              <a:latin typeface="Arial"/>
              <a:cs typeface="Arial"/>
            </a:endParaRPr>
          </a:p>
          <a:p>
            <a:pPr algn="just" marL="12700" marR="5715">
              <a:lnSpc>
                <a:spcPct val="108800"/>
              </a:lnSpc>
              <a:spcBef>
                <a:spcPts val="72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area-subdivision </a:t>
            </a:r>
            <a:r>
              <a:rPr dirty="0" sz="1100">
                <a:latin typeface="Verdana"/>
                <a:cs typeface="Verdana"/>
              </a:rPr>
              <a:t>method </a:t>
            </a:r>
            <a:r>
              <a:rPr dirty="0" sz="1100" spc="-5">
                <a:latin typeface="Verdana"/>
                <a:cs typeface="Verdana"/>
              </a:rPr>
              <a:t>takes advantage </a:t>
            </a: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locating </a:t>
            </a:r>
            <a:r>
              <a:rPr dirty="0" sz="1100">
                <a:latin typeface="Verdana"/>
                <a:cs typeface="Verdana"/>
              </a:rPr>
              <a:t>those </a:t>
            </a:r>
            <a:r>
              <a:rPr dirty="0" sz="1100" spc="-5">
                <a:latin typeface="Verdana"/>
                <a:cs typeface="Verdana"/>
              </a:rPr>
              <a:t>view </a:t>
            </a:r>
            <a:r>
              <a:rPr dirty="0" sz="1100">
                <a:latin typeface="Verdana"/>
                <a:cs typeface="Verdana"/>
              </a:rPr>
              <a:t>areas </a:t>
            </a:r>
            <a:r>
              <a:rPr dirty="0" sz="1100" spc="-5">
                <a:latin typeface="Verdana"/>
                <a:cs typeface="Verdana"/>
              </a:rPr>
              <a:t>that  </a:t>
            </a:r>
            <a:r>
              <a:rPr dirty="0" sz="1100">
                <a:latin typeface="Verdana"/>
                <a:cs typeface="Verdana"/>
              </a:rPr>
              <a:t>represent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part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single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surface.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Divide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total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viewing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area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into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smaller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smaller  </a:t>
            </a:r>
            <a:r>
              <a:rPr dirty="0" sz="1100" spc="-5">
                <a:latin typeface="Verdana"/>
                <a:cs typeface="Verdana"/>
              </a:rPr>
              <a:t>rectangles until </a:t>
            </a:r>
            <a:r>
              <a:rPr dirty="0" sz="1100">
                <a:latin typeface="Verdana"/>
                <a:cs typeface="Verdana"/>
              </a:rPr>
              <a:t>each </a:t>
            </a:r>
            <a:r>
              <a:rPr dirty="0" sz="1100" spc="-5">
                <a:latin typeface="Verdana"/>
                <a:cs typeface="Verdana"/>
              </a:rPr>
              <a:t>small area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projection of part of a </a:t>
            </a:r>
            <a:r>
              <a:rPr dirty="0" sz="1100" spc="-5">
                <a:latin typeface="Verdana"/>
                <a:cs typeface="Verdana"/>
              </a:rPr>
              <a:t>single visible </a:t>
            </a:r>
            <a:r>
              <a:rPr dirty="0" sz="1100">
                <a:latin typeface="Verdana"/>
                <a:cs typeface="Verdana"/>
              </a:rPr>
              <a:t>surface or  </a:t>
            </a:r>
            <a:r>
              <a:rPr dirty="0" sz="1100">
                <a:latin typeface="Verdana"/>
                <a:cs typeface="Verdana"/>
              </a:rPr>
              <a:t>no surface </a:t>
            </a:r>
            <a:r>
              <a:rPr dirty="0" sz="1100" spc="-5">
                <a:latin typeface="Verdana"/>
                <a:cs typeface="Verdana"/>
              </a:rPr>
              <a:t>at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all.</a:t>
            </a:r>
            <a:endParaRPr sz="1100">
              <a:latin typeface="Verdana"/>
              <a:cs typeface="Verdana"/>
            </a:endParaRPr>
          </a:p>
          <a:p>
            <a:pPr algn="just" marL="12700" marR="6350">
              <a:lnSpc>
                <a:spcPct val="109100"/>
              </a:lnSpc>
              <a:spcBef>
                <a:spcPts val="815"/>
              </a:spcBef>
            </a:pPr>
            <a:r>
              <a:rPr dirty="0" sz="1100" spc="-5">
                <a:latin typeface="Verdana"/>
                <a:cs typeface="Verdana"/>
              </a:rPr>
              <a:t>Continue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this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process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until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subdivisions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are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easily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analyzed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belonging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single  </a:t>
            </a:r>
            <a:r>
              <a:rPr dirty="0" sz="1100">
                <a:latin typeface="Verdana"/>
                <a:cs typeface="Verdana"/>
              </a:rPr>
              <a:t>surface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until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they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are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reduced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to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size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single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pixel.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easy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way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do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this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1644" y="3232403"/>
            <a:ext cx="5725667" cy="2478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61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400" y="447040"/>
            <a:ext cx="6085205" cy="18757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4557395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6985">
              <a:lnSpc>
                <a:spcPct val="108200"/>
              </a:lnSpc>
              <a:spcBef>
                <a:spcPts val="980"/>
              </a:spcBef>
            </a:pP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successively </a:t>
            </a:r>
            <a:r>
              <a:rPr dirty="0" sz="1100">
                <a:latin typeface="Verdana"/>
                <a:cs typeface="Verdana"/>
              </a:rPr>
              <a:t>divide </a:t>
            </a:r>
            <a:r>
              <a:rPr dirty="0" sz="1100" spc="-5">
                <a:latin typeface="Verdana"/>
                <a:cs typeface="Verdana"/>
              </a:rPr>
              <a:t>the area into </a:t>
            </a:r>
            <a:r>
              <a:rPr dirty="0" sz="1100">
                <a:latin typeface="Verdana"/>
                <a:cs typeface="Verdana"/>
              </a:rPr>
              <a:t>four equal </a:t>
            </a:r>
            <a:r>
              <a:rPr dirty="0" sz="1100" spc="-5">
                <a:latin typeface="Verdana"/>
                <a:cs typeface="Verdana"/>
              </a:rPr>
              <a:t>parts </a:t>
            </a:r>
            <a:r>
              <a:rPr dirty="0" sz="1100">
                <a:latin typeface="Verdana"/>
                <a:cs typeface="Verdana"/>
              </a:rPr>
              <a:t>at each step. There </a:t>
            </a:r>
            <a:r>
              <a:rPr dirty="0" sz="1100" spc="-5">
                <a:latin typeface="Verdana"/>
                <a:cs typeface="Verdana"/>
              </a:rPr>
              <a:t>are four  </a:t>
            </a:r>
            <a:r>
              <a:rPr dirty="0" sz="1100" spc="-5">
                <a:latin typeface="Verdana"/>
                <a:cs typeface="Verdana"/>
              </a:rPr>
              <a:t>possible relationships that </a:t>
            </a:r>
            <a:r>
              <a:rPr dirty="0" sz="1100">
                <a:latin typeface="Verdana"/>
                <a:cs typeface="Verdana"/>
              </a:rPr>
              <a:t>a surface can have </a:t>
            </a:r>
            <a:r>
              <a:rPr dirty="0" sz="1100" spc="-5">
                <a:latin typeface="Verdana"/>
                <a:cs typeface="Verdana"/>
              </a:rPr>
              <a:t>with </a:t>
            </a:r>
            <a:r>
              <a:rPr dirty="0" sz="1100">
                <a:latin typeface="Verdana"/>
                <a:cs typeface="Verdana"/>
              </a:rPr>
              <a:t>a specified area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boundary.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93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5" b="1">
                <a:latin typeface="Verdana"/>
                <a:cs typeface="Verdana"/>
              </a:rPr>
              <a:t>Surrounding surface: </a:t>
            </a:r>
            <a:r>
              <a:rPr dirty="0" sz="1100">
                <a:latin typeface="Verdana"/>
                <a:cs typeface="Verdana"/>
              </a:rPr>
              <a:t>One </a:t>
            </a:r>
            <a:r>
              <a:rPr dirty="0" sz="1100" spc="-5">
                <a:latin typeface="Verdana"/>
                <a:cs typeface="Verdana"/>
              </a:rPr>
              <a:t>that </a:t>
            </a:r>
            <a:r>
              <a:rPr dirty="0" sz="1100">
                <a:latin typeface="Verdana"/>
                <a:cs typeface="Verdana"/>
              </a:rPr>
              <a:t>completely </a:t>
            </a:r>
            <a:r>
              <a:rPr dirty="0" sz="1100" spc="-5">
                <a:latin typeface="Verdana"/>
                <a:cs typeface="Verdana"/>
              </a:rPr>
              <a:t>encloses the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area.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5" b="1">
                <a:latin typeface="Verdana"/>
                <a:cs typeface="Verdana"/>
              </a:rPr>
              <a:t>Overlapping surface: </a:t>
            </a:r>
            <a:r>
              <a:rPr dirty="0" sz="1100">
                <a:latin typeface="Verdana"/>
                <a:cs typeface="Verdana"/>
              </a:rPr>
              <a:t>One </a:t>
            </a:r>
            <a:r>
              <a:rPr dirty="0" sz="1100" spc="-5">
                <a:latin typeface="Verdana"/>
                <a:cs typeface="Verdana"/>
              </a:rPr>
              <a:t>that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partly inside and partly </a:t>
            </a:r>
            <a:r>
              <a:rPr dirty="0" sz="1100">
                <a:latin typeface="Verdana"/>
                <a:cs typeface="Verdana"/>
              </a:rPr>
              <a:t>outside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area.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b="1">
                <a:latin typeface="Verdana"/>
                <a:cs typeface="Verdana"/>
              </a:rPr>
              <a:t>Inside </a:t>
            </a:r>
            <a:r>
              <a:rPr dirty="0" sz="1100" spc="-5" b="1">
                <a:latin typeface="Verdana"/>
                <a:cs typeface="Verdana"/>
              </a:rPr>
              <a:t>surface: </a:t>
            </a:r>
            <a:r>
              <a:rPr dirty="0" sz="1100">
                <a:latin typeface="Verdana"/>
                <a:cs typeface="Verdana"/>
              </a:rPr>
              <a:t>One </a:t>
            </a:r>
            <a:r>
              <a:rPr dirty="0" sz="1100" spc="-5">
                <a:latin typeface="Verdana"/>
                <a:cs typeface="Verdana"/>
              </a:rPr>
              <a:t>that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completely inside the</a:t>
            </a:r>
            <a:r>
              <a:rPr dirty="0" sz="1100" spc="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area.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5" b="1">
                <a:latin typeface="Verdana"/>
                <a:cs typeface="Verdana"/>
              </a:rPr>
              <a:t>Outside surface: </a:t>
            </a:r>
            <a:r>
              <a:rPr dirty="0" sz="1100" spc="-5">
                <a:latin typeface="Verdana"/>
                <a:cs typeface="Verdana"/>
              </a:rPr>
              <a:t>One that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completely outside the</a:t>
            </a:r>
            <a:r>
              <a:rPr dirty="0" sz="1100" spc="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area.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1812" y="6886320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400" y="4943292"/>
            <a:ext cx="6084570" cy="41694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715">
              <a:lnSpc>
                <a:spcPct val="109200"/>
              </a:lnSpc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tests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determining </a:t>
            </a:r>
            <a:r>
              <a:rPr dirty="0" sz="1100">
                <a:latin typeface="Verdana"/>
                <a:cs typeface="Verdana"/>
              </a:rPr>
              <a:t>surface </a:t>
            </a:r>
            <a:r>
              <a:rPr dirty="0" sz="1100" spc="-5">
                <a:latin typeface="Verdana"/>
                <a:cs typeface="Verdana"/>
              </a:rPr>
              <a:t>visibility within </a:t>
            </a:r>
            <a:r>
              <a:rPr dirty="0" sz="1100">
                <a:latin typeface="Verdana"/>
                <a:cs typeface="Verdana"/>
              </a:rPr>
              <a:t>an area can be stated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terms </a:t>
            </a:r>
            <a:r>
              <a:rPr dirty="0" sz="1100">
                <a:latin typeface="Verdana"/>
                <a:cs typeface="Verdana"/>
              </a:rPr>
              <a:t>of  </a:t>
            </a:r>
            <a:r>
              <a:rPr dirty="0" sz="1100">
                <a:latin typeface="Verdana"/>
                <a:cs typeface="Verdana"/>
              </a:rPr>
              <a:t>these four </a:t>
            </a:r>
            <a:r>
              <a:rPr dirty="0" sz="1100" spc="-5">
                <a:latin typeface="Verdana"/>
                <a:cs typeface="Verdana"/>
              </a:rPr>
              <a:t>classifications. </a:t>
            </a:r>
            <a:r>
              <a:rPr dirty="0" sz="1100">
                <a:latin typeface="Verdana"/>
                <a:cs typeface="Verdana"/>
              </a:rPr>
              <a:t>No </a:t>
            </a:r>
            <a:r>
              <a:rPr dirty="0" sz="1100" spc="-5">
                <a:latin typeface="Verdana"/>
                <a:cs typeface="Verdana"/>
              </a:rPr>
              <a:t>further subdivisions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specified area are needed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>
                <a:latin typeface="Verdana"/>
                <a:cs typeface="Verdana"/>
              </a:rPr>
              <a:t>one 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following </a:t>
            </a:r>
            <a:r>
              <a:rPr dirty="0" sz="1100">
                <a:latin typeface="Verdana"/>
                <a:cs typeface="Verdana"/>
              </a:rPr>
              <a:t>conditions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true: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93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All surfaces </a:t>
            </a:r>
            <a:r>
              <a:rPr dirty="0" sz="1100" spc="-5">
                <a:latin typeface="Verdana"/>
                <a:cs typeface="Verdana"/>
              </a:rPr>
              <a:t>are </a:t>
            </a:r>
            <a:r>
              <a:rPr dirty="0" sz="1100">
                <a:latin typeface="Verdana"/>
                <a:cs typeface="Verdana"/>
              </a:rPr>
              <a:t>outside </a:t>
            </a:r>
            <a:r>
              <a:rPr dirty="0" sz="1100" spc="-5">
                <a:latin typeface="Verdana"/>
                <a:cs typeface="Verdana"/>
              </a:rPr>
              <a:t>surfaces with </a:t>
            </a:r>
            <a:r>
              <a:rPr dirty="0" sz="1100">
                <a:latin typeface="Verdana"/>
                <a:cs typeface="Verdana"/>
              </a:rPr>
              <a:t>respect to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area.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Only one </a:t>
            </a:r>
            <a:r>
              <a:rPr dirty="0" sz="1100" spc="-5">
                <a:latin typeface="Verdana"/>
                <a:cs typeface="Verdana"/>
              </a:rPr>
              <a:t>inside, overlapping </a:t>
            </a:r>
            <a:r>
              <a:rPr dirty="0" sz="1100">
                <a:latin typeface="Verdana"/>
                <a:cs typeface="Verdana"/>
              </a:rPr>
              <a:t>or surrounding surface </a:t>
            </a:r>
            <a:r>
              <a:rPr dirty="0" sz="1100" spc="-10">
                <a:latin typeface="Verdana"/>
                <a:cs typeface="Verdana"/>
              </a:rPr>
              <a:t>is in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area.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surrounding </a:t>
            </a:r>
            <a:r>
              <a:rPr dirty="0" sz="1100">
                <a:latin typeface="Verdana"/>
                <a:cs typeface="Verdana"/>
              </a:rPr>
              <a:t>surface obscures </a:t>
            </a:r>
            <a:r>
              <a:rPr dirty="0" sz="1100" spc="-5">
                <a:latin typeface="Verdana"/>
                <a:cs typeface="Verdana"/>
              </a:rPr>
              <a:t>all </a:t>
            </a:r>
            <a:r>
              <a:rPr dirty="0" sz="1100">
                <a:latin typeface="Verdana"/>
                <a:cs typeface="Verdana"/>
              </a:rPr>
              <a:t>other surfaces </a:t>
            </a:r>
            <a:r>
              <a:rPr dirty="0" sz="1100" spc="-5">
                <a:latin typeface="Verdana"/>
                <a:cs typeface="Verdana"/>
              </a:rPr>
              <a:t>within the area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boundaries.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"/>
              </a:spcBef>
            </a:pPr>
            <a:endParaRPr sz="9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14" b="1">
                <a:latin typeface="Arial"/>
                <a:cs typeface="Arial"/>
              </a:rPr>
              <a:t>Back-Face</a:t>
            </a:r>
            <a:r>
              <a:rPr dirty="0" sz="1800" spc="-310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Detection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9100"/>
              </a:lnSpc>
              <a:spcBef>
                <a:spcPts val="720"/>
              </a:spcBef>
            </a:pP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fast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simple </a:t>
            </a:r>
            <a:r>
              <a:rPr dirty="0" sz="1100">
                <a:latin typeface="Verdana"/>
                <a:cs typeface="Verdana"/>
              </a:rPr>
              <a:t>object-space method for </a:t>
            </a:r>
            <a:r>
              <a:rPr dirty="0" sz="1100" spc="-5">
                <a:latin typeface="Verdana"/>
                <a:cs typeface="Verdana"/>
              </a:rPr>
              <a:t>identifying the back </a:t>
            </a:r>
            <a:r>
              <a:rPr dirty="0" sz="1100">
                <a:latin typeface="Verdana"/>
                <a:cs typeface="Verdana"/>
              </a:rPr>
              <a:t>faces of a </a:t>
            </a:r>
            <a:r>
              <a:rPr dirty="0" sz="1100" spc="-5">
                <a:latin typeface="Verdana"/>
                <a:cs typeface="Verdana"/>
              </a:rPr>
              <a:t>polyhedron 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based on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"inside-outside" tests. A </a:t>
            </a:r>
            <a:r>
              <a:rPr dirty="0" sz="1100" spc="-5">
                <a:latin typeface="Verdana"/>
                <a:cs typeface="Verdana"/>
              </a:rPr>
              <a:t>point </a:t>
            </a:r>
            <a:r>
              <a:rPr dirty="0" sz="1100">
                <a:latin typeface="Verdana"/>
                <a:cs typeface="Verdana"/>
              </a:rPr>
              <a:t>(x, y, </a:t>
            </a:r>
            <a:r>
              <a:rPr dirty="0" sz="1100" spc="-5">
                <a:latin typeface="Verdana"/>
                <a:cs typeface="Verdana"/>
              </a:rPr>
              <a:t>z)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"inside" a </a:t>
            </a:r>
            <a:r>
              <a:rPr dirty="0" sz="1100" spc="-5">
                <a:latin typeface="Verdana"/>
                <a:cs typeface="Verdana"/>
              </a:rPr>
              <a:t>polygon </a:t>
            </a:r>
            <a:r>
              <a:rPr dirty="0" sz="1100">
                <a:latin typeface="Verdana"/>
                <a:cs typeface="Verdana"/>
              </a:rPr>
              <a:t>surface  </a:t>
            </a:r>
            <a:r>
              <a:rPr dirty="0" sz="1100" spc="-5">
                <a:latin typeface="Verdana"/>
                <a:cs typeface="Verdana"/>
              </a:rPr>
              <a:t>with </a:t>
            </a:r>
            <a:r>
              <a:rPr dirty="0" sz="1100">
                <a:latin typeface="Verdana"/>
                <a:cs typeface="Verdana"/>
              </a:rPr>
              <a:t>plane </a:t>
            </a:r>
            <a:r>
              <a:rPr dirty="0" sz="1100" spc="-5">
                <a:latin typeface="Verdana"/>
                <a:cs typeface="Verdana"/>
              </a:rPr>
              <a:t>parameters </a:t>
            </a:r>
            <a:r>
              <a:rPr dirty="0" sz="1100">
                <a:latin typeface="Verdana"/>
                <a:cs typeface="Verdana"/>
              </a:rPr>
              <a:t>A, B, </a:t>
            </a:r>
            <a:r>
              <a:rPr dirty="0" sz="1100" spc="-5">
                <a:latin typeface="Verdana"/>
                <a:cs typeface="Verdana"/>
              </a:rPr>
              <a:t>C, </a:t>
            </a:r>
            <a:r>
              <a:rPr dirty="0" sz="1100">
                <a:latin typeface="Verdana"/>
                <a:cs typeface="Verdana"/>
              </a:rPr>
              <a:t>and D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>
                <a:latin typeface="Verdana"/>
                <a:cs typeface="Verdana"/>
              </a:rPr>
              <a:t>When an </a:t>
            </a:r>
            <a:r>
              <a:rPr dirty="0" sz="1100" spc="-5">
                <a:latin typeface="Verdana"/>
                <a:cs typeface="Verdana"/>
              </a:rPr>
              <a:t>inside point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along the line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sight 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surface, </a:t>
            </a:r>
            <a:r>
              <a:rPr dirty="0" sz="1100" spc="-5">
                <a:latin typeface="Verdana"/>
                <a:cs typeface="Verdana"/>
              </a:rPr>
              <a:t>the polygon </a:t>
            </a:r>
            <a:r>
              <a:rPr dirty="0" sz="1100">
                <a:latin typeface="Verdana"/>
                <a:cs typeface="Verdana"/>
              </a:rPr>
              <a:t>must be a </a:t>
            </a:r>
            <a:r>
              <a:rPr dirty="0" sz="1100" spc="-5">
                <a:latin typeface="Verdana"/>
                <a:cs typeface="Verdana"/>
              </a:rPr>
              <a:t>back face (we are inside </a:t>
            </a:r>
            <a:r>
              <a:rPr dirty="0" sz="1100">
                <a:latin typeface="Verdana"/>
                <a:cs typeface="Verdana"/>
              </a:rPr>
              <a:t>that </a:t>
            </a:r>
            <a:r>
              <a:rPr dirty="0" sz="1100" spc="-5">
                <a:latin typeface="Verdana"/>
                <a:cs typeface="Verdana"/>
              </a:rPr>
              <a:t>face </a:t>
            </a:r>
            <a:r>
              <a:rPr dirty="0" sz="1100">
                <a:latin typeface="Verdana"/>
                <a:cs typeface="Verdana"/>
              </a:rPr>
              <a:t>and cannot  </a:t>
            </a:r>
            <a:r>
              <a:rPr dirty="0" sz="1100">
                <a:latin typeface="Verdana"/>
                <a:cs typeface="Verdana"/>
              </a:rPr>
              <a:t>see </a:t>
            </a:r>
            <a:r>
              <a:rPr dirty="0" sz="1100" spc="-5">
                <a:latin typeface="Verdana"/>
                <a:cs typeface="Verdana"/>
              </a:rPr>
              <a:t>the front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10">
                <a:latin typeface="Verdana"/>
                <a:cs typeface="Verdana"/>
              </a:rPr>
              <a:t>it </a:t>
            </a:r>
            <a:r>
              <a:rPr dirty="0" sz="1100">
                <a:latin typeface="Verdana"/>
                <a:cs typeface="Verdana"/>
              </a:rPr>
              <a:t>from our </a:t>
            </a:r>
            <a:r>
              <a:rPr dirty="0" sz="1100" spc="-5">
                <a:latin typeface="Verdana"/>
                <a:cs typeface="Verdana"/>
              </a:rPr>
              <a:t>viewing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position).</a:t>
            </a:r>
            <a:endParaRPr sz="1100">
              <a:latin typeface="Verdana"/>
              <a:cs typeface="Verdana"/>
            </a:endParaRPr>
          </a:p>
          <a:p>
            <a:pPr algn="just" marL="12700" marR="7620">
              <a:lnSpc>
                <a:spcPct val="108200"/>
              </a:lnSpc>
              <a:spcBef>
                <a:spcPts val="825"/>
              </a:spcBef>
            </a:pPr>
            <a:r>
              <a:rPr dirty="0" sz="1100">
                <a:latin typeface="Verdana"/>
                <a:cs typeface="Verdana"/>
              </a:rPr>
              <a:t>We can </a:t>
            </a:r>
            <a:r>
              <a:rPr dirty="0" sz="1100" spc="-5">
                <a:latin typeface="Verdana"/>
                <a:cs typeface="Verdana"/>
              </a:rPr>
              <a:t>simplify this </a:t>
            </a:r>
            <a:r>
              <a:rPr dirty="0" sz="1100">
                <a:latin typeface="Verdana"/>
                <a:cs typeface="Verdana"/>
              </a:rPr>
              <a:t>test by </a:t>
            </a:r>
            <a:r>
              <a:rPr dirty="0" sz="1100" spc="-5">
                <a:latin typeface="Verdana"/>
                <a:cs typeface="Verdana"/>
              </a:rPr>
              <a:t>considering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normal </a:t>
            </a:r>
            <a:r>
              <a:rPr dirty="0" sz="1100">
                <a:latin typeface="Verdana"/>
                <a:cs typeface="Verdana"/>
              </a:rPr>
              <a:t>vector N to a </a:t>
            </a:r>
            <a:r>
              <a:rPr dirty="0" sz="1100" spc="-5">
                <a:latin typeface="Verdana"/>
                <a:cs typeface="Verdana"/>
              </a:rPr>
              <a:t>polygon </a:t>
            </a:r>
            <a:r>
              <a:rPr dirty="0" sz="1100">
                <a:latin typeface="Verdana"/>
                <a:cs typeface="Verdana"/>
              </a:rPr>
              <a:t>surface,  </a:t>
            </a:r>
            <a:r>
              <a:rPr dirty="0" sz="1100" spc="-5">
                <a:latin typeface="Verdana"/>
                <a:cs typeface="Verdana"/>
              </a:rPr>
              <a:t>which has Cartesian </a:t>
            </a:r>
            <a:r>
              <a:rPr dirty="0" sz="1100">
                <a:latin typeface="Verdana"/>
                <a:cs typeface="Verdana"/>
              </a:rPr>
              <a:t>components (A, B,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C).</a:t>
            </a:r>
            <a:endParaRPr sz="1100">
              <a:latin typeface="Verdana"/>
              <a:cs typeface="Verdana"/>
            </a:endParaRPr>
          </a:p>
          <a:p>
            <a:pPr algn="just" marL="12700" marR="6350">
              <a:lnSpc>
                <a:spcPct val="108200"/>
              </a:lnSpc>
              <a:spcBef>
                <a:spcPts val="825"/>
              </a:spcBef>
            </a:pPr>
            <a:r>
              <a:rPr dirty="0" sz="1100">
                <a:latin typeface="Verdana"/>
                <a:cs typeface="Verdana"/>
              </a:rPr>
              <a:t>In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general,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if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vector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viewing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direction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from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eye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(or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"camera")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position,  </a:t>
            </a:r>
            <a:r>
              <a:rPr dirty="0" sz="1100" spc="-5">
                <a:latin typeface="Verdana"/>
                <a:cs typeface="Verdana"/>
              </a:rPr>
              <a:t>then this </a:t>
            </a:r>
            <a:r>
              <a:rPr dirty="0" sz="1100">
                <a:latin typeface="Verdana"/>
                <a:cs typeface="Verdana"/>
              </a:rPr>
              <a:t>polygon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back face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if</a:t>
            </a:r>
            <a:endParaRPr sz="1100">
              <a:latin typeface="Verdana"/>
              <a:cs typeface="Verdana"/>
            </a:endParaRPr>
          </a:p>
          <a:p>
            <a:pPr marL="2741295">
              <a:lnSpc>
                <a:spcPct val="100000"/>
              </a:lnSpc>
              <a:spcBef>
                <a:spcPts val="930"/>
              </a:spcBef>
            </a:pPr>
            <a:r>
              <a:rPr dirty="0" sz="1200" spc="-5">
                <a:latin typeface="Verdana"/>
                <a:cs typeface="Verdana"/>
              </a:rPr>
              <a:t>V.N </a:t>
            </a:r>
            <a:r>
              <a:rPr dirty="0" sz="1200">
                <a:latin typeface="Verdana"/>
                <a:cs typeface="Verdana"/>
              </a:rPr>
              <a:t>&gt;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0100" y="2528315"/>
            <a:ext cx="5905500" cy="22555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62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400" y="447040"/>
            <a:ext cx="6085205" cy="2698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4557395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8200"/>
              </a:lnSpc>
              <a:spcBef>
                <a:spcPts val="980"/>
              </a:spcBef>
            </a:pPr>
            <a:r>
              <a:rPr dirty="0" sz="1100" spc="-5">
                <a:latin typeface="Verdana"/>
                <a:cs typeface="Verdana"/>
              </a:rPr>
              <a:t>Furthermore, if </a:t>
            </a:r>
            <a:r>
              <a:rPr dirty="0" sz="1100">
                <a:latin typeface="Verdana"/>
                <a:cs typeface="Verdana"/>
              </a:rPr>
              <a:t>object </a:t>
            </a:r>
            <a:r>
              <a:rPr dirty="0" sz="1100" spc="-5">
                <a:latin typeface="Verdana"/>
                <a:cs typeface="Verdana"/>
              </a:rPr>
              <a:t>descriptions are </a:t>
            </a:r>
            <a:r>
              <a:rPr dirty="0" sz="1100">
                <a:latin typeface="Verdana"/>
                <a:cs typeface="Verdana"/>
              </a:rPr>
              <a:t>converted to </a:t>
            </a:r>
            <a:r>
              <a:rPr dirty="0" sz="1100" spc="-5">
                <a:latin typeface="Verdana"/>
                <a:cs typeface="Verdana"/>
              </a:rPr>
              <a:t>projection coordinates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your  </a:t>
            </a:r>
            <a:r>
              <a:rPr dirty="0" sz="1100" spc="-5">
                <a:latin typeface="Verdana"/>
                <a:cs typeface="Verdana"/>
              </a:rPr>
              <a:t>viewing direction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parallel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the viewing z-axis,</a:t>
            </a:r>
            <a:r>
              <a:rPr dirty="0" sz="1100" spc="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then: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8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1371600" algn="l"/>
                <a:tab pos="1828800" algn="l"/>
              </a:tabLst>
            </a:pPr>
            <a:r>
              <a:rPr dirty="0" baseline="5050" sz="1650">
                <a:latin typeface="Verdana"/>
                <a:cs typeface="Verdana"/>
              </a:rPr>
              <a:t>V = </a:t>
            </a:r>
            <a:r>
              <a:rPr dirty="0" baseline="5050" sz="1650" spc="-7">
                <a:latin typeface="Verdana"/>
                <a:cs typeface="Verdana"/>
              </a:rPr>
              <a:t>(0, </a:t>
            </a:r>
            <a:r>
              <a:rPr dirty="0" baseline="5050" sz="1650" spc="225">
                <a:latin typeface="Verdana"/>
                <a:cs typeface="Verdana"/>
              </a:rPr>
              <a:t> </a:t>
            </a:r>
            <a:r>
              <a:rPr dirty="0" baseline="5050" sz="1650" spc="-7">
                <a:latin typeface="Verdana"/>
                <a:cs typeface="Verdana"/>
              </a:rPr>
              <a:t>0,</a:t>
            </a:r>
            <a:r>
              <a:rPr dirty="0" baseline="5050" sz="1650" spc="254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V</a:t>
            </a:r>
            <a:r>
              <a:rPr dirty="0" sz="700">
                <a:latin typeface="Verdana"/>
                <a:cs typeface="Verdana"/>
              </a:rPr>
              <a:t>z</a:t>
            </a:r>
            <a:r>
              <a:rPr dirty="0" baseline="5050" sz="1650">
                <a:latin typeface="Verdana"/>
                <a:cs typeface="Verdana"/>
              </a:rPr>
              <a:t>)	</a:t>
            </a:r>
            <a:r>
              <a:rPr dirty="0" baseline="5050" sz="1650" spc="-7">
                <a:latin typeface="Verdana"/>
                <a:cs typeface="Verdana"/>
              </a:rPr>
              <a:t>and	V.N </a:t>
            </a:r>
            <a:r>
              <a:rPr dirty="0" baseline="5050" sz="1650">
                <a:latin typeface="Verdana"/>
                <a:cs typeface="Verdana"/>
              </a:rPr>
              <a:t>= V</a:t>
            </a:r>
            <a:r>
              <a:rPr dirty="0" sz="700">
                <a:latin typeface="Verdana"/>
                <a:cs typeface="Verdana"/>
              </a:rPr>
              <a:t>Z</a:t>
            </a:r>
            <a:r>
              <a:rPr dirty="0" sz="700" spc="50">
                <a:latin typeface="Verdana"/>
                <a:cs typeface="Verdana"/>
              </a:rPr>
              <a:t> </a:t>
            </a:r>
            <a:r>
              <a:rPr dirty="0" baseline="5050" sz="1650">
                <a:latin typeface="Verdana"/>
                <a:cs typeface="Verdana"/>
              </a:rPr>
              <a:t>C</a:t>
            </a:r>
            <a:endParaRPr baseline="5050" sz="165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825"/>
              </a:spcBef>
            </a:pPr>
            <a:r>
              <a:rPr dirty="0" sz="1100">
                <a:latin typeface="Verdana"/>
                <a:cs typeface="Verdana"/>
              </a:rPr>
              <a:t>So </a:t>
            </a:r>
            <a:r>
              <a:rPr dirty="0" sz="1100" spc="-5">
                <a:latin typeface="Verdana"/>
                <a:cs typeface="Verdana"/>
              </a:rPr>
              <a:t>that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only </a:t>
            </a:r>
            <a:r>
              <a:rPr dirty="0" sz="1100">
                <a:latin typeface="Verdana"/>
                <a:cs typeface="Verdana"/>
              </a:rPr>
              <a:t>need to </a:t>
            </a:r>
            <a:r>
              <a:rPr dirty="0" sz="1100" spc="-5">
                <a:latin typeface="Verdana"/>
                <a:cs typeface="Verdana"/>
              </a:rPr>
              <a:t>consider the sign </a:t>
            </a:r>
            <a:r>
              <a:rPr dirty="0" sz="1100">
                <a:latin typeface="Verdana"/>
                <a:cs typeface="Verdana"/>
              </a:rPr>
              <a:t>of C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component of </a:t>
            </a:r>
            <a:r>
              <a:rPr dirty="0" sz="1100" spc="-5">
                <a:latin typeface="Verdana"/>
                <a:cs typeface="Verdana"/>
              </a:rPr>
              <a:t>the normal </a:t>
            </a:r>
            <a:r>
              <a:rPr dirty="0" sz="1100">
                <a:latin typeface="Verdana"/>
                <a:cs typeface="Verdana"/>
              </a:rPr>
              <a:t>vector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N.</a:t>
            </a:r>
            <a:endParaRPr sz="1100">
              <a:latin typeface="Verdana"/>
              <a:cs typeface="Verdana"/>
            </a:endParaRPr>
          </a:p>
          <a:p>
            <a:pPr algn="just" marL="12700" marR="5715">
              <a:lnSpc>
                <a:spcPct val="107300"/>
              </a:lnSpc>
              <a:spcBef>
                <a:spcPts val="935"/>
              </a:spcBef>
            </a:pPr>
            <a:r>
              <a:rPr dirty="0" baseline="5050" sz="1650">
                <a:latin typeface="Verdana"/>
                <a:cs typeface="Verdana"/>
              </a:rPr>
              <a:t>In a </a:t>
            </a:r>
            <a:r>
              <a:rPr dirty="0" baseline="5050" sz="1650" spc="-7">
                <a:latin typeface="Verdana"/>
                <a:cs typeface="Verdana"/>
              </a:rPr>
              <a:t>right-handed viewing </a:t>
            </a:r>
            <a:r>
              <a:rPr dirty="0" baseline="5050" sz="1650">
                <a:latin typeface="Verdana"/>
                <a:cs typeface="Verdana"/>
              </a:rPr>
              <a:t>system </a:t>
            </a:r>
            <a:r>
              <a:rPr dirty="0" baseline="5050" sz="1650" spc="-7">
                <a:latin typeface="Verdana"/>
                <a:cs typeface="Verdana"/>
              </a:rPr>
              <a:t>with viewing direction </a:t>
            </a:r>
            <a:r>
              <a:rPr dirty="0" baseline="5050" sz="1650">
                <a:latin typeface="Verdana"/>
                <a:cs typeface="Verdana"/>
              </a:rPr>
              <a:t>along </a:t>
            </a:r>
            <a:r>
              <a:rPr dirty="0" baseline="5050" sz="1650" spc="-7">
                <a:latin typeface="Verdana"/>
                <a:cs typeface="Verdana"/>
              </a:rPr>
              <a:t>the negative Z</a:t>
            </a:r>
            <a:r>
              <a:rPr dirty="0" sz="700" spc="-5">
                <a:latin typeface="Verdana"/>
                <a:cs typeface="Verdana"/>
              </a:rPr>
              <a:t>V </a:t>
            </a:r>
            <a:r>
              <a:rPr dirty="0" baseline="5050" sz="1650" spc="-7">
                <a:latin typeface="Verdana"/>
                <a:cs typeface="Verdana"/>
              </a:rPr>
              <a:t>axis,  </a:t>
            </a:r>
            <a:r>
              <a:rPr dirty="0" sz="1100" spc="-5">
                <a:latin typeface="Verdana"/>
                <a:cs typeface="Verdana"/>
              </a:rPr>
              <a:t>the polygon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back face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>
                <a:latin typeface="Verdana"/>
                <a:cs typeface="Verdana"/>
              </a:rPr>
              <a:t>C &lt; </a:t>
            </a:r>
            <a:r>
              <a:rPr dirty="0" sz="1100" spc="-5">
                <a:latin typeface="Verdana"/>
                <a:cs typeface="Verdana"/>
              </a:rPr>
              <a:t>0. </a:t>
            </a:r>
            <a:r>
              <a:rPr dirty="0" sz="1100">
                <a:latin typeface="Verdana"/>
                <a:cs typeface="Verdana"/>
              </a:rPr>
              <a:t>Also, we cannot </a:t>
            </a:r>
            <a:r>
              <a:rPr dirty="0" sz="1100" spc="-5">
                <a:latin typeface="Verdana"/>
                <a:cs typeface="Verdana"/>
              </a:rPr>
              <a:t>see </a:t>
            </a:r>
            <a:r>
              <a:rPr dirty="0" sz="1100">
                <a:latin typeface="Verdana"/>
                <a:cs typeface="Verdana"/>
              </a:rPr>
              <a:t>any </a:t>
            </a:r>
            <a:r>
              <a:rPr dirty="0" sz="1100" spc="-5">
                <a:latin typeface="Verdana"/>
                <a:cs typeface="Verdana"/>
              </a:rPr>
              <a:t>face whose normal has </a:t>
            </a:r>
            <a:r>
              <a:rPr dirty="0" sz="1100">
                <a:latin typeface="Verdana"/>
                <a:cs typeface="Verdana"/>
              </a:rPr>
              <a:t>z  </a:t>
            </a:r>
            <a:r>
              <a:rPr dirty="0" sz="1100">
                <a:latin typeface="Verdana"/>
                <a:cs typeface="Verdana"/>
              </a:rPr>
              <a:t>component C = </a:t>
            </a:r>
            <a:r>
              <a:rPr dirty="0" sz="1100" spc="-5">
                <a:latin typeface="Verdana"/>
                <a:cs typeface="Verdana"/>
              </a:rPr>
              <a:t>0, since your viewing direction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towards </a:t>
            </a:r>
            <a:r>
              <a:rPr dirty="0" sz="1100">
                <a:latin typeface="Verdana"/>
                <a:cs typeface="Verdana"/>
              </a:rPr>
              <a:t>that </a:t>
            </a:r>
            <a:r>
              <a:rPr dirty="0" sz="1100" spc="-5">
                <a:latin typeface="Verdana"/>
                <a:cs typeface="Verdana"/>
              </a:rPr>
              <a:t>polygon. </a:t>
            </a:r>
            <a:r>
              <a:rPr dirty="0" sz="1100">
                <a:latin typeface="Verdana"/>
                <a:cs typeface="Verdana"/>
              </a:rPr>
              <a:t>Thus, </a:t>
            </a:r>
            <a:r>
              <a:rPr dirty="0" sz="1100" spc="-10">
                <a:latin typeface="Verdana"/>
                <a:cs typeface="Verdana"/>
              </a:rPr>
              <a:t>in  </a:t>
            </a:r>
            <a:r>
              <a:rPr dirty="0" sz="1100" spc="-5">
                <a:latin typeface="Verdana"/>
                <a:cs typeface="Verdana"/>
              </a:rPr>
              <a:t>general,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label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any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polygon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back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face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if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its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normal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vector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has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z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component  </a:t>
            </a:r>
            <a:r>
              <a:rPr dirty="0" sz="1100" spc="-5">
                <a:latin typeface="Verdana"/>
                <a:cs typeface="Verdana"/>
              </a:rPr>
              <a:t>value:</a:t>
            </a:r>
            <a:endParaRPr sz="11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925"/>
              </a:spcBef>
            </a:pPr>
            <a:r>
              <a:rPr dirty="0" sz="1100">
                <a:latin typeface="Verdana"/>
                <a:cs typeface="Verdana"/>
              </a:rPr>
              <a:t>C &lt;=</a:t>
            </a:r>
            <a:r>
              <a:rPr dirty="0" sz="1100" spc="-114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0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0" y="5679805"/>
            <a:ext cx="6085840" cy="1658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9100"/>
              </a:lnSpc>
            </a:pPr>
            <a:r>
              <a:rPr dirty="0" sz="1100" spc="-5">
                <a:latin typeface="Verdana"/>
                <a:cs typeface="Verdana"/>
              </a:rPr>
              <a:t>Similar </a:t>
            </a:r>
            <a:r>
              <a:rPr dirty="0" sz="1100">
                <a:latin typeface="Verdana"/>
                <a:cs typeface="Verdana"/>
              </a:rPr>
              <a:t>methods can be used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packages </a:t>
            </a:r>
            <a:r>
              <a:rPr dirty="0" sz="1100" spc="-5">
                <a:latin typeface="Verdana"/>
                <a:cs typeface="Verdana"/>
              </a:rPr>
              <a:t>that </a:t>
            </a:r>
            <a:r>
              <a:rPr dirty="0" sz="1100">
                <a:latin typeface="Verdana"/>
                <a:cs typeface="Verdana"/>
              </a:rPr>
              <a:t>employ a </a:t>
            </a:r>
            <a:r>
              <a:rPr dirty="0" sz="1100" spc="-5">
                <a:latin typeface="Verdana"/>
                <a:cs typeface="Verdana"/>
              </a:rPr>
              <a:t>left-handed viewing </a:t>
            </a:r>
            <a:r>
              <a:rPr dirty="0" sz="1100">
                <a:latin typeface="Verdana"/>
                <a:cs typeface="Verdana"/>
              </a:rPr>
              <a:t>system.  </a:t>
            </a:r>
            <a:r>
              <a:rPr dirty="0" sz="1100">
                <a:latin typeface="Verdana"/>
                <a:cs typeface="Verdana"/>
              </a:rPr>
              <a:t>In these </a:t>
            </a:r>
            <a:r>
              <a:rPr dirty="0" sz="1100" spc="-5">
                <a:latin typeface="Verdana"/>
                <a:cs typeface="Verdana"/>
              </a:rPr>
              <a:t>packages, plane parameters </a:t>
            </a:r>
            <a:r>
              <a:rPr dirty="0" sz="1100">
                <a:latin typeface="Verdana"/>
                <a:cs typeface="Verdana"/>
              </a:rPr>
              <a:t>A, B, C and D can be </a:t>
            </a:r>
            <a:r>
              <a:rPr dirty="0" sz="1100" spc="-5">
                <a:latin typeface="Verdana"/>
                <a:cs typeface="Verdana"/>
              </a:rPr>
              <a:t>calculated from polygon  </a:t>
            </a:r>
            <a:r>
              <a:rPr dirty="0" sz="1100" spc="-5">
                <a:latin typeface="Verdana"/>
                <a:cs typeface="Verdana"/>
              </a:rPr>
              <a:t>vertex coordinates specified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clockwise direction </a:t>
            </a:r>
            <a:r>
              <a:rPr dirty="0" sz="1100">
                <a:latin typeface="Verdana"/>
                <a:cs typeface="Verdana"/>
              </a:rPr>
              <a:t>(unlike </a:t>
            </a:r>
            <a:r>
              <a:rPr dirty="0" sz="1100" spc="-5">
                <a:latin typeface="Verdana"/>
                <a:cs typeface="Verdana"/>
              </a:rPr>
              <a:t>the counterclockwise  </a:t>
            </a:r>
            <a:r>
              <a:rPr dirty="0" sz="1100" spc="-5">
                <a:latin typeface="Verdana"/>
                <a:cs typeface="Verdana"/>
              </a:rPr>
              <a:t>direction </a:t>
            </a:r>
            <a:r>
              <a:rPr dirty="0" sz="1100">
                <a:latin typeface="Verdana"/>
                <a:cs typeface="Verdana"/>
              </a:rPr>
              <a:t>used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a right-handed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system).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10100"/>
              </a:lnSpc>
              <a:spcBef>
                <a:spcPts val="790"/>
              </a:spcBef>
            </a:pPr>
            <a:r>
              <a:rPr dirty="0" sz="1100" spc="-5">
                <a:latin typeface="Verdana"/>
                <a:cs typeface="Verdana"/>
              </a:rPr>
              <a:t>Also, back </a:t>
            </a:r>
            <a:r>
              <a:rPr dirty="0" sz="1100">
                <a:latin typeface="Verdana"/>
                <a:cs typeface="Verdana"/>
              </a:rPr>
              <a:t>faces </a:t>
            </a:r>
            <a:r>
              <a:rPr dirty="0" sz="1100" spc="-5">
                <a:latin typeface="Verdana"/>
                <a:cs typeface="Verdana"/>
              </a:rPr>
              <a:t>have normal </a:t>
            </a:r>
            <a:r>
              <a:rPr dirty="0" sz="1100">
                <a:latin typeface="Verdana"/>
                <a:cs typeface="Verdana"/>
              </a:rPr>
              <a:t>vectors </a:t>
            </a:r>
            <a:r>
              <a:rPr dirty="0" sz="1100" spc="-5">
                <a:latin typeface="Verdana"/>
                <a:cs typeface="Verdana"/>
              </a:rPr>
              <a:t>that point away from the viewing position </a:t>
            </a:r>
            <a:r>
              <a:rPr dirty="0" sz="1100">
                <a:latin typeface="Verdana"/>
                <a:cs typeface="Verdana"/>
              </a:rPr>
              <a:t>and  </a:t>
            </a:r>
            <a:r>
              <a:rPr dirty="0" baseline="5050" sz="1650" spc="-7">
                <a:latin typeface="Verdana"/>
                <a:cs typeface="Verdana"/>
              </a:rPr>
              <a:t>are identified </a:t>
            </a:r>
            <a:r>
              <a:rPr dirty="0" baseline="5050" sz="1650">
                <a:latin typeface="Verdana"/>
                <a:cs typeface="Verdana"/>
              </a:rPr>
              <a:t>by C </a:t>
            </a:r>
            <a:r>
              <a:rPr dirty="0" baseline="5050" sz="1650" spc="7">
                <a:latin typeface="Verdana"/>
                <a:cs typeface="Verdana"/>
              </a:rPr>
              <a:t>&gt;= </a:t>
            </a:r>
            <a:r>
              <a:rPr dirty="0" baseline="5050" sz="1650">
                <a:latin typeface="Verdana"/>
                <a:cs typeface="Verdana"/>
              </a:rPr>
              <a:t>0 </a:t>
            </a:r>
            <a:r>
              <a:rPr dirty="0" baseline="5050" sz="1650" spc="-7">
                <a:latin typeface="Verdana"/>
                <a:cs typeface="Verdana"/>
              </a:rPr>
              <a:t>when </a:t>
            </a:r>
            <a:r>
              <a:rPr dirty="0" baseline="5050" sz="1650">
                <a:latin typeface="Verdana"/>
                <a:cs typeface="Verdana"/>
              </a:rPr>
              <a:t>the viewing </a:t>
            </a:r>
            <a:r>
              <a:rPr dirty="0" baseline="5050" sz="1650" spc="-7">
                <a:latin typeface="Verdana"/>
                <a:cs typeface="Verdana"/>
              </a:rPr>
              <a:t>direction </a:t>
            </a:r>
            <a:r>
              <a:rPr dirty="0" baseline="5050" sz="1650" spc="-15">
                <a:latin typeface="Verdana"/>
                <a:cs typeface="Verdana"/>
              </a:rPr>
              <a:t>is </a:t>
            </a:r>
            <a:r>
              <a:rPr dirty="0" baseline="5050" sz="1650">
                <a:latin typeface="Verdana"/>
                <a:cs typeface="Verdana"/>
              </a:rPr>
              <a:t>along the </a:t>
            </a:r>
            <a:r>
              <a:rPr dirty="0" baseline="5050" sz="1650" spc="-7">
                <a:latin typeface="Verdana"/>
                <a:cs typeface="Verdana"/>
              </a:rPr>
              <a:t>positive </a:t>
            </a:r>
            <a:r>
              <a:rPr dirty="0" baseline="3472" sz="2400">
                <a:latin typeface="Verdana"/>
                <a:cs typeface="Verdana"/>
              </a:rPr>
              <a:t>z</a:t>
            </a:r>
            <a:r>
              <a:rPr dirty="0" sz="900">
                <a:latin typeface="Verdana"/>
                <a:cs typeface="Verdana"/>
              </a:rPr>
              <a:t>v </a:t>
            </a:r>
            <a:r>
              <a:rPr dirty="0" baseline="5050" sz="1650">
                <a:latin typeface="Verdana"/>
                <a:cs typeface="Verdana"/>
              </a:rPr>
              <a:t>axis. </a:t>
            </a:r>
            <a:r>
              <a:rPr dirty="0" baseline="5050" sz="1650" spc="7">
                <a:latin typeface="Verdana"/>
                <a:cs typeface="Verdana"/>
              </a:rPr>
              <a:t>By </a:t>
            </a:r>
            <a:r>
              <a:rPr dirty="0" baseline="5050" sz="1650" spc="592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examining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parameter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different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planes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defining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object,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5">
                <a:latin typeface="Verdana"/>
                <a:cs typeface="Verdana"/>
              </a:rPr>
              <a:t>can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immediately  </a:t>
            </a:r>
            <a:r>
              <a:rPr dirty="0" sz="1100" spc="-5">
                <a:latin typeface="Verdana"/>
                <a:cs typeface="Verdana"/>
              </a:rPr>
              <a:t>identify </a:t>
            </a:r>
            <a:r>
              <a:rPr dirty="0" sz="1100">
                <a:latin typeface="Verdana"/>
                <a:cs typeface="Verdana"/>
              </a:rPr>
              <a:t>all </a:t>
            </a:r>
            <a:r>
              <a:rPr dirty="0" sz="1100" spc="-5">
                <a:latin typeface="Verdana"/>
                <a:cs typeface="Verdana"/>
              </a:rPr>
              <a:t>the back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faces.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7344" y="3255295"/>
            <a:ext cx="5941930" cy="2324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63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" y="38099"/>
            <a:ext cx="7499984" cy="1296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r" marR="662305">
              <a:lnSpc>
                <a:spcPct val="100000"/>
              </a:lnSpc>
              <a:spcBef>
                <a:spcPts val="690"/>
              </a:spcBef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1812" y="3072637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400" y="1812782"/>
            <a:ext cx="6086475" cy="4103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9100"/>
              </a:lnSpc>
            </a:pPr>
            <a:r>
              <a:rPr dirty="0" sz="1100" spc="-5">
                <a:latin typeface="Verdana"/>
                <a:cs typeface="Verdana"/>
              </a:rPr>
              <a:t>Computer graphics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art </a:t>
            </a:r>
            <a:r>
              <a:rPr dirty="0" sz="1100">
                <a:latin typeface="Verdana"/>
                <a:cs typeface="Verdana"/>
              </a:rPr>
              <a:t>of drawing pictures on </a:t>
            </a:r>
            <a:r>
              <a:rPr dirty="0" sz="1100" spc="-5">
                <a:latin typeface="Verdana"/>
                <a:cs typeface="Verdana"/>
              </a:rPr>
              <a:t>computer </a:t>
            </a:r>
            <a:r>
              <a:rPr dirty="0" sz="1100">
                <a:latin typeface="Verdana"/>
                <a:cs typeface="Verdana"/>
              </a:rPr>
              <a:t>screens </a:t>
            </a:r>
            <a:r>
              <a:rPr dirty="0" sz="1100" spc="-5">
                <a:latin typeface="Verdana"/>
                <a:cs typeface="Verdana"/>
              </a:rPr>
              <a:t>with the </a:t>
            </a:r>
            <a:r>
              <a:rPr dirty="0" sz="1100">
                <a:latin typeface="Verdana"/>
                <a:cs typeface="Verdana"/>
              </a:rPr>
              <a:t>help of  </a:t>
            </a:r>
            <a:r>
              <a:rPr dirty="0" sz="1100" spc="-5">
                <a:latin typeface="Verdana"/>
                <a:cs typeface="Verdana"/>
              </a:rPr>
              <a:t>programming. </a:t>
            </a: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involves computations, creation,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manipulation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data. </a:t>
            </a:r>
            <a:r>
              <a:rPr dirty="0" sz="1100">
                <a:latin typeface="Verdana"/>
                <a:cs typeface="Verdana"/>
              </a:rPr>
              <a:t>In other  </a:t>
            </a:r>
            <a:r>
              <a:rPr dirty="0" sz="1100" spc="-5">
                <a:latin typeface="Verdana"/>
                <a:cs typeface="Verdana"/>
              </a:rPr>
              <a:t>words, </a:t>
            </a:r>
            <a:r>
              <a:rPr dirty="0" sz="1100">
                <a:latin typeface="Verdana"/>
                <a:cs typeface="Verdana"/>
              </a:rPr>
              <a:t>we can say that </a:t>
            </a:r>
            <a:r>
              <a:rPr dirty="0" sz="1100" spc="-5">
                <a:latin typeface="Verdana"/>
                <a:cs typeface="Verdana"/>
              </a:rPr>
              <a:t>computer graphics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rendering tool for </a:t>
            </a:r>
            <a:r>
              <a:rPr dirty="0" sz="1100" spc="-5">
                <a:latin typeface="Verdana"/>
                <a:cs typeface="Verdana"/>
              </a:rPr>
              <a:t>the generation </a:t>
            </a:r>
            <a:r>
              <a:rPr dirty="0" sz="1100">
                <a:latin typeface="Verdana"/>
                <a:cs typeface="Verdana"/>
              </a:rPr>
              <a:t>and  </a:t>
            </a:r>
            <a:r>
              <a:rPr dirty="0" sz="1100" spc="-5">
                <a:latin typeface="Verdana"/>
                <a:cs typeface="Verdana"/>
              </a:rPr>
              <a:t>manipulation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images.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10" b="1">
                <a:latin typeface="Arial"/>
                <a:cs typeface="Arial"/>
              </a:rPr>
              <a:t>Cathode</a:t>
            </a:r>
            <a:r>
              <a:rPr dirty="0" sz="1800" spc="-290" b="1">
                <a:latin typeface="Arial"/>
                <a:cs typeface="Arial"/>
              </a:rPr>
              <a:t> </a:t>
            </a:r>
            <a:r>
              <a:rPr dirty="0" sz="1800" spc="-85" b="1">
                <a:latin typeface="Arial"/>
                <a:cs typeface="Arial"/>
              </a:rPr>
              <a:t>Ray</a:t>
            </a:r>
            <a:r>
              <a:rPr dirty="0" sz="1800" spc="-290" b="1">
                <a:latin typeface="Arial"/>
                <a:cs typeface="Arial"/>
              </a:rPr>
              <a:t> </a:t>
            </a:r>
            <a:r>
              <a:rPr dirty="0" sz="1800" spc="-130" b="1">
                <a:latin typeface="Arial"/>
                <a:cs typeface="Arial"/>
              </a:rPr>
              <a:t>Tube</a:t>
            </a:r>
            <a:endParaRPr sz="1800">
              <a:latin typeface="Arial"/>
              <a:cs typeface="Arial"/>
            </a:endParaRPr>
          </a:p>
          <a:p>
            <a:pPr algn="just" marL="12700" marR="5715">
              <a:lnSpc>
                <a:spcPct val="109100"/>
              </a:lnSpc>
              <a:spcBef>
                <a:spcPts val="71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primary </a:t>
            </a:r>
            <a:r>
              <a:rPr dirty="0" sz="1100">
                <a:latin typeface="Verdana"/>
                <a:cs typeface="Verdana"/>
              </a:rPr>
              <a:t>output </a:t>
            </a:r>
            <a:r>
              <a:rPr dirty="0" sz="1100" spc="-5">
                <a:latin typeface="Verdana"/>
                <a:cs typeface="Verdana"/>
              </a:rPr>
              <a:t>device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a graphical system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video </a:t>
            </a:r>
            <a:r>
              <a:rPr dirty="0" sz="1100" spc="-5">
                <a:latin typeface="Verdana"/>
                <a:cs typeface="Verdana"/>
              </a:rPr>
              <a:t>monitor.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main  </a:t>
            </a:r>
            <a:r>
              <a:rPr dirty="0" sz="1100" spc="-5">
                <a:latin typeface="Verdana"/>
                <a:cs typeface="Verdana"/>
              </a:rPr>
              <a:t>element </a:t>
            </a:r>
            <a:r>
              <a:rPr dirty="0" sz="1100">
                <a:latin typeface="Verdana"/>
                <a:cs typeface="Verdana"/>
              </a:rPr>
              <a:t>of a video </a:t>
            </a:r>
            <a:r>
              <a:rPr dirty="0" sz="1100" spc="-5">
                <a:latin typeface="Verdana"/>
                <a:cs typeface="Verdana"/>
              </a:rPr>
              <a:t>monitor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b="1">
                <a:latin typeface="Verdana"/>
                <a:cs typeface="Verdana"/>
              </a:rPr>
              <a:t>Cathode </a:t>
            </a:r>
            <a:r>
              <a:rPr dirty="0" sz="1100" spc="-5" b="1">
                <a:latin typeface="Verdana"/>
                <a:cs typeface="Verdana"/>
              </a:rPr>
              <a:t>Ray </a:t>
            </a:r>
            <a:r>
              <a:rPr dirty="0" sz="1100" b="1">
                <a:latin typeface="Verdana"/>
                <a:cs typeface="Verdana"/>
              </a:rPr>
              <a:t>Tube </a:t>
            </a:r>
            <a:r>
              <a:rPr dirty="0" sz="1100" spc="-5" b="1">
                <a:latin typeface="Verdana"/>
                <a:cs typeface="Verdana"/>
              </a:rPr>
              <a:t>(CRT)</a:t>
            </a:r>
            <a:r>
              <a:rPr dirty="0" sz="1100" spc="-5">
                <a:latin typeface="Verdana"/>
                <a:cs typeface="Verdana"/>
              </a:rPr>
              <a:t>, </a:t>
            </a:r>
            <a:r>
              <a:rPr dirty="0" sz="1100">
                <a:latin typeface="Verdana"/>
                <a:cs typeface="Verdana"/>
              </a:rPr>
              <a:t>shown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following  </a:t>
            </a:r>
            <a:r>
              <a:rPr dirty="0" sz="1100" spc="-5">
                <a:latin typeface="Verdana"/>
                <a:cs typeface="Verdana"/>
              </a:rPr>
              <a:t>illustration.</a:t>
            </a:r>
            <a:endParaRPr sz="11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910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operation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CRT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very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simple: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electron </a:t>
            </a:r>
            <a:r>
              <a:rPr dirty="0" sz="1100">
                <a:latin typeface="Verdana"/>
                <a:cs typeface="Verdana"/>
              </a:rPr>
              <a:t>gun </a:t>
            </a:r>
            <a:r>
              <a:rPr dirty="0" sz="1100" spc="-5">
                <a:latin typeface="Verdana"/>
                <a:cs typeface="Verdana"/>
              </a:rPr>
              <a:t>emits </a:t>
            </a:r>
            <a:r>
              <a:rPr dirty="0" sz="1100">
                <a:latin typeface="Verdana"/>
                <a:cs typeface="Verdana"/>
              </a:rPr>
              <a:t>a beam of </a:t>
            </a:r>
            <a:r>
              <a:rPr dirty="0" sz="1100" spc="-5">
                <a:latin typeface="Verdana"/>
                <a:cs typeface="Verdana"/>
              </a:rPr>
              <a:t>electrons (cathode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rays).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buFont typeface="Verdana"/>
              <a:buAutoNum type="arabicPeriod"/>
            </a:pPr>
            <a:endParaRPr sz="1250">
              <a:latin typeface="Times New Roman"/>
              <a:cs typeface="Times New Roman"/>
            </a:endParaRPr>
          </a:p>
          <a:p>
            <a:pPr marL="469900" marR="7620" indent="-228600">
              <a:lnSpc>
                <a:spcPct val="109100"/>
              </a:lnSpc>
              <a:buAutoNum type="arabicPeriod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electron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beam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passes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through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focusing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deflection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systems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that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direct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it  </a:t>
            </a:r>
            <a:r>
              <a:rPr dirty="0" sz="1100" spc="-5">
                <a:latin typeface="Verdana"/>
                <a:cs typeface="Verdana"/>
              </a:rPr>
              <a:t>towards specified positions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phosphor-coated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screen.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Verdana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 marL="469900" marR="6985" indent="-228600">
              <a:lnSpc>
                <a:spcPct val="110200"/>
              </a:lnSpc>
              <a:buAutoNum type="arabicPeriod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When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beam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hits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screen,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phosphor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emits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small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spot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light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at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each  </a:t>
            </a:r>
            <a:r>
              <a:rPr dirty="0" sz="1100" spc="-5">
                <a:latin typeface="Verdana"/>
                <a:cs typeface="Verdana"/>
              </a:rPr>
              <a:t>position </a:t>
            </a:r>
            <a:r>
              <a:rPr dirty="0" sz="1100">
                <a:latin typeface="Verdana"/>
                <a:cs typeface="Verdana"/>
              </a:rPr>
              <a:t>contacted by </a:t>
            </a:r>
            <a:r>
              <a:rPr dirty="0" sz="1100" spc="-5">
                <a:latin typeface="Verdana"/>
                <a:cs typeface="Verdana"/>
              </a:rPr>
              <a:t>the electron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beam.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buFont typeface="Verdana"/>
              <a:buAutoNum type="arabicPeriod"/>
            </a:pPr>
            <a:endParaRPr sz="1250">
              <a:latin typeface="Times New Roman"/>
              <a:cs typeface="Times New Roman"/>
            </a:endParaRPr>
          </a:p>
          <a:p>
            <a:pPr marL="469900" marR="5080" indent="-228600">
              <a:lnSpc>
                <a:spcPct val="108200"/>
              </a:lnSpc>
              <a:buAutoNum type="arabicPeriod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It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redraws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picture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by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directing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electron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beam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back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over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same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screen  </a:t>
            </a:r>
            <a:r>
              <a:rPr dirty="0" sz="1100" spc="-5">
                <a:latin typeface="Verdana"/>
                <a:cs typeface="Verdana"/>
              </a:rPr>
              <a:t>points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quickly.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05810" y="8904985"/>
            <a:ext cx="2047875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Figure: </a:t>
            </a:r>
            <a:r>
              <a:rPr dirty="0" sz="1100" b="1">
                <a:latin typeface="Verdana"/>
                <a:cs typeface="Verdana"/>
              </a:rPr>
              <a:t>Cathode </a:t>
            </a:r>
            <a:r>
              <a:rPr dirty="0" sz="1100" spc="-10" b="1">
                <a:latin typeface="Verdana"/>
                <a:cs typeface="Verdana"/>
              </a:rPr>
              <a:t>Ray</a:t>
            </a:r>
            <a:r>
              <a:rPr dirty="0" sz="1100" spc="-80" b="1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Tube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61644" y="6025895"/>
            <a:ext cx="5730239" cy="2766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480" y="38099"/>
            <a:ext cx="7499984" cy="1296035"/>
          </a:xfrm>
          <a:custGeom>
            <a:avLst/>
            <a:gdLst/>
            <a:ahLst/>
            <a:cxnLst/>
            <a:rect l="l" t="t" r="r" b="b"/>
            <a:pathLst>
              <a:path w="7499984" h="1296035">
                <a:moveTo>
                  <a:pt x="0" y="1295653"/>
                </a:moveTo>
                <a:lnTo>
                  <a:pt x="7499604" y="1295653"/>
                </a:lnTo>
                <a:lnTo>
                  <a:pt x="7499604" y="0"/>
                </a:lnTo>
                <a:lnTo>
                  <a:pt x="0" y="0"/>
                </a:lnTo>
                <a:lnTo>
                  <a:pt x="0" y="1295653"/>
                </a:lnTo>
                <a:close/>
              </a:path>
            </a:pathLst>
          </a:custGeom>
          <a:solidFill>
            <a:srgbClr val="0031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513077" y="362203"/>
            <a:ext cx="454596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5" b="0">
                <a:solidFill>
                  <a:srgbClr val="FFFFFF"/>
                </a:solidFill>
                <a:latin typeface="Calibri Light"/>
                <a:cs typeface="Calibri Light"/>
              </a:rPr>
              <a:t>1.</a:t>
            </a:r>
            <a:r>
              <a:rPr dirty="0" sz="2800" spc="-17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800" spc="-100" b="0">
                <a:solidFill>
                  <a:srgbClr val="FFFFFF"/>
                </a:solidFill>
                <a:latin typeface="Calibri Light"/>
                <a:cs typeface="Calibri Light"/>
              </a:rPr>
              <a:t>COMPUTER</a:t>
            </a:r>
            <a:r>
              <a:rPr dirty="0" sz="2800" spc="-19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800" spc="-95" b="0">
                <a:solidFill>
                  <a:srgbClr val="FFFFFF"/>
                </a:solidFill>
                <a:latin typeface="Calibri Light"/>
                <a:cs typeface="Calibri Light"/>
              </a:rPr>
              <a:t>GRAPHICS</a:t>
            </a:r>
            <a:r>
              <a:rPr dirty="0" sz="2800" spc="-18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800" spc="-5" b="0">
                <a:solidFill>
                  <a:srgbClr val="FFFFFF"/>
                </a:solidFill>
                <a:latin typeface="Calibri Light"/>
                <a:cs typeface="Calibri Light"/>
              </a:rPr>
              <a:t>–</a:t>
            </a:r>
            <a:r>
              <a:rPr dirty="0" sz="2800" spc="-19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800" spc="-85" b="0">
                <a:solidFill>
                  <a:srgbClr val="FFFFFF"/>
                </a:solidFill>
                <a:latin typeface="Calibri Light"/>
                <a:cs typeface="Calibri Light"/>
              </a:rPr>
              <a:t>BASICS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" y="1352803"/>
            <a:ext cx="7499984" cy="0"/>
          </a:xfrm>
          <a:custGeom>
            <a:avLst/>
            <a:gdLst/>
            <a:ahLst/>
            <a:cxnLst/>
            <a:rect l="l" t="t" r="r" b="b"/>
            <a:pathLst>
              <a:path w="7499984" h="0">
                <a:moveTo>
                  <a:pt x="0" y="0"/>
                </a:moveTo>
                <a:lnTo>
                  <a:pt x="7499604" y="0"/>
                </a:lnTo>
              </a:path>
            </a:pathLst>
          </a:custGeom>
          <a:ln w="3810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5240" y="0"/>
            <a:ext cx="0" cy="1372235"/>
          </a:xfrm>
          <a:custGeom>
            <a:avLst/>
            <a:gdLst/>
            <a:ahLst/>
            <a:cxnLst/>
            <a:rect l="l" t="t" r="r" b="b"/>
            <a:pathLst>
              <a:path w="0" h="1372235">
                <a:moveTo>
                  <a:pt x="0" y="0"/>
                </a:moveTo>
                <a:lnTo>
                  <a:pt x="0" y="13718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545323" y="0"/>
            <a:ext cx="0" cy="1372235"/>
          </a:xfrm>
          <a:custGeom>
            <a:avLst/>
            <a:gdLst/>
            <a:ahLst/>
            <a:cxnLst/>
            <a:rect l="l" t="t" r="r" b="b"/>
            <a:pathLst>
              <a:path w="0" h="1372235">
                <a:moveTo>
                  <a:pt x="0" y="0"/>
                </a:moveTo>
                <a:lnTo>
                  <a:pt x="0" y="13718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1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400" y="3415918"/>
            <a:ext cx="159575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14" b="1">
                <a:latin typeface="Arial"/>
                <a:cs typeface="Arial"/>
              </a:rPr>
              <a:t>A-Buffer</a:t>
            </a:r>
            <a:r>
              <a:rPr dirty="0" sz="1800" spc="-315" b="1">
                <a:latin typeface="Arial"/>
                <a:cs typeface="Arial"/>
              </a:rPr>
              <a:t> </a:t>
            </a:r>
            <a:r>
              <a:rPr dirty="0" sz="1800" spc="-105" b="1">
                <a:latin typeface="Arial"/>
                <a:cs typeface="Arial"/>
              </a:rPr>
              <a:t>Method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1812" y="3714622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7400" y="3780647"/>
            <a:ext cx="6087110" cy="1025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9100"/>
              </a:lnSpc>
            </a:pP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A-buffer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method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extension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depth-buffer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method.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A-buffer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method 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visibility </a:t>
            </a:r>
            <a:r>
              <a:rPr dirty="0" sz="1100">
                <a:latin typeface="Verdana"/>
                <a:cs typeface="Verdana"/>
              </a:rPr>
              <a:t>detection method </a:t>
            </a:r>
            <a:r>
              <a:rPr dirty="0" sz="1100" spc="-5">
                <a:latin typeface="Verdana"/>
                <a:cs typeface="Verdana"/>
              </a:rPr>
              <a:t>developed at </a:t>
            </a:r>
            <a:r>
              <a:rPr dirty="0" sz="1100">
                <a:latin typeface="Verdana"/>
                <a:cs typeface="Verdana"/>
              </a:rPr>
              <a:t>Lucas </a:t>
            </a:r>
            <a:r>
              <a:rPr dirty="0" sz="1100" spc="-5">
                <a:latin typeface="Verdana"/>
                <a:cs typeface="Verdana"/>
              </a:rPr>
              <a:t>film </a:t>
            </a:r>
            <a:r>
              <a:rPr dirty="0" sz="1100">
                <a:latin typeface="Verdana"/>
                <a:cs typeface="Verdana"/>
              </a:rPr>
              <a:t>Studios for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rendering  </a:t>
            </a:r>
            <a:r>
              <a:rPr dirty="0" sz="1100">
                <a:latin typeface="Verdana"/>
                <a:cs typeface="Verdana"/>
              </a:rPr>
              <a:t>system </a:t>
            </a:r>
            <a:r>
              <a:rPr dirty="0" sz="1100" spc="-5">
                <a:latin typeface="Verdana"/>
                <a:cs typeface="Verdana"/>
              </a:rPr>
              <a:t>Renders Everything </a:t>
            </a:r>
            <a:r>
              <a:rPr dirty="0" sz="1100">
                <a:latin typeface="Verdana"/>
                <a:cs typeface="Verdana"/>
              </a:rPr>
              <a:t>You </a:t>
            </a:r>
            <a:r>
              <a:rPr dirty="0" sz="1100" spc="-5">
                <a:latin typeface="Verdana"/>
                <a:cs typeface="Verdana"/>
              </a:rPr>
              <a:t>Ever </a:t>
            </a:r>
            <a:r>
              <a:rPr dirty="0" sz="1100">
                <a:latin typeface="Verdana"/>
                <a:cs typeface="Verdana"/>
              </a:rPr>
              <a:t>Saw </a:t>
            </a:r>
            <a:r>
              <a:rPr dirty="0" sz="1100" spc="-5">
                <a:latin typeface="Verdana"/>
                <a:cs typeface="Verdana"/>
              </a:rPr>
              <a:t>(REYES).</a:t>
            </a:r>
            <a:endParaRPr sz="1100">
              <a:latin typeface="Verdana"/>
              <a:cs typeface="Verdana"/>
            </a:endParaRPr>
          </a:p>
          <a:p>
            <a:pPr algn="just" marL="12700" marR="6350">
              <a:lnSpc>
                <a:spcPct val="108200"/>
              </a:lnSpc>
              <a:spcBef>
                <a:spcPts val="82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A-buffer expands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depth </a:t>
            </a:r>
            <a:r>
              <a:rPr dirty="0" sz="1100" spc="-5">
                <a:latin typeface="Verdana"/>
                <a:cs typeface="Verdana"/>
              </a:rPr>
              <a:t>buffer </a:t>
            </a:r>
            <a:r>
              <a:rPr dirty="0" sz="1100">
                <a:latin typeface="Verdana"/>
                <a:cs typeface="Verdana"/>
              </a:rPr>
              <a:t>method to </a:t>
            </a:r>
            <a:r>
              <a:rPr dirty="0" sz="1100" spc="-5">
                <a:latin typeface="Verdana"/>
                <a:cs typeface="Verdana"/>
              </a:rPr>
              <a:t>allow transparencies.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key  </a:t>
            </a:r>
            <a:r>
              <a:rPr dirty="0" sz="1100" spc="-5">
                <a:latin typeface="Verdana"/>
                <a:cs typeface="Verdana"/>
              </a:rPr>
              <a:t>data structure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A-buffer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 accumulation</a:t>
            </a:r>
            <a:r>
              <a:rPr dirty="0" sz="1100" spc="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buffer.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0" y="7335265"/>
            <a:ext cx="5408295" cy="746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latin typeface="Verdana"/>
                <a:cs typeface="Verdana"/>
              </a:rPr>
              <a:t>Each position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A-buffer </a:t>
            </a:r>
            <a:r>
              <a:rPr dirty="0" sz="1100" spc="-5">
                <a:latin typeface="Verdana"/>
                <a:cs typeface="Verdana"/>
              </a:rPr>
              <a:t>has two</a:t>
            </a:r>
            <a:r>
              <a:rPr dirty="0" sz="1100" spc="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fields:</a:t>
            </a:r>
            <a:endParaRPr sz="1100">
              <a:latin typeface="Verdana"/>
              <a:cs typeface="Verdana"/>
            </a:endParaRPr>
          </a:p>
          <a:p>
            <a:pPr marL="213995" indent="-201295">
              <a:lnSpc>
                <a:spcPct val="100000"/>
              </a:lnSpc>
              <a:spcBef>
                <a:spcPts val="925"/>
              </a:spcBef>
              <a:buFont typeface="Verdana"/>
              <a:buAutoNum type="arabicParenR"/>
              <a:tabLst>
                <a:tab pos="214629" algn="l"/>
              </a:tabLst>
            </a:pPr>
            <a:r>
              <a:rPr dirty="0" sz="1100" b="1">
                <a:latin typeface="Verdana"/>
                <a:cs typeface="Verdana"/>
              </a:rPr>
              <a:t>Depth </a:t>
            </a:r>
            <a:r>
              <a:rPr dirty="0" sz="1100" spc="-5" b="1">
                <a:latin typeface="Verdana"/>
                <a:cs typeface="Verdana"/>
              </a:rPr>
              <a:t>field:  </a:t>
            </a:r>
            <a:r>
              <a:rPr dirty="0" sz="1100">
                <a:latin typeface="Verdana"/>
                <a:cs typeface="Verdana"/>
              </a:rPr>
              <a:t>It stores a </a:t>
            </a:r>
            <a:r>
              <a:rPr dirty="0" sz="1100" spc="-5">
                <a:latin typeface="Verdana"/>
                <a:cs typeface="Verdana"/>
              </a:rPr>
              <a:t>positive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negative real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number</a:t>
            </a:r>
            <a:endParaRPr sz="1100">
              <a:latin typeface="Verdana"/>
              <a:cs typeface="Verdana"/>
            </a:endParaRPr>
          </a:p>
          <a:p>
            <a:pPr marL="213995" indent="-201295">
              <a:lnSpc>
                <a:spcPct val="100000"/>
              </a:lnSpc>
              <a:spcBef>
                <a:spcPts val="919"/>
              </a:spcBef>
              <a:buFont typeface="Verdana"/>
              <a:buAutoNum type="arabicParenR"/>
              <a:tabLst>
                <a:tab pos="214629" algn="l"/>
              </a:tabLst>
            </a:pPr>
            <a:r>
              <a:rPr dirty="0" sz="1100" spc="-5" b="1">
                <a:latin typeface="Verdana"/>
                <a:cs typeface="Verdana"/>
              </a:rPr>
              <a:t>Intensity field: </a:t>
            </a:r>
            <a:r>
              <a:rPr dirty="0" sz="1100">
                <a:latin typeface="Verdana"/>
                <a:cs typeface="Verdana"/>
              </a:rPr>
              <a:t>It stores </a:t>
            </a:r>
            <a:r>
              <a:rPr dirty="0" sz="1100" spc="-5">
                <a:latin typeface="Verdana"/>
                <a:cs typeface="Verdana"/>
              </a:rPr>
              <a:t>surface-intensity information </a:t>
            </a:r>
            <a:r>
              <a:rPr dirty="0" sz="1100">
                <a:latin typeface="Verdana"/>
                <a:cs typeface="Verdana"/>
              </a:rPr>
              <a:t>or a </a:t>
            </a:r>
            <a:r>
              <a:rPr dirty="0" sz="1100" spc="-5">
                <a:latin typeface="Verdana"/>
                <a:cs typeface="Verdana"/>
              </a:rPr>
              <a:t>pointer</a:t>
            </a:r>
            <a:r>
              <a:rPr dirty="0" sz="1100" spc="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value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0100" y="914399"/>
            <a:ext cx="5932454" cy="22751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667255" y="4916423"/>
            <a:ext cx="4298407" cy="2295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64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1812" y="6572376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400" y="2976813"/>
            <a:ext cx="6087110" cy="5408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8890">
              <a:lnSpc>
                <a:spcPct val="108600"/>
              </a:lnSpc>
            </a:pPr>
            <a:r>
              <a:rPr dirty="0" sz="1100">
                <a:latin typeface="Verdana"/>
                <a:cs typeface="Verdana"/>
              </a:rPr>
              <a:t>If depth &gt;= </a:t>
            </a:r>
            <a:r>
              <a:rPr dirty="0" sz="1100" spc="-5">
                <a:latin typeface="Verdana"/>
                <a:cs typeface="Verdana"/>
              </a:rPr>
              <a:t>0, the </a:t>
            </a:r>
            <a:r>
              <a:rPr dirty="0" sz="1100">
                <a:latin typeface="Verdana"/>
                <a:cs typeface="Verdana"/>
              </a:rPr>
              <a:t>number stored </a:t>
            </a:r>
            <a:r>
              <a:rPr dirty="0" sz="1100" spc="-5">
                <a:latin typeface="Verdana"/>
                <a:cs typeface="Verdana"/>
              </a:rPr>
              <a:t>at that position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depth of a </a:t>
            </a:r>
            <a:r>
              <a:rPr dirty="0" sz="1100" spc="-5">
                <a:latin typeface="Verdana"/>
                <a:cs typeface="Verdana"/>
              </a:rPr>
              <a:t>single </a:t>
            </a:r>
            <a:r>
              <a:rPr dirty="0" sz="1100">
                <a:latin typeface="Verdana"/>
                <a:cs typeface="Verdana"/>
              </a:rPr>
              <a:t>surface  </a:t>
            </a:r>
            <a:r>
              <a:rPr dirty="0" sz="1100" spc="-5">
                <a:latin typeface="Verdana"/>
                <a:cs typeface="Verdana"/>
              </a:rPr>
              <a:t>overlapping the </a:t>
            </a:r>
            <a:r>
              <a:rPr dirty="0" sz="1100">
                <a:latin typeface="Verdana"/>
                <a:cs typeface="Verdana"/>
              </a:rPr>
              <a:t>corresponding </a:t>
            </a:r>
            <a:r>
              <a:rPr dirty="0" sz="1100" spc="-5">
                <a:latin typeface="Verdana"/>
                <a:cs typeface="Verdana"/>
              </a:rPr>
              <a:t>pixel </a:t>
            </a:r>
            <a:r>
              <a:rPr dirty="0" sz="1100">
                <a:latin typeface="Verdana"/>
                <a:cs typeface="Verdana"/>
              </a:rPr>
              <a:t>area. The </a:t>
            </a:r>
            <a:r>
              <a:rPr dirty="0" sz="1100" spc="-5">
                <a:latin typeface="Verdana"/>
                <a:cs typeface="Verdana"/>
              </a:rPr>
              <a:t>intensity field then </a:t>
            </a:r>
            <a:r>
              <a:rPr dirty="0" sz="1100">
                <a:latin typeface="Verdana"/>
                <a:cs typeface="Verdana"/>
              </a:rPr>
              <a:t>stores </a:t>
            </a:r>
            <a:r>
              <a:rPr dirty="0" sz="1100" spc="-5">
                <a:latin typeface="Verdana"/>
                <a:cs typeface="Verdana"/>
              </a:rPr>
              <a:t>the RGB  </a:t>
            </a:r>
            <a:r>
              <a:rPr dirty="0" sz="1100">
                <a:latin typeface="Verdana"/>
                <a:cs typeface="Verdana"/>
              </a:rPr>
              <a:t>components of </a:t>
            </a:r>
            <a:r>
              <a:rPr dirty="0" sz="1100" spc="-5">
                <a:latin typeface="Verdana"/>
                <a:cs typeface="Verdana"/>
              </a:rPr>
              <a:t>the surface color at that </a:t>
            </a:r>
            <a:r>
              <a:rPr dirty="0" sz="1100">
                <a:latin typeface="Verdana"/>
                <a:cs typeface="Verdana"/>
              </a:rPr>
              <a:t>point and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percent of </a:t>
            </a:r>
            <a:r>
              <a:rPr dirty="0" sz="1100" spc="-5">
                <a:latin typeface="Verdana"/>
                <a:cs typeface="Verdana"/>
              </a:rPr>
              <a:t>pixel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coverage.</a:t>
            </a:r>
            <a:endParaRPr sz="1100">
              <a:latin typeface="Verdana"/>
              <a:cs typeface="Verdana"/>
            </a:endParaRPr>
          </a:p>
          <a:p>
            <a:pPr algn="just" marL="12700" marR="6985">
              <a:lnSpc>
                <a:spcPct val="109100"/>
              </a:lnSpc>
              <a:spcBef>
                <a:spcPts val="815"/>
              </a:spcBef>
            </a:pPr>
            <a:r>
              <a:rPr dirty="0" sz="1100">
                <a:latin typeface="Verdana"/>
                <a:cs typeface="Verdana"/>
              </a:rPr>
              <a:t>If depth &lt; </a:t>
            </a:r>
            <a:r>
              <a:rPr dirty="0" sz="1100" spc="-5">
                <a:latin typeface="Verdana"/>
                <a:cs typeface="Verdana"/>
              </a:rPr>
              <a:t>0, it indicates multiple-surface contributions </a:t>
            </a:r>
            <a:r>
              <a:rPr dirty="0" sz="1100">
                <a:latin typeface="Verdana"/>
                <a:cs typeface="Verdana"/>
              </a:rPr>
              <a:t>to the </a:t>
            </a:r>
            <a:r>
              <a:rPr dirty="0" sz="1100" spc="-5">
                <a:latin typeface="Verdana"/>
                <a:cs typeface="Verdana"/>
              </a:rPr>
              <a:t>pixel intensity. </a:t>
            </a:r>
            <a:r>
              <a:rPr dirty="0" sz="1100">
                <a:latin typeface="Verdana"/>
                <a:cs typeface="Verdana"/>
              </a:rPr>
              <a:t>The  </a:t>
            </a:r>
            <a:r>
              <a:rPr dirty="0" sz="1100" spc="-5">
                <a:latin typeface="Verdana"/>
                <a:cs typeface="Verdana"/>
              </a:rPr>
              <a:t>intensity </a:t>
            </a:r>
            <a:r>
              <a:rPr dirty="0" sz="1100">
                <a:latin typeface="Verdana"/>
                <a:cs typeface="Verdana"/>
              </a:rPr>
              <a:t>field </a:t>
            </a:r>
            <a:r>
              <a:rPr dirty="0" sz="1100" spc="-5">
                <a:latin typeface="Verdana"/>
                <a:cs typeface="Verdana"/>
              </a:rPr>
              <a:t>then </a:t>
            </a:r>
            <a:r>
              <a:rPr dirty="0" sz="1100">
                <a:latin typeface="Verdana"/>
                <a:cs typeface="Verdana"/>
              </a:rPr>
              <a:t>stores a </a:t>
            </a:r>
            <a:r>
              <a:rPr dirty="0" sz="1100" spc="-5">
                <a:latin typeface="Verdana"/>
                <a:cs typeface="Verdana"/>
              </a:rPr>
              <a:t>pointer </a:t>
            </a:r>
            <a:r>
              <a:rPr dirty="0" sz="1100">
                <a:latin typeface="Verdana"/>
                <a:cs typeface="Verdana"/>
              </a:rPr>
              <a:t>to a </a:t>
            </a:r>
            <a:r>
              <a:rPr dirty="0" sz="1100" spc="-5">
                <a:latin typeface="Verdana"/>
                <a:cs typeface="Verdana"/>
              </a:rPr>
              <a:t>linked list </a:t>
            </a:r>
            <a:r>
              <a:rPr dirty="0" sz="1100">
                <a:latin typeface="Verdana"/>
                <a:cs typeface="Verdana"/>
              </a:rPr>
              <a:t>of surface data. The surface </a:t>
            </a:r>
            <a:r>
              <a:rPr dirty="0" sz="1100" spc="-5">
                <a:latin typeface="Verdana"/>
                <a:cs typeface="Verdana"/>
              </a:rPr>
              <a:t>buffer 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A-buffer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includes: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93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RGB intensity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components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Opacity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Parameter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Depth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Percent of </a:t>
            </a:r>
            <a:r>
              <a:rPr dirty="0" sz="1100" spc="-5">
                <a:latin typeface="Verdana"/>
                <a:cs typeface="Verdana"/>
              </a:rPr>
              <a:t>area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coverage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68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Surface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identifier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1"/>
              </a:spcBef>
              <a:buFont typeface="Symbol"/>
              <a:buChar char=""/>
            </a:pPr>
            <a:endParaRPr sz="1350">
              <a:latin typeface="Times New Roman"/>
              <a:cs typeface="Times New Roman"/>
            </a:endParaRPr>
          </a:p>
          <a:p>
            <a:pPr algn="just" marL="12700" marR="10795">
              <a:lnSpc>
                <a:spcPct val="108200"/>
              </a:lnSpc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algorithm proceeds </a:t>
            </a:r>
            <a:r>
              <a:rPr dirty="0" sz="1100">
                <a:latin typeface="Verdana"/>
                <a:cs typeface="Verdana"/>
              </a:rPr>
              <a:t>just </a:t>
            </a:r>
            <a:r>
              <a:rPr dirty="0" sz="1100" spc="-10">
                <a:latin typeface="Verdana"/>
                <a:cs typeface="Verdana"/>
              </a:rPr>
              <a:t>like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depth </a:t>
            </a:r>
            <a:r>
              <a:rPr dirty="0" sz="1100" spc="-5">
                <a:latin typeface="Verdana"/>
                <a:cs typeface="Verdana"/>
              </a:rPr>
              <a:t>buffer algorithm. </a:t>
            </a:r>
            <a:r>
              <a:rPr dirty="0" sz="1100">
                <a:latin typeface="Verdana"/>
                <a:cs typeface="Verdana"/>
              </a:rPr>
              <a:t>The depth and </a:t>
            </a:r>
            <a:r>
              <a:rPr dirty="0" sz="1100" spc="-5">
                <a:latin typeface="Verdana"/>
                <a:cs typeface="Verdana"/>
              </a:rPr>
              <a:t>opacity  </a:t>
            </a:r>
            <a:r>
              <a:rPr dirty="0" sz="1100" spc="-5">
                <a:latin typeface="Verdana"/>
                <a:cs typeface="Verdana"/>
              </a:rPr>
              <a:t>values are used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determine the final color </a:t>
            </a:r>
            <a:r>
              <a:rPr dirty="0" sz="1100">
                <a:latin typeface="Verdana"/>
                <a:cs typeface="Verdana"/>
              </a:rPr>
              <a:t>of a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pixel.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05" b="1">
                <a:latin typeface="Arial"/>
                <a:cs typeface="Arial"/>
              </a:rPr>
              <a:t>Depth </a:t>
            </a:r>
            <a:r>
              <a:rPr dirty="0" sz="1800" spc="-114" b="1">
                <a:latin typeface="Arial"/>
                <a:cs typeface="Arial"/>
              </a:rPr>
              <a:t>Sorting</a:t>
            </a:r>
            <a:r>
              <a:rPr dirty="0" sz="1800" spc="-415" b="1">
                <a:latin typeface="Arial"/>
                <a:cs typeface="Arial"/>
              </a:rPr>
              <a:t> </a:t>
            </a:r>
            <a:r>
              <a:rPr dirty="0" sz="1800" spc="-110" b="1">
                <a:latin typeface="Arial"/>
                <a:cs typeface="Arial"/>
              </a:rPr>
              <a:t>Method</a:t>
            </a:r>
            <a:endParaRPr sz="1800">
              <a:latin typeface="Arial"/>
              <a:cs typeface="Arial"/>
            </a:endParaRPr>
          </a:p>
          <a:p>
            <a:pPr algn="just" marL="12700" marR="7620">
              <a:lnSpc>
                <a:spcPct val="108200"/>
              </a:lnSpc>
              <a:spcBef>
                <a:spcPts val="720"/>
              </a:spcBef>
            </a:pPr>
            <a:r>
              <a:rPr dirty="0" sz="1100">
                <a:latin typeface="Verdana"/>
                <a:cs typeface="Verdana"/>
              </a:rPr>
              <a:t>Depth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sorting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method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uses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both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image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space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object-space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operations.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depth-  </a:t>
            </a:r>
            <a:r>
              <a:rPr dirty="0" sz="1100" spc="-5">
                <a:latin typeface="Verdana"/>
                <a:cs typeface="Verdana"/>
              </a:rPr>
              <a:t>sorting </a:t>
            </a:r>
            <a:r>
              <a:rPr dirty="0" sz="1100">
                <a:latin typeface="Verdana"/>
                <a:cs typeface="Verdana"/>
              </a:rPr>
              <a:t>method performs </a:t>
            </a:r>
            <a:r>
              <a:rPr dirty="0" sz="1100" spc="-5">
                <a:latin typeface="Verdana"/>
                <a:cs typeface="Verdana"/>
              </a:rPr>
              <a:t>two basic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functions: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93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5">
                <a:latin typeface="Verdana"/>
                <a:cs typeface="Verdana"/>
              </a:rPr>
              <a:t>First, the surfaces are </a:t>
            </a:r>
            <a:r>
              <a:rPr dirty="0" sz="1100">
                <a:latin typeface="Verdana"/>
                <a:cs typeface="Verdana"/>
              </a:rPr>
              <a:t>sorted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order of decreasing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depth.</a:t>
            </a:r>
            <a:endParaRPr sz="1100">
              <a:latin typeface="Verdana"/>
              <a:cs typeface="Verdana"/>
            </a:endParaRPr>
          </a:p>
          <a:p>
            <a:pPr marL="469900" marR="9525" indent="-228600">
              <a:lnSpc>
                <a:spcPct val="101800"/>
              </a:lnSpc>
              <a:spcBef>
                <a:spcPts val="66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>
                <a:latin typeface="Verdana"/>
                <a:cs typeface="Verdana"/>
              </a:rPr>
              <a:t>Second, </a:t>
            </a:r>
            <a:r>
              <a:rPr dirty="0" sz="1100" spc="-5">
                <a:latin typeface="Verdana"/>
                <a:cs typeface="Verdana"/>
              </a:rPr>
              <a:t>the surfaces are </a:t>
            </a:r>
            <a:r>
              <a:rPr dirty="0" sz="1100">
                <a:latin typeface="Verdana"/>
                <a:cs typeface="Verdana"/>
              </a:rPr>
              <a:t>scan-converted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order, starting </a:t>
            </a:r>
            <a:r>
              <a:rPr dirty="0" sz="1100" spc="-5">
                <a:latin typeface="Verdana"/>
                <a:cs typeface="Verdana"/>
              </a:rPr>
              <a:t>with </a:t>
            </a:r>
            <a:r>
              <a:rPr dirty="0" sz="1100">
                <a:latin typeface="Verdana"/>
                <a:cs typeface="Verdana"/>
              </a:rPr>
              <a:t>the surface of  </a:t>
            </a:r>
            <a:r>
              <a:rPr dirty="0" sz="1100">
                <a:latin typeface="Verdana"/>
                <a:cs typeface="Verdana"/>
              </a:rPr>
              <a:t>greatest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depth.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8600"/>
              </a:lnSpc>
              <a:spcBef>
                <a:spcPts val="905"/>
              </a:spcBef>
            </a:pP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scan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conversion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polygon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surfaces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performed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image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space.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This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method  </a:t>
            </a:r>
            <a:r>
              <a:rPr dirty="0" sz="1100">
                <a:latin typeface="Verdana"/>
                <a:cs typeface="Verdana"/>
              </a:rPr>
              <a:t>for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solving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hidden-surface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problem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often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referred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painter's</a:t>
            </a:r>
            <a:r>
              <a:rPr dirty="0" sz="1100" spc="-8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algorithm</a:t>
            </a:r>
            <a:r>
              <a:rPr dirty="0" sz="1100" spc="-5">
                <a:latin typeface="Verdana"/>
                <a:cs typeface="Verdana"/>
              </a:rPr>
              <a:t>. 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figure </a:t>
            </a:r>
            <a:r>
              <a:rPr dirty="0" sz="1100">
                <a:latin typeface="Verdana"/>
                <a:cs typeface="Verdana"/>
              </a:rPr>
              <a:t>shows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effect of </a:t>
            </a:r>
            <a:r>
              <a:rPr dirty="0" sz="1100" spc="-5">
                <a:latin typeface="Verdana"/>
                <a:cs typeface="Verdana"/>
              </a:rPr>
              <a:t>depth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sorting: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8011" y="914429"/>
            <a:ext cx="5933687" cy="1958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65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1812" y="7177404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400" y="2913126"/>
            <a:ext cx="6086475" cy="5437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Figure: Depth</a:t>
            </a:r>
            <a:r>
              <a:rPr dirty="0" sz="1100" spc="-3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Sorting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900">
              <a:latin typeface="Times New Roman"/>
              <a:cs typeface="Times New Roman"/>
            </a:endParaRPr>
          </a:p>
          <a:p>
            <a:pPr algn="just" marL="12700" marR="8890">
              <a:lnSpc>
                <a:spcPct val="108200"/>
              </a:lnSpc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algorithm begins </a:t>
            </a:r>
            <a:r>
              <a:rPr dirty="0" sz="1100">
                <a:latin typeface="Verdana"/>
                <a:cs typeface="Verdana"/>
              </a:rPr>
              <a:t>by sorting by depth. For </a:t>
            </a:r>
            <a:r>
              <a:rPr dirty="0" sz="1100" spc="-5">
                <a:latin typeface="Verdana"/>
                <a:cs typeface="Verdana"/>
              </a:rPr>
              <a:t>example, the </a:t>
            </a:r>
            <a:r>
              <a:rPr dirty="0" sz="1100" spc="-5">
                <a:latin typeface="Verdana"/>
                <a:cs typeface="Verdana"/>
              </a:rPr>
              <a:t>initial </a:t>
            </a:r>
            <a:r>
              <a:rPr dirty="0" sz="1100">
                <a:latin typeface="Verdana"/>
                <a:cs typeface="Verdana"/>
              </a:rPr>
              <a:t>“depth” </a:t>
            </a:r>
            <a:r>
              <a:rPr dirty="0" sz="1100" spc="-5">
                <a:latin typeface="Verdana"/>
                <a:cs typeface="Verdana"/>
              </a:rPr>
              <a:t>estimate </a:t>
            </a:r>
            <a:r>
              <a:rPr dirty="0" sz="1100">
                <a:latin typeface="Verdana"/>
                <a:cs typeface="Verdana"/>
              </a:rPr>
              <a:t>of 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polygon may </a:t>
            </a:r>
            <a:r>
              <a:rPr dirty="0" sz="1100">
                <a:latin typeface="Verdana"/>
                <a:cs typeface="Verdana"/>
              </a:rPr>
              <a:t>be taken to be </a:t>
            </a:r>
            <a:r>
              <a:rPr dirty="0" sz="1100" spc="-5">
                <a:latin typeface="Verdana"/>
                <a:cs typeface="Verdana"/>
              </a:rPr>
              <a:t>the closest </a:t>
            </a:r>
            <a:r>
              <a:rPr dirty="0" sz="1100">
                <a:latin typeface="Verdana"/>
                <a:cs typeface="Verdana"/>
              </a:rPr>
              <a:t>z </a:t>
            </a:r>
            <a:r>
              <a:rPr dirty="0" sz="1100" spc="-5">
                <a:latin typeface="Verdana"/>
                <a:cs typeface="Verdana"/>
              </a:rPr>
              <a:t>value </a:t>
            </a:r>
            <a:r>
              <a:rPr dirty="0" sz="1100">
                <a:latin typeface="Verdana"/>
                <a:cs typeface="Verdana"/>
              </a:rPr>
              <a:t>of any </a:t>
            </a:r>
            <a:r>
              <a:rPr dirty="0" sz="1100" spc="-5">
                <a:latin typeface="Verdana"/>
                <a:cs typeface="Verdana"/>
              </a:rPr>
              <a:t>vertex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polygon.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9100"/>
              </a:lnSpc>
              <a:spcBef>
                <a:spcPts val="815"/>
              </a:spcBef>
            </a:pPr>
            <a:r>
              <a:rPr dirty="0" sz="1100">
                <a:latin typeface="Verdana"/>
                <a:cs typeface="Verdana"/>
              </a:rPr>
              <a:t>Let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us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take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polygon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at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end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list.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Consider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all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polygons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Q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whose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z-extents  </a:t>
            </a:r>
            <a:r>
              <a:rPr dirty="0" sz="1100" spc="-5">
                <a:latin typeface="Verdana"/>
                <a:cs typeface="Verdana"/>
              </a:rPr>
              <a:t>overlap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P’s.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Before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drawing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P,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make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following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tests.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If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any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following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tests 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positive, then </a:t>
            </a:r>
            <a:r>
              <a:rPr dirty="0" sz="1100">
                <a:latin typeface="Verdana"/>
                <a:cs typeface="Verdana"/>
              </a:rPr>
              <a:t>we can assume P can be </a:t>
            </a:r>
            <a:r>
              <a:rPr dirty="0" sz="1100" spc="-5">
                <a:latin typeface="Verdana"/>
                <a:cs typeface="Verdana"/>
              </a:rPr>
              <a:t>drawn </a:t>
            </a:r>
            <a:r>
              <a:rPr dirty="0" sz="1100">
                <a:latin typeface="Verdana"/>
                <a:cs typeface="Verdana"/>
              </a:rPr>
              <a:t>before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Q.</a:t>
            </a:r>
            <a:endParaRPr sz="1100">
              <a:latin typeface="Verdana"/>
              <a:cs typeface="Verdana"/>
            </a:endParaRPr>
          </a:p>
          <a:p>
            <a:pPr marL="428625" indent="-187325">
              <a:lnSpc>
                <a:spcPct val="100000"/>
              </a:lnSpc>
              <a:spcBef>
                <a:spcPts val="910"/>
              </a:spcBef>
              <a:buAutoNum type="arabicPeriod"/>
              <a:tabLst>
                <a:tab pos="429259" algn="l"/>
              </a:tabLst>
            </a:pPr>
            <a:r>
              <a:rPr dirty="0" sz="1100">
                <a:latin typeface="Verdana"/>
                <a:cs typeface="Verdana"/>
              </a:rPr>
              <a:t>Do the </a:t>
            </a:r>
            <a:r>
              <a:rPr dirty="0" sz="1100" spc="-5">
                <a:latin typeface="Verdana"/>
                <a:cs typeface="Verdana"/>
              </a:rPr>
              <a:t>x-extents </a:t>
            </a:r>
            <a:r>
              <a:rPr dirty="0" sz="1100">
                <a:latin typeface="Verdana"/>
                <a:cs typeface="Verdana"/>
              </a:rPr>
              <a:t>not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overlap?</a:t>
            </a:r>
            <a:endParaRPr sz="1100">
              <a:latin typeface="Verdana"/>
              <a:cs typeface="Verdana"/>
            </a:endParaRPr>
          </a:p>
          <a:p>
            <a:pPr marL="428625" indent="-187325">
              <a:lnSpc>
                <a:spcPct val="100000"/>
              </a:lnSpc>
              <a:spcBef>
                <a:spcPts val="919"/>
              </a:spcBef>
              <a:buAutoNum type="arabicPeriod"/>
              <a:tabLst>
                <a:tab pos="429259" algn="l"/>
              </a:tabLst>
            </a:pPr>
            <a:r>
              <a:rPr dirty="0" sz="1100">
                <a:latin typeface="Verdana"/>
                <a:cs typeface="Verdana"/>
              </a:rPr>
              <a:t>Do the </a:t>
            </a:r>
            <a:r>
              <a:rPr dirty="0" sz="1100" spc="-5">
                <a:latin typeface="Verdana"/>
                <a:cs typeface="Verdana"/>
              </a:rPr>
              <a:t>y-extents </a:t>
            </a:r>
            <a:r>
              <a:rPr dirty="0" sz="1100">
                <a:latin typeface="Verdana"/>
                <a:cs typeface="Verdana"/>
              </a:rPr>
              <a:t>not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overlap?</a:t>
            </a:r>
            <a:endParaRPr sz="1100">
              <a:latin typeface="Verdana"/>
              <a:cs typeface="Verdana"/>
            </a:endParaRPr>
          </a:p>
          <a:p>
            <a:pPr marL="428625" indent="-187325">
              <a:lnSpc>
                <a:spcPct val="100000"/>
              </a:lnSpc>
              <a:spcBef>
                <a:spcPts val="925"/>
              </a:spcBef>
              <a:buFont typeface="Verdana"/>
              <a:buAutoNum type="arabicPeriod"/>
              <a:tabLst>
                <a:tab pos="429259" algn="l"/>
              </a:tabLst>
            </a:pPr>
            <a:r>
              <a:rPr dirty="0" sz="1100">
                <a:latin typeface="Verdana"/>
                <a:cs typeface="Verdana"/>
              </a:rPr>
              <a:t>Is P </a:t>
            </a:r>
            <a:r>
              <a:rPr dirty="0" sz="1100" spc="-5">
                <a:latin typeface="Verdana"/>
                <a:cs typeface="Verdana"/>
              </a:rPr>
              <a:t>entirely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 opposite side </a:t>
            </a:r>
            <a:r>
              <a:rPr dirty="0" sz="1100">
                <a:latin typeface="Verdana"/>
                <a:cs typeface="Verdana"/>
              </a:rPr>
              <a:t>of Q’s </a:t>
            </a:r>
            <a:r>
              <a:rPr dirty="0" sz="1100" spc="-5">
                <a:latin typeface="Verdana"/>
                <a:cs typeface="Verdana"/>
              </a:rPr>
              <a:t>plane </a:t>
            </a:r>
            <a:r>
              <a:rPr dirty="0" sz="1100">
                <a:latin typeface="Verdana"/>
                <a:cs typeface="Verdana"/>
              </a:rPr>
              <a:t>from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viewpoint?</a:t>
            </a:r>
            <a:endParaRPr sz="1100">
              <a:latin typeface="Verdana"/>
              <a:cs typeface="Verdana"/>
            </a:endParaRPr>
          </a:p>
          <a:p>
            <a:pPr marL="428625" indent="-187325">
              <a:lnSpc>
                <a:spcPct val="100000"/>
              </a:lnSpc>
              <a:spcBef>
                <a:spcPts val="925"/>
              </a:spcBef>
              <a:buFont typeface="Verdana"/>
              <a:buAutoNum type="arabicPeriod"/>
              <a:tabLst>
                <a:tab pos="429259" algn="l"/>
              </a:tabLst>
            </a:pPr>
            <a:r>
              <a:rPr dirty="0" sz="1100">
                <a:latin typeface="Verdana"/>
                <a:cs typeface="Verdana"/>
              </a:rPr>
              <a:t>Is Q </a:t>
            </a:r>
            <a:r>
              <a:rPr dirty="0" sz="1100" spc="-5">
                <a:latin typeface="Verdana"/>
                <a:cs typeface="Verdana"/>
              </a:rPr>
              <a:t>entirely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same </a:t>
            </a:r>
            <a:r>
              <a:rPr dirty="0" sz="1100" spc="-5">
                <a:latin typeface="Verdana"/>
                <a:cs typeface="Verdana"/>
              </a:rPr>
              <a:t>side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P’s plane as the</a:t>
            </a:r>
            <a:r>
              <a:rPr dirty="0" sz="1100" spc="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viewpoint?</a:t>
            </a:r>
            <a:endParaRPr sz="1100">
              <a:latin typeface="Verdana"/>
              <a:cs typeface="Verdana"/>
            </a:endParaRPr>
          </a:p>
          <a:p>
            <a:pPr marL="428625" indent="-187325">
              <a:lnSpc>
                <a:spcPct val="100000"/>
              </a:lnSpc>
              <a:spcBef>
                <a:spcPts val="925"/>
              </a:spcBef>
              <a:buAutoNum type="arabicPeriod"/>
              <a:tabLst>
                <a:tab pos="429259" algn="l"/>
              </a:tabLst>
            </a:pPr>
            <a:r>
              <a:rPr dirty="0" sz="1100">
                <a:latin typeface="Verdana"/>
                <a:cs typeface="Verdana"/>
              </a:rPr>
              <a:t>Do the </a:t>
            </a:r>
            <a:r>
              <a:rPr dirty="0" sz="1100" spc="-5">
                <a:latin typeface="Verdana"/>
                <a:cs typeface="Verdana"/>
              </a:rPr>
              <a:t>projections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polygons </a:t>
            </a:r>
            <a:r>
              <a:rPr dirty="0" sz="1100">
                <a:latin typeface="Verdana"/>
                <a:cs typeface="Verdana"/>
              </a:rPr>
              <a:t>not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overlap?</a:t>
            </a:r>
            <a:endParaRPr sz="1100">
              <a:latin typeface="Verdana"/>
              <a:cs typeface="Verdana"/>
            </a:endParaRPr>
          </a:p>
          <a:p>
            <a:pPr algn="just" marL="12700" marR="7620">
              <a:lnSpc>
                <a:spcPct val="109100"/>
              </a:lnSpc>
              <a:spcBef>
                <a:spcPts val="815"/>
              </a:spcBef>
            </a:pPr>
            <a:r>
              <a:rPr dirty="0" sz="110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all the </a:t>
            </a:r>
            <a:r>
              <a:rPr dirty="0" sz="1100">
                <a:latin typeface="Verdana"/>
                <a:cs typeface="Verdana"/>
              </a:rPr>
              <a:t>tests </a:t>
            </a:r>
            <a:r>
              <a:rPr dirty="0" sz="1100" spc="-5">
                <a:latin typeface="Verdana"/>
                <a:cs typeface="Verdana"/>
              </a:rPr>
              <a:t>fail, </a:t>
            </a:r>
            <a:r>
              <a:rPr dirty="0" sz="1100">
                <a:latin typeface="Verdana"/>
                <a:cs typeface="Verdana"/>
              </a:rPr>
              <a:t>then we </a:t>
            </a:r>
            <a:r>
              <a:rPr dirty="0" sz="1100" spc="-5">
                <a:latin typeface="Verdana"/>
                <a:cs typeface="Verdana"/>
              </a:rPr>
              <a:t>split either </a:t>
            </a:r>
            <a:r>
              <a:rPr dirty="0" sz="1100">
                <a:latin typeface="Verdana"/>
                <a:cs typeface="Verdana"/>
              </a:rPr>
              <a:t>P </a:t>
            </a:r>
            <a:r>
              <a:rPr dirty="0" sz="1100" spc="5">
                <a:latin typeface="Verdana"/>
                <a:cs typeface="Verdana"/>
              </a:rPr>
              <a:t>or </a:t>
            </a:r>
            <a:r>
              <a:rPr dirty="0" sz="1100">
                <a:latin typeface="Verdana"/>
                <a:cs typeface="Verdana"/>
              </a:rPr>
              <a:t>Q </a:t>
            </a:r>
            <a:r>
              <a:rPr dirty="0" sz="1100" spc="-5">
                <a:latin typeface="Verdana"/>
                <a:cs typeface="Verdana"/>
              </a:rPr>
              <a:t>using the plane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other. The new  </a:t>
            </a:r>
            <a:r>
              <a:rPr dirty="0" sz="1100">
                <a:latin typeface="Verdana"/>
                <a:cs typeface="Verdana"/>
              </a:rPr>
              <a:t>cut </a:t>
            </a:r>
            <a:r>
              <a:rPr dirty="0" sz="1100" spc="-5">
                <a:latin typeface="Verdana"/>
                <a:cs typeface="Verdana"/>
              </a:rPr>
              <a:t>polygons are inserting into the </a:t>
            </a:r>
            <a:r>
              <a:rPr dirty="0" sz="1100">
                <a:latin typeface="Verdana"/>
                <a:cs typeface="Verdana"/>
              </a:rPr>
              <a:t>depth order and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process </a:t>
            </a:r>
            <a:r>
              <a:rPr dirty="0" sz="1100" spc="-5">
                <a:latin typeface="Verdana"/>
                <a:cs typeface="Verdana"/>
              </a:rPr>
              <a:t>continues.  </a:t>
            </a:r>
            <a:r>
              <a:rPr dirty="0" sz="1100" spc="-5">
                <a:latin typeface="Verdana"/>
                <a:cs typeface="Verdana"/>
              </a:rPr>
              <a:t>Theoretically,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this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partitioning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could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generate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O(n</a:t>
            </a:r>
            <a:r>
              <a:rPr dirty="0" baseline="31746" sz="1050" spc="-7">
                <a:latin typeface="Verdana"/>
                <a:cs typeface="Verdana"/>
              </a:rPr>
              <a:t>2</a:t>
            </a:r>
            <a:r>
              <a:rPr dirty="0" sz="1100" spc="-5">
                <a:latin typeface="Verdana"/>
                <a:cs typeface="Verdana"/>
              </a:rPr>
              <a:t>)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individual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polygons,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but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practice,  </a:t>
            </a:r>
            <a:r>
              <a:rPr dirty="0" sz="1100" spc="-5">
                <a:latin typeface="Verdana"/>
                <a:cs typeface="Verdana"/>
              </a:rPr>
              <a:t>the number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polygons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much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smaller.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05" b="1">
                <a:latin typeface="Arial"/>
                <a:cs typeface="Arial"/>
              </a:rPr>
              <a:t>Binary</a:t>
            </a:r>
            <a:r>
              <a:rPr dirty="0" sz="1800" spc="-265" b="1">
                <a:latin typeface="Arial"/>
                <a:cs typeface="Arial"/>
              </a:rPr>
              <a:t> </a:t>
            </a:r>
            <a:r>
              <a:rPr dirty="0" sz="1800" spc="-105" b="1">
                <a:latin typeface="Arial"/>
                <a:cs typeface="Arial"/>
              </a:rPr>
              <a:t>Space</a:t>
            </a:r>
            <a:r>
              <a:rPr dirty="0" sz="1800" spc="-265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Partition</a:t>
            </a:r>
            <a:r>
              <a:rPr dirty="0" sz="1800" spc="-254" b="1">
                <a:latin typeface="Arial"/>
                <a:cs typeface="Arial"/>
              </a:rPr>
              <a:t> </a:t>
            </a:r>
            <a:r>
              <a:rPr dirty="0" sz="1800" spc="-105" b="1">
                <a:latin typeface="Arial"/>
                <a:cs typeface="Arial"/>
              </a:rPr>
              <a:t>(BSP)</a:t>
            </a:r>
            <a:r>
              <a:rPr dirty="0" sz="1800" spc="-265" b="1">
                <a:latin typeface="Arial"/>
                <a:cs typeface="Arial"/>
              </a:rPr>
              <a:t> </a:t>
            </a:r>
            <a:r>
              <a:rPr dirty="0" sz="1800" spc="-125" b="1">
                <a:latin typeface="Arial"/>
                <a:cs typeface="Arial"/>
              </a:rPr>
              <a:t>Trees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9100"/>
              </a:lnSpc>
              <a:spcBef>
                <a:spcPts val="725"/>
              </a:spcBef>
            </a:pPr>
            <a:r>
              <a:rPr dirty="0" sz="1100" spc="-5">
                <a:latin typeface="Verdana"/>
                <a:cs typeface="Verdana"/>
              </a:rPr>
              <a:t>Binary </a:t>
            </a:r>
            <a:r>
              <a:rPr dirty="0" sz="1100">
                <a:latin typeface="Verdana"/>
                <a:cs typeface="Verdana"/>
              </a:rPr>
              <a:t>space </a:t>
            </a:r>
            <a:r>
              <a:rPr dirty="0" sz="1100" spc="-5">
                <a:latin typeface="Verdana"/>
                <a:cs typeface="Verdana"/>
              </a:rPr>
              <a:t>partitioning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used to </a:t>
            </a:r>
            <a:r>
              <a:rPr dirty="0" sz="1100" spc="-5">
                <a:latin typeface="Verdana"/>
                <a:cs typeface="Verdana"/>
              </a:rPr>
              <a:t>calculate visibility. </a:t>
            </a:r>
            <a:r>
              <a:rPr dirty="0" sz="1100">
                <a:latin typeface="Verdana"/>
                <a:cs typeface="Verdana"/>
              </a:rPr>
              <a:t>To build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BSP trees, </a:t>
            </a:r>
            <a:r>
              <a:rPr dirty="0" sz="1100" spc="-5">
                <a:latin typeface="Verdana"/>
                <a:cs typeface="Verdana"/>
              </a:rPr>
              <a:t>one  </a:t>
            </a:r>
            <a:r>
              <a:rPr dirty="0" sz="1100" spc="-5">
                <a:latin typeface="Verdana"/>
                <a:cs typeface="Verdana"/>
              </a:rPr>
              <a:t>should start with </a:t>
            </a:r>
            <a:r>
              <a:rPr dirty="0" sz="1100">
                <a:latin typeface="Verdana"/>
                <a:cs typeface="Verdana"/>
              </a:rPr>
              <a:t>polygons and </a:t>
            </a:r>
            <a:r>
              <a:rPr dirty="0" sz="1100" spc="-5">
                <a:latin typeface="Verdana"/>
                <a:cs typeface="Verdana"/>
              </a:rPr>
              <a:t>label </a:t>
            </a:r>
            <a:r>
              <a:rPr dirty="0" sz="1100">
                <a:latin typeface="Verdana"/>
                <a:cs typeface="Verdana"/>
              </a:rPr>
              <a:t>all the edges. </a:t>
            </a:r>
            <a:r>
              <a:rPr dirty="0" sz="1100" spc="-5">
                <a:latin typeface="Verdana"/>
                <a:cs typeface="Verdana"/>
              </a:rPr>
              <a:t>Dealing </a:t>
            </a:r>
            <a:r>
              <a:rPr dirty="0" sz="1100">
                <a:latin typeface="Verdana"/>
                <a:cs typeface="Verdana"/>
              </a:rPr>
              <a:t>with only one edge </a:t>
            </a:r>
            <a:r>
              <a:rPr dirty="0" sz="1100" spc="-5">
                <a:latin typeface="Verdana"/>
                <a:cs typeface="Verdana"/>
              </a:rPr>
              <a:t>at </a:t>
            </a:r>
            <a:r>
              <a:rPr dirty="0" sz="1100">
                <a:latin typeface="Verdana"/>
                <a:cs typeface="Verdana"/>
              </a:rPr>
              <a:t>a  </a:t>
            </a:r>
            <a:r>
              <a:rPr dirty="0" sz="1100" spc="-5">
                <a:latin typeface="Verdana"/>
                <a:cs typeface="Verdana"/>
              </a:rPr>
              <a:t>time,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extend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each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edge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so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that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it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splits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plane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two.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Place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first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edge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tree  </a:t>
            </a:r>
            <a:r>
              <a:rPr dirty="0" sz="1100" spc="-5">
                <a:latin typeface="Verdana"/>
                <a:cs typeface="Verdana"/>
              </a:rPr>
              <a:t>as </a:t>
            </a:r>
            <a:r>
              <a:rPr dirty="0" sz="1100">
                <a:latin typeface="Verdana"/>
                <a:cs typeface="Verdana"/>
              </a:rPr>
              <a:t>root. Add </a:t>
            </a:r>
            <a:r>
              <a:rPr dirty="0" sz="1100" spc="-5">
                <a:latin typeface="Verdana"/>
                <a:cs typeface="Verdana"/>
              </a:rPr>
              <a:t>subsequent </a:t>
            </a:r>
            <a:r>
              <a:rPr dirty="0" sz="1100">
                <a:latin typeface="Verdana"/>
                <a:cs typeface="Verdana"/>
              </a:rPr>
              <a:t>edges </a:t>
            </a:r>
            <a:r>
              <a:rPr dirty="0" sz="1100" spc="-5">
                <a:latin typeface="Verdana"/>
                <a:cs typeface="Verdana"/>
              </a:rPr>
              <a:t>based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whether they are inside </a:t>
            </a:r>
            <a:r>
              <a:rPr dirty="0" sz="1100">
                <a:latin typeface="Verdana"/>
                <a:cs typeface="Verdana"/>
              </a:rPr>
              <a:t>or outside. </a:t>
            </a:r>
            <a:r>
              <a:rPr dirty="0" sz="1100" spc="-5">
                <a:latin typeface="Verdana"/>
                <a:cs typeface="Verdana"/>
              </a:rPr>
              <a:t>Edges  </a:t>
            </a:r>
            <a:r>
              <a:rPr dirty="0" sz="1100" spc="-5">
                <a:latin typeface="Verdana"/>
                <a:cs typeface="Verdana"/>
              </a:rPr>
              <a:t>that span the </a:t>
            </a:r>
            <a:r>
              <a:rPr dirty="0" sz="1100">
                <a:latin typeface="Verdana"/>
                <a:cs typeface="Verdana"/>
              </a:rPr>
              <a:t>extension of an edge </a:t>
            </a:r>
            <a:r>
              <a:rPr dirty="0" sz="1100" spc="-5">
                <a:latin typeface="Verdana"/>
                <a:cs typeface="Verdana"/>
              </a:rPr>
              <a:t>that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already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tree </a:t>
            </a:r>
            <a:r>
              <a:rPr dirty="0" sz="1100">
                <a:latin typeface="Verdana"/>
                <a:cs typeface="Verdana"/>
              </a:rPr>
              <a:t>are </a:t>
            </a:r>
            <a:r>
              <a:rPr dirty="0" sz="1100" spc="-5">
                <a:latin typeface="Verdana"/>
                <a:cs typeface="Verdana"/>
              </a:rPr>
              <a:t>split into two </a:t>
            </a:r>
            <a:r>
              <a:rPr dirty="0" sz="1100">
                <a:latin typeface="Verdana"/>
                <a:cs typeface="Verdana"/>
              </a:rPr>
              <a:t>and  </a:t>
            </a:r>
            <a:r>
              <a:rPr dirty="0" sz="1100">
                <a:latin typeface="Verdana"/>
                <a:cs typeface="Verdana"/>
              </a:rPr>
              <a:t>both </a:t>
            </a:r>
            <a:r>
              <a:rPr dirty="0" sz="1100" spc="-5">
                <a:latin typeface="Verdana"/>
                <a:cs typeface="Verdana"/>
              </a:rPr>
              <a:t>are added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tree.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00555" y="914399"/>
            <a:ext cx="4853940" cy="19979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66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349878" y="5516752"/>
            <a:ext cx="1417955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Figure: BSP</a:t>
            </a:r>
            <a:r>
              <a:rPr dirty="0" sz="1100" spc="-65" b="1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Trees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6304" y="6153784"/>
            <a:ext cx="5855970" cy="2558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300" algn="l"/>
              </a:tabLst>
            </a:pPr>
            <a:r>
              <a:rPr dirty="0" sz="1100">
                <a:latin typeface="Verdana"/>
                <a:cs typeface="Verdana"/>
              </a:rPr>
              <a:t>From </a:t>
            </a:r>
            <a:r>
              <a:rPr dirty="0" sz="1100" spc="-5">
                <a:latin typeface="Verdana"/>
                <a:cs typeface="Verdana"/>
              </a:rPr>
              <a:t>the above figure, first take </a:t>
            </a:r>
            <a:r>
              <a:rPr dirty="0" sz="1100" b="1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as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root.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Font typeface="Symbol"/>
              <a:buChar char=""/>
            </a:pPr>
            <a:endParaRPr sz="1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300" algn="l"/>
              </a:tabLst>
            </a:pPr>
            <a:r>
              <a:rPr dirty="0" sz="1100" spc="-5">
                <a:latin typeface="Verdana"/>
                <a:cs typeface="Verdana"/>
              </a:rPr>
              <a:t>Make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list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all </a:t>
            </a:r>
            <a:r>
              <a:rPr dirty="0" sz="1100">
                <a:latin typeface="Verdana"/>
                <a:cs typeface="Verdana"/>
              </a:rPr>
              <a:t>nodes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figure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(a).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buFont typeface="Symbol"/>
              <a:buChar char=""/>
            </a:pPr>
            <a:endParaRPr sz="1250">
              <a:latin typeface="Times New Roman"/>
              <a:cs typeface="Times New Roman"/>
            </a:endParaRPr>
          </a:p>
          <a:p>
            <a:pPr marL="241300" marR="5080" indent="-228600">
              <a:lnSpc>
                <a:spcPct val="109100"/>
              </a:lnSpc>
              <a:buFont typeface="Symbol"/>
              <a:buChar char=""/>
              <a:tabLst>
                <a:tab pos="241300" algn="l"/>
              </a:tabLst>
            </a:pPr>
            <a:r>
              <a:rPr dirty="0" sz="1100" spc="-5">
                <a:latin typeface="Verdana"/>
                <a:cs typeface="Verdana"/>
              </a:rPr>
              <a:t>Put all the </a:t>
            </a:r>
            <a:r>
              <a:rPr dirty="0" sz="1100">
                <a:latin typeface="Verdana"/>
                <a:cs typeface="Verdana"/>
              </a:rPr>
              <a:t>nodes </a:t>
            </a:r>
            <a:r>
              <a:rPr dirty="0" sz="1100" spc="-5">
                <a:latin typeface="Verdana"/>
                <a:cs typeface="Verdana"/>
              </a:rPr>
              <a:t>that are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front of root </a:t>
            </a:r>
            <a:r>
              <a:rPr dirty="0" sz="1100" b="1">
                <a:latin typeface="Verdana"/>
                <a:cs typeface="Verdana"/>
              </a:rPr>
              <a:t>A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the left side </a:t>
            </a:r>
            <a:r>
              <a:rPr dirty="0" sz="1100">
                <a:latin typeface="Verdana"/>
                <a:cs typeface="Verdana"/>
              </a:rPr>
              <a:t>of node </a:t>
            </a:r>
            <a:r>
              <a:rPr dirty="0" sz="1100" b="1">
                <a:latin typeface="Verdana"/>
                <a:cs typeface="Verdana"/>
              </a:rPr>
              <a:t>A </a:t>
            </a:r>
            <a:r>
              <a:rPr dirty="0" sz="1100">
                <a:latin typeface="Verdana"/>
                <a:cs typeface="Verdana"/>
              </a:rPr>
              <a:t>and put</a:t>
            </a:r>
            <a:r>
              <a:rPr dirty="0" sz="1100" spc="-1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all  </a:t>
            </a:r>
            <a:r>
              <a:rPr dirty="0" sz="1100">
                <a:latin typeface="Verdana"/>
                <a:cs typeface="Verdana"/>
              </a:rPr>
              <a:t>those nodes </a:t>
            </a:r>
            <a:r>
              <a:rPr dirty="0" sz="1100" spc="-5">
                <a:latin typeface="Verdana"/>
                <a:cs typeface="Verdana"/>
              </a:rPr>
              <a:t>that are behind the root </a:t>
            </a:r>
            <a:r>
              <a:rPr dirty="0" sz="1100" b="1">
                <a:latin typeface="Verdana"/>
                <a:cs typeface="Verdana"/>
              </a:rPr>
              <a:t>A </a:t>
            </a:r>
            <a:r>
              <a:rPr dirty="0" sz="1100">
                <a:latin typeface="Verdana"/>
                <a:cs typeface="Verdana"/>
              </a:rPr>
              <a:t>to the </a:t>
            </a:r>
            <a:r>
              <a:rPr dirty="0" sz="1100" spc="-5">
                <a:latin typeface="Verdana"/>
                <a:cs typeface="Verdana"/>
              </a:rPr>
              <a:t>right side as </a:t>
            </a:r>
            <a:r>
              <a:rPr dirty="0" sz="1100">
                <a:latin typeface="Verdana"/>
                <a:cs typeface="Verdana"/>
              </a:rPr>
              <a:t>shown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figure</a:t>
            </a:r>
            <a:r>
              <a:rPr dirty="0" sz="1100" spc="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(b).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Symbol"/>
              <a:buChar char=""/>
            </a:pPr>
            <a:endParaRPr sz="1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300" algn="l"/>
              </a:tabLst>
            </a:pPr>
            <a:r>
              <a:rPr dirty="0" sz="1100">
                <a:latin typeface="Verdana"/>
                <a:cs typeface="Verdana"/>
              </a:rPr>
              <a:t>Process </a:t>
            </a:r>
            <a:r>
              <a:rPr dirty="0" sz="1100" spc="-5">
                <a:latin typeface="Verdana"/>
                <a:cs typeface="Verdana"/>
              </a:rPr>
              <a:t>all the front </a:t>
            </a:r>
            <a:r>
              <a:rPr dirty="0" sz="1100">
                <a:latin typeface="Verdana"/>
                <a:cs typeface="Verdana"/>
              </a:rPr>
              <a:t>nodes </a:t>
            </a:r>
            <a:r>
              <a:rPr dirty="0" sz="1100" spc="-5">
                <a:latin typeface="Verdana"/>
                <a:cs typeface="Verdana"/>
              </a:rPr>
              <a:t>first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then </a:t>
            </a:r>
            <a:r>
              <a:rPr dirty="0" sz="1100">
                <a:latin typeface="Verdana"/>
                <a:cs typeface="Verdana"/>
              </a:rPr>
              <a:t>the nodes </a:t>
            </a:r>
            <a:r>
              <a:rPr dirty="0" sz="1100" spc="-5">
                <a:latin typeface="Verdana"/>
                <a:cs typeface="Verdana"/>
              </a:rPr>
              <a:t>at the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back.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"/>
              </a:spcBef>
              <a:buFont typeface="Symbol"/>
              <a:buChar char=""/>
            </a:pPr>
            <a:endParaRPr sz="1250">
              <a:latin typeface="Times New Roman"/>
              <a:cs typeface="Times New Roman"/>
            </a:endParaRPr>
          </a:p>
          <a:p>
            <a:pPr algn="just" marL="241300" marR="5080" indent="-228600">
              <a:lnSpc>
                <a:spcPct val="109100"/>
              </a:lnSpc>
              <a:buFont typeface="Symbol"/>
              <a:buChar char=""/>
              <a:tabLst>
                <a:tab pos="241300" algn="l"/>
              </a:tabLst>
            </a:pPr>
            <a:r>
              <a:rPr dirty="0" sz="1100">
                <a:latin typeface="Verdana"/>
                <a:cs typeface="Verdana"/>
              </a:rPr>
              <a:t>As shown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figure </a:t>
            </a:r>
            <a:r>
              <a:rPr dirty="0" sz="1100">
                <a:latin typeface="Verdana"/>
                <a:cs typeface="Verdana"/>
              </a:rPr>
              <a:t>(c), we </a:t>
            </a:r>
            <a:r>
              <a:rPr dirty="0" sz="1100" spc="-5">
                <a:latin typeface="Verdana"/>
                <a:cs typeface="Verdana"/>
              </a:rPr>
              <a:t>will first process the </a:t>
            </a:r>
            <a:r>
              <a:rPr dirty="0" sz="1100">
                <a:latin typeface="Verdana"/>
                <a:cs typeface="Verdana"/>
              </a:rPr>
              <a:t>node </a:t>
            </a:r>
            <a:r>
              <a:rPr dirty="0" sz="1100" spc="-5" b="1">
                <a:latin typeface="Verdana"/>
                <a:cs typeface="Verdana"/>
              </a:rPr>
              <a:t>B</a:t>
            </a:r>
            <a:r>
              <a:rPr dirty="0" sz="1100" spc="-5">
                <a:latin typeface="Verdana"/>
                <a:cs typeface="Verdana"/>
              </a:rPr>
              <a:t>. </a:t>
            </a:r>
            <a:r>
              <a:rPr dirty="0" sz="1100">
                <a:latin typeface="Verdana"/>
                <a:cs typeface="Verdana"/>
              </a:rPr>
              <a:t>As there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nothing </a:t>
            </a:r>
            <a:r>
              <a:rPr dirty="0" sz="1100" spc="-10">
                <a:latin typeface="Verdana"/>
                <a:cs typeface="Verdana"/>
              </a:rPr>
              <a:t>in  </a:t>
            </a:r>
            <a:r>
              <a:rPr dirty="0" sz="1100">
                <a:latin typeface="Verdana"/>
                <a:cs typeface="Verdana"/>
              </a:rPr>
              <a:t>front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node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B</a:t>
            </a:r>
            <a:r>
              <a:rPr dirty="0" sz="1100" spc="-5">
                <a:latin typeface="Verdana"/>
                <a:cs typeface="Verdana"/>
              </a:rPr>
              <a:t>,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5">
                <a:latin typeface="Verdana"/>
                <a:cs typeface="Verdana"/>
              </a:rPr>
              <a:t>we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have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put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NIL.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However,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have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node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C</a:t>
            </a:r>
            <a:r>
              <a:rPr dirty="0" sz="1100" spc="-25" b="1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at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back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node  </a:t>
            </a:r>
            <a:r>
              <a:rPr dirty="0" sz="1100" spc="-5" b="1">
                <a:latin typeface="Verdana"/>
                <a:cs typeface="Verdana"/>
              </a:rPr>
              <a:t>B, </a:t>
            </a:r>
            <a:r>
              <a:rPr dirty="0" sz="1100">
                <a:latin typeface="Verdana"/>
                <a:cs typeface="Verdana"/>
              </a:rPr>
              <a:t>so node </a:t>
            </a:r>
            <a:r>
              <a:rPr dirty="0" sz="1100" b="1">
                <a:latin typeface="Verdana"/>
                <a:cs typeface="Verdana"/>
              </a:rPr>
              <a:t>C </a:t>
            </a:r>
            <a:r>
              <a:rPr dirty="0" sz="1100" spc="-5">
                <a:latin typeface="Verdana"/>
                <a:cs typeface="Verdana"/>
              </a:rPr>
              <a:t>will </a:t>
            </a:r>
            <a:r>
              <a:rPr dirty="0" sz="1100">
                <a:latin typeface="Verdana"/>
                <a:cs typeface="Verdana"/>
              </a:rPr>
              <a:t>go to </a:t>
            </a:r>
            <a:r>
              <a:rPr dirty="0" sz="1100" spc="-5">
                <a:latin typeface="Verdana"/>
                <a:cs typeface="Verdana"/>
              </a:rPr>
              <a:t>the right side </a:t>
            </a:r>
            <a:r>
              <a:rPr dirty="0" sz="1100">
                <a:latin typeface="Verdana"/>
                <a:cs typeface="Verdana"/>
              </a:rPr>
              <a:t>of node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B</a:t>
            </a:r>
            <a:r>
              <a:rPr dirty="0" sz="1100" spc="-5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Font typeface="Symbol"/>
              <a:buChar char=""/>
            </a:pPr>
            <a:endParaRPr sz="13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Font typeface="Symbol"/>
              <a:buChar char=""/>
              <a:tabLst>
                <a:tab pos="241300" algn="l"/>
              </a:tabLst>
            </a:pPr>
            <a:r>
              <a:rPr dirty="0" sz="1100" spc="-5">
                <a:latin typeface="Verdana"/>
                <a:cs typeface="Verdana"/>
              </a:rPr>
              <a:t>Repeat the same process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node</a:t>
            </a:r>
            <a:r>
              <a:rPr dirty="0" sz="1100" spc="-5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D</a:t>
            </a:r>
            <a:r>
              <a:rPr dirty="0" sz="1100" spc="-5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00100" y="914399"/>
            <a:ext cx="5929884" cy="2484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27988" y="3514343"/>
            <a:ext cx="4800600" cy="1888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67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" y="38099"/>
            <a:ext cx="7499984" cy="1296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r" marR="662305">
              <a:lnSpc>
                <a:spcPct val="100000"/>
              </a:lnSpc>
              <a:spcBef>
                <a:spcPts val="690"/>
              </a:spcBef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1812" y="2706877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400" y="1814291"/>
            <a:ext cx="6085205" cy="32880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8200"/>
              </a:lnSpc>
            </a:pP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French/American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mathematician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Dr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Benoit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Mandelbrot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discovered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Fractals.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word  </a:t>
            </a:r>
            <a:r>
              <a:rPr dirty="0" sz="1100">
                <a:latin typeface="Verdana"/>
                <a:cs typeface="Verdana"/>
              </a:rPr>
              <a:t>fractal </a:t>
            </a:r>
            <a:r>
              <a:rPr dirty="0" sz="1100" spc="-5">
                <a:latin typeface="Verdana"/>
                <a:cs typeface="Verdana"/>
              </a:rPr>
              <a:t>was derived </a:t>
            </a:r>
            <a:r>
              <a:rPr dirty="0" sz="1100">
                <a:latin typeface="Verdana"/>
                <a:cs typeface="Verdana"/>
              </a:rPr>
              <a:t>from a </a:t>
            </a:r>
            <a:r>
              <a:rPr dirty="0" sz="1100" spc="-5">
                <a:latin typeface="Verdana"/>
                <a:cs typeface="Verdana"/>
              </a:rPr>
              <a:t>Latin word </a:t>
            </a:r>
            <a:r>
              <a:rPr dirty="0" sz="1100" i="1">
                <a:latin typeface="Verdana"/>
                <a:cs typeface="Verdana"/>
              </a:rPr>
              <a:t>fractus </a:t>
            </a:r>
            <a:r>
              <a:rPr dirty="0" sz="1100" spc="-5">
                <a:latin typeface="Verdana"/>
                <a:cs typeface="Verdana"/>
              </a:rPr>
              <a:t>which means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broken.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95" b="1">
                <a:latin typeface="Arial"/>
                <a:cs typeface="Arial"/>
              </a:rPr>
              <a:t>What</a:t>
            </a:r>
            <a:r>
              <a:rPr dirty="0" sz="1800" spc="-295" b="1">
                <a:latin typeface="Arial"/>
                <a:cs typeface="Arial"/>
              </a:rPr>
              <a:t> </a:t>
            </a:r>
            <a:r>
              <a:rPr dirty="0" sz="1800" spc="-85" b="1">
                <a:latin typeface="Arial"/>
                <a:cs typeface="Arial"/>
              </a:rPr>
              <a:t>are</a:t>
            </a:r>
            <a:r>
              <a:rPr dirty="0" sz="1800" spc="-295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Fractals?</a:t>
            </a:r>
            <a:endParaRPr sz="1800">
              <a:latin typeface="Arial"/>
              <a:cs typeface="Arial"/>
            </a:endParaRPr>
          </a:p>
          <a:p>
            <a:pPr algn="just" marL="12700" marR="5715">
              <a:lnSpc>
                <a:spcPct val="108900"/>
              </a:lnSpc>
              <a:spcBef>
                <a:spcPts val="725"/>
              </a:spcBef>
            </a:pPr>
            <a:r>
              <a:rPr dirty="0" sz="1100" spc="-5">
                <a:latin typeface="Verdana"/>
                <a:cs typeface="Verdana"/>
              </a:rPr>
              <a:t>Fractals are very complex pictures </a:t>
            </a:r>
            <a:r>
              <a:rPr dirty="0" sz="1100">
                <a:latin typeface="Verdana"/>
                <a:cs typeface="Verdana"/>
              </a:rPr>
              <a:t>generated by a </a:t>
            </a:r>
            <a:r>
              <a:rPr dirty="0" sz="1100" spc="-5">
                <a:latin typeface="Verdana"/>
                <a:cs typeface="Verdana"/>
              </a:rPr>
              <a:t>computer </a:t>
            </a:r>
            <a:r>
              <a:rPr dirty="0" sz="1100">
                <a:latin typeface="Verdana"/>
                <a:cs typeface="Verdana"/>
              </a:rPr>
              <a:t>from a </a:t>
            </a:r>
            <a:r>
              <a:rPr dirty="0" sz="1100" spc="-5">
                <a:latin typeface="Verdana"/>
                <a:cs typeface="Verdana"/>
              </a:rPr>
              <a:t>single formula.  </a:t>
            </a:r>
            <a:r>
              <a:rPr dirty="0" sz="1100">
                <a:latin typeface="Verdana"/>
                <a:cs typeface="Verdana"/>
              </a:rPr>
              <a:t>They </a:t>
            </a:r>
            <a:r>
              <a:rPr dirty="0" sz="1100" spc="-5">
                <a:latin typeface="Verdana"/>
                <a:cs typeface="Verdana"/>
              </a:rPr>
              <a:t>are created using iterations. This </a:t>
            </a:r>
            <a:r>
              <a:rPr dirty="0" sz="1100">
                <a:latin typeface="Verdana"/>
                <a:cs typeface="Verdana"/>
              </a:rPr>
              <a:t>means one </a:t>
            </a:r>
            <a:r>
              <a:rPr dirty="0" sz="1100" spc="-5">
                <a:latin typeface="Verdana"/>
                <a:cs typeface="Verdana"/>
              </a:rPr>
              <a:t>formula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repeated </a:t>
            </a:r>
            <a:r>
              <a:rPr dirty="0" sz="1100" spc="-5">
                <a:latin typeface="Verdana"/>
                <a:cs typeface="Verdana"/>
              </a:rPr>
              <a:t>with slightly  </a:t>
            </a:r>
            <a:r>
              <a:rPr dirty="0" sz="1100" spc="-5">
                <a:latin typeface="Verdana"/>
                <a:cs typeface="Verdana"/>
              </a:rPr>
              <a:t>different values </a:t>
            </a:r>
            <a:r>
              <a:rPr dirty="0" sz="1100">
                <a:latin typeface="Verdana"/>
                <a:cs typeface="Verdana"/>
              </a:rPr>
              <a:t>over and over </a:t>
            </a:r>
            <a:r>
              <a:rPr dirty="0" sz="1100" spc="-5">
                <a:latin typeface="Verdana"/>
                <a:cs typeface="Verdana"/>
              </a:rPr>
              <a:t>again, </a:t>
            </a:r>
            <a:r>
              <a:rPr dirty="0" sz="1100">
                <a:latin typeface="Verdana"/>
                <a:cs typeface="Verdana"/>
              </a:rPr>
              <a:t>taking </a:t>
            </a:r>
            <a:r>
              <a:rPr dirty="0" sz="1100" spc="-5">
                <a:latin typeface="Verdana"/>
                <a:cs typeface="Verdana"/>
              </a:rPr>
              <a:t>into </a:t>
            </a:r>
            <a:r>
              <a:rPr dirty="0" sz="1100">
                <a:latin typeface="Verdana"/>
                <a:cs typeface="Verdana"/>
              </a:rPr>
              <a:t>account </a:t>
            </a:r>
            <a:r>
              <a:rPr dirty="0" sz="1100" spc="-5">
                <a:latin typeface="Verdana"/>
                <a:cs typeface="Verdana"/>
              </a:rPr>
              <a:t>the results from the</a:t>
            </a:r>
            <a:r>
              <a:rPr dirty="0" sz="1100" spc="-1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previous  </a:t>
            </a:r>
            <a:r>
              <a:rPr dirty="0" sz="1100" spc="-5">
                <a:latin typeface="Verdana"/>
                <a:cs typeface="Verdana"/>
              </a:rPr>
              <a:t>iteration.</a:t>
            </a:r>
            <a:endParaRPr sz="11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925"/>
              </a:spcBef>
            </a:pPr>
            <a:r>
              <a:rPr dirty="0" sz="1100" spc="-5">
                <a:latin typeface="Verdana"/>
                <a:cs typeface="Verdana"/>
              </a:rPr>
              <a:t>Fractals are used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many </a:t>
            </a:r>
            <a:r>
              <a:rPr dirty="0" sz="1100">
                <a:latin typeface="Verdana"/>
                <a:cs typeface="Verdana"/>
              </a:rPr>
              <a:t>areas such</a:t>
            </a:r>
            <a:r>
              <a:rPr dirty="0" sz="1100" spc="-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as:</a:t>
            </a:r>
            <a:endParaRPr sz="1100">
              <a:latin typeface="Verdana"/>
              <a:cs typeface="Verdana"/>
            </a:endParaRPr>
          </a:p>
          <a:p>
            <a:pPr marL="469900" indent="-228600">
              <a:lnSpc>
                <a:spcPct val="100000"/>
              </a:lnSpc>
              <a:spcBef>
                <a:spcPts val="935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5" b="1">
                <a:latin typeface="Verdana"/>
                <a:cs typeface="Verdana"/>
              </a:rPr>
              <a:t>Astronomy: </a:t>
            </a:r>
            <a:r>
              <a:rPr dirty="0" sz="1100" spc="-5">
                <a:latin typeface="Verdana"/>
                <a:cs typeface="Verdana"/>
              </a:rPr>
              <a:t>For analyzing galaxies, rings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Saturn,</a:t>
            </a:r>
            <a:r>
              <a:rPr dirty="0" sz="1100" spc="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etc.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1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469900" marR="6985" indent="-228600">
              <a:lnSpc>
                <a:spcPct val="100899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 spc="-5" b="1">
                <a:latin typeface="Verdana"/>
                <a:cs typeface="Verdana"/>
              </a:rPr>
              <a:t>Biology/Chemistry: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depicting bacteria cultures, Chemical </a:t>
            </a:r>
            <a:r>
              <a:rPr dirty="0" sz="1100">
                <a:latin typeface="Verdana"/>
                <a:cs typeface="Verdana"/>
              </a:rPr>
              <a:t>reactions,  </a:t>
            </a:r>
            <a:r>
              <a:rPr dirty="0" sz="1100" spc="-5">
                <a:latin typeface="Verdana"/>
                <a:cs typeface="Verdana"/>
              </a:rPr>
              <a:t>human anatomy, molecules,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plants,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1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469900" marR="5080" indent="-228600">
              <a:lnSpc>
                <a:spcPct val="100899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 b="1">
                <a:latin typeface="Verdana"/>
                <a:cs typeface="Verdana"/>
              </a:rPr>
              <a:t>Others: </a:t>
            </a:r>
            <a:r>
              <a:rPr dirty="0" sz="1100" spc="-5">
                <a:latin typeface="Verdana"/>
                <a:cs typeface="Verdana"/>
              </a:rPr>
              <a:t>For depicting clouds, </a:t>
            </a:r>
            <a:r>
              <a:rPr dirty="0" sz="1100">
                <a:latin typeface="Verdana"/>
                <a:cs typeface="Verdana"/>
              </a:rPr>
              <a:t>coastline and </a:t>
            </a:r>
            <a:r>
              <a:rPr dirty="0" sz="1100" spc="-5">
                <a:latin typeface="Verdana"/>
                <a:cs typeface="Verdana"/>
              </a:rPr>
              <a:t>borderlines, </a:t>
            </a:r>
            <a:r>
              <a:rPr dirty="0" sz="1100">
                <a:latin typeface="Verdana"/>
                <a:cs typeface="Verdana"/>
              </a:rPr>
              <a:t>data </a:t>
            </a:r>
            <a:r>
              <a:rPr dirty="0" sz="1100" spc="-5">
                <a:latin typeface="Verdana"/>
                <a:cs typeface="Verdana"/>
              </a:rPr>
              <a:t>compression,  </a:t>
            </a:r>
            <a:r>
              <a:rPr dirty="0" sz="1100" spc="-5">
                <a:latin typeface="Verdana"/>
                <a:cs typeface="Verdana"/>
              </a:rPr>
              <a:t>diffusion, </a:t>
            </a:r>
            <a:r>
              <a:rPr dirty="0" sz="1100">
                <a:latin typeface="Verdana"/>
                <a:cs typeface="Verdana"/>
              </a:rPr>
              <a:t>economy, </a:t>
            </a:r>
            <a:r>
              <a:rPr dirty="0" sz="1100" spc="-5">
                <a:latin typeface="Verdana"/>
                <a:cs typeface="Verdana"/>
              </a:rPr>
              <a:t>fractal </a:t>
            </a:r>
            <a:r>
              <a:rPr dirty="0" sz="1100">
                <a:latin typeface="Verdana"/>
                <a:cs typeface="Verdana"/>
              </a:rPr>
              <a:t>art, fractal </a:t>
            </a:r>
            <a:r>
              <a:rPr dirty="0" sz="1100" spc="-5">
                <a:latin typeface="Verdana"/>
                <a:cs typeface="Verdana"/>
              </a:rPr>
              <a:t>music, landscapes, </a:t>
            </a:r>
            <a:r>
              <a:rPr dirty="0" sz="1100">
                <a:latin typeface="Verdana"/>
                <a:cs typeface="Verdana"/>
              </a:rPr>
              <a:t>special effect,</a:t>
            </a:r>
            <a:r>
              <a:rPr dirty="0" sz="1100" spc="-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etc.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1812" y="8529573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87400" y="7832089"/>
            <a:ext cx="6085205" cy="1503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Figure:</a:t>
            </a:r>
            <a:r>
              <a:rPr dirty="0" sz="1100" spc="-55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Fractals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14" b="1">
                <a:latin typeface="Arial"/>
                <a:cs typeface="Arial"/>
              </a:rPr>
              <a:t>Generation</a:t>
            </a:r>
            <a:r>
              <a:rPr dirty="0" sz="1800" spc="-305" b="1">
                <a:latin typeface="Arial"/>
                <a:cs typeface="Arial"/>
              </a:rPr>
              <a:t> </a:t>
            </a:r>
            <a:r>
              <a:rPr dirty="0" sz="1800" spc="-60" b="1">
                <a:latin typeface="Arial"/>
                <a:cs typeface="Arial"/>
              </a:rPr>
              <a:t>of</a:t>
            </a:r>
            <a:r>
              <a:rPr dirty="0" sz="1800" spc="-305" b="1">
                <a:latin typeface="Arial"/>
                <a:cs typeface="Arial"/>
              </a:rPr>
              <a:t> </a:t>
            </a:r>
            <a:r>
              <a:rPr dirty="0" sz="1800" spc="-110" b="1">
                <a:latin typeface="Arial"/>
                <a:cs typeface="Arial"/>
              </a:rPr>
              <a:t>Fractals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8800"/>
              </a:lnSpc>
              <a:spcBef>
                <a:spcPts val="725"/>
              </a:spcBef>
            </a:pPr>
            <a:r>
              <a:rPr dirty="0" sz="1100" spc="-5">
                <a:latin typeface="Verdana"/>
                <a:cs typeface="Verdana"/>
              </a:rPr>
              <a:t>Fractals </a:t>
            </a:r>
            <a:r>
              <a:rPr dirty="0" sz="1100">
                <a:latin typeface="Verdana"/>
                <a:cs typeface="Verdana"/>
              </a:rPr>
              <a:t>can be generated by </a:t>
            </a:r>
            <a:r>
              <a:rPr dirty="0" sz="1100" spc="-5">
                <a:latin typeface="Verdana"/>
                <a:cs typeface="Verdana"/>
              </a:rPr>
              <a:t>repeating the </a:t>
            </a:r>
            <a:r>
              <a:rPr dirty="0" sz="1100">
                <a:latin typeface="Verdana"/>
                <a:cs typeface="Verdana"/>
              </a:rPr>
              <a:t>same shape over and over </a:t>
            </a:r>
            <a:r>
              <a:rPr dirty="0" sz="1100" spc="-5">
                <a:latin typeface="Verdana"/>
                <a:cs typeface="Verdana"/>
              </a:rPr>
              <a:t>again as</a:t>
            </a:r>
            <a:r>
              <a:rPr dirty="0" sz="1100" spc="-20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shown 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following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figure.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figure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(a)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shows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5">
                <a:latin typeface="Verdana"/>
                <a:cs typeface="Verdana"/>
              </a:rPr>
              <a:t>an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equilateral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triangle.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In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figure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(b),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  </a:t>
            </a:r>
            <a:r>
              <a:rPr dirty="0" sz="1100">
                <a:latin typeface="Verdana"/>
                <a:cs typeface="Verdana"/>
              </a:rPr>
              <a:t>see </a:t>
            </a:r>
            <a:r>
              <a:rPr dirty="0" sz="1100" spc="-5">
                <a:latin typeface="Verdana"/>
                <a:cs typeface="Verdana"/>
              </a:rPr>
              <a:t>that the triangle is </a:t>
            </a:r>
            <a:r>
              <a:rPr dirty="0" sz="1100">
                <a:latin typeface="Verdana"/>
                <a:cs typeface="Verdana"/>
              </a:rPr>
              <a:t>repeated to create a </a:t>
            </a:r>
            <a:r>
              <a:rPr dirty="0" sz="1100" spc="-5">
                <a:latin typeface="Verdana"/>
                <a:cs typeface="Verdana"/>
              </a:rPr>
              <a:t>star-like </a:t>
            </a:r>
            <a:r>
              <a:rPr dirty="0" sz="1100">
                <a:latin typeface="Verdana"/>
                <a:cs typeface="Verdana"/>
              </a:rPr>
              <a:t>shape. In </a:t>
            </a:r>
            <a:r>
              <a:rPr dirty="0" sz="1100" spc="-5">
                <a:latin typeface="Verdana"/>
                <a:cs typeface="Verdana"/>
              </a:rPr>
              <a:t>figure </a:t>
            </a:r>
            <a:r>
              <a:rPr dirty="0" sz="1100">
                <a:latin typeface="Verdana"/>
                <a:cs typeface="Verdana"/>
              </a:rPr>
              <a:t>(c), we can see  </a:t>
            </a:r>
            <a:r>
              <a:rPr dirty="0" sz="1100" spc="-5">
                <a:latin typeface="Verdana"/>
                <a:cs typeface="Verdana"/>
              </a:rPr>
              <a:t>that the star </a:t>
            </a:r>
            <a:r>
              <a:rPr dirty="0" sz="1100">
                <a:latin typeface="Verdana"/>
                <a:cs typeface="Verdana"/>
              </a:rPr>
              <a:t>shape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figure (b)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repeated </a:t>
            </a:r>
            <a:r>
              <a:rPr dirty="0" sz="1100" spc="-5">
                <a:latin typeface="Verdana"/>
                <a:cs typeface="Verdana"/>
              </a:rPr>
              <a:t>again </a:t>
            </a:r>
            <a:r>
              <a:rPr dirty="0" sz="1100">
                <a:latin typeface="Verdana"/>
                <a:cs typeface="Verdana"/>
              </a:rPr>
              <a:t>and again to create a new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shape.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33500" y="5222747"/>
            <a:ext cx="4989689" cy="24886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480" y="38099"/>
            <a:ext cx="7499984" cy="1296035"/>
          </a:xfrm>
          <a:custGeom>
            <a:avLst/>
            <a:gdLst/>
            <a:ahLst/>
            <a:cxnLst/>
            <a:rect l="l" t="t" r="r" b="b"/>
            <a:pathLst>
              <a:path w="7499984" h="1296035">
                <a:moveTo>
                  <a:pt x="0" y="1295653"/>
                </a:moveTo>
                <a:lnTo>
                  <a:pt x="7499604" y="1295653"/>
                </a:lnTo>
                <a:lnTo>
                  <a:pt x="7499604" y="0"/>
                </a:lnTo>
                <a:lnTo>
                  <a:pt x="0" y="0"/>
                </a:lnTo>
                <a:lnTo>
                  <a:pt x="0" y="1295653"/>
                </a:lnTo>
                <a:close/>
              </a:path>
            </a:pathLst>
          </a:custGeom>
          <a:solidFill>
            <a:srgbClr val="0031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865247" y="362203"/>
            <a:ext cx="184150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70" b="0">
                <a:solidFill>
                  <a:srgbClr val="FFFFFF"/>
                </a:solidFill>
                <a:latin typeface="Calibri Light"/>
                <a:cs typeface="Calibri Light"/>
              </a:rPr>
              <a:t>11.</a:t>
            </a:r>
            <a:r>
              <a:rPr dirty="0" sz="2800" spc="-245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800" spc="-95" b="0">
                <a:solidFill>
                  <a:srgbClr val="FFFFFF"/>
                </a:solidFill>
                <a:latin typeface="Calibri Light"/>
                <a:cs typeface="Calibri Light"/>
              </a:rPr>
              <a:t>FRACTALS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480" y="1352803"/>
            <a:ext cx="7499984" cy="0"/>
          </a:xfrm>
          <a:custGeom>
            <a:avLst/>
            <a:gdLst/>
            <a:ahLst/>
            <a:cxnLst/>
            <a:rect l="l" t="t" r="r" b="b"/>
            <a:pathLst>
              <a:path w="7499984" h="0">
                <a:moveTo>
                  <a:pt x="0" y="0"/>
                </a:moveTo>
                <a:lnTo>
                  <a:pt x="7499604" y="0"/>
                </a:lnTo>
              </a:path>
            </a:pathLst>
          </a:custGeom>
          <a:ln w="3810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240" y="0"/>
            <a:ext cx="0" cy="1372235"/>
          </a:xfrm>
          <a:custGeom>
            <a:avLst/>
            <a:gdLst/>
            <a:ahLst/>
            <a:cxnLst/>
            <a:rect l="l" t="t" r="r" b="b"/>
            <a:pathLst>
              <a:path w="0" h="1372235">
                <a:moveTo>
                  <a:pt x="0" y="0"/>
                </a:moveTo>
                <a:lnTo>
                  <a:pt x="0" y="13718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45323" y="0"/>
            <a:ext cx="0" cy="1372235"/>
          </a:xfrm>
          <a:custGeom>
            <a:avLst/>
            <a:gdLst/>
            <a:ahLst/>
            <a:cxnLst/>
            <a:rect l="l" t="t" r="r" b="b"/>
            <a:pathLst>
              <a:path w="0" h="1372235">
                <a:moveTo>
                  <a:pt x="0" y="0"/>
                </a:moveTo>
                <a:lnTo>
                  <a:pt x="0" y="13718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68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400" y="447040"/>
            <a:ext cx="6085205" cy="824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4557395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12700" marR="7620">
              <a:lnSpc>
                <a:spcPct val="108200"/>
              </a:lnSpc>
              <a:spcBef>
                <a:spcPts val="980"/>
              </a:spcBef>
            </a:pPr>
            <a:r>
              <a:rPr dirty="0" sz="1100">
                <a:latin typeface="Verdana"/>
                <a:cs typeface="Verdana"/>
              </a:rPr>
              <a:t>We can do </a:t>
            </a:r>
            <a:r>
              <a:rPr dirty="0" sz="1100" spc="-5">
                <a:latin typeface="Verdana"/>
                <a:cs typeface="Verdana"/>
              </a:rPr>
              <a:t>unlimited number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iteration </a:t>
            </a:r>
            <a:r>
              <a:rPr dirty="0" sz="1100">
                <a:latin typeface="Verdana"/>
                <a:cs typeface="Verdana"/>
              </a:rPr>
              <a:t>to create a </a:t>
            </a:r>
            <a:r>
              <a:rPr dirty="0" sz="1100" spc="-5">
                <a:latin typeface="Verdana"/>
                <a:cs typeface="Verdana"/>
              </a:rPr>
              <a:t>desired </a:t>
            </a:r>
            <a:r>
              <a:rPr dirty="0" sz="1100">
                <a:latin typeface="Verdana"/>
                <a:cs typeface="Verdana"/>
              </a:rPr>
              <a:t>shape. In </a:t>
            </a:r>
            <a:r>
              <a:rPr dirty="0" sz="1100" spc="-5">
                <a:latin typeface="Verdana"/>
                <a:cs typeface="Verdana"/>
              </a:rPr>
              <a:t>programming  </a:t>
            </a:r>
            <a:r>
              <a:rPr dirty="0" sz="1100" spc="-5">
                <a:latin typeface="Verdana"/>
                <a:cs typeface="Verdana"/>
              </a:rPr>
              <a:t>terms, recursion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used to create such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shapes.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51712" y="2796632"/>
          <a:ext cx="5639435" cy="140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5081"/>
                <a:gridCol w="1821484"/>
                <a:gridCol w="1922451"/>
              </a:tblGrid>
              <a:tr h="140207">
                <a:tc>
                  <a:txBody>
                    <a:bodyPr/>
                    <a:lstStyle/>
                    <a:p>
                      <a:pPr marL="127000">
                        <a:lnSpc>
                          <a:spcPts val="1135"/>
                        </a:lnSpc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(a)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Zeroth</a:t>
                      </a:r>
                      <a:r>
                        <a:rPr dirty="0" sz="1100" spc="-5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Generation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9075">
                        <a:lnSpc>
                          <a:spcPts val="1135"/>
                        </a:lnSpc>
                      </a:pPr>
                      <a:r>
                        <a:rPr dirty="0" sz="1100" spc="-5">
                          <a:latin typeface="Verdana"/>
                          <a:cs typeface="Verdana"/>
                        </a:rPr>
                        <a:t>(b) First</a:t>
                      </a:r>
                      <a:r>
                        <a:rPr dirty="0" sz="1100" spc="-4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Generation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ts val="1135"/>
                        </a:lnSpc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(c) Second</a:t>
                      </a:r>
                      <a:r>
                        <a:rPr dirty="0" sz="1100" spc="-70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Generation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781812" y="3921886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7400" y="3225927"/>
            <a:ext cx="6086475" cy="15030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69439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Figure: </a:t>
            </a:r>
            <a:r>
              <a:rPr dirty="0" sz="1100" b="1">
                <a:latin typeface="Verdana"/>
                <a:cs typeface="Verdana"/>
              </a:rPr>
              <a:t>Generation of</a:t>
            </a:r>
            <a:r>
              <a:rPr dirty="0" sz="1100" spc="-75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Fractals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14" b="1">
                <a:latin typeface="Arial"/>
                <a:cs typeface="Arial"/>
              </a:rPr>
              <a:t>Geometric</a:t>
            </a:r>
            <a:r>
              <a:rPr dirty="0" sz="1800" spc="-305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Fractals</a:t>
            </a:r>
            <a:endParaRPr sz="1800">
              <a:latin typeface="Arial"/>
              <a:cs typeface="Arial"/>
            </a:endParaRPr>
          </a:p>
          <a:p>
            <a:pPr algn="just" marL="12700" marR="5080">
              <a:lnSpc>
                <a:spcPct val="109100"/>
              </a:lnSpc>
              <a:spcBef>
                <a:spcPts val="710"/>
              </a:spcBef>
            </a:pPr>
            <a:r>
              <a:rPr dirty="0" sz="1100" spc="-5">
                <a:latin typeface="Verdana"/>
                <a:cs typeface="Verdana"/>
              </a:rPr>
              <a:t>Geometric fractals </a:t>
            </a:r>
            <a:r>
              <a:rPr dirty="0" sz="1100">
                <a:latin typeface="Verdana"/>
                <a:cs typeface="Verdana"/>
              </a:rPr>
              <a:t>deal with shapes found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nature </a:t>
            </a:r>
            <a:r>
              <a:rPr dirty="0" sz="1100" spc="-5">
                <a:latin typeface="Verdana"/>
                <a:cs typeface="Verdana"/>
              </a:rPr>
              <a:t>that have </a:t>
            </a:r>
            <a:r>
              <a:rPr dirty="0" sz="1100">
                <a:latin typeface="Verdana"/>
                <a:cs typeface="Verdana"/>
              </a:rPr>
              <a:t>non-integer or fractal  </a:t>
            </a:r>
            <a:r>
              <a:rPr dirty="0" sz="1100" spc="-5">
                <a:latin typeface="Verdana"/>
                <a:cs typeface="Verdana"/>
              </a:rPr>
              <a:t>dimensions.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geometrically </a:t>
            </a:r>
            <a:r>
              <a:rPr dirty="0" sz="1100">
                <a:latin typeface="Verdana"/>
                <a:cs typeface="Verdana"/>
              </a:rPr>
              <a:t>construct a </a:t>
            </a:r>
            <a:r>
              <a:rPr dirty="0" sz="1100" spc="-5">
                <a:latin typeface="Verdana"/>
                <a:cs typeface="Verdana"/>
              </a:rPr>
              <a:t>deterministic (nonrandom) self-similar  </a:t>
            </a:r>
            <a:r>
              <a:rPr dirty="0" sz="1100" spc="-5">
                <a:latin typeface="Verdana"/>
                <a:cs typeface="Verdana"/>
              </a:rPr>
              <a:t>fractal,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start with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given geometric </a:t>
            </a:r>
            <a:r>
              <a:rPr dirty="0" sz="1100">
                <a:latin typeface="Verdana"/>
                <a:cs typeface="Verdana"/>
              </a:rPr>
              <a:t>shape, </a:t>
            </a:r>
            <a:r>
              <a:rPr dirty="0" sz="1100" spc="-5">
                <a:latin typeface="Verdana"/>
                <a:cs typeface="Verdana"/>
              </a:rPr>
              <a:t>called the </a:t>
            </a:r>
            <a:r>
              <a:rPr dirty="0" sz="1100" spc="-5" b="1">
                <a:latin typeface="Verdana"/>
                <a:cs typeface="Verdana"/>
              </a:rPr>
              <a:t>initiator</a:t>
            </a:r>
            <a:r>
              <a:rPr dirty="0" sz="1100" spc="-5">
                <a:latin typeface="Verdana"/>
                <a:cs typeface="Verdana"/>
              </a:rPr>
              <a:t>. Subparts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 spc="-5">
                <a:latin typeface="Verdana"/>
                <a:cs typeface="Verdana"/>
              </a:rPr>
              <a:t>initiator are then </a:t>
            </a:r>
            <a:r>
              <a:rPr dirty="0" sz="1100">
                <a:latin typeface="Verdana"/>
                <a:cs typeface="Verdana"/>
              </a:rPr>
              <a:t>replaced </a:t>
            </a:r>
            <a:r>
              <a:rPr dirty="0" sz="1100" spc="-5">
                <a:latin typeface="Verdana"/>
                <a:cs typeface="Verdana"/>
              </a:rPr>
              <a:t>with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pattern, called the</a:t>
            </a:r>
            <a:r>
              <a:rPr dirty="0" sz="1100" spc="40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generator</a:t>
            </a:r>
            <a:r>
              <a:rPr dirty="0" sz="1100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823973" y="6816055"/>
          <a:ext cx="3936365" cy="1403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1932"/>
                <a:gridCol w="2034233"/>
              </a:tblGrid>
              <a:tr h="140208">
                <a:tc>
                  <a:txBody>
                    <a:bodyPr/>
                    <a:lstStyle/>
                    <a:p>
                      <a:pPr marL="127000">
                        <a:lnSpc>
                          <a:spcPts val="1135"/>
                        </a:lnSpc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Initiator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116330">
                        <a:lnSpc>
                          <a:spcPts val="1135"/>
                        </a:lnSpc>
                      </a:pPr>
                      <a:r>
                        <a:rPr dirty="0" sz="1100" spc="-5" b="1">
                          <a:latin typeface="Verdana"/>
                          <a:cs typeface="Verdana"/>
                        </a:rPr>
                        <a:t>Generator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87400" y="7246873"/>
            <a:ext cx="6085840" cy="1010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67155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Figure: Initiator and </a:t>
            </a:r>
            <a:r>
              <a:rPr dirty="0" sz="1100" b="1">
                <a:latin typeface="Verdana"/>
                <a:cs typeface="Verdana"/>
              </a:rPr>
              <a:t>Generator </a:t>
            </a:r>
            <a:r>
              <a:rPr dirty="0" sz="1100" spc="-5" b="1">
                <a:latin typeface="Verdana"/>
                <a:cs typeface="Verdana"/>
              </a:rPr>
              <a:t>for</a:t>
            </a:r>
            <a:r>
              <a:rPr dirty="0" sz="1100" spc="-4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fractals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9100"/>
              </a:lnSpc>
              <a:spcBef>
                <a:spcPts val="800"/>
              </a:spcBef>
            </a:pPr>
            <a:r>
              <a:rPr dirty="0" sz="1100">
                <a:latin typeface="Verdana"/>
                <a:cs typeface="Verdana"/>
              </a:rPr>
              <a:t>As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example,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if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initiator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generator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shown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above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figure,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  </a:t>
            </a:r>
            <a:r>
              <a:rPr dirty="0" sz="1100">
                <a:latin typeface="Verdana"/>
                <a:cs typeface="Verdana"/>
              </a:rPr>
              <a:t>construct good </a:t>
            </a:r>
            <a:r>
              <a:rPr dirty="0" sz="1100" spc="-5">
                <a:latin typeface="Verdana"/>
                <a:cs typeface="Verdana"/>
              </a:rPr>
              <a:t>pattern </a:t>
            </a: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repeating it. </a:t>
            </a:r>
            <a:r>
              <a:rPr dirty="0" sz="1100">
                <a:latin typeface="Verdana"/>
                <a:cs typeface="Verdana"/>
              </a:rPr>
              <a:t>Each </a:t>
            </a:r>
            <a:r>
              <a:rPr dirty="0" sz="1100" spc="-5">
                <a:latin typeface="Verdana"/>
                <a:cs typeface="Verdana"/>
              </a:rPr>
              <a:t>straight-line </a:t>
            </a:r>
            <a:r>
              <a:rPr dirty="0" sz="1100">
                <a:latin typeface="Verdana"/>
                <a:cs typeface="Verdana"/>
              </a:rPr>
              <a:t>segment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initiator </a:t>
            </a:r>
            <a:r>
              <a:rPr dirty="0" sz="1100" spc="-10">
                <a:latin typeface="Verdana"/>
                <a:cs typeface="Verdana"/>
              </a:rPr>
              <a:t>is  </a:t>
            </a:r>
            <a:r>
              <a:rPr dirty="0" sz="1100" spc="-5">
                <a:latin typeface="Verdana"/>
                <a:cs typeface="Verdana"/>
              </a:rPr>
              <a:t>replaced with </a:t>
            </a:r>
            <a:r>
              <a:rPr dirty="0" sz="1100">
                <a:latin typeface="Verdana"/>
                <a:cs typeface="Verdana"/>
              </a:rPr>
              <a:t>four </a:t>
            </a:r>
            <a:r>
              <a:rPr dirty="0" sz="1100" spc="-5">
                <a:latin typeface="Verdana"/>
                <a:cs typeface="Verdana"/>
              </a:rPr>
              <a:t>equal-length line </a:t>
            </a:r>
            <a:r>
              <a:rPr dirty="0" sz="1100">
                <a:latin typeface="Verdana"/>
                <a:cs typeface="Verdana"/>
              </a:rPr>
              <a:t>segments </a:t>
            </a:r>
            <a:r>
              <a:rPr dirty="0" sz="1100" spc="-5">
                <a:latin typeface="Verdana"/>
                <a:cs typeface="Verdana"/>
              </a:rPr>
              <a:t>at </a:t>
            </a:r>
            <a:r>
              <a:rPr dirty="0" sz="1100">
                <a:latin typeface="Verdana"/>
                <a:cs typeface="Verdana"/>
              </a:rPr>
              <a:t>each </a:t>
            </a:r>
            <a:r>
              <a:rPr dirty="0" sz="1100" spc="-5">
                <a:latin typeface="Verdana"/>
                <a:cs typeface="Verdana"/>
              </a:rPr>
              <a:t>step.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scaling </a:t>
            </a:r>
            <a:r>
              <a:rPr dirty="0" sz="1100">
                <a:latin typeface="Verdana"/>
                <a:cs typeface="Verdana"/>
              </a:rPr>
              <a:t>factor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1/3,  </a:t>
            </a:r>
            <a:r>
              <a:rPr dirty="0" sz="1100">
                <a:latin typeface="Verdana"/>
                <a:cs typeface="Verdana"/>
              </a:rPr>
              <a:t>so the </a:t>
            </a:r>
            <a:r>
              <a:rPr dirty="0" sz="1100" spc="-5">
                <a:latin typeface="Verdana"/>
                <a:cs typeface="Verdana"/>
              </a:rPr>
              <a:t>fractal </a:t>
            </a:r>
            <a:r>
              <a:rPr dirty="0" sz="1100">
                <a:latin typeface="Verdana"/>
                <a:cs typeface="Verdana"/>
              </a:rPr>
              <a:t>dimension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D = </a:t>
            </a:r>
            <a:r>
              <a:rPr dirty="0" sz="1100" spc="-10">
                <a:latin typeface="Verdana"/>
                <a:cs typeface="Verdana"/>
              </a:rPr>
              <a:t>ln </a:t>
            </a:r>
            <a:r>
              <a:rPr dirty="0" sz="1100" spc="-5">
                <a:latin typeface="Verdana"/>
                <a:cs typeface="Verdana"/>
              </a:rPr>
              <a:t>4/ln </a:t>
            </a:r>
            <a:r>
              <a:rPr dirty="0" sz="1100">
                <a:latin typeface="Verdana"/>
                <a:cs typeface="Verdana"/>
              </a:rPr>
              <a:t>3 ≈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1.2619.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44524" y="1581911"/>
            <a:ext cx="1210056" cy="9814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96183" y="1382267"/>
            <a:ext cx="1333499" cy="1380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866132" y="1487423"/>
            <a:ext cx="1409700" cy="1181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60932" y="5042915"/>
            <a:ext cx="1861185" cy="1594485"/>
          </a:xfrm>
          <a:custGeom>
            <a:avLst/>
            <a:gdLst/>
            <a:ahLst/>
            <a:cxnLst/>
            <a:rect l="l" t="t" r="r" b="b"/>
            <a:pathLst>
              <a:path w="1861185" h="1594484">
                <a:moveTo>
                  <a:pt x="0" y="1594103"/>
                </a:moveTo>
                <a:lnTo>
                  <a:pt x="930401" y="0"/>
                </a:lnTo>
                <a:lnTo>
                  <a:pt x="1860804" y="1594103"/>
                </a:lnTo>
                <a:lnTo>
                  <a:pt x="0" y="159410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37303" y="4978907"/>
            <a:ext cx="1710055" cy="1658620"/>
          </a:xfrm>
          <a:custGeom>
            <a:avLst/>
            <a:gdLst/>
            <a:ahLst/>
            <a:cxnLst/>
            <a:rect l="l" t="t" r="r" b="b"/>
            <a:pathLst>
              <a:path w="1710054" h="1658620">
                <a:moveTo>
                  <a:pt x="0" y="633349"/>
                </a:moveTo>
                <a:lnTo>
                  <a:pt x="653161" y="633349"/>
                </a:lnTo>
                <a:lnTo>
                  <a:pt x="854963" y="0"/>
                </a:lnTo>
                <a:lnTo>
                  <a:pt x="1056767" y="633349"/>
                </a:lnTo>
                <a:lnTo>
                  <a:pt x="1709928" y="633349"/>
                </a:lnTo>
                <a:lnTo>
                  <a:pt x="1181481" y="1024763"/>
                </a:lnTo>
                <a:lnTo>
                  <a:pt x="1383411" y="1658112"/>
                </a:lnTo>
                <a:lnTo>
                  <a:pt x="854963" y="1266698"/>
                </a:lnTo>
                <a:lnTo>
                  <a:pt x="326517" y="1658112"/>
                </a:lnTo>
                <a:lnTo>
                  <a:pt x="528447" y="1024763"/>
                </a:lnTo>
                <a:lnTo>
                  <a:pt x="0" y="63334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69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400" y="447040"/>
            <a:ext cx="6085205" cy="10077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4557395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ct val="108600"/>
              </a:lnSpc>
              <a:spcBef>
                <a:spcPts val="975"/>
              </a:spcBef>
            </a:pPr>
            <a:r>
              <a:rPr dirty="0" sz="1100" spc="-5">
                <a:latin typeface="Verdana"/>
                <a:cs typeface="Verdana"/>
              </a:rPr>
              <a:t>Also, the length </a:t>
            </a:r>
            <a:r>
              <a:rPr dirty="0" sz="1100">
                <a:latin typeface="Verdana"/>
                <a:cs typeface="Verdana"/>
              </a:rPr>
              <a:t>of each </a:t>
            </a:r>
            <a:r>
              <a:rPr dirty="0" sz="1100" spc="-5">
                <a:latin typeface="Verdana"/>
                <a:cs typeface="Verdana"/>
              </a:rPr>
              <a:t>line </a:t>
            </a:r>
            <a:r>
              <a:rPr dirty="0" sz="1100">
                <a:latin typeface="Verdana"/>
                <a:cs typeface="Verdana"/>
              </a:rPr>
              <a:t>segment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initiator increases </a:t>
            </a:r>
            <a:r>
              <a:rPr dirty="0" sz="1100">
                <a:latin typeface="Verdana"/>
                <a:cs typeface="Verdana"/>
              </a:rPr>
              <a:t>by a factor of </a:t>
            </a:r>
            <a:r>
              <a:rPr dirty="0" sz="1100" spc="-5">
                <a:latin typeface="Verdana"/>
                <a:cs typeface="Verdana"/>
              </a:rPr>
              <a:t>4/3 </a:t>
            </a:r>
            <a:r>
              <a:rPr dirty="0" sz="1100">
                <a:latin typeface="Verdana"/>
                <a:cs typeface="Verdana"/>
              </a:rPr>
              <a:t>at  </a:t>
            </a:r>
            <a:r>
              <a:rPr dirty="0" sz="1100">
                <a:latin typeface="Verdana"/>
                <a:cs typeface="Verdana"/>
              </a:rPr>
              <a:t>each step, so </a:t>
            </a:r>
            <a:r>
              <a:rPr dirty="0" sz="1100" spc="-5">
                <a:latin typeface="Verdana"/>
                <a:cs typeface="Verdana"/>
              </a:rPr>
              <a:t>that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length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fractal </a:t>
            </a:r>
            <a:r>
              <a:rPr dirty="0" sz="1100" spc="-5">
                <a:latin typeface="Verdana"/>
                <a:cs typeface="Verdana"/>
              </a:rPr>
              <a:t>curve </a:t>
            </a:r>
            <a:r>
              <a:rPr dirty="0" sz="1100">
                <a:latin typeface="Verdana"/>
                <a:cs typeface="Verdana"/>
              </a:rPr>
              <a:t>tends to </a:t>
            </a:r>
            <a:r>
              <a:rPr dirty="0" sz="1100" spc="-5">
                <a:latin typeface="Verdana"/>
                <a:cs typeface="Verdana"/>
              </a:rPr>
              <a:t>infinity as </a:t>
            </a:r>
            <a:r>
              <a:rPr dirty="0" sz="1100">
                <a:latin typeface="Verdana"/>
                <a:cs typeface="Verdana"/>
              </a:rPr>
              <a:t>more detail </a:t>
            </a:r>
            <a:r>
              <a:rPr dirty="0" sz="1100" spc="-10">
                <a:latin typeface="Verdana"/>
                <a:cs typeface="Verdana"/>
              </a:rPr>
              <a:t>is  </a:t>
            </a:r>
            <a:r>
              <a:rPr dirty="0" sz="1100" spc="-5">
                <a:latin typeface="Verdana"/>
                <a:cs typeface="Verdana"/>
              </a:rPr>
              <a:t>added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the curve as </a:t>
            </a:r>
            <a:r>
              <a:rPr dirty="0" sz="1100">
                <a:latin typeface="Verdana"/>
                <a:cs typeface="Verdana"/>
              </a:rPr>
              <a:t>shown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figure:</a:t>
            </a:r>
            <a:endParaRPr sz="1100">
              <a:latin typeface="Verdana"/>
              <a:cs typeface="Verdan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77240" y="1565401"/>
          <a:ext cx="6108065" cy="2348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127"/>
                <a:gridCol w="2033269"/>
                <a:gridCol w="2033396"/>
              </a:tblGrid>
              <a:tr h="2026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Segment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Length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=</a:t>
                      </a:r>
                      <a:r>
                        <a:rPr dirty="0" sz="1100" spc="-9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Segment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Length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=</a:t>
                      </a:r>
                      <a:r>
                        <a:rPr dirty="0" sz="1100" spc="-8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1/3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100" b="1">
                          <a:latin typeface="Verdana"/>
                          <a:cs typeface="Verdana"/>
                        </a:rPr>
                        <a:t>Segment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Length </a:t>
                      </a:r>
                      <a:r>
                        <a:rPr dirty="0" sz="1100" b="1">
                          <a:latin typeface="Verdana"/>
                          <a:cs typeface="Verdana"/>
                        </a:rPr>
                        <a:t>=</a:t>
                      </a:r>
                      <a:r>
                        <a:rPr dirty="0" sz="1100" spc="-85" b="1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 b="1">
                          <a:latin typeface="Verdana"/>
                          <a:cs typeface="Verdana"/>
                        </a:rPr>
                        <a:t>1/9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495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Length =</a:t>
                      </a:r>
                      <a:r>
                        <a:rPr dirty="0" sz="11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>
                          <a:latin typeface="Verdana"/>
                          <a:cs typeface="Verdana"/>
                        </a:rPr>
                        <a:t>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6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Length =</a:t>
                      </a:r>
                      <a:r>
                        <a:rPr dirty="0" sz="1100" spc="-114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5">
                          <a:latin typeface="Verdana"/>
                          <a:cs typeface="Verdana"/>
                        </a:rPr>
                        <a:t>4/3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6096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10"/>
                        </a:lnSpc>
                      </a:pPr>
                      <a:r>
                        <a:rPr dirty="0" sz="1100">
                          <a:latin typeface="Verdana"/>
                          <a:cs typeface="Verdana"/>
                        </a:rPr>
                        <a:t>Length =</a:t>
                      </a:r>
                      <a:r>
                        <a:rPr dirty="0" sz="1100" spc="-95">
                          <a:latin typeface="Verdana"/>
                          <a:cs typeface="Verdana"/>
                        </a:rPr>
                        <a:t> </a:t>
                      </a:r>
                      <a:r>
                        <a:rPr dirty="0" sz="1100" spc="-10">
                          <a:latin typeface="Verdana"/>
                          <a:cs typeface="Verdana"/>
                        </a:rPr>
                        <a:t>16/9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B="0" marT="0">
                    <a:lnL w="6095">
                      <a:solidFill>
                        <a:srgbClr val="000000"/>
                      </a:solidFill>
                      <a:prstDash val="solid"/>
                    </a:lnL>
                    <a:lnR w="6095">
                      <a:solidFill>
                        <a:srgbClr val="000000"/>
                      </a:solidFill>
                      <a:prstDash val="solid"/>
                    </a:lnR>
                    <a:lnT w="6096">
                      <a:solidFill>
                        <a:srgbClr val="000000"/>
                      </a:solidFill>
                      <a:prstDash val="solid"/>
                    </a:lnT>
                    <a:lnB w="609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243330" y="1774189"/>
            <a:ext cx="1104900" cy="16852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3260" y="1774189"/>
            <a:ext cx="1211580" cy="1674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03520" y="1772284"/>
            <a:ext cx="1115695" cy="1627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70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" y="38099"/>
            <a:ext cx="7499984" cy="12960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r" marR="662305">
              <a:lnSpc>
                <a:spcPct val="100000"/>
              </a:lnSpc>
              <a:spcBef>
                <a:spcPts val="690"/>
              </a:spcBef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1812" y="4091050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400" y="1812782"/>
            <a:ext cx="6087745" cy="6898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9100"/>
              </a:lnSpc>
            </a:pPr>
            <a:r>
              <a:rPr dirty="0" sz="1100" spc="-5">
                <a:latin typeface="Verdana"/>
                <a:cs typeface="Verdana"/>
              </a:rPr>
              <a:t>Animation means </a:t>
            </a:r>
            <a:r>
              <a:rPr dirty="0" sz="1100">
                <a:latin typeface="Verdana"/>
                <a:cs typeface="Verdana"/>
              </a:rPr>
              <a:t>giving </a:t>
            </a:r>
            <a:r>
              <a:rPr dirty="0" sz="1100" spc="-5">
                <a:latin typeface="Verdana"/>
                <a:cs typeface="Verdana"/>
              </a:rPr>
              <a:t>life </a:t>
            </a:r>
            <a:r>
              <a:rPr dirty="0" sz="1100">
                <a:latin typeface="Verdana"/>
                <a:cs typeface="Verdana"/>
              </a:rPr>
              <a:t>to any object </a:t>
            </a:r>
            <a:r>
              <a:rPr dirty="0" sz="1100" spc="-5">
                <a:latin typeface="Verdana"/>
                <a:cs typeface="Verdana"/>
              </a:rPr>
              <a:t>in computer graphics. </a:t>
            </a: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5">
                <a:latin typeface="Verdana"/>
                <a:cs typeface="Verdana"/>
              </a:rPr>
              <a:t>has the </a:t>
            </a:r>
            <a:r>
              <a:rPr dirty="0" sz="1100">
                <a:latin typeface="Verdana"/>
                <a:cs typeface="Verdana"/>
              </a:rPr>
              <a:t>power of  </a:t>
            </a:r>
            <a:r>
              <a:rPr dirty="0" sz="1100" spc="-5">
                <a:latin typeface="Verdana"/>
                <a:cs typeface="Verdana"/>
              </a:rPr>
              <a:t>injecting </a:t>
            </a:r>
            <a:r>
              <a:rPr dirty="0" sz="1100">
                <a:latin typeface="Verdana"/>
                <a:cs typeface="Verdana"/>
              </a:rPr>
              <a:t>energy and </a:t>
            </a:r>
            <a:r>
              <a:rPr dirty="0" sz="1100" spc="-5">
                <a:latin typeface="Verdana"/>
                <a:cs typeface="Verdana"/>
              </a:rPr>
              <a:t>emotions into the </a:t>
            </a:r>
            <a:r>
              <a:rPr dirty="0" sz="1100">
                <a:latin typeface="Verdana"/>
                <a:cs typeface="Verdana"/>
              </a:rPr>
              <a:t>most </a:t>
            </a:r>
            <a:r>
              <a:rPr dirty="0" sz="1100" spc="-5">
                <a:latin typeface="Verdana"/>
                <a:cs typeface="Verdana"/>
              </a:rPr>
              <a:t>seemingly inanimate </a:t>
            </a:r>
            <a:r>
              <a:rPr dirty="0" sz="1100">
                <a:latin typeface="Verdana"/>
                <a:cs typeface="Verdana"/>
              </a:rPr>
              <a:t>objects. </a:t>
            </a:r>
            <a:r>
              <a:rPr dirty="0" sz="1100" spc="-5">
                <a:latin typeface="Verdana"/>
                <a:cs typeface="Verdana"/>
              </a:rPr>
              <a:t>Computer-  </a:t>
            </a:r>
            <a:r>
              <a:rPr dirty="0" sz="1100" spc="-5">
                <a:latin typeface="Verdana"/>
                <a:cs typeface="Verdana"/>
              </a:rPr>
              <a:t>assisted animation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computer-generated animation are two categories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2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computer  </a:t>
            </a:r>
            <a:r>
              <a:rPr dirty="0" sz="1100" spc="-5">
                <a:latin typeface="Verdana"/>
                <a:cs typeface="Verdana"/>
              </a:rPr>
              <a:t>animation. </a:t>
            </a:r>
            <a:r>
              <a:rPr dirty="0" sz="1100">
                <a:latin typeface="Verdana"/>
                <a:cs typeface="Verdana"/>
              </a:rPr>
              <a:t>It can be presented </a:t>
            </a:r>
            <a:r>
              <a:rPr dirty="0" sz="1100" spc="-10">
                <a:latin typeface="Verdana"/>
                <a:cs typeface="Verdana"/>
              </a:rPr>
              <a:t>via </a:t>
            </a:r>
            <a:r>
              <a:rPr dirty="0" sz="1100">
                <a:latin typeface="Verdana"/>
                <a:cs typeface="Verdana"/>
              </a:rPr>
              <a:t>film or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video.</a:t>
            </a:r>
            <a:endParaRPr sz="1100">
              <a:latin typeface="Verdana"/>
              <a:cs typeface="Verdana"/>
            </a:endParaRPr>
          </a:p>
          <a:p>
            <a:pPr algn="just" marL="12700" marR="6350">
              <a:lnSpc>
                <a:spcPct val="108900"/>
              </a:lnSpc>
              <a:spcBef>
                <a:spcPts val="815"/>
              </a:spcBef>
            </a:pP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basic idea </a:t>
            </a:r>
            <a:r>
              <a:rPr dirty="0" sz="1100">
                <a:latin typeface="Verdana"/>
                <a:cs typeface="Verdana"/>
              </a:rPr>
              <a:t>behind </a:t>
            </a:r>
            <a:r>
              <a:rPr dirty="0" sz="1100" spc="-5">
                <a:latin typeface="Verdana"/>
                <a:cs typeface="Verdana"/>
              </a:rPr>
              <a:t>animation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play </a:t>
            </a:r>
            <a:r>
              <a:rPr dirty="0" sz="1100" spc="-5">
                <a:latin typeface="Verdana"/>
                <a:cs typeface="Verdana"/>
              </a:rPr>
              <a:t>back the </a:t>
            </a:r>
            <a:r>
              <a:rPr dirty="0" sz="1100">
                <a:latin typeface="Verdana"/>
                <a:cs typeface="Verdana"/>
              </a:rPr>
              <a:t>recorded </a:t>
            </a:r>
            <a:r>
              <a:rPr dirty="0" sz="1100" spc="-5">
                <a:latin typeface="Verdana"/>
                <a:cs typeface="Verdana"/>
              </a:rPr>
              <a:t>images at the </a:t>
            </a:r>
            <a:r>
              <a:rPr dirty="0" sz="1100">
                <a:latin typeface="Verdana"/>
                <a:cs typeface="Verdana"/>
              </a:rPr>
              <a:t>rates </a:t>
            </a:r>
            <a:r>
              <a:rPr dirty="0" sz="1100" spc="-5">
                <a:latin typeface="Verdana"/>
                <a:cs typeface="Verdana"/>
              </a:rPr>
              <a:t>fast  </a:t>
            </a:r>
            <a:r>
              <a:rPr dirty="0" sz="1100">
                <a:latin typeface="Verdana"/>
                <a:cs typeface="Verdana"/>
              </a:rPr>
              <a:t>enough to </a:t>
            </a:r>
            <a:r>
              <a:rPr dirty="0" sz="1100" spc="-5">
                <a:latin typeface="Verdana"/>
                <a:cs typeface="Verdana"/>
              </a:rPr>
              <a:t>fool the human </a:t>
            </a:r>
            <a:r>
              <a:rPr dirty="0" sz="1100">
                <a:latin typeface="Verdana"/>
                <a:cs typeface="Verdana"/>
              </a:rPr>
              <a:t>eye </a:t>
            </a:r>
            <a:r>
              <a:rPr dirty="0" sz="1100" spc="-5">
                <a:latin typeface="Verdana"/>
                <a:cs typeface="Verdana"/>
              </a:rPr>
              <a:t>into interpreting </a:t>
            </a:r>
            <a:r>
              <a:rPr dirty="0" sz="1100">
                <a:latin typeface="Verdana"/>
                <a:cs typeface="Verdana"/>
              </a:rPr>
              <a:t>them </a:t>
            </a:r>
            <a:r>
              <a:rPr dirty="0" sz="1100" spc="-5">
                <a:latin typeface="Verdana"/>
                <a:cs typeface="Verdana"/>
              </a:rPr>
              <a:t>as </a:t>
            </a:r>
            <a:r>
              <a:rPr dirty="0" sz="1100">
                <a:latin typeface="Verdana"/>
                <a:cs typeface="Verdana"/>
              </a:rPr>
              <a:t>continuous </a:t>
            </a:r>
            <a:r>
              <a:rPr dirty="0" sz="1100" spc="-5">
                <a:latin typeface="Verdana"/>
                <a:cs typeface="Verdana"/>
              </a:rPr>
              <a:t>motion.</a:t>
            </a:r>
            <a:r>
              <a:rPr dirty="0" sz="1100" spc="-1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Animation  </a:t>
            </a:r>
            <a:r>
              <a:rPr dirty="0" sz="1100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make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series </a:t>
            </a:r>
            <a:r>
              <a:rPr dirty="0" sz="1100">
                <a:latin typeface="Verdana"/>
                <a:cs typeface="Verdana"/>
              </a:rPr>
              <a:t>of dead </a:t>
            </a:r>
            <a:r>
              <a:rPr dirty="0" sz="1100" spc="-5">
                <a:latin typeface="Verdana"/>
                <a:cs typeface="Verdana"/>
              </a:rPr>
              <a:t>images </a:t>
            </a:r>
            <a:r>
              <a:rPr dirty="0" sz="1100">
                <a:latin typeface="Verdana"/>
                <a:cs typeface="Verdana"/>
              </a:rPr>
              <a:t>come </a:t>
            </a:r>
            <a:r>
              <a:rPr dirty="0" sz="1100" spc="-5">
                <a:latin typeface="Verdana"/>
                <a:cs typeface="Verdana"/>
              </a:rPr>
              <a:t>alive. Animation </a:t>
            </a:r>
            <a:r>
              <a:rPr dirty="0" sz="1100">
                <a:latin typeface="Verdana"/>
                <a:cs typeface="Verdana"/>
              </a:rPr>
              <a:t>can be used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many </a:t>
            </a:r>
            <a:r>
              <a:rPr dirty="0" sz="1100">
                <a:latin typeface="Verdana"/>
                <a:cs typeface="Verdana"/>
              </a:rPr>
              <a:t>areas  </a:t>
            </a:r>
            <a:r>
              <a:rPr dirty="0" sz="1100" spc="-5">
                <a:latin typeface="Verdana"/>
                <a:cs typeface="Verdana"/>
              </a:rPr>
              <a:t>like entertainment, computer aided-design, scientific </a:t>
            </a:r>
            <a:r>
              <a:rPr dirty="0" sz="1100">
                <a:latin typeface="Verdana"/>
                <a:cs typeface="Verdana"/>
              </a:rPr>
              <a:t>visualization, </a:t>
            </a:r>
            <a:r>
              <a:rPr dirty="0" sz="1100" spc="-5">
                <a:latin typeface="Verdana"/>
                <a:cs typeface="Verdana"/>
              </a:rPr>
              <a:t>training,</a:t>
            </a:r>
            <a:r>
              <a:rPr dirty="0" sz="1100" spc="-2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education,  </a:t>
            </a:r>
            <a:r>
              <a:rPr dirty="0" sz="1100" spc="-5">
                <a:latin typeface="Verdana"/>
                <a:cs typeface="Verdana"/>
              </a:rPr>
              <a:t>e-commerce, and computer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art.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14" b="1">
                <a:latin typeface="Arial"/>
                <a:cs typeface="Arial"/>
              </a:rPr>
              <a:t>Animation</a:t>
            </a:r>
            <a:r>
              <a:rPr dirty="0" sz="1800" spc="-310" b="1">
                <a:latin typeface="Arial"/>
                <a:cs typeface="Arial"/>
              </a:rPr>
              <a:t> </a:t>
            </a:r>
            <a:r>
              <a:rPr dirty="0" sz="1800" spc="-130" b="1">
                <a:latin typeface="Arial"/>
                <a:cs typeface="Arial"/>
              </a:rPr>
              <a:t>Techniques</a:t>
            </a:r>
            <a:endParaRPr sz="1800">
              <a:latin typeface="Arial"/>
              <a:cs typeface="Arial"/>
            </a:endParaRPr>
          </a:p>
          <a:p>
            <a:pPr algn="just" marL="12700" marR="8255">
              <a:lnSpc>
                <a:spcPct val="108600"/>
              </a:lnSpc>
              <a:spcBef>
                <a:spcPts val="730"/>
              </a:spcBef>
            </a:pPr>
            <a:r>
              <a:rPr dirty="0" sz="1100" spc="-5">
                <a:latin typeface="Verdana"/>
                <a:cs typeface="Verdana"/>
              </a:rPr>
              <a:t>Animators have invented </a:t>
            </a:r>
            <a:r>
              <a:rPr dirty="0" sz="1100">
                <a:latin typeface="Verdana"/>
                <a:cs typeface="Verdana"/>
              </a:rPr>
              <a:t>and used a </a:t>
            </a:r>
            <a:r>
              <a:rPr dirty="0" sz="1100" spc="-5">
                <a:latin typeface="Verdana"/>
                <a:cs typeface="Verdana"/>
              </a:rPr>
              <a:t>variety </a:t>
            </a:r>
            <a:r>
              <a:rPr dirty="0" sz="1100">
                <a:latin typeface="Verdana"/>
                <a:cs typeface="Verdana"/>
              </a:rPr>
              <a:t>of different </a:t>
            </a:r>
            <a:r>
              <a:rPr dirty="0" sz="1100" spc="-5">
                <a:latin typeface="Verdana"/>
                <a:cs typeface="Verdana"/>
              </a:rPr>
              <a:t>animation techniques.  </a:t>
            </a:r>
            <a:r>
              <a:rPr dirty="0" sz="1100" spc="-5">
                <a:latin typeface="Verdana"/>
                <a:cs typeface="Verdana"/>
              </a:rPr>
              <a:t>Basically </a:t>
            </a:r>
            <a:r>
              <a:rPr dirty="0" sz="1100">
                <a:latin typeface="Verdana"/>
                <a:cs typeface="Verdana"/>
              </a:rPr>
              <a:t>there </a:t>
            </a:r>
            <a:r>
              <a:rPr dirty="0" sz="1100" spc="-5">
                <a:latin typeface="Verdana"/>
                <a:cs typeface="Verdana"/>
              </a:rPr>
              <a:t>are </a:t>
            </a:r>
            <a:r>
              <a:rPr dirty="0" sz="1100">
                <a:latin typeface="Verdana"/>
                <a:cs typeface="Verdana"/>
              </a:rPr>
              <a:t>six </a:t>
            </a:r>
            <a:r>
              <a:rPr dirty="0" sz="1100" spc="-5">
                <a:latin typeface="Verdana"/>
                <a:cs typeface="Verdana"/>
              </a:rPr>
              <a:t>animation </a:t>
            </a:r>
            <a:r>
              <a:rPr dirty="0" sz="1100">
                <a:latin typeface="Verdana"/>
                <a:cs typeface="Verdana"/>
              </a:rPr>
              <a:t>technique </a:t>
            </a:r>
            <a:r>
              <a:rPr dirty="0" sz="1100" spc="-5">
                <a:latin typeface="Verdana"/>
                <a:cs typeface="Verdana"/>
              </a:rPr>
              <a:t>which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would </a:t>
            </a:r>
            <a:r>
              <a:rPr dirty="0" sz="1100">
                <a:latin typeface="Verdana"/>
                <a:cs typeface="Verdana"/>
              </a:rPr>
              <a:t>discuss one by one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this  </a:t>
            </a:r>
            <a:r>
              <a:rPr dirty="0" sz="1100" spc="-5">
                <a:latin typeface="Verdana"/>
                <a:cs typeface="Verdana"/>
              </a:rPr>
              <a:t>section.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600" spc="-125" b="1">
                <a:latin typeface="Arial"/>
                <a:cs typeface="Arial"/>
              </a:rPr>
              <a:t>Traditional</a:t>
            </a:r>
            <a:r>
              <a:rPr dirty="0" sz="1600" spc="-310" b="1">
                <a:latin typeface="Arial"/>
                <a:cs typeface="Arial"/>
              </a:rPr>
              <a:t> </a:t>
            </a:r>
            <a:r>
              <a:rPr dirty="0" sz="1600" spc="-120" b="1">
                <a:latin typeface="Arial"/>
                <a:cs typeface="Arial"/>
              </a:rPr>
              <a:t>Animation</a:t>
            </a:r>
            <a:r>
              <a:rPr dirty="0" sz="1600" spc="-254" b="1">
                <a:latin typeface="Arial"/>
                <a:cs typeface="Arial"/>
              </a:rPr>
              <a:t> </a:t>
            </a:r>
            <a:r>
              <a:rPr dirty="0" sz="1600" spc="-105" b="1">
                <a:latin typeface="Arial"/>
                <a:cs typeface="Arial"/>
              </a:rPr>
              <a:t>(frame</a:t>
            </a:r>
            <a:r>
              <a:rPr dirty="0" sz="1600" spc="-260" b="1">
                <a:latin typeface="Arial"/>
                <a:cs typeface="Arial"/>
              </a:rPr>
              <a:t> </a:t>
            </a:r>
            <a:r>
              <a:rPr dirty="0" sz="1600" spc="-60" b="1">
                <a:latin typeface="Arial"/>
                <a:cs typeface="Arial"/>
              </a:rPr>
              <a:t>by</a:t>
            </a:r>
            <a:r>
              <a:rPr dirty="0" sz="1600" spc="-285" b="1">
                <a:latin typeface="Arial"/>
                <a:cs typeface="Arial"/>
              </a:rPr>
              <a:t> </a:t>
            </a:r>
            <a:r>
              <a:rPr dirty="0" sz="1600" spc="-105" b="1">
                <a:latin typeface="Arial"/>
                <a:cs typeface="Arial"/>
              </a:rPr>
              <a:t>frame)</a:t>
            </a:r>
            <a:endParaRPr sz="1600">
              <a:latin typeface="Arial"/>
              <a:cs typeface="Arial"/>
            </a:endParaRPr>
          </a:p>
          <a:p>
            <a:pPr algn="just" marL="12700" marR="10795">
              <a:lnSpc>
                <a:spcPct val="109100"/>
              </a:lnSpc>
              <a:spcBef>
                <a:spcPts val="525"/>
              </a:spcBef>
            </a:pPr>
            <a:r>
              <a:rPr dirty="0" sz="1100" spc="-5">
                <a:latin typeface="Verdana"/>
                <a:cs typeface="Verdana"/>
              </a:rPr>
              <a:t>Traditionally </a:t>
            </a:r>
            <a:r>
              <a:rPr dirty="0" sz="1100">
                <a:latin typeface="Verdana"/>
                <a:cs typeface="Verdana"/>
              </a:rPr>
              <a:t>most of </a:t>
            </a:r>
            <a:r>
              <a:rPr dirty="0" sz="1100" spc="-5">
                <a:latin typeface="Verdana"/>
                <a:cs typeface="Verdana"/>
              </a:rPr>
              <a:t>the animation was </a:t>
            </a:r>
            <a:r>
              <a:rPr dirty="0" sz="1100">
                <a:latin typeface="Verdana"/>
                <a:cs typeface="Verdana"/>
              </a:rPr>
              <a:t>done by </a:t>
            </a:r>
            <a:r>
              <a:rPr dirty="0" sz="1100" spc="-5">
                <a:latin typeface="Verdana"/>
                <a:cs typeface="Verdana"/>
              </a:rPr>
              <a:t>hand. </a:t>
            </a:r>
            <a:r>
              <a:rPr dirty="0" sz="1100">
                <a:latin typeface="Verdana"/>
                <a:cs typeface="Verdana"/>
              </a:rPr>
              <a:t>All </a:t>
            </a:r>
            <a:r>
              <a:rPr dirty="0" sz="1100" spc="-5">
                <a:latin typeface="Verdana"/>
                <a:cs typeface="Verdana"/>
              </a:rPr>
              <a:t>the frames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animation  </a:t>
            </a:r>
            <a:r>
              <a:rPr dirty="0" sz="1100" spc="-5">
                <a:latin typeface="Verdana"/>
                <a:cs typeface="Verdana"/>
              </a:rPr>
              <a:t>had </a:t>
            </a:r>
            <a:r>
              <a:rPr dirty="0" sz="1100">
                <a:latin typeface="Verdana"/>
                <a:cs typeface="Verdana"/>
              </a:rPr>
              <a:t>to be </a:t>
            </a:r>
            <a:r>
              <a:rPr dirty="0" sz="1100" spc="-5">
                <a:latin typeface="Verdana"/>
                <a:cs typeface="Verdana"/>
              </a:rPr>
              <a:t>drawn </a:t>
            </a: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hand. Since </a:t>
            </a:r>
            <a:r>
              <a:rPr dirty="0" sz="1100">
                <a:latin typeface="Verdana"/>
                <a:cs typeface="Verdana"/>
              </a:rPr>
              <a:t>each second of </a:t>
            </a:r>
            <a:r>
              <a:rPr dirty="0" sz="1100" spc="-5">
                <a:latin typeface="Verdana"/>
                <a:cs typeface="Verdana"/>
              </a:rPr>
              <a:t>animation </a:t>
            </a:r>
            <a:r>
              <a:rPr dirty="0" sz="1100">
                <a:latin typeface="Verdana"/>
                <a:cs typeface="Verdana"/>
              </a:rPr>
              <a:t>requires </a:t>
            </a:r>
            <a:r>
              <a:rPr dirty="0" sz="1100" spc="-5">
                <a:latin typeface="Verdana"/>
                <a:cs typeface="Verdana"/>
              </a:rPr>
              <a:t>24 frames </a:t>
            </a:r>
            <a:r>
              <a:rPr dirty="0" sz="1100" spc="-10">
                <a:latin typeface="Verdana"/>
                <a:cs typeface="Verdana"/>
              </a:rPr>
              <a:t>(film),  </a:t>
            </a:r>
            <a:r>
              <a:rPr dirty="0" sz="1100" spc="-5">
                <a:latin typeface="Verdana"/>
                <a:cs typeface="Verdana"/>
              </a:rPr>
              <a:t>the amount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efforts required </a:t>
            </a:r>
            <a:r>
              <a:rPr dirty="0" sz="1100">
                <a:latin typeface="Verdana"/>
                <a:cs typeface="Verdana"/>
              </a:rPr>
              <a:t>to create even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shortest of </a:t>
            </a:r>
            <a:r>
              <a:rPr dirty="0" sz="1100" spc="-5">
                <a:latin typeface="Verdana"/>
                <a:cs typeface="Verdana"/>
              </a:rPr>
              <a:t>movies </a:t>
            </a:r>
            <a:r>
              <a:rPr dirty="0" sz="1100">
                <a:latin typeface="Verdana"/>
                <a:cs typeface="Verdana"/>
              </a:rPr>
              <a:t>can be  </a:t>
            </a:r>
            <a:r>
              <a:rPr dirty="0" sz="1100">
                <a:latin typeface="Verdana"/>
                <a:cs typeface="Verdana"/>
              </a:rPr>
              <a:t>tremendous.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600" spc="-114" b="1">
                <a:latin typeface="Arial"/>
                <a:cs typeface="Arial"/>
              </a:rPr>
              <a:t>Keyframing</a:t>
            </a:r>
            <a:endParaRPr sz="1600">
              <a:latin typeface="Arial"/>
              <a:cs typeface="Arial"/>
            </a:endParaRPr>
          </a:p>
          <a:p>
            <a:pPr algn="just" marL="12700" marR="6350">
              <a:lnSpc>
                <a:spcPct val="109100"/>
              </a:lnSpc>
              <a:spcBef>
                <a:spcPts val="520"/>
              </a:spcBef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technique, a storyboard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laid </a:t>
            </a:r>
            <a:r>
              <a:rPr dirty="0" sz="1100">
                <a:latin typeface="Verdana"/>
                <a:cs typeface="Verdana"/>
              </a:rPr>
              <a:t>out and </a:t>
            </a:r>
            <a:r>
              <a:rPr dirty="0" sz="1100" spc="-5">
                <a:latin typeface="Verdana"/>
                <a:cs typeface="Verdana"/>
              </a:rPr>
              <a:t>then the artists </a:t>
            </a:r>
            <a:r>
              <a:rPr dirty="0" sz="1100">
                <a:latin typeface="Verdana"/>
                <a:cs typeface="Verdana"/>
              </a:rPr>
              <a:t>draw </a:t>
            </a:r>
            <a:r>
              <a:rPr dirty="0" sz="1100" spc="-5">
                <a:latin typeface="Verdana"/>
                <a:cs typeface="Verdana"/>
              </a:rPr>
              <a:t>the major frames 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animation. </a:t>
            </a:r>
            <a:r>
              <a:rPr dirty="0" sz="1100">
                <a:latin typeface="Verdana"/>
                <a:cs typeface="Verdana"/>
              </a:rPr>
              <a:t>Major </a:t>
            </a:r>
            <a:r>
              <a:rPr dirty="0" sz="1100" spc="-5">
                <a:latin typeface="Verdana"/>
                <a:cs typeface="Verdana"/>
              </a:rPr>
              <a:t>frames are the </a:t>
            </a:r>
            <a:r>
              <a:rPr dirty="0" sz="1100">
                <a:latin typeface="Verdana"/>
                <a:cs typeface="Verdana"/>
              </a:rPr>
              <a:t>ones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which </a:t>
            </a:r>
            <a:r>
              <a:rPr dirty="0" sz="1100">
                <a:latin typeface="Verdana"/>
                <a:cs typeface="Verdana"/>
              </a:rPr>
              <a:t>prominent changes </a:t>
            </a:r>
            <a:r>
              <a:rPr dirty="0" sz="1100" spc="-5">
                <a:latin typeface="Verdana"/>
                <a:cs typeface="Verdana"/>
              </a:rPr>
              <a:t>take place.  </a:t>
            </a:r>
            <a:r>
              <a:rPr dirty="0" sz="1100">
                <a:latin typeface="Verdana"/>
                <a:cs typeface="Verdana"/>
              </a:rPr>
              <a:t>They </a:t>
            </a:r>
            <a:r>
              <a:rPr dirty="0" sz="1100" spc="-5">
                <a:latin typeface="Verdana"/>
                <a:cs typeface="Verdana"/>
              </a:rPr>
              <a:t>are the key </a:t>
            </a:r>
            <a:r>
              <a:rPr dirty="0" sz="1100">
                <a:latin typeface="Verdana"/>
                <a:cs typeface="Verdana"/>
              </a:rPr>
              <a:t>points of </a:t>
            </a:r>
            <a:r>
              <a:rPr dirty="0" sz="1100" spc="-5">
                <a:latin typeface="Verdana"/>
                <a:cs typeface="Verdana"/>
              </a:rPr>
              <a:t>animation. Keyframing requires that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animator </a:t>
            </a:r>
            <a:r>
              <a:rPr dirty="0" sz="1100">
                <a:latin typeface="Verdana"/>
                <a:cs typeface="Verdana"/>
              </a:rPr>
              <a:t>specifies  </a:t>
            </a:r>
            <a:r>
              <a:rPr dirty="0" sz="1100" spc="-5">
                <a:latin typeface="Verdana"/>
                <a:cs typeface="Verdana"/>
              </a:rPr>
              <a:t>critical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key </a:t>
            </a:r>
            <a:r>
              <a:rPr dirty="0" sz="1100">
                <a:latin typeface="Verdana"/>
                <a:cs typeface="Verdana"/>
              </a:rPr>
              <a:t>positions for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objects. </a:t>
            </a:r>
            <a:r>
              <a:rPr dirty="0" sz="1100" spc="-5">
                <a:latin typeface="Verdana"/>
                <a:cs typeface="Verdana"/>
              </a:rPr>
              <a:t>The computer then automatically fills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 spc="-5">
                <a:latin typeface="Verdana"/>
                <a:cs typeface="Verdana"/>
              </a:rPr>
              <a:t>missing frames by smoothly interpolating </a:t>
            </a:r>
            <a:r>
              <a:rPr dirty="0" sz="1100">
                <a:latin typeface="Verdana"/>
                <a:cs typeface="Verdana"/>
              </a:rPr>
              <a:t>between </a:t>
            </a:r>
            <a:r>
              <a:rPr dirty="0" sz="1100" spc="-5">
                <a:latin typeface="Verdana"/>
                <a:cs typeface="Verdana"/>
              </a:rPr>
              <a:t>those</a:t>
            </a:r>
            <a:r>
              <a:rPr dirty="0" sz="1100" spc="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positions.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600" spc="-114" b="1">
                <a:latin typeface="Arial"/>
                <a:cs typeface="Arial"/>
              </a:rPr>
              <a:t>Procedural</a:t>
            </a:r>
            <a:endParaRPr sz="1600">
              <a:latin typeface="Arial"/>
              <a:cs typeface="Arial"/>
            </a:endParaRPr>
          </a:p>
          <a:p>
            <a:pPr algn="just" marL="12700" marR="7620">
              <a:lnSpc>
                <a:spcPct val="108800"/>
              </a:lnSpc>
              <a:spcBef>
                <a:spcPts val="525"/>
              </a:spcBef>
            </a:pPr>
            <a:r>
              <a:rPr dirty="0" sz="1100">
                <a:latin typeface="Verdana"/>
                <a:cs typeface="Verdana"/>
              </a:rPr>
              <a:t>In a </a:t>
            </a:r>
            <a:r>
              <a:rPr dirty="0" sz="1100" spc="-5">
                <a:latin typeface="Verdana"/>
                <a:cs typeface="Verdana"/>
              </a:rPr>
              <a:t>procedural animation, the </a:t>
            </a:r>
            <a:r>
              <a:rPr dirty="0" sz="1100">
                <a:latin typeface="Verdana"/>
                <a:cs typeface="Verdana"/>
              </a:rPr>
              <a:t>objects </a:t>
            </a:r>
            <a:r>
              <a:rPr dirty="0" sz="1100" spc="-5">
                <a:latin typeface="Verdana"/>
                <a:cs typeface="Verdana"/>
              </a:rPr>
              <a:t>are animated </a:t>
            </a:r>
            <a:r>
              <a:rPr dirty="0" sz="1100" spc="5">
                <a:latin typeface="Verdana"/>
                <a:cs typeface="Verdana"/>
              </a:rPr>
              <a:t>by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procedure </a:t>
            </a:r>
            <a:r>
              <a:rPr dirty="0" sz="1100">
                <a:latin typeface="Verdana"/>
                <a:cs typeface="Verdana"/>
              </a:rPr>
              <a:t>- a set of </a:t>
            </a:r>
            <a:r>
              <a:rPr dirty="0" sz="1100" spc="-5">
                <a:latin typeface="Verdana"/>
                <a:cs typeface="Verdana"/>
              </a:rPr>
              <a:t>rules </a:t>
            </a:r>
            <a:r>
              <a:rPr dirty="0" sz="1100">
                <a:latin typeface="Verdana"/>
                <a:cs typeface="Verdana"/>
              </a:rPr>
              <a:t>-  </a:t>
            </a:r>
            <a:r>
              <a:rPr dirty="0" sz="1100">
                <a:latin typeface="Verdana"/>
                <a:cs typeface="Verdana"/>
              </a:rPr>
              <a:t>not by </a:t>
            </a:r>
            <a:r>
              <a:rPr dirty="0" sz="1100" spc="-5">
                <a:latin typeface="Verdana"/>
                <a:cs typeface="Verdana"/>
              </a:rPr>
              <a:t>keyframing.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animator specifies rules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initial conditions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runs  </a:t>
            </a:r>
            <a:r>
              <a:rPr dirty="0" sz="1100" spc="-5">
                <a:latin typeface="Verdana"/>
                <a:cs typeface="Verdana"/>
              </a:rPr>
              <a:t>simulation. Rules are </a:t>
            </a:r>
            <a:r>
              <a:rPr dirty="0" sz="1100">
                <a:latin typeface="Verdana"/>
                <a:cs typeface="Verdana"/>
              </a:rPr>
              <a:t>often based on </a:t>
            </a:r>
            <a:r>
              <a:rPr dirty="0" sz="1100" spc="-5">
                <a:latin typeface="Verdana"/>
                <a:cs typeface="Verdana"/>
              </a:rPr>
              <a:t>physical rules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real </a:t>
            </a:r>
            <a:r>
              <a:rPr dirty="0" sz="1100" spc="-5">
                <a:latin typeface="Verdana"/>
                <a:cs typeface="Verdana"/>
              </a:rPr>
              <a:t>world </a:t>
            </a:r>
            <a:r>
              <a:rPr dirty="0" sz="1100">
                <a:latin typeface="Verdana"/>
                <a:cs typeface="Verdana"/>
              </a:rPr>
              <a:t>expressed by  </a:t>
            </a:r>
            <a:r>
              <a:rPr dirty="0" sz="1100" spc="-5">
                <a:latin typeface="Verdana"/>
                <a:cs typeface="Verdana"/>
              </a:rPr>
              <a:t>mathematical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equations.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" y="38099"/>
            <a:ext cx="7499984" cy="1296035"/>
          </a:xfrm>
          <a:custGeom>
            <a:avLst/>
            <a:gdLst/>
            <a:ahLst/>
            <a:cxnLst/>
            <a:rect l="l" t="t" r="r" b="b"/>
            <a:pathLst>
              <a:path w="7499984" h="1296035">
                <a:moveTo>
                  <a:pt x="0" y="1295653"/>
                </a:moveTo>
                <a:lnTo>
                  <a:pt x="7499604" y="1295653"/>
                </a:lnTo>
                <a:lnTo>
                  <a:pt x="7499604" y="0"/>
                </a:lnTo>
                <a:lnTo>
                  <a:pt x="0" y="0"/>
                </a:lnTo>
                <a:lnTo>
                  <a:pt x="0" y="1295653"/>
                </a:lnTo>
                <a:close/>
              </a:path>
            </a:pathLst>
          </a:custGeom>
          <a:solidFill>
            <a:srgbClr val="00311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904745" y="362203"/>
            <a:ext cx="3764279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70" b="0">
                <a:solidFill>
                  <a:srgbClr val="FFFFFF"/>
                </a:solidFill>
                <a:latin typeface="Calibri Light"/>
                <a:cs typeface="Calibri Light"/>
              </a:rPr>
              <a:t>12. </a:t>
            </a:r>
            <a:r>
              <a:rPr dirty="0" sz="2800" spc="-95" b="0">
                <a:solidFill>
                  <a:srgbClr val="FFFFFF"/>
                </a:solidFill>
                <a:latin typeface="Calibri Light"/>
                <a:cs typeface="Calibri Light"/>
              </a:rPr>
              <a:t>COMPUTER</a:t>
            </a:r>
            <a:r>
              <a:rPr dirty="0" sz="2800" spc="-370" b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dirty="0" sz="2800" spc="-95" b="0">
                <a:solidFill>
                  <a:srgbClr val="FFFFFF"/>
                </a:solidFill>
                <a:latin typeface="Calibri Light"/>
                <a:cs typeface="Calibri Light"/>
              </a:rPr>
              <a:t>ANIMATION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" y="0"/>
            <a:ext cx="7499984" cy="38100"/>
          </a:xfrm>
          <a:custGeom>
            <a:avLst/>
            <a:gdLst/>
            <a:ahLst/>
            <a:cxnLst/>
            <a:rect l="l" t="t" r="r" b="b"/>
            <a:pathLst>
              <a:path w="7499984" h="38100">
                <a:moveTo>
                  <a:pt x="0" y="38100"/>
                </a:moveTo>
                <a:lnTo>
                  <a:pt x="7499604" y="38100"/>
                </a:lnTo>
                <a:lnTo>
                  <a:pt x="7499604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480" y="1352803"/>
            <a:ext cx="7499984" cy="0"/>
          </a:xfrm>
          <a:custGeom>
            <a:avLst/>
            <a:gdLst/>
            <a:ahLst/>
            <a:cxnLst/>
            <a:rect l="l" t="t" r="r" b="b"/>
            <a:pathLst>
              <a:path w="7499984" h="0">
                <a:moveTo>
                  <a:pt x="0" y="0"/>
                </a:moveTo>
                <a:lnTo>
                  <a:pt x="7499604" y="0"/>
                </a:lnTo>
              </a:path>
            </a:pathLst>
          </a:custGeom>
          <a:ln w="3810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240" y="0"/>
            <a:ext cx="0" cy="1372235"/>
          </a:xfrm>
          <a:custGeom>
            <a:avLst/>
            <a:gdLst/>
            <a:ahLst/>
            <a:cxnLst/>
            <a:rect l="l" t="t" r="r" b="b"/>
            <a:pathLst>
              <a:path w="0" h="1372235">
                <a:moveTo>
                  <a:pt x="0" y="0"/>
                </a:moveTo>
                <a:lnTo>
                  <a:pt x="0" y="13718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45323" y="0"/>
            <a:ext cx="0" cy="1372235"/>
          </a:xfrm>
          <a:custGeom>
            <a:avLst/>
            <a:gdLst/>
            <a:ahLst/>
            <a:cxnLst/>
            <a:rect l="l" t="t" r="r" b="b"/>
            <a:pathLst>
              <a:path w="0" h="1372235">
                <a:moveTo>
                  <a:pt x="0" y="0"/>
                </a:moveTo>
                <a:lnTo>
                  <a:pt x="0" y="1371853"/>
                </a:lnTo>
              </a:path>
            </a:pathLst>
          </a:custGeom>
          <a:ln w="30480">
            <a:solidFill>
              <a:srgbClr val="7A7A7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71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1812" y="6680580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400" y="447040"/>
            <a:ext cx="6086475" cy="78746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635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969"/>
              </a:spcBef>
            </a:pPr>
            <a:r>
              <a:rPr dirty="0" sz="1600" spc="-114" b="1">
                <a:latin typeface="Arial"/>
                <a:cs typeface="Arial"/>
              </a:rPr>
              <a:t>Behavioral</a:t>
            </a:r>
            <a:endParaRPr sz="1600">
              <a:latin typeface="Arial"/>
              <a:cs typeface="Arial"/>
            </a:endParaRPr>
          </a:p>
          <a:p>
            <a:pPr algn="just" marL="12700" marR="6350">
              <a:lnSpc>
                <a:spcPct val="109100"/>
              </a:lnSpc>
              <a:spcBef>
                <a:spcPts val="509"/>
              </a:spcBef>
            </a:pPr>
            <a:r>
              <a:rPr dirty="0" sz="1100">
                <a:latin typeface="Verdana"/>
                <a:cs typeface="Verdana"/>
              </a:rPr>
              <a:t>In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behavioral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animation,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autonomous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character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determines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its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own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actions,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at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least  </a:t>
            </a:r>
            <a:r>
              <a:rPr dirty="0" sz="1100">
                <a:latin typeface="Verdana"/>
                <a:cs typeface="Verdana"/>
              </a:rPr>
              <a:t>to a </a:t>
            </a:r>
            <a:r>
              <a:rPr dirty="0" sz="1100" spc="-5">
                <a:latin typeface="Verdana"/>
                <a:cs typeface="Verdana"/>
              </a:rPr>
              <a:t>certain </a:t>
            </a:r>
            <a:r>
              <a:rPr dirty="0" sz="1100">
                <a:latin typeface="Verdana"/>
                <a:cs typeface="Verdana"/>
              </a:rPr>
              <a:t>extent. </a:t>
            </a:r>
            <a:r>
              <a:rPr dirty="0" sz="1100" spc="-5">
                <a:latin typeface="Verdana"/>
                <a:cs typeface="Verdana"/>
              </a:rPr>
              <a:t>This gives the </a:t>
            </a:r>
            <a:r>
              <a:rPr dirty="0" sz="1100">
                <a:latin typeface="Verdana"/>
                <a:cs typeface="Verdana"/>
              </a:rPr>
              <a:t>character some </a:t>
            </a:r>
            <a:r>
              <a:rPr dirty="0" sz="1100" spc="-5">
                <a:latin typeface="Verdana"/>
                <a:cs typeface="Verdana"/>
              </a:rPr>
              <a:t>ability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improvise, </a:t>
            </a:r>
            <a:r>
              <a:rPr dirty="0" sz="1100">
                <a:latin typeface="Verdana"/>
                <a:cs typeface="Verdana"/>
              </a:rPr>
              <a:t>and frees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 spc="-5">
                <a:latin typeface="Verdana"/>
                <a:cs typeface="Verdana"/>
              </a:rPr>
              <a:t>animator from the </a:t>
            </a:r>
            <a:r>
              <a:rPr dirty="0" sz="1100">
                <a:latin typeface="Verdana"/>
                <a:cs typeface="Verdana"/>
              </a:rPr>
              <a:t>need to </a:t>
            </a:r>
            <a:r>
              <a:rPr dirty="0" sz="1100" spc="-5">
                <a:latin typeface="Verdana"/>
                <a:cs typeface="Verdana"/>
              </a:rPr>
              <a:t>specify </a:t>
            </a:r>
            <a:r>
              <a:rPr dirty="0" sz="1100">
                <a:latin typeface="Verdana"/>
                <a:cs typeface="Verdana"/>
              </a:rPr>
              <a:t>each </a:t>
            </a:r>
            <a:r>
              <a:rPr dirty="0" sz="1100" spc="-5">
                <a:latin typeface="Verdana"/>
                <a:cs typeface="Verdana"/>
              </a:rPr>
              <a:t>detail </a:t>
            </a:r>
            <a:r>
              <a:rPr dirty="0" sz="1100">
                <a:latin typeface="Verdana"/>
                <a:cs typeface="Verdana"/>
              </a:rPr>
              <a:t>of every character's</a:t>
            </a:r>
            <a:r>
              <a:rPr dirty="0" sz="1100" spc="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motion.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600" spc="-114" b="1">
                <a:latin typeface="Arial"/>
                <a:cs typeface="Arial"/>
              </a:rPr>
              <a:t>Performance</a:t>
            </a:r>
            <a:r>
              <a:rPr dirty="0" sz="1600" spc="-260" b="1">
                <a:latin typeface="Arial"/>
                <a:cs typeface="Arial"/>
              </a:rPr>
              <a:t> </a:t>
            </a:r>
            <a:r>
              <a:rPr dirty="0" sz="1600" spc="-110" b="1">
                <a:latin typeface="Arial"/>
                <a:cs typeface="Arial"/>
              </a:rPr>
              <a:t>Based</a:t>
            </a:r>
            <a:r>
              <a:rPr dirty="0" sz="1600" spc="-254" b="1">
                <a:latin typeface="Arial"/>
                <a:cs typeface="Arial"/>
              </a:rPr>
              <a:t> </a:t>
            </a:r>
            <a:r>
              <a:rPr dirty="0" sz="1600" spc="-110" b="1">
                <a:latin typeface="Arial"/>
                <a:cs typeface="Arial"/>
              </a:rPr>
              <a:t>(Motion</a:t>
            </a:r>
            <a:r>
              <a:rPr dirty="0" sz="1600" spc="-254" b="1">
                <a:latin typeface="Arial"/>
                <a:cs typeface="Arial"/>
              </a:rPr>
              <a:t> </a:t>
            </a:r>
            <a:r>
              <a:rPr dirty="0" sz="1600" spc="-114" b="1">
                <a:latin typeface="Arial"/>
                <a:cs typeface="Arial"/>
              </a:rPr>
              <a:t>Capture)</a:t>
            </a: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09100"/>
              </a:lnSpc>
              <a:spcBef>
                <a:spcPts val="509"/>
              </a:spcBef>
            </a:pPr>
            <a:r>
              <a:rPr dirty="0" sz="1100">
                <a:latin typeface="Verdana"/>
                <a:cs typeface="Verdana"/>
              </a:rPr>
              <a:t>Another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technique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Motion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Capture,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in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which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magnetic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or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vision-based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sensors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record  </a:t>
            </a:r>
            <a:r>
              <a:rPr dirty="0" sz="1100" spc="-5">
                <a:latin typeface="Verdana"/>
                <a:cs typeface="Verdana"/>
              </a:rPr>
              <a:t>the actions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human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animal </a:t>
            </a:r>
            <a:r>
              <a:rPr dirty="0" sz="1100">
                <a:latin typeface="Verdana"/>
                <a:cs typeface="Verdana"/>
              </a:rPr>
              <a:t>object </a:t>
            </a:r>
            <a:r>
              <a:rPr dirty="0" sz="1100" spc="-5">
                <a:latin typeface="Verdana"/>
                <a:cs typeface="Verdana"/>
              </a:rPr>
              <a:t>in three dimensions.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computer then uses  </a:t>
            </a:r>
            <a:r>
              <a:rPr dirty="0" sz="1100">
                <a:latin typeface="Verdana"/>
                <a:cs typeface="Verdana"/>
              </a:rPr>
              <a:t>these </a:t>
            </a:r>
            <a:r>
              <a:rPr dirty="0" sz="1100" spc="-5">
                <a:latin typeface="Verdana"/>
                <a:cs typeface="Verdana"/>
              </a:rPr>
              <a:t>data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animate the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object.</a:t>
            </a:r>
            <a:endParaRPr sz="1100">
              <a:latin typeface="Verdana"/>
              <a:cs typeface="Verdana"/>
            </a:endParaRPr>
          </a:p>
          <a:p>
            <a:pPr algn="just" marL="12700" marR="8255">
              <a:lnSpc>
                <a:spcPct val="109100"/>
              </a:lnSpc>
              <a:spcBef>
                <a:spcPts val="815"/>
              </a:spcBef>
            </a:pP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technology </a:t>
            </a:r>
            <a:r>
              <a:rPr dirty="0" sz="1100" spc="-5">
                <a:latin typeface="Verdana"/>
                <a:cs typeface="Verdana"/>
              </a:rPr>
              <a:t>has enabled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number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famous </a:t>
            </a:r>
            <a:r>
              <a:rPr dirty="0" sz="1100">
                <a:latin typeface="Verdana"/>
                <a:cs typeface="Verdana"/>
              </a:rPr>
              <a:t>athletes to supply </a:t>
            </a:r>
            <a:r>
              <a:rPr dirty="0" sz="1100" spc="-5">
                <a:latin typeface="Verdana"/>
                <a:cs typeface="Verdana"/>
              </a:rPr>
              <a:t>the actions </a:t>
            </a:r>
            <a:r>
              <a:rPr dirty="0" sz="1100">
                <a:latin typeface="Verdana"/>
                <a:cs typeface="Verdana"/>
              </a:rPr>
              <a:t>for  </a:t>
            </a:r>
            <a:r>
              <a:rPr dirty="0" sz="1100">
                <a:latin typeface="Verdana"/>
                <a:cs typeface="Verdana"/>
              </a:rPr>
              <a:t>characters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sports video </a:t>
            </a:r>
            <a:r>
              <a:rPr dirty="0" sz="1100" spc="-5">
                <a:latin typeface="Verdana"/>
                <a:cs typeface="Verdana"/>
              </a:rPr>
              <a:t>games. Motion capture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pretty </a:t>
            </a:r>
            <a:r>
              <a:rPr dirty="0" sz="1100">
                <a:latin typeface="Verdana"/>
                <a:cs typeface="Verdana"/>
              </a:rPr>
              <a:t>popular </a:t>
            </a:r>
            <a:r>
              <a:rPr dirty="0" sz="1100" spc="-5">
                <a:latin typeface="Verdana"/>
                <a:cs typeface="Verdana"/>
              </a:rPr>
              <a:t>with the animators  </a:t>
            </a:r>
            <a:r>
              <a:rPr dirty="0" sz="1100" spc="-5">
                <a:latin typeface="Verdana"/>
                <a:cs typeface="Verdana"/>
              </a:rPr>
              <a:t>mainly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because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some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commonplace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human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actions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captured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with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relative  </a:t>
            </a:r>
            <a:r>
              <a:rPr dirty="0" sz="1100">
                <a:latin typeface="Verdana"/>
                <a:cs typeface="Verdana"/>
              </a:rPr>
              <a:t>ease. </a:t>
            </a:r>
            <a:r>
              <a:rPr dirty="0" sz="1100" spc="-5">
                <a:latin typeface="Verdana"/>
                <a:cs typeface="Verdana"/>
              </a:rPr>
              <a:t>However, </a:t>
            </a:r>
            <a:r>
              <a:rPr dirty="0" sz="1100">
                <a:latin typeface="Verdana"/>
                <a:cs typeface="Verdana"/>
              </a:rPr>
              <a:t>there can be </a:t>
            </a:r>
            <a:r>
              <a:rPr dirty="0" sz="1100" spc="-5">
                <a:latin typeface="Verdana"/>
                <a:cs typeface="Verdana"/>
              </a:rPr>
              <a:t>serious discrepancies </a:t>
            </a:r>
            <a:r>
              <a:rPr dirty="0" sz="1100">
                <a:latin typeface="Verdana"/>
                <a:cs typeface="Verdana"/>
              </a:rPr>
              <a:t>between </a:t>
            </a:r>
            <a:r>
              <a:rPr dirty="0" sz="1100" spc="-5">
                <a:latin typeface="Verdana"/>
                <a:cs typeface="Verdana"/>
              </a:rPr>
              <a:t>the shapes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dimensions 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subject and the </a:t>
            </a:r>
            <a:r>
              <a:rPr dirty="0" sz="1100" spc="-5">
                <a:latin typeface="Verdana"/>
                <a:cs typeface="Verdana"/>
              </a:rPr>
              <a:t>graphical </a:t>
            </a:r>
            <a:r>
              <a:rPr dirty="0" sz="1100">
                <a:latin typeface="Verdana"/>
                <a:cs typeface="Verdana"/>
              </a:rPr>
              <a:t>character and </a:t>
            </a:r>
            <a:r>
              <a:rPr dirty="0" sz="1100" spc="-5">
                <a:latin typeface="Verdana"/>
                <a:cs typeface="Verdana"/>
              </a:rPr>
              <a:t>this may lead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problems </a:t>
            </a:r>
            <a:r>
              <a:rPr dirty="0" sz="1100">
                <a:latin typeface="Verdana"/>
                <a:cs typeface="Verdana"/>
              </a:rPr>
              <a:t>of exact  </a:t>
            </a:r>
            <a:r>
              <a:rPr dirty="0" sz="1100" spc="-5">
                <a:latin typeface="Verdana"/>
                <a:cs typeface="Verdana"/>
              </a:rPr>
              <a:t>execution.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600" spc="-114" b="1">
                <a:latin typeface="Arial"/>
                <a:cs typeface="Arial"/>
              </a:rPr>
              <a:t>Physically</a:t>
            </a:r>
            <a:r>
              <a:rPr dirty="0" sz="1600" spc="-300" b="1">
                <a:latin typeface="Arial"/>
                <a:cs typeface="Arial"/>
              </a:rPr>
              <a:t> </a:t>
            </a:r>
            <a:r>
              <a:rPr dirty="0" sz="1600" spc="-100" b="1">
                <a:latin typeface="Arial"/>
                <a:cs typeface="Arial"/>
              </a:rPr>
              <a:t>Based</a:t>
            </a:r>
            <a:r>
              <a:rPr dirty="0" sz="1600" spc="-275" b="1">
                <a:latin typeface="Arial"/>
                <a:cs typeface="Arial"/>
              </a:rPr>
              <a:t> </a:t>
            </a:r>
            <a:r>
              <a:rPr dirty="0" sz="1600" spc="-114" b="1">
                <a:latin typeface="Arial"/>
                <a:cs typeface="Arial"/>
              </a:rPr>
              <a:t>(Dynamics)</a:t>
            </a: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09100"/>
              </a:lnSpc>
              <a:spcBef>
                <a:spcPts val="509"/>
              </a:spcBef>
            </a:pPr>
            <a:r>
              <a:rPr dirty="0" sz="1100" spc="-5">
                <a:latin typeface="Verdana"/>
                <a:cs typeface="Verdana"/>
              </a:rPr>
              <a:t>Unlike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key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framing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motion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picture,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simulation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uses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laws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physics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generate  </a:t>
            </a:r>
            <a:r>
              <a:rPr dirty="0" sz="1100" spc="-5">
                <a:latin typeface="Verdana"/>
                <a:cs typeface="Verdana"/>
              </a:rPr>
              <a:t>motion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pictures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other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objects.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Simulations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easily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used</a:t>
            </a:r>
            <a:r>
              <a:rPr dirty="0" sz="1100" spc="-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produce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slightly  </a:t>
            </a:r>
            <a:r>
              <a:rPr dirty="0" sz="1100" spc="-5">
                <a:latin typeface="Verdana"/>
                <a:cs typeface="Verdana"/>
              </a:rPr>
              <a:t>different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sequences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while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maintaining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physical</a:t>
            </a:r>
            <a:r>
              <a:rPr dirty="0" sz="1100" spc="-10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realism.</a:t>
            </a:r>
            <a:r>
              <a:rPr dirty="0" sz="1100" spc="-9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Secondly,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real-time</a:t>
            </a:r>
            <a:r>
              <a:rPr dirty="0" sz="1100" spc="-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simulations  </a:t>
            </a:r>
            <a:r>
              <a:rPr dirty="0" sz="1100" spc="-5">
                <a:latin typeface="Verdana"/>
                <a:cs typeface="Verdana"/>
              </a:rPr>
              <a:t>allow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higher degree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interactivity where the </a:t>
            </a:r>
            <a:r>
              <a:rPr dirty="0" sz="1100">
                <a:latin typeface="Verdana"/>
                <a:cs typeface="Verdana"/>
              </a:rPr>
              <a:t>real person can </a:t>
            </a:r>
            <a:r>
              <a:rPr dirty="0" sz="1100" spc="-5">
                <a:latin typeface="Verdana"/>
                <a:cs typeface="Verdana"/>
              </a:rPr>
              <a:t>maneuver the actions 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simulated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character.</a:t>
            </a:r>
            <a:endParaRPr sz="1100">
              <a:latin typeface="Verdana"/>
              <a:cs typeface="Verdana"/>
            </a:endParaRPr>
          </a:p>
          <a:p>
            <a:pPr algn="just" marL="12700" marR="6350">
              <a:lnSpc>
                <a:spcPct val="109100"/>
              </a:lnSpc>
              <a:spcBef>
                <a:spcPts val="815"/>
              </a:spcBef>
            </a:pPr>
            <a:r>
              <a:rPr dirty="0" sz="1100">
                <a:latin typeface="Verdana"/>
                <a:cs typeface="Verdana"/>
              </a:rPr>
              <a:t>In contrast </a:t>
            </a:r>
            <a:r>
              <a:rPr dirty="0" sz="1100" spc="-5">
                <a:latin typeface="Verdana"/>
                <a:cs typeface="Verdana"/>
              </a:rPr>
              <a:t>the applications </a:t>
            </a:r>
            <a:r>
              <a:rPr dirty="0" sz="1100">
                <a:latin typeface="Verdana"/>
                <a:cs typeface="Verdana"/>
              </a:rPr>
              <a:t>based on key-framing and motion </a:t>
            </a:r>
            <a:r>
              <a:rPr dirty="0" sz="1100" spc="-5">
                <a:latin typeface="Verdana"/>
                <a:cs typeface="Verdana"/>
              </a:rPr>
              <a:t>select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modify  </a:t>
            </a:r>
            <a:r>
              <a:rPr dirty="0" sz="1100" spc="-5">
                <a:latin typeface="Verdana"/>
                <a:cs typeface="Verdana"/>
              </a:rPr>
              <a:t>motions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form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pre-computed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library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motions.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One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drawback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that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simulation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suffers  </a:t>
            </a:r>
            <a:r>
              <a:rPr dirty="0" sz="1100" spc="-5">
                <a:latin typeface="Verdana"/>
                <a:cs typeface="Verdana"/>
              </a:rPr>
              <a:t>from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expertise </a:t>
            </a:r>
            <a:r>
              <a:rPr dirty="0" sz="1100">
                <a:latin typeface="Verdana"/>
                <a:cs typeface="Verdana"/>
              </a:rPr>
              <a:t>and </a:t>
            </a:r>
            <a:r>
              <a:rPr dirty="0" sz="1100" spc="-5">
                <a:latin typeface="Verdana"/>
                <a:cs typeface="Verdana"/>
              </a:rPr>
              <a:t>time required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handcraft the appropriate controls</a:t>
            </a:r>
            <a:r>
              <a:rPr dirty="0" sz="1100" spc="-8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systems.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85" b="1">
                <a:latin typeface="Arial"/>
                <a:cs typeface="Arial"/>
              </a:rPr>
              <a:t>Key</a:t>
            </a:r>
            <a:r>
              <a:rPr dirty="0" sz="1800" spc="-340" b="1">
                <a:latin typeface="Arial"/>
                <a:cs typeface="Arial"/>
              </a:rPr>
              <a:t> </a:t>
            </a:r>
            <a:r>
              <a:rPr dirty="0" sz="1800" spc="-110" b="1">
                <a:latin typeface="Arial"/>
                <a:cs typeface="Arial"/>
              </a:rPr>
              <a:t>Framing</a:t>
            </a:r>
            <a:endParaRPr sz="1800">
              <a:latin typeface="Arial"/>
              <a:cs typeface="Arial"/>
            </a:endParaRPr>
          </a:p>
          <a:p>
            <a:pPr algn="just" marL="12700" marR="8255">
              <a:lnSpc>
                <a:spcPct val="109200"/>
              </a:lnSpc>
              <a:spcBef>
                <a:spcPts val="720"/>
              </a:spcBef>
            </a:pP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keyframe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frame </a:t>
            </a:r>
            <a:r>
              <a:rPr dirty="0" sz="1100" spc="-5">
                <a:latin typeface="Verdana"/>
                <a:cs typeface="Verdana"/>
              </a:rPr>
              <a:t>where </a:t>
            </a:r>
            <a:r>
              <a:rPr dirty="0" sz="1100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define </a:t>
            </a:r>
            <a:r>
              <a:rPr dirty="0" sz="1100">
                <a:latin typeface="Verdana"/>
                <a:cs typeface="Verdana"/>
              </a:rPr>
              <a:t>changes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animation. Every frame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a  </a:t>
            </a:r>
            <a:r>
              <a:rPr dirty="0" sz="1100" spc="-5">
                <a:latin typeface="Verdana"/>
                <a:cs typeface="Verdana"/>
              </a:rPr>
              <a:t>keyframe when </a:t>
            </a:r>
            <a:r>
              <a:rPr dirty="0" sz="1100">
                <a:latin typeface="Verdana"/>
                <a:cs typeface="Verdana"/>
              </a:rPr>
              <a:t>we create </a:t>
            </a:r>
            <a:r>
              <a:rPr dirty="0" sz="1100" spc="-5">
                <a:latin typeface="Verdana"/>
                <a:cs typeface="Verdana"/>
              </a:rPr>
              <a:t>frame </a:t>
            </a:r>
            <a:r>
              <a:rPr dirty="0" sz="1100">
                <a:latin typeface="Verdana"/>
                <a:cs typeface="Verdana"/>
              </a:rPr>
              <a:t>by </a:t>
            </a:r>
            <a:r>
              <a:rPr dirty="0" sz="1100" spc="-5">
                <a:latin typeface="Verdana"/>
                <a:cs typeface="Verdana"/>
              </a:rPr>
              <a:t>frame animation. </a:t>
            </a:r>
            <a:r>
              <a:rPr dirty="0" sz="1100">
                <a:latin typeface="Verdana"/>
                <a:cs typeface="Verdana"/>
              </a:rPr>
              <a:t>When someone </a:t>
            </a:r>
            <a:r>
              <a:rPr dirty="0" sz="1100" spc="-5">
                <a:latin typeface="Verdana"/>
                <a:cs typeface="Verdana"/>
              </a:rPr>
              <a:t>creates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10">
                <a:latin typeface="Verdana"/>
                <a:cs typeface="Verdana"/>
              </a:rPr>
              <a:t>3D  </a:t>
            </a:r>
            <a:r>
              <a:rPr dirty="0" sz="1100" spc="-5">
                <a:latin typeface="Verdana"/>
                <a:cs typeface="Verdana"/>
              </a:rPr>
              <a:t>animation </a:t>
            </a:r>
            <a:r>
              <a:rPr dirty="0" sz="1100">
                <a:latin typeface="Verdana"/>
                <a:cs typeface="Verdana"/>
              </a:rPr>
              <a:t>on a computer, </a:t>
            </a:r>
            <a:r>
              <a:rPr dirty="0" sz="1100" spc="-5">
                <a:latin typeface="Verdana"/>
                <a:cs typeface="Verdana"/>
              </a:rPr>
              <a:t>they </a:t>
            </a:r>
            <a:r>
              <a:rPr dirty="0" sz="1100">
                <a:latin typeface="Verdana"/>
                <a:cs typeface="Verdana"/>
              </a:rPr>
              <a:t>usually </a:t>
            </a:r>
            <a:r>
              <a:rPr dirty="0" sz="1100">
                <a:latin typeface="Verdana"/>
                <a:cs typeface="Verdana"/>
              </a:rPr>
              <a:t>don’t </a:t>
            </a:r>
            <a:r>
              <a:rPr dirty="0" sz="1100" spc="-5">
                <a:latin typeface="Verdana"/>
                <a:cs typeface="Verdana"/>
              </a:rPr>
              <a:t>specify the </a:t>
            </a:r>
            <a:r>
              <a:rPr dirty="0" sz="1100">
                <a:latin typeface="Verdana"/>
                <a:cs typeface="Verdana"/>
              </a:rPr>
              <a:t>exact </a:t>
            </a:r>
            <a:r>
              <a:rPr dirty="0" sz="1100" spc="-5">
                <a:latin typeface="Verdana"/>
                <a:cs typeface="Verdana"/>
              </a:rPr>
              <a:t>position </a:t>
            </a:r>
            <a:r>
              <a:rPr dirty="0" sz="1100">
                <a:latin typeface="Verdana"/>
                <a:cs typeface="Verdana"/>
              </a:rPr>
              <a:t>of any </a:t>
            </a:r>
            <a:r>
              <a:rPr dirty="0" sz="1100" spc="-5">
                <a:latin typeface="Verdana"/>
                <a:cs typeface="Verdana"/>
              </a:rPr>
              <a:t>given  </a:t>
            </a:r>
            <a:r>
              <a:rPr dirty="0" sz="1100">
                <a:latin typeface="Verdana"/>
                <a:cs typeface="Verdana"/>
              </a:rPr>
              <a:t>object on </a:t>
            </a:r>
            <a:r>
              <a:rPr dirty="0" sz="1100" spc="-5">
                <a:latin typeface="Verdana"/>
                <a:cs typeface="Verdana"/>
              </a:rPr>
              <a:t>every single frame. </a:t>
            </a:r>
            <a:r>
              <a:rPr dirty="0" sz="1100">
                <a:latin typeface="Verdana"/>
                <a:cs typeface="Verdana"/>
              </a:rPr>
              <a:t>They create</a:t>
            </a:r>
            <a:r>
              <a:rPr dirty="0" sz="1100" spc="-1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keyframes.</a:t>
            </a:r>
            <a:endParaRPr sz="1100">
              <a:latin typeface="Verdana"/>
              <a:cs typeface="Verdana"/>
            </a:endParaRPr>
          </a:p>
          <a:p>
            <a:pPr algn="just" marL="12700" marR="5715">
              <a:lnSpc>
                <a:spcPct val="108800"/>
              </a:lnSpc>
              <a:spcBef>
                <a:spcPts val="820"/>
              </a:spcBef>
            </a:pPr>
            <a:r>
              <a:rPr dirty="0" sz="1100" spc="-5">
                <a:latin typeface="Verdana"/>
                <a:cs typeface="Verdana"/>
              </a:rPr>
              <a:t>Keyframes are important frames during which </a:t>
            </a:r>
            <a:r>
              <a:rPr dirty="0" sz="1100">
                <a:latin typeface="Verdana"/>
                <a:cs typeface="Verdana"/>
              </a:rPr>
              <a:t>an object changes </a:t>
            </a:r>
            <a:r>
              <a:rPr dirty="0" sz="1100" spc="-5">
                <a:latin typeface="Verdana"/>
                <a:cs typeface="Verdana"/>
              </a:rPr>
              <a:t>its size, direction,  </a:t>
            </a:r>
            <a:r>
              <a:rPr dirty="0" sz="1100">
                <a:latin typeface="Verdana"/>
                <a:cs typeface="Verdana"/>
              </a:rPr>
              <a:t>shape or other </a:t>
            </a:r>
            <a:r>
              <a:rPr dirty="0" sz="1100" spc="-5">
                <a:latin typeface="Verdana"/>
                <a:cs typeface="Verdana"/>
              </a:rPr>
              <a:t>properties.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computer </a:t>
            </a:r>
            <a:r>
              <a:rPr dirty="0" sz="1100">
                <a:latin typeface="Verdana"/>
                <a:cs typeface="Verdana"/>
              </a:rPr>
              <a:t>then </a:t>
            </a:r>
            <a:r>
              <a:rPr dirty="0" sz="1100" spc="-5">
                <a:latin typeface="Verdana"/>
                <a:cs typeface="Verdana"/>
              </a:rPr>
              <a:t>figures </a:t>
            </a:r>
            <a:r>
              <a:rPr dirty="0" sz="1100">
                <a:latin typeface="Verdana"/>
                <a:cs typeface="Verdana"/>
              </a:rPr>
              <a:t>out </a:t>
            </a:r>
            <a:r>
              <a:rPr dirty="0" sz="1100" spc="-5">
                <a:latin typeface="Verdana"/>
                <a:cs typeface="Verdana"/>
              </a:rPr>
              <a:t>all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in-between frames  </a:t>
            </a:r>
            <a:r>
              <a:rPr dirty="0" sz="1100" spc="-5">
                <a:latin typeface="Verdana"/>
                <a:cs typeface="Verdana"/>
              </a:rPr>
              <a:t>and </a:t>
            </a:r>
            <a:r>
              <a:rPr dirty="0" sz="1100">
                <a:latin typeface="Verdana"/>
                <a:cs typeface="Verdana"/>
              </a:rPr>
              <a:t>saves an extreme </a:t>
            </a:r>
            <a:r>
              <a:rPr dirty="0" sz="1100" spc="-5">
                <a:latin typeface="Verdana"/>
                <a:cs typeface="Verdana"/>
              </a:rPr>
              <a:t>amount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time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the animator. </a:t>
            </a:r>
            <a:r>
              <a:rPr dirty="0" sz="1100">
                <a:latin typeface="Verdana"/>
                <a:cs typeface="Verdana"/>
              </a:rPr>
              <a:t>The </a:t>
            </a:r>
            <a:r>
              <a:rPr dirty="0" sz="1100" spc="-5">
                <a:latin typeface="Verdana"/>
                <a:cs typeface="Verdana"/>
              </a:rPr>
              <a:t>following illustrations  </a:t>
            </a:r>
            <a:r>
              <a:rPr dirty="0" sz="1100" spc="-5">
                <a:latin typeface="Verdana"/>
                <a:cs typeface="Verdana"/>
              </a:rPr>
              <a:t>depict the frames drawn </a:t>
            </a:r>
            <a:r>
              <a:rPr dirty="0" sz="1100">
                <a:latin typeface="Verdana"/>
                <a:cs typeface="Verdana"/>
              </a:rPr>
              <a:t>by user and </a:t>
            </a:r>
            <a:r>
              <a:rPr dirty="0" sz="1100" spc="-5">
                <a:latin typeface="Verdana"/>
                <a:cs typeface="Verdana"/>
              </a:rPr>
              <a:t>the frames </a:t>
            </a:r>
            <a:r>
              <a:rPr dirty="0" sz="1100">
                <a:latin typeface="Verdana"/>
                <a:cs typeface="Verdana"/>
              </a:rPr>
              <a:t>generated by</a:t>
            </a:r>
            <a:r>
              <a:rPr dirty="0" sz="1100" spc="-1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computer.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72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639695" y="1826514"/>
            <a:ext cx="237998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Figure: Frames drawn </a:t>
            </a:r>
            <a:r>
              <a:rPr dirty="0" sz="1100" b="1">
                <a:latin typeface="Verdana"/>
                <a:cs typeface="Verdana"/>
              </a:rPr>
              <a:t>by</a:t>
            </a:r>
            <a:r>
              <a:rPr dirty="0" sz="1100" spc="-35" b="1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user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1812" y="3998086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7400" y="3302127"/>
            <a:ext cx="6081395" cy="1137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44575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Figure: In-between frames </a:t>
            </a:r>
            <a:r>
              <a:rPr dirty="0" sz="1100" b="1">
                <a:latin typeface="Verdana"/>
                <a:cs typeface="Verdana"/>
              </a:rPr>
              <a:t>generated by</a:t>
            </a:r>
            <a:r>
              <a:rPr dirty="0" sz="1100" spc="-40" b="1">
                <a:latin typeface="Verdana"/>
                <a:cs typeface="Verdana"/>
              </a:rPr>
              <a:t> </a:t>
            </a:r>
            <a:r>
              <a:rPr dirty="0" sz="1100" b="1">
                <a:latin typeface="Verdana"/>
                <a:cs typeface="Verdana"/>
              </a:rPr>
              <a:t>computer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114" b="1">
                <a:latin typeface="Arial"/>
                <a:cs typeface="Arial"/>
              </a:rPr>
              <a:t>Morphing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9100"/>
              </a:lnSpc>
              <a:spcBef>
                <a:spcPts val="710"/>
              </a:spcBef>
            </a:pPr>
            <a:r>
              <a:rPr dirty="0" sz="1100">
                <a:latin typeface="Verdana"/>
                <a:cs typeface="Verdana"/>
              </a:rPr>
              <a:t>The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transformation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of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object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shapes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from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one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form</a:t>
            </a:r>
            <a:r>
              <a:rPr dirty="0" sz="1100" spc="-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another</a:t>
            </a:r>
            <a:r>
              <a:rPr dirty="0" sz="1100" spc="-6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form</a:t>
            </a:r>
            <a:r>
              <a:rPr dirty="0" sz="1100" spc="-55">
                <a:latin typeface="Verdana"/>
                <a:cs typeface="Verdana"/>
              </a:rPr>
              <a:t> </a:t>
            </a:r>
            <a:r>
              <a:rPr dirty="0" sz="1100" spc="-10">
                <a:latin typeface="Verdana"/>
                <a:cs typeface="Verdana"/>
              </a:rPr>
              <a:t>is</a:t>
            </a:r>
            <a:r>
              <a:rPr dirty="0" sz="1100" spc="-6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called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morphing.  </a:t>
            </a:r>
            <a:r>
              <a:rPr dirty="0" sz="1100">
                <a:latin typeface="Verdana"/>
                <a:cs typeface="Verdana"/>
              </a:rPr>
              <a:t>It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one 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most </a:t>
            </a:r>
            <a:r>
              <a:rPr dirty="0" sz="1100" spc="-5">
                <a:latin typeface="Verdana"/>
                <a:cs typeface="Verdana"/>
              </a:rPr>
              <a:t>complicated</a:t>
            </a:r>
            <a:r>
              <a:rPr dirty="0" sz="1100" spc="1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transformations.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33826" y="7846313"/>
            <a:ext cx="1788160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latin typeface="Verdana"/>
                <a:cs typeface="Verdana"/>
              </a:rPr>
              <a:t>Figure: Original</a:t>
            </a:r>
            <a:r>
              <a:rPr dirty="0" sz="1000" spc="-65" b="1">
                <a:latin typeface="Verdana"/>
                <a:cs typeface="Verdana"/>
              </a:rPr>
              <a:t> </a:t>
            </a:r>
            <a:r>
              <a:rPr dirty="0" sz="1000" spc="-5" b="1">
                <a:latin typeface="Verdana"/>
                <a:cs typeface="Verdana"/>
              </a:rPr>
              <a:t>graphics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32332" y="914399"/>
            <a:ext cx="5390388" cy="7970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158239" y="2398775"/>
            <a:ext cx="5341650" cy="790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76400" y="4549159"/>
            <a:ext cx="4237247" cy="31775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73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81812" y="1792477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7400" y="447040"/>
            <a:ext cx="6086475" cy="3454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4557395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7620">
              <a:lnSpc>
                <a:spcPct val="108200"/>
              </a:lnSpc>
              <a:spcBef>
                <a:spcPts val="980"/>
              </a:spcBef>
            </a:pPr>
            <a:r>
              <a:rPr dirty="0" sz="1100">
                <a:latin typeface="Verdana"/>
                <a:cs typeface="Verdana"/>
              </a:rPr>
              <a:t>There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two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ways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(Random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scan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Raster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scan)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by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which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we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can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display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object  </a:t>
            </a:r>
            <a:r>
              <a:rPr dirty="0" sz="1100">
                <a:latin typeface="Verdana"/>
                <a:cs typeface="Verdana"/>
              </a:rPr>
              <a:t>on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8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screen.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5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05" b="1">
                <a:latin typeface="Arial"/>
                <a:cs typeface="Arial"/>
              </a:rPr>
              <a:t>Raster</a:t>
            </a:r>
            <a:r>
              <a:rPr dirty="0" sz="1800" spc="-345" b="1">
                <a:latin typeface="Arial"/>
                <a:cs typeface="Arial"/>
              </a:rPr>
              <a:t> </a:t>
            </a:r>
            <a:r>
              <a:rPr dirty="0" sz="1800" spc="-95" b="1">
                <a:latin typeface="Arial"/>
                <a:cs typeface="Arial"/>
              </a:rPr>
              <a:t>Scan</a:t>
            </a:r>
            <a:endParaRPr sz="1800">
              <a:latin typeface="Arial"/>
              <a:cs typeface="Arial"/>
            </a:endParaRPr>
          </a:p>
          <a:p>
            <a:pPr algn="just" marL="12700" marR="8255">
              <a:lnSpc>
                <a:spcPct val="108600"/>
              </a:lnSpc>
              <a:spcBef>
                <a:spcPts val="730"/>
              </a:spcBef>
            </a:pPr>
            <a:r>
              <a:rPr dirty="0" sz="1100">
                <a:latin typeface="Verdana"/>
                <a:cs typeface="Verdana"/>
              </a:rPr>
              <a:t>In a raster scan system,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electron beam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swept across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screen, one row </a:t>
            </a:r>
            <a:r>
              <a:rPr dirty="0" sz="1100" spc="-5">
                <a:latin typeface="Verdana"/>
                <a:cs typeface="Verdana"/>
              </a:rPr>
              <a:t>at </a:t>
            </a:r>
            <a:r>
              <a:rPr dirty="0" sz="1100">
                <a:latin typeface="Verdana"/>
                <a:cs typeface="Verdana"/>
              </a:rPr>
              <a:t>a  </a:t>
            </a:r>
            <a:r>
              <a:rPr dirty="0" sz="1100" spc="-10">
                <a:latin typeface="Verdana"/>
                <a:cs typeface="Verdana"/>
              </a:rPr>
              <a:t>time </a:t>
            </a:r>
            <a:r>
              <a:rPr dirty="0" sz="1100">
                <a:latin typeface="Verdana"/>
                <a:cs typeface="Verdana"/>
              </a:rPr>
              <a:t>from top to bottom. As </a:t>
            </a:r>
            <a:r>
              <a:rPr dirty="0" sz="1100" spc="-5">
                <a:latin typeface="Verdana"/>
                <a:cs typeface="Verdana"/>
              </a:rPr>
              <a:t>the electron </a:t>
            </a:r>
            <a:r>
              <a:rPr dirty="0" sz="1100">
                <a:latin typeface="Verdana"/>
                <a:cs typeface="Verdana"/>
              </a:rPr>
              <a:t>beam </a:t>
            </a:r>
            <a:r>
              <a:rPr dirty="0" sz="1100" spc="-5">
                <a:latin typeface="Verdana"/>
                <a:cs typeface="Verdana"/>
              </a:rPr>
              <a:t>moves </a:t>
            </a:r>
            <a:r>
              <a:rPr dirty="0" sz="1100">
                <a:latin typeface="Verdana"/>
                <a:cs typeface="Verdana"/>
              </a:rPr>
              <a:t>across each row,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beam  </a:t>
            </a:r>
            <a:r>
              <a:rPr dirty="0" sz="1100" spc="-5">
                <a:latin typeface="Verdana"/>
                <a:cs typeface="Verdana"/>
              </a:rPr>
              <a:t>intensity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turned </a:t>
            </a:r>
            <a:r>
              <a:rPr dirty="0" sz="1100">
                <a:latin typeface="Verdana"/>
                <a:cs typeface="Verdana"/>
              </a:rPr>
              <a:t>on and off to create a pattern of </a:t>
            </a:r>
            <a:r>
              <a:rPr dirty="0" sz="1100" spc="-5">
                <a:latin typeface="Verdana"/>
                <a:cs typeface="Verdana"/>
              </a:rPr>
              <a:t>illuminated</a:t>
            </a:r>
            <a:r>
              <a:rPr dirty="0" sz="1100">
                <a:latin typeface="Verdana"/>
                <a:cs typeface="Verdana"/>
              </a:rPr>
              <a:t> spots.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9200"/>
              </a:lnSpc>
              <a:spcBef>
                <a:spcPts val="815"/>
              </a:spcBef>
            </a:pPr>
            <a:r>
              <a:rPr dirty="0" sz="1100" spc="-5">
                <a:latin typeface="Verdana"/>
                <a:cs typeface="Verdana"/>
              </a:rPr>
              <a:t>Picture definition is </a:t>
            </a:r>
            <a:r>
              <a:rPr dirty="0" sz="1100">
                <a:latin typeface="Verdana"/>
                <a:cs typeface="Verdana"/>
              </a:rPr>
              <a:t>stored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memory area </a:t>
            </a:r>
            <a:r>
              <a:rPr dirty="0" sz="1100" spc="-5">
                <a:latin typeface="Verdana"/>
                <a:cs typeface="Verdana"/>
              </a:rPr>
              <a:t>called the </a:t>
            </a:r>
            <a:r>
              <a:rPr dirty="0" sz="1100" b="1">
                <a:latin typeface="Verdana"/>
                <a:cs typeface="Verdana"/>
              </a:rPr>
              <a:t>Refresh </a:t>
            </a:r>
            <a:r>
              <a:rPr dirty="0" sz="1100" spc="-5" b="1">
                <a:latin typeface="Verdana"/>
                <a:cs typeface="Verdana"/>
              </a:rPr>
              <a:t>Buffer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b="1">
                <a:latin typeface="Verdana"/>
                <a:cs typeface="Verdana"/>
              </a:rPr>
              <a:t>Frame  Buffer</a:t>
            </a:r>
            <a:r>
              <a:rPr dirty="0" sz="1100">
                <a:latin typeface="Verdana"/>
                <a:cs typeface="Verdana"/>
              </a:rPr>
              <a:t>. </a:t>
            </a: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>
                <a:latin typeface="Verdana"/>
                <a:cs typeface="Verdana"/>
              </a:rPr>
              <a:t>memory </a:t>
            </a:r>
            <a:r>
              <a:rPr dirty="0" sz="1100" spc="-5">
                <a:latin typeface="Verdana"/>
                <a:cs typeface="Verdana"/>
              </a:rPr>
              <a:t>area holds the </a:t>
            </a:r>
            <a:r>
              <a:rPr dirty="0" sz="1100">
                <a:latin typeface="Verdana"/>
                <a:cs typeface="Verdana"/>
              </a:rPr>
              <a:t>set of </a:t>
            </a:r>
            <a:r>
              <a:rPr dirty="0" sz="1100" spc="-5">
                <a:latin typeface="Verdana"/>
                <a:cs typeface="Verdana"/>
              </a:rPr>
              <a:t>intensity values </a:t>
            </a:r>
            <a:r>
              <a:rPr dirty="0" sz="1100">
                <a:latin typeface="Verdana"/>
                <a:cs typeface="Verdana"/>
              </a:rPr>
              <a:t>for </a:t>
            </a:r>
            <a:r>
              <a:rPr dirty="0" sz="1100" spc="-5">
                <a:latin typeface="Verdana"/>
                <a:cs typeface="Verdana"/>
              </a:rPr>
              <a:t>all the </a:t>
            </a:r>
            <a:r>
              <a:rPr dirty="0" sz="1100">
                <a:latin typeface="Verdana"/>
                <a:cs typeface="Verdana"/>
              </a:rPr>
              <a:t>screen </a:t>
            </a:r>
            <a:r>
              <a:rPr dirty="0" sz="1100" spc="-5">
                <a:latin typeface="Verdana"/>
                <a:cs typeface="Verdana"/>
              </a:rPr>
              <a:t>points.  </a:t>
            </a:r>
            <a:r>
              <a:rPr dirty="0" sz="1100">
                <a:latin typeface="Verdana"/>
                <a:cs typeface="Verdana"/>
              </a:rPr>
              <a:t>Stored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intensity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values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are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then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retrieved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from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refresh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buffer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and</a:t>
            </a:r>
            <a:r>
              <a:rPr dirty="0" sz="1100" spc="-4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“painted”</a:t>
            </a:r>
            <a:r>
              <a:rPr dirty="0" sz="1100" spc="-3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on</a:t>
            </a:r>
            <a:r>
              <a:rPr dirty="0" sz="1100" spc="-3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  </a:t>
            </a:r>
            <a:r>
              <a:rPr dirty="0" sz="1100">
                <a:latin typeface="Verdana"/>
                <a:cs typeface="Verdana"/>
              </a:rPr>
              <a:t>screen </a:t>
            </a:r>
            <a:r>
              <a:rPr dirty="0" sz="1100" spc="-5">
                <a:latin typeface="Verdana"/>
                <a:cs typeface="Verdana"/>
              </a:rPr>
              <a:t>one row </a:t>
            </a:r>
            <a:r>
              <a:rPr dirty="0" sz="1100">
                <a:latin typeface="Verdana"/>
                <a:cs typeface="Verdana"/>
              </a:rPr>
              <a:t>(scan </a:t>
            </a:r>
            <a:r>
              <a:rPr dirty="0" sz="1100" spc="-5">
                <a:latin typeface="Verdana"/>
                <a:cs typeface="Verdana"/>
              </a:rPr>
              <a:t>line) at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time as </a:t>
            </a:r>
            <a:r>
              <a:rPr dirty="0" sz="1100">
                <a:latin typeface="Verdana"/>
                <a:cs typeface="Verdana"/>
              </a:rPr>
              <a:t>shown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following</a:t>
            </a:r>
            <a:r>
              <a:rPr dirty="0" sz="1100" spc="8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illustration.</a:t>
            </a:r>
            <a:endParaRPr sz="1100">
              <a:latin typeface="Verdana"/>
              <a:cs typeface="Verdana"/>
            </a:endParaRPr>
          </a:p>
          <a:p>
            <a:pPr algn="just" marL="12700" marR="6350">
              <a:lnSpc>
                <a:spcPct val="108600"/>
              </a:lnSpc>
              <a:spcBef>
                <a:spcPts val="819"/>
              </a:spcBef>
            </a:pPr>
            <a:r>
              <a:rPr dirty="0" sz="1100" spc="-5">
                <a:latin typeface="Verdana"/>
                <a:cs typeface="Verdana"/>
              </a:rPr>
              <a:t>Each </a:t>
            </a:r>
            <a:r>
              <a:rPr dirty="0" sz="1100">
                <a:latin typeface="Verdana"/>
                <a:cs typeface="Verdana"/>
              </a:rPr>
              <a:t>screen </a:t>
            </a:r>
            <a:r>
              <a:rPr dirty="0" sz="1100" spc="-5">
                <a:latin typeface="Verdana"/>
                <a:cs typeface="Verdana"/>
              </a:rPr>
              <a:t>point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referred to </a:t>
            </a:r>
            <a:r>
              <a:rPr dirty="0" sz="1100" spc="-5">
                <a:latin typeface="Verdana"/>
                <a:cs typeface="Verdana"/>
              </a:rPr>
              <a:t>as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 b="1">
                <a:latin typeface="Verdana"/>
                <a:cs typeface="Verdana"/>
              </a:rPr>
              <a:t>pixel (picture element) </a:t>
            </a:r>
            <a:r>
              <a:rPr dirty="0" sz="1100" spc="-5">
                <a:latin typeface="Verdana"/>
                <a:cs typeface="Verdana"/>
              </a:rPr>
              <a:t>or </a:t>
            </a:r>
            <a:r>
              <a:rPr dirty="0" sz="1100" spc="-5" b="1">
                <a:latin typeface="Verdana"/>
                <a:cs typeface="Verdana"/>
              </a:rPr>
              <a:t>pel</a:t>
            </a:r>
            <a:r>
              <a:rPr dirty="0" sz="1100" spc="-5">
                <a:latin typeface="Verdana"/>
                <a:cs typeface="Verdana"/>
              </a:rPr>
              <a:t>. </a:t>
            </a:r>
            <a:r>
              <a:rPr dirty="0" sz="1100">
                <a:latin typeface="Verdana"/>
                <a:cs typeface="Verdana"/>
              </a:rPr>
              <a:t>At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end of  </a:t>
            </a:r>
            <a:r>
              <a:rPr dirty="0" sz="1100">
                <a:latin typeface="Verdana"/>
                <a:cs typeface="Verdana"/>
              </a:rPr>
              <a:t>each scan </a:t>
            </a:r>
            <a:r>
              <a:rPr dirty="0" sz="1100" spc="-5">
                <a:latin typeface="Verdana"/>
                <a:cs typeface="Verdana"/>
              </a:rPr>
              <a:t>line, the electron </a:t>
            </a:r>
            <a:r>
              <a:rPr dirty="0" sz="1100">
                <a:latin typeface="Verdana"/>
                <a:cs typeface="Verdana"/>
              </a:rPr>
              <a:t>beam returns to </a:t>
            </a:r>
            <a:r>
              <a:rPr dirty="0" sz="1100" spc="-5">
                <a:latin typeface="Verdana"/>
                <a:cs typeface="Verdana"/>
              </a:rPr>
              <a:t>the left side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screen to </a:t>
            </a:r>
            <a:r>
              <a:rPr dirty="0" sz="1100" spc="-5">
                <a:latin typeface="Verdana"/>
                <a:cs typeface="Verdana"/>
              </a:rPr>
              <a:t>begin  </a:t>
            </a:r>
            <a:r>
              <a:rPr dirty="0" sz="1100" spc="-5">
                <a:latin typeface="Verdana"/>
                <a:cs typeface="Verdana"/>
              </a:rPr>
              <a:t>displaying the next </a:t>
            </a:r>
            <a:r>
              <a:rPr dirty="0" sz="1100">
                <a:latin typeface="Verdana"/>
                <a:cs typeface="Verdana"/>
              </a:rPr>
              <a:t>scan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line.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126" y="7234681"/>
            <a:ext cx="1562735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Figure: Raster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Scan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0" y="7876793"/>
            <a:ext cx="6085840" cy="1519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1600" spc="-110" b="1">
                <a:latin typeface="Arial"/>
                <a:cs typeface="Arial"/>
              </a:rPr>
              <a:t>Random</a:t>
            </a:r>
            <a:r>
              <a:rPr dirty="0" sz="1600" spc="-265" b="1">
                <a:latin typeface="Arial"/>
                <a:cs typeface="Arial"/>
              </a:rPr>
              <a:t> </a:t>
            </a:r>
            <a:r>
              <a:rPr dirty="0" sz="1600" spc="-95" b="1">
                <a:latin typeface="Arial"/>
                <a:cs typeface="Arial"/>
              </a:rPr>
              <a:t>Scan</a:t>
            </a:r>
            <a:r>
              <a:rPr dirty="0" sz="1600" spc="-270" b="1">
                <a:latin typeface="Arial"/>
                <a:cs typeface="Arial"/>
              </a:rPr>
              <a:t> </a:t>
            </a:r>
            <a:r>
              <a:rPr dirty="0" sz="1600" spc="-125" b="1">
                <a:latin typeface="Arial"/>
                <a:cs typeface="Arial"/>
              </a:rPr>
              <a:t>(Vector</a:t>
            </a:r>
            <a:r>
              <a:rPr dirty="0" sz="1600" spc="-270" b="1">
                <a:latin typeface="Arial"/>
                <a:cs typeface="Arial"/>
              </a:rPr>
              <a:t> </a:t>
            </a:r>
            <a:r>
              <a:rPr dirty="0" sz="1600" spc="-100" b="1">
                <a:latin typeface="Arial"/>
                <a:cs typeface="Arial"/>
              </a:rPr>
              <a:t>Scan)</a:t>
            </a: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108800"/>
              </a:lnSpc>
              <a:spcBef>
                <a:spcPts val="525"/>
              </a:spcBef>
            </a:pPr>
            <a:r>
              <a:rPr dirty="0" sz="110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this technique, the electron </a:t>
            </a:r>
            <a:r>
              <a:rPr dirty="0" sz="1100">
                <a:latin typeface="Verdana"/>
                <a:cs typeface="Verdana"/>
              </a:rPr>
              <a:t>beam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directed </a:t>
            </a:r>
            <a:r>
              <a:rPr dirty="0" sz="1100" spc="-5">
                <a:latin typeface="Verdana"/>
                <a:cs typeface="Verdana"/>
              </a:rPr>
              <a:t>only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the part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screen </a:t>
            </a:r>
            <a:r>
              <a:rPr dirty="0" sz="1100" spc="-10">
                <a:latin typeface="Verdana"/>
                <a:cs typeface="Verdana"/>
              </a:rPr>
              <a:t>where  </a:t>
            </a:r>
            <a:r>
              <a:rPr dirty="0" sz="1100" spc="-5">
                <a:latin typeface="Verdana"/>
                <a:cs typeface="Verdana"/>
              </a:rPr>
              <a:t>the picture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to be drawn </a:t>
            </a:r>
            <a:r>
              <a:rPr dirty="0" sz="1100" spc="-5">
                <a:latin typeface="Verdana"/>
                <a:cs typeface="Verdana"/>
              </a:rPr>
              <a:t>rather than </a:t>
            </a:r>
            <a:r>
              <a:rPr dirty="0" sz="1100">
                <a:latin typeface="Verdana"/>
                <a:cs typeface="Verdana"/>
              </a:rPr>
              <a:t>scanning </a:t>
            </a:r>
            <a:r>
              <a:rPr dirty="0" sz="1100" spc="-5">
                <a:latin typeface="Verdana"/>
                <a:cs typeface="Verdana"/>
              </a:rPr>
              <a:t>from left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right </a:t>
            </a:r>
            <a:r>
              <a:rPr dirty="0" sz="1100">
                <a:latin typeface="Verdana"/>
                <a:cs typeface="Verdana"/>
              </a:rPr>
              <a:t>and top to bottom </a:t>
            </a:r>
            <a:r>
              <a:rPr dirty="0" sz="1100" spc="-5">
                <a:latin typeface="Verdana"/>
                <a:cs typeface="Verdana"/>
              </a:rPr>
              <a:t>as 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raster scan. It </a:t>
            </a:r>
            <a:r>
              <a:rPr dirty="0" sz="1100" spc="-5">
                <a:latin typeface="Verdana"/>
                <a:cs typeface="Verdana"/>
              </a:rPr>
              <a:t>is also called </a:t>
            </a:r>
            <a:r>
              <a:rPr dirty="0" sz="1100" b="1">
                <a:latin typeface="Verdana"/>
                <a:cs typeface="Verdana"/>
              </a:rPr>
              <a:t>vector </a:t>
            </a:r>
            <a:r>
              <a:rPr dirty="0" sz="1100" spc="-5" b="1">
                <a:latin typeface="Verdana"/>
                <a:cs typeface="Verdana"/>
              </a:rPr>
              <a:t>display</a:t>
            </a:r>
            <a:r>
              <a:rPr dirty="0" sz="1100" spc="-5">
                <a:latin typeface="Verdana"/>
                <a:cs typeface="Verdana"/>
              </a:rPr>
              <a:t>, </a:t>
            </a:r>
            <a:r>
              <a:rPr dirty="0" sz="1100" b="1">
                <a:latin typeface="Verdana"/>
                <a:cs typeface="Verdana"/>
              </a:rPr>
              <a:t>stroke-writing </a:t>
            </a:r>
            <a:r>
              <a:rPr dirty="0" sz="1100" spc="-5" b="1">
                <a:latin typeface="Verdana"/>
                <a:cs typeface="Verdana"/>
              </a:rPr>
              <a:t>display</a:t>
            </a:r>
            <a:r>
              <a:rPr dirty="0" sz="1100" spc="-5">
                <a:latin typeface="Verdana"/>
                <a:cs typeface="Verdana"/>
              </a:rPr>
              <a:t>, </a:t>
            </a:r>
            <a:r>
              <a:rPr dirty="0" sz="1100">
                <a:latin typeface="Verdana"/>
                <a:cs typeface="Verdana"/>
              </a:rPr>
              <a:t>or  </a:t>
            </a:r>
            <a:r>
              <a:rPr dirty="0" sz="1100" spc="-5" b="1">
                <a:latin typeface="Verdana"/>
                <a:cs typeface="Verdana"/>
              </a:rPr>
              <a:t>calligraphic</a:t>
            </a:r>
            <a:r>
              <a:rPr dirty="0" sz="1100" spc="-65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display</a:t>
            </a:r>
            <a:r>
              <a:rPr dirty="0" sz="1100" spc="-5">
                <a:latin typeface="Verdana"/>
                <a:cs typeface="Verdana"/>
              </a:rPr>
              <a:t>.</a:t>
            </a:r>
            <a:endParaRPr sz="1100">
              <a:latin typeface="Verdana"/>
              <a:cs typeface="Verdana"/>
            </a:endParaRPr>
          </a:p>
          <a:p>
            <a:pPr algn="just" marL="12700" marR="5080">
              <a:lnSpc>
                <a:spcPct val="109200"/>
              </a:lnSpc>
              <a:spcBef>
                <a:spcPts val="815"/>
              </a:spcBef>
            </a:pPr>
            <a:r>
              <a:rPr dirty="0" sz="1100" spc="-5">
                <a:latin typeface="Verdana"/>
                <a:cs typeface="Verdana"/>
              </a:rPr>
              <a:t>Picture definition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stored </a:t>
            </a:r>
            <a:r>
              <a:rPr dirty="0" sz="1100" spc="-5">
                <a:latin typeface="Verdana"/>
                <a:cs typeface="Verdana"/>
              </a:rPr>
              <a:t>as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set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line-drawing commands in </a:t>
            </a:r>
            <a:r>
              <a:rPr dirty="0" sz="1100">
                <a:latin typeface="Verdana"/>
                <a:cs typeface="Verdana"/>
              </a:rPr>
              <a:t>an </a:t>
            </a:r>
            <a:r>
              <a:rPr dirty="0" sz="1100" spc="-5">
                <a:latin typeface="Verdana"/>
                <a:cs typeface="Verdana"/>
              </a:rPr>
              <a:t>area </a:t>
            </a:r>
            <a:r>
              <a:rPr dirty="0" sz="1100">
                <a:latin typeface="Verdana"/>
                <a:cs typeface="Verdana"/>
              </a:rPr>
              <a:t>of memory  </a:t>
            </a:r>
            <a:r>
              <a:rPr dirty="0" sz="1100">
                <a:latin typeface="Verdana"/>
                <a:cs typeface="Verdana"/>
              </a:rPr>
              <a:t>referred</a:t>
            </a:r>
            <a:r>
              <a:rPr dirty="0" sz="1100" spc="1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to</a:t>
            </a:r>
            <a:r>
              <a:rPr dirty="0" sz="1100" spc="1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as</a:t>
            </a:r>
            <a:r>
              <a:rPr dirty="0" sz="1100" spc="1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170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refresh</a:t>
            </a:r>
            <a:r>
              <a:rPr dirty="0" sz="1100" spc="165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display</a:t>
            </a:r>
            <a:r>
              <a:rPr dirty="0" sz="1100" spc="16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file</a:t>
            </a:r>
            <a:r>
              <a:rPr dirty="0" sz="1100" spc="-5">
                <a:latin typeface="Verdana"/>
                <a:cs typeface="Verdana"/>
              </a:rPr>
              <a:t>.</a:t>
            </a:r>
            <a:r>
              <a:rPr dirty="0" sz="1100" spc="170">
                <a:latin typeface="Verdana"/>
                <a:cs typeface="Verdana"/>
              </a:rPr>
              <a:t> </a:t>
            </a:r>
            <a:r>
              <a:rPr dirty="0" sz="1100" spc="5">
                <a:latin typeface="Verdana"/>
                <a:cs typeface="Verdana"/>
              </a:rPr>
              <a:t>To</a:t>
            </a:r>
            <a:r>
              <a:rPr dirty="0" sz="1100" spc="17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display</a:t>
            </a:r>
            <a:r>
              <a:rPr dirty="0" sz="1100" spc="1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17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specified</a:t>
            </a:r>
            <a:r>
              <a:rPr dirty="0" sz="1100" spc="18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picture,</a:t>
            </a:r>
            <a:r>
              <a:rPr dirty="0" sz="1100" spc="17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</a:t>
            </a:r>
            <a:r>
              <a:rPr dirty="0" sz="1100" spc="17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system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38883" y="4011167"/>
            <a:ext cx="4180332" cy="2900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2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5048" y="447040"/>
            <a:ext cx="1527810" cy="177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95473" y="4293234"/>
            <a:ext cx="2865755" cy="161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" b="1">
                <a:latin typeface="Verdana"/>
                <a:cs typeface="Verdana"/>
              </a:rPr>
              <a:t>Figure: A warped version of </a:t>
            </a:r>
            <a:r>
              <a:rPr dirty="0" sz="1000" spc="5" b="1">
                <a:latin typeface="Verdana"/>
                <a:cs typeface="Verdana"/>
              </a:rPr>
              <a:t>the</a:t>
            </a:r>
            <a:r>
              <a:rPr dirty="0" sz="1000" spc="-25" b="1">
                <a:latin typeface="Verdana"/>
                <a:cs typeface="Verdana"/>
              </a:rPr>
              <a:t> </a:t>
            </a:r>
            <a:r>
              <a:rPr dirty="0" sz="1000" spc="-5" b="1">
                <a:latin typeface="Verdana"/>
                <a:cs typeface="Verdana"/>
              </a:rPr>
              <a:t>original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0" y="4832192"/>
            <a:ext cx="6081395" cy="372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8200"/>
              </a:lnSpc>
            </a:pP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morph looks as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two images melt into </a:t>
            </a:r>
            <a:r>
              <a:rPr dirty="0" sz="1100">
                <a:latin typeface="Verdana"/>
                <a:cs typeface="Verdana"/>
              </a:rPr>
              <a:t>each </a:t>
            </a:r>
            <a:r>
              <a:rPr dirty="0" sz="1100" spc="-5">
                <a:latin typeface="Verdana"/>
                <a:cs typeface="Verdana"/>
              </a:rPr>
              <a:t>other with </a:t>
            </a:r>
            <a:r>
              <a:rPr dirty="0" sz="1100">
                <a:latin typeface="Verdana"/>
                <a:cs typeface="Verdana"/>
              </a:rPr>
              <a:t>a very </a:t>
            </a:r>
            <a:r>
              <a:rPr dirty="0" sz="1100" spc="-5">
                <a:latin typeface="Verdana"/>
                <a:cs typeface="Verdana"/>
              </a:rPr>
              <a:t>fluid motion. </a:t>
            </a:r>
            <a:r>
              <a:rPr dirty="0" sz="1100">
                <a:latin typeface="Verdana"/>
                <a:cs typeface="Verdana"/>
              </a:rPr>
              <a:t>In  </a:t>
            </a:r>
            <a:r>
              <a:rPr dirty="0" sz="1100">
                <a:latin typeface="Verdana"/>
                <a:cs typeface="Verdana"/>
              </a:rPr>
              <a:t>technical </a:t>
            </a:r>
            <a:r>
              <a:rPr dirty="0" sz="1100" spc="-5">
                <a:latin typeface="Verdana"/>
                <a:cs typeface="Verdana"/>
              </a:rPr>
              <a:t>terms, two images are distorted </a:t>
            </a:r>
            <a:r>
              <a:rPr dirty="0" sz="1100">
                <a:latin typeface="Verdana"/>
                <a:cs typeface="Verdana"/>
              </a:rPr>
              <a:t>and a </a:t>
            </a:r>
            <a:r>
              <a:rPr dirty="0" sz="1100" spc="-5">
                <a:latin typeface="Verdana"/>
                <a:cs typeface="Verdana"/>
              </a:rPr>
              <a:t>fade </a:t>
            </a:r>
            <a:r>
              <a:rPr dirty="0" sz="1100">
                <a:latin typeface="Verdana"/>
                <a:cs typeface="Verdana"/>
              </a:rPr>
              <a:t>occurs between</a:t>
            </a:r>
            <a:r>
              <a:rPr dirty="0" sz="1100" spc="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them.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20011" y="914420"/>
            <a:ext cx="4351351" cy="3264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74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" y="9700259"/>
            <a:ext cx="1923288" cy="5654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87400" y="447040"/>
            <a:ext cx="6085840" cy="14770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indent="4557395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Computer</a:t>
            </a:r>
            <a:r>
              <a:rPr dirty="0" sz="1100" spc="-5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Graphics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algn="just" marL="12700" marR="5080">
              <a:lnSpc>
                <a:spcPct val="108600"/>
              </a:lnSpc>
              <a:spcBef>
                <a:spcPts val="975"/>
              </a:spcBef>
            </a:pPr>
            <a:r>
              <a:rPr dirty="0" sz="1100" spc="-5">
                <a:latin typeface="Verdana"/>
                <a:cs typeface="Verdana"/>
              </a:rPr>
              <a:t>cycles through the set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commands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display file, drawing </a:t>
            </a:r>
            <a:r>
              <a:rPr dirty="0" sz="1100">
                <a:latin typeface="Verdana"/>
                <a:cs typeface="Verdana"/>
              </a:rPr>
              <a:t>each </a:t>
            </a:r>
            <a:r>
              <a:rPr dirty="0" sz="1100" spc="-5">
                <a:latin typeface="Verdana"/>
                <a:cs typeface="Verdana"/>
              </a:rPr>
              <a:t>component line 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>
                <a:latin typeface="Verdana"/>
                <a:cs typeface="Verdana"/>
              </a:rPr>
              <a:t>turn. After </a:t>
            </a:r>
            <a:r>
              <a:rPr dirty="0" sz="1100" spc="-5">
                <a:latin typeface="Verdana"/>
                <a:cs typeface="Verdana"/>
              </a:rPr>
              <a:t>all the line-drawing </a:t>
            </a:r>
            <a:r>
              <a:rPr dirty="0" sz="1100">
                <a:latin typeface="Verdana"/>
                <a:cs typeface="Verdana"/>
              </a:rPr>
              <a:t>commands </a:t>
            </a:r>
            <a:r>
              <a:rPr dirty="0" sz="1100" spc="-5">
                <a:latin typeface="Verdana"/>
                <a:cs typeface="Verdana"/>
              </a:rPr>
              <a:t>are </a:t>
            </a:r>
            <a:r>
              <a:rPr dirty="0" sz="1100">
                <a:latin typeface="Verdana"/>
                <a:cs typeface="Verdana"/>
              </a:rPr>
              <a:t>processed,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system cycles </a:t>
            </a:r>
            <a:r>
              <a:rPr dirty="0" sz="1100" spc="-5">
                <a:latin typeface="Verdana"/>
                <a:cs typeface="Verdana"/>
              </a:rPr>
              <a:t>back </a:t>
            </a:r>
            <a:r>
              <a:rPr dirty="0" sz="1100">
                <a:latin typeface="Verdana"/>
                <a:cs typeface="Verdana"/>
              </a:rPr>
              <a:t>to  </a:t>
            </a:r>
            <a:r>
              <a:rPr dirty="0" sz="1100" spc="-5">
                <a:latin typeface="Verdana"/>
                <a:cs typeface="Verdana"/>
              </a:rPr>
              <a:t>the first line </a:t>
            </a:r>
            <a:r>
              <a:rPr dirty="0" sz="1100">
                <a:latin typeface="Verdana"/>
                <a:cs typeface="Verdana"/>
              </a:rPr>
              <a:t>command </a:t>
            </a:r>
            <a:r>
              <a:rPr dirty="0" sz="1100" spc="-10">
                <a:latin typeface="Verdana"/>
                <a:cs typeface="Verdana"/>
              </a:rPr>
              <a:t>in </a:t>
            </a:r>
            <a:r>
              <a:rPr dirty="0" sz="1100" spc="-5">
                <a:latin typeface="Verdana"/>
                <a:cs typeface="Verdana"/>
              </a:rPr>
              <a:t>the list.</a:t>
            </a:r>
            <a:endParaRPr sz="1100">
              <a:latin typeface="Verdana"/>
              <a:cs typeface="Verdana"/>
            </a:endParaRPr>
          </a:p>
          <a:p>
            <a:pPr algn="just" marL="12700" marR="6350">
              <a:lnSpc>
                <a:spcPct val="109100"/>
              </a:lnSpc>
              <a:spcBef>
                <a:spcPts val="815"/>
              </a:spcBef>
            </a:pPr>
            <a:r>
              <a:rPr dirty="0" sz="1100">
                <a:latin typeface="Verdana"/>
                <a:cs typeface="Verdana"/>
              </a:rPr>
              <a:t>Random-scan </a:t>
            </a:r>
            <a:r>
              <a:rPr dirty="0" sz="1100" spc="-5">
                <a:latin typeface="Verdana"/>
                <a:cs typeface="Verdana"/>
              </a:rPr>
              <a:t>displays are designed </a:t>
            </a:r>
            <a:r>
              <a:rPr dirty="0" sz="1100">
                <a:latin typeface="Verdana"/>
                <a:cs typeface="Verdana"/>
              </a:rPr>
              <a:t>to draw all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component </a:t>
            </a:r>
            <a:r>
              <a:rPr dirty="0" sz="1100" spc="-5">
                <a:latin typeface="Verdana"/>
                <a:cs typeface="Verdana"/>
              </a:rPr>
              <a:t>lines </a:t>
            </a:r>
            <a:r>
              <a:rPr dirty="0" sz="1100">
                <a:latin typeface="Verdana"/>
                <a:cs typeface="Verdana"/>
              </a:rPr>
              <a:t>of a </a:t>
            </a:r>
            <a:r>
              <a:rPr dirty="0" sz="1100" spc="-5">
                <a:latin typeface="Verdana"/>
                <a:cs typeface="Verdana"/>
              </a:rPr>
              <a:t>picture 30 </a:t>
            </a:r>
            <a:r>
              <a:rPr dirty="0" sz="1100">
                <a:latin typeface="Verdana"/>
                <a:cs typeface="Verdana"/>
              </a:rPr>
              <a:t>to  </a:t>
            </a:r>
            <a:r>
              <a:rPr dirty="0" sz="1100" spc="-5">
                <a:latin typeface="Verdana"/>
                <a:cs typeface="Verdana"/>
              </a:rPr>
              <a:t>60 times </a:t>
            </a:r>
            <a:r>
              <a:rPr dirty="0" sz="1100">
                <a:latin typeface="Verdana"/>
                <a:cs typeface="Verdana"/>
              </a:rPr>
              <a:t>each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second.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1812" y="6389496"/>
            <a:ext cx="6096000" cy="0"/>
          </a:xfrm>
          <a:custGeom>
            <a:avLst/>
            <a:gdLst/>
            <a:ahLst/>
            <a:cxnLst/>
            <a:rect l="l" t="t" r="r" b="b"/>
            <a:pathLst>
              <a:path w="6096000" h="0">
                <a:moveTo>
                  <a:pt x="0" y="0"/>
                </a:moveTo>
                <a:lnTo>
                  <a:pt x="6095745" y="0"/>
                </a:lnTo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787400" y="5708776"/>
            <a:ext cx="6085205" cy="34334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100" spc="-5" b="1">
                <a:latin typeface="Verdana"/>
                <a:cs typeface="Verdana"/>
              </a:rPr>
              <a:t>Figure: Random</a:t>
            </a:r>
            <a:r>
              <a:rPr dirty="0" sz="1100" spc="-60" b="1">
                <a:latin typeface="Verdana"/>
                <a:cs typeface="Verdana"/>
              </a:rPr>
              <a:t> </a:t>
            </a:r>
            <a:r>
              <a:rPr dirty="0" sz="1100" spc="-5" b="1">
                <a:latin typeface="Verdana"/>
                <a:cs typeface="Verdana"/>
              </a:rPr>
              <a:t>Scan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800" spc="-120" b="1">
                <a:latin typeface="Arial"/>
                <a:cs typeface="Arial"/>
              </a:rPr>
              <a:t>Application</a:t>
            </a:r>
            <a:r>
              <a:rPr dirty="0" sz="1800" spc="-250" b="1">
                <a:latin typeface="Arial"/>
                <a:cs typeface="Arial"/>
              </a:rPr>
              <a:t> </a:t>
            </a:r>
            <a:r>
              <a:rPr dirty="0" sz="1800" spc="-65" b="1">
                <a:latin typeface="Arial"/>
                <a:cs typeface="Arial"/>
              </a:rPr>
              <a:t>of</a:t>
            </a:r>
            <a:r>
              <a:rPr dirty="0" sz="1800" spc="-254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Computer</a:t>
            </a:r>
            <a:r>
              <a:rPr dirty="0" sz="1800" spc="-260" b="1">
                <a:latin typeface="Arial"/>
                <a:cs typeface="Arial"/>
              </a:rPr>
              <a:t> </a:t>
            </a:r>
            <a:r>
              <a:rPr dirty="0" sz="1800" spc="-114" b="1">
                <a:latin typeface="Arial"/>
                <a:cs typeface="Arial"/>
              </a:rPr>
              <a:t>Graphics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dirty="0" sz="1100" spc="-5">
                <a:latin typeface="Verdana"/>
                <a:cs typeface="Verdana"/>
              </a:rPr>
              <a:t>Computer Graphics has </a:t>
            </a:r>
            <a:r>
              <a:rPr dirty="0" sz="1100">
                <a:latin typeface="Verdana"/>
                <a:cs typeface="Verdana"/>
              </a:rPr>
              <a:t>numerous </a:t>
            </a:r>
            <a:r>
              <a:rPr dirty="0" sz="1100" spc="-5">
                <a:latin typeface="Verdana"/>
                <a:cs typeface="Verdana"/>
              </a:rPr>
              <a:t>applications, </a:t>
            </a:r>
            <a:r>
              <a:rPr dirty="0" sz="1100">
                <a:latin typeface="Verdana"/>
                <a:cs typeface="Verdana"/>
              </a:rPr>
              <a:t>some of </a:t>
            </a:r>
            <a:r>
              <a:rPr dirty="0" sz="1100" spc="-5">
                <a:latin typeface="Verdana"/>
                <a:cs typeface="Verdana"/>
              </a:rPr>
              <a:t>which </a:t>
            </a:r>
            <a:r>
              <a:rPr dirty="0" sz="1100">
                <a:latin typeface="Verdana"/>
                <a:cs typeface="Verdana"/>
              </a:rPr>
              <a:t>are </a:t>
            </a:r>
            <a:r>
              <a:rPr dirty="0" sz="1100" spc="-5">
                <a:latin typeface="Verdana"/>
                <a:cs typeface="Verdana"/>
              </a:rPr>
              <a:t>listed</a:t>
            </a:r>
            <a:r>
              <a:rPr dirty="0" sz="1100" spc="2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below:</a:t>
            </a:r>
            <a:endParaRPr sz="1100">
              <a:latin typeface="Verdana"/>
              <a:cs typeface="Verdana"/>
            </a:endParaRPr>
          </a:p>
          <a:p>
            <a:pPr marL="469900" marR="5080" indent="-228600">
              <a:lnSpc>
                <a:spcPct val="101800"/>
              </a:lnSpc>
              <a:spcBef>
                <a:spcPts val="910"/>
              </a:spcBef>
              <a:buFont typeface="Symbol"/>
              <a:buChar char=""/>
              <a:tabLst>
                <a:tab pos="470534" algn="l"/>
              </a:tabLst>
            </a:pPr>
            <a:r>
              <a:rPr dirty="0" sz="1100" spc="-5" b="1">
                <a:latin typeface="Verdana"/>
                <a:cs typeface="Verdana"/>
              </a:rPr>
              <a:t>Computer graphics user interfaces </a:t>
            </a:r>
            <a:r>
              <a:rPr dirty="0" sz="1100" spc="-5">
                <a:latin typeface="Verdana"/>
                <a:cs typeface="Verdana"/>
              </a:rPr>
              <a:t>(GUIs) </a:t>
            </a:r>
            <a:r>
              <a:rPr dirty="0" sz="1100">
                <a:latin typeface="Verdana"/>
                <a:cs typeface="Verdana"/>
              </a:rPr>
              <a:t>– </a:t>
            </a:r>
            <a:r>
              <a:rPr dirty="0" sz="1100">
                <a:latin typeface="Verdana"/>
                <a:cs typeface="Verdana"/>
              </a:rPr>
              <a:t>A </a:t>
            </a:r>
            <a:r>
              <a:rPr dirty="0" sz="1100" spc="-5">
                <a:latin typeface="Verdana"/>
                <a:cs typeface="Verdana"/>
              </a:rPr>
              <a:t>graphic, mouse-oriented  </a:t>
            </a:r>
            <a:r>
              <a:rPr dirty="0" sz="1100" spc="-5">
                <a:latin typeface="Verdana"/>
                <a:cs typeface="Verdana"/>
              </a:rPr>
              <a:t>paradigm which </a:t>
            </a:r>
            <a:r>
              <a:rPr dirty="0" sz="1100">
                <a:latin typeface="Verdana"/>
                <a:cs typeface="Verdana"/>
              </a:rPr>
              <a:t>allows </a:t>
            </a:r>
            <a:r>
              <a:rPr dirty="0" sz="1100" spc="-5">
                <a:latin typeface="Verdana"/>
                <a:cs typeface="Verdana"/>
              </a:rPr>
              <a:t>the user </a:t>
            </a:r>
            <a:r>
              <a:rPr dirty="0" sz="1100">
                <a:latin typeface="Verdana"/>
                <a:cs typeface="Verdana"/>
              </a:rPr>
              <a:t>to </a:t>
            </a:r>
            <a:r>
              <a:rPr dirty="0" sz="1100" spc="-5">
                <a:latin typeface="Verdana"/>
                <a:cs typeface="Verdana"/>
              </a:rPr>
              <a:t>interact with </a:t>
            </a:r>
            <a:r>
              <a:rPr dirty="0" sz="1100">
                <a:latin typeface="Verdana"/>
                <a:cs typeface="Verdana"/>
              </a:rPr>
              <a:t>a</a:t>
            </a:r>
            <a:r>
              <a:rPr dirty="0" sz="1100" spc="5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computer.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6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 spc="-5" b="1">
                <a:latin typeface="Verdana"/>
                <a:cs typeface="Verdana"/>
              </a:rPr>
              <a:t>Business presentation graphics </a:t>
            </a:r>
            <a:r>
              <a:rPr dirty="0" sz="1100">
                <a:latin typeface="Verdana"/>
                <a:cs typeface="Verdana"/>
              </a:rPr>
              <a:t>- "A </a:t>
            </a:r>
            <a:r>
              <a:rPr dirty="0" sz="1100" spc="-5">
                <a:latin typeface="Verdana"/>
                <a:cs typeface="Verdana"/>
              </a:rPr>
              <a:t>picture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worth </a:t>
            </a:r>
            <a:r>
              <a:rPr dirty="0" sz="1100">
                <a:latin typeface="Verdana"/>
                <a:cs typeface="Verdana"/>
              </a:rPr>
              <a:t>a thousand</a:t>
            </a:r>
            <a:r>
              <a:rPr dirty="0" sz="1100" spc="9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words".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1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 spc="-5" b="1">
                <a:latin typeface="Verdana"/>
                <a:cs typeface="Verdana"/>
              </a:rPr>
              <a:t>Cartography </a:t>
            </a:r>
            <a:r>
              <a:rPr dirty="0" sz="1100">
                <a:latin typeface="Verdana"/>
                <a:cs typeface="Verdana"/>
              </a:rPr>
              <a:t>- </a:t>
            </a:r>
            <a:r>
              <a:rPr dirty="0" sz="1100" spc="-5">
                <a:latin typeface="Verdana"/>
                <a:cs typeface="Verdana"/>
              </a:rPr>
              <a:t>Drawing</a:t>
            </a:r>
            <a:r>
              <a:rPr dirty="0" sz="1100" spc="-2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maps.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3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 spc="-5" b="1">
                <a:latin typeface="Verdana"/>
                <a:cs typeface="Verdana"/>
              </a:rPr>
              <a:t>Weather Maps </a:t>
            </a:r>
            <a:r>
              <a:rPr dirty="0" sz="1100">
                <a:latin typeface="Verdana"/>
                <a:cs typeface="Verdana"/>
              </a:rPr>
              <a:t>– </a:t>
            </a:r>
            <a:r>
              <a:rPr dirty="0" sz="1100" spc="-5">
                <a:latin typeface="Verdana"/>
                <a:cs typeface="Verdana"/>
              </a:rPr>
              <a:t>Real-time mapping, symbolic</a:t>
            </a:r>
            <a:r>
              <a:rPr dirty="0" sz="1100" spc="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representations.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3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 spc="-5" b="1">
                <a:latin typeface="Verdana"/>
                <a:cs typeface="Verdana"/>
              </a:rPr>
              <a:t>Satellite Imaging </a:t>
            </a:r>
            <a:r>
              <a:rPr dirty="0" sz="1100">
                <a:latin typeface="Verdana"/>
                <a:cs typeface="Verdana"/>
              </a:rPr>
              <a:t>- </a:t>
            </a:r>
            <a:r>
              <a:rPr dirty="0" sz="1100" spc="-5">
                <a:latin typeface="Verdana"/>
                <a:cs typeface="Verdana"/>
              </a:rPr>
              <a:t>Geodesic</a:t>
            </a:r>
            <a:r>
              <a:rPr dirty="0" sz="110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images.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3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 b="1">
                <a:latin typeface="Verdana"/>
                <a:cs typeface="Verdana"/>
              </a:rPr>
              <a:t>Photo </a:t>
            </a:r>
            <a:r>
              <a:rPr dirty="0" sz="1100" spc="-5" b="1">
                <a:latin typeface="Verdana"/>
                <a:cs typeface="Verdana"/>
              </a:rPr>
              <a:t>Enhancement </a:t>
            </a:r>
            <a:r>
              <a:rPr dirty="0" sz="1100">
                <a:latin typeface="Verdana"/>
                <a:cs typeface="Verdana"/>
              </a:rPr>
              <a:t>- </a:t>
            </a:r>
            <a:r>
              <a:rPr dirty="0" sz="1100" spc="-5">
                <a:latin typeface="Verdana"/>
                <a:cs typeface="Verdana"/>
              </a:rPr>
              <a:t>Sharpening </a:t>
            </a:r>
            <a:r>
              <a:rPr dirty="0" sz="1100">
                <a:latin typeface="Verdana"/>
                <a:cs typeface="Verdana"/>
              </a:rPr>
              <a:t>blurred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>
                <a:latin typeface="Verdana"/>
                <a:cs typeface="Verdana"/>
              </a:rPr>
              <a:t>photos.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3"/>
              </a:spcBef>
              <a:buFont typeface="Symbol"/>
              <a:buChar char=""/>
            </a:pPr>
            <a:endParaRPr sz="1150">
              <a:latin typeface="Times New Roman"/>
              <a:cs typeface="Times New Roman"/>
            </a:endParaRPr>
          </a:p>
          <a:p>
            <a:pPr marL="469900" indent="-228600">
              <a:lnSpc>
                <a:spcPct val="100000"/>
              </a:lnSpc>
              <a:buFont typeface="Symbol"/>
              <a:buChar char=""/>
              <a:tabLst>
                <a:tab pos="470534" algn="l"/>
              </a:tabLst>
            </a:pPr>
            <a:r>
              <a:rPr dirty="0" sz="1100" spc="-5" b="1">
                <a:latin typeface="Verdana"/>
                <a:cs typeface="Verdana"/>
              </a:rPr>
              <a:t>Medical imaging </a:t>
            </a:r>
            <a:r>
              <a:rPr dirty="0" sz="1100">
                <a:latin typeface="Verdana"/>
                <a:cs typeface="Verdana"/>
              </a:rPr>
              <a:t>- MRIs, </a:t>
            </a:r>
            <a:r>
              <a:rPr dirty="0" sz="1100" spc="-5">
                <a:latin typeface="Verdana"/>
                <a:cs typeface="Verdana"/>
              </a:rPr>
              <a:t>CAT scans, </a:t>
            </a:r>
            <a:r>
              <a:rPr dirty="0" sz="1100">
                <a:latin typeface="Verdana"/>
                <a:cs typeface="Verdana"/>
              </a:rPr>
              <a:t>etc. - </a:t>
            </a:r>
            <a:r>
              <a:rPr dirty="0" sz="1100" spc="-5">
                <a:latin typeface="Verdana"/>
                <a:cs typeface="Verdana"/>
              </a:rPr>
              <a:t>Non-invasive internal</a:t>
            </a:r>
            <a:r>
              <a:rPr dirty="0" sz="1100" spc="9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examination.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45920" y="2279903"/>
            <a:ext cx="4366259" cy="335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235"/>
              </a:lnSpc>
            </a:pPr>
            <a:r>
              <a:rPr dirty="0"/>
              <a:t>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Shirjeel</dc:creator>
  <dcterms:created xsi:type="dcterms:W3CDTF">2016-01-21T05:05:06Z</dcterms:created>
  <dcterms:modified xsi:type="dcterms:W3CDTF">2016-01-21T05:05:06Z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2016-01-21T00:00:00Z</vt:filetime>
  </property>
</Properties>
</file>