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38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AC30-ACC8-4E12-8543-EC9F210D1A89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83C7-A319-419E-B866-785F2FA575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AC30-ACC8-4E12-8543-EC9F210D1A89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83C7-A319-419E-B866-785F2FA575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AC30-ACC8-4E12-8543-EC9F210D1A89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83C7-A319-419E-B866-785F2FA575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AC30-ACC8-4E12-8543-EC9F210D1A89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83C7-A319-419E-B866-785F2FA575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AC30-ACC8-4E12-8543-EC9F210D1A89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83C7-A319-419E-B866-785F2FA575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AC30-ACC8-4E12-8543-EC9F210D1A89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83C7-A319-419E-B866-785F2FA575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AC30-ACC8-4E12-8543-EC9F210D1A89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83C7-A319-419E-B866-785F2FA575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AC30-ACC8-4E12-8543-EC9F210D1A89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83C7-A319-419E-B866-785F2FA575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AC30-ACC8-4E12-8543-EC9F210D1A89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83C7-A319-419E-B866-785F2FA575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AC30-ACC8-4E12-8543-EC9F210D1A89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83C7-A319-419E-B866-785F2FA575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AC30-ACC8-4E12-8543-EC9F210D1A89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83C7-A319-419E-B866-785F2FA575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3AC30-ACC8-4E12-8543-EC9F210D1A89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183C7-A319-419E-B866-785F2FA5753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" name="CustomShape 2"/>
          <p:cNvSpPr/>
          <p:nvPr/>
        </p:nvSpPr>
        <p:spPr>
          <a:xfrm>
            <a:off x="1143000" y="2669400"/>
            <a:ext cx="6171840" cy="15483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3600" dirty="0">
                <a:solidFill>
                  <a:srgbClr val="C00000"/>
                </a:solidFill>
                <a:latin typeface="Bookman Old Style"/>
              </a:rPr>
              <a:t>	       </a:t>
            </a:r>
            <a:r>
              <a:rPr lang="en-IN" sz="3600" u="sng" dirty="0">
                <a:solidFill>
                  <a:srgbClr val="C00000"/>
                </a:solidFill>
                <a:latin typeface="comic"/>
              </a:rPr>
              <a:t>Chapter </a:t>
            </a:r>
            <a:r>
              <a:rPr lang="en-IN" sz="3600" u="sng" dirty="0">
                <a:solidFill>
                  <a:srgbClr val="C00000"/>
                </a:solidFill>
                <a:latin typeface="comic"/>
              </a:rPr>
              <a:t>5</a:t>
            </a:r>
            <a:r>
              <a:rPr lang="en-IN" sz="3600" u="sng" dirty="0" smtClean="0">
                <a:solidFill>
                  <a:srgbClr val="C00000"/>
                </a:solidFill>
                <a:latin typeface="comic"/>
              </a:rPr>
              <a:t> 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IN" sz="3600" b="1" dirty="0">
                <a:solidFill>
                  <a:srgbClr val="C00000"/>
                </a:solidFill>
                <a:latin typeface="comic"/>
              </a:rPr>
              <a:t>		  </a:t>
            </a:r>
            <a:r>
              <a:rPr lang="en-IN" sz="4400" b="1" u="sng" dirty="0">
                <a:solidFill>
                  <a:srgbClr val="C00000"/>
                </a:solidFill>
                <a:latin typeface="comic"/>
              </a:rPr>
              <a:t>POINTERs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8" name="TextShape 1"/>
          <p:cNvSpPr txBox="1"/>
          <p:nvPr/>
        </p:nvSpPr>
        <p:spPr>
          <a:xfrm>
            <a:off x="380880" y="457200"/>
            <a:ext cx="8305560" cy="559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If we declare p as integer pointer, then we can make the pointer p to point to the array x by the following statements.</a:t>
            </a:r>
            <a:endParaRPr/>
          </a:p>
          <a:p>
            <a:r>
              <a:rPr lang="en-US" sz="2800">
                <a:solidFill>
                  <a:srgbClr val="0070C0"/>
                </a:solidFill>
                <a:latin typeface="Baskerville Old Face"/>
              </a:rPr>
              <a:t>	</a:t>
            </a:r>
            <a:r>
              <a:rPr lang="en-US" sz="2800" b="1">
                <a:solidFill>
                  <a:srgbClr val="0070C0"/>
                </a:solidFill>
                <a:latin typeface="Baskerville Old Face"/>
              </a:rPr>
              <a:t>p = x  or   p = &amp;x[0]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Now we can access every element of x using p++ to move from one element to another.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p 	= 	&amp;x[0]  (=1000)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p+1 	= 	&amp;x[1] (=1002)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p+2	=	&amp;x[2] (=1004)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p+3	=	&amp;x[3] (=1006)</a:t>
            </a:r>
            <a:endParaRPr/>
          </a:p>
          <a:p>
            <a:r>
              <a:rPr lang="en-US" sz="2800">
                <a:solidFill>
                  <a:srgbClr val="0070C0"/>
                </a:solidFill>
                <a:latin typeface="Baskerville Old Face"/>
              </a:rPr>
              <a:t>		p+4	=	&amp;x[4] (=1008)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0" name="TextShape 1"/>
          <p:cNvSpPr txBox="1"/>
          <p:nvPr/>
        </p:nvSpPr>
        <p:spPr>
          <a:xfrm>
            <a:off x="495360" y="304800"/>
            <a:ext cx="8305560" cy="6400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/*Program of sum n array elements*/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int x[10],i,*p,n,sum=0;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printf("enter the N:");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scanf("%d",&amp;n);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printf("enter the the data:\n");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for(i=0;i&lt;n;i++)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scanf("%d",&amp;x[i]);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p = x;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	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2" name="TextShape 1"/>
          <p:cNvSpPr txBox="1"/>
          <p:nvPr/>
        </p:nvSpPr>
        <p:spPr>
          <a:xfrm>
            <a:off x="495360" y="304800"/>
            <a:ext cx="8305560" cy="6400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/*Program of sum n array elements*/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for(i=0;i&lt;n;i++)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printf("\n%d",*p);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sum=sum + *p;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p++;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}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printf("\nsum=%d",sum);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}</a:t>
            </a:r>
            <a:endParaRPr/>
          </a:p>
        </p:txBody>
      </p:sp>
      <p:sp>
        <p:nvSpPr>
          <p:cNvPr id="1464" name="CustomShape 3"/>
          <p:cNvSpPr/>
          <p:nvPr/>
        </p:nvSpPr>
        <p:spPr>
          <a:xfrm>
            <a:off x="4648320" y="1524000"/>
            <a:ext cx="2895120" cy="243810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rgbClr val="6076B4"/>
          </a:solidFill>
          <a:ln w="9360">
            <a:solidFill>
              <a:srgbClr val="000000"/>
            </a:solidFill>
            <a:round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IN" sz="2800">
                <a:solidFill>
                  <a:srgbClr val="FFFFFF"/>
                </a:solidFill>
                <a:latin typeface="Baskerville Old Face"/>
              </a:rPr>
              <a:t>OUTPUT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FFFFFF"/>
                </a:solidFill>
                <a:latin typeface="Baskerville Old Face"/>
              </a:rPr>
              <a:t>Enter the N: 5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FFFFFF"/>
                </a:solidFill>
                <a:latin typeface="Baskerville Old Face"/>
              </a:rPr>
              <a:t>Enter the data :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FFFFFF"/>
                </a:solidFill>
                <a:latin typeface="Baskerville Old Face"/>
              </a:rPr>
              <a:t>1 2 3 4 5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FFFFFF"/>
                </a:solidFill>
                <a:latin typeface="Baskerville Old Face"/>
              </a:rPr>
              <a:t>Sum=15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5" name="TextShape 1"/>
          <p:cNvSpPr txBox="1"/>
          <p:nvPr/>
        </p:nvSpPr>
        <p:spPr>
          <a:xfrm>
            <a:off x="457200" y="1600200"/>
            <a:ext cx="4038120" cy="4455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000" b="1">
                <a:solidFill>
                  <a:srgbClr val="808080"/>
                </a:solidFill>
                <a:latin typeface="Century Gothic"/>
              </a:rPr>
              <a:t>				</a:t>
            </a:r>
            <a:endParaRPr/>
          </a:p>
        </p:txBody>
      </p:sp>
      <p:graphicFrame>
        <p:nvGraphicFramePr>
          <p:cNvPr id="1466" name="Table 2"/>
          <p:cNvGraphicFramePr/>
          <p:nvPr/>
        </p:nvGraphicFramePr>
        <p:xfrm>
          <a:off x="1828800" y="685800"/>
          <a:ext cx="5105160" cy="2937300"/>
        </p:xfrm>
        <a:graphic>
          <a:graphicData uri="http://schemas.openxmlformats.org/drawingml/2006/table">
            <a:tbl>
              <a:tblPr/>
              <a:tblGrid>
                <a:gridCol w="1020600"/>
                <a:gridCol w="1020600"/>
                <a:gridCol w="1022040"/>
                <a:gridCol w="1020600"/>
                <a:gridCol w="1021320"/>
              </a:tblGrid>
              <a:tr h="666600"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/>
                </a:tc>
              </a:tr>
              <a:tr h="666600"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/>
                </a:tc>
              </a:tr>
              <a:tr h="93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0000"/>
                          </a:solidFill>
                          <a:latin typeface="Verdana"/>
                        </a:rPr>
                        <a:t>2,0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2800">
                          <a:solidFill>
                            <a:srgbClr val="000000"/>
                          </a:solidFill>
                          <a:latin typeface="Verdana"/>
                        </a:rPr>
                        <a:t>2,3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/>
                </a:tc>
              </a:tr>
              <a:tr h="666900"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T="38100" marB="38100"/>
                </a:tc>
              </a:tr>
            </a:tbl>
          </a:graphicData>
        </a:graphic>
      </p:graphicFrame>
      <p:sp>
        <p:nvSpPr>
          <p:cNvPr id="1468" name="Line 4"/>
          <p:cNvSpPr/>
          <p:nvPr/>
        </p:nvSpPr>
        <p:spPr>
          <a:xfrm flipH="1">
            <a:off x="6933960" y="1066800"/>
            <a:ext cx="838440" cy="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</p:sp>
      <p:sp>
        <p:nvSpPr>
          <p:cNvPr id="1469" name="CustomShape 5"/>
          <p:cNvSpPr/>
          <p:nvPr/>
        </p:nvSpPr>
        <p:spPr>
          <a:xfrm>
            <a:off x="7848720" y="914400"/>
            <a:ext cx="837720" cy="3801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P</a:t>
            </a:r>
            <a:endParaRPr/>
          </a:p>
        </p:txBody>
      </p:sp>
      <p:sp>
        <p:nvSpPr>
          <p:cNvPr id="1470" name="Line 6"/>
          <p:cNvSpPr/>
          <p:nvPr/>
        </p:nvSpPr>
        <p:spPr>
          <a:xfrm flipH="1">
            <a:off x="6933960" y="1995300"/>
            <a:ext cx="838440" cy="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</p:sp>
      <p:sp>
        <p:nvSpPr>
          <p:cNvPr id="1471" name="CustomShape 7"/>
          <p:cNvSpPr/>
          <p:nvPr/>
        </p:nvSpPr>
        <p:spPr>
          <a:xfrm>
            <a:off x="7848720" y="1843200"/>
            <a:ext cx="837720" cy="6843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P + 1</a:t>
            </a:r>
            <a:endParaRPr/>
          </a:p>
        </p:txBody>
      </p:sp>
      <p:sp>
        <p:nvSpPr>
          <p:cNvPr id="1472" name="CustomShape 8"/>
          <p:cNvSpPr/>
          <p:nvPr/>
        </p:nvSpPr>
        <p:spPr>
          <a:xfrm>
            <a:off x="1905120" y="228600"/>
            <a:ext cx="4876560" cy="3039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>
                <a:solidFill>
                  <a:srgbClr val="006699"/>
                </a:solidFill>
                <a:latin typeface="Verdana"/>
              </a:rPr>
              <a:t>  0           1            2         3            4</a:t>
            </a:r>
            <a:endParaRPr/>
          </a:p>
        </p:txBody>
      </p:sp>
      <p:sp>
        <p:nvSpPr>
          <p:cNvPr id="1473" name="CustomShape 9"/>
          <p:cNvSpPr/>
          <p:nvPr/>
        </p:nvSpPr>
        <p:spPr>
          <a:xfrm>
            <a:off x="533520" y="914400"/>
            <a:ext cx="1066320" cy="3039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>
                <a:solidFill>
                  <a:srgbClr val="006699"/>
                </a:solidFill>
                <a:latin typeface="Verdana"/>
              </a:rPr>
              <a:t>        0</a:t>
            </a:r>
            <a:endParaRPr/>
          </a:p>
        </p:txBody>
      </p:sp>
      <p:sp>
        <p:nvSpPr>
          <p:cNvPr id="1474" name="CustomShape 10"/>
          <p:cNvSpPr/>
          <p:nvPr/>
        </p:nvSpPr>
        <p:spPr>
          <a:xfrm>
            <a:off x="533520" y="1542900"/>
            <a:ext cx="1066320" cy="3039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>
                <a:solidFill>
                  <a:srgbClr val="006699"/>
                </a:solidFill>
                <a:latin typeface="Verdana"/>
              </a:rPr>
              <a:t>        1</a:t>
            </a:r>
            <a:endParaRPr/>
          </a:p>
        </p:txBody>
      </p:sp>
      <p:sp>
        <p:nvSpPr>
          <p:cNvPr id="1475" name="CustomShape 11"/>
          <p:cNvSpPr/>
          <p:nvPr/>
        </p:nvSpPr>
        <p:spPr>
          <a:xfrm>
            <a:off x="533520" y="2176200"/>
            <a:ext cx="1066320" cy="3039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>
                <a:solidFill>
                  <a:srgbClr val="006699"/>
                </a:solidFill>
                <a:latin typeface="Verdana"/>
              </a:rPr>
              <a:t>        2</a:t>
            </a:r>
            <a:endParaRPr/>
          </a:p>
        </p:txBody>
      </p:sp>
      <p:sp>
        <p:nvSpPr>
          <p:cNvPr id="1476" name="CustomShape 12"/>
          <p:cNvSpPr/>
          <p:nvPr/>
        </p:nvSpPr>
        <p:spPr>
          <a:xfrm>
            <a:off x="533520" y="2817900"/>
            <a:ext cx="1066320" cy="3039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>
                <a:solidFill>
                  <a:srgbClr val="006699"/>
                </a:solidFill>
                <a:latin typeface="Verdana"/>
              </a:rPr>
              <a:t>        3</a:t>
            </a:r>
            <a:endParaRPr/>
          </a:p>
        </p:txBody>
      </p:sp>
      <p:sp>
        <p:nvSpPr>
          <p:cNvPr id="1477" name="CustomShape 13"/>
          <p:cNvSpPr/>
          <p:nvPr/>
        </p:nvSpPr>
        <p:spPr>
          <a:xfrm>
            <a:off x="457200" y="3559800"/>
            <a:ext cx="1142640" cy="6843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*(p+2)</a:t>
            </a:r>
            <a:endParaRPr/>
          </a:p>
        </p:txBody>
      </p:sp>
      <p:sp>
        <p:nvSpPr>
          <p:cNvPr id="1478" name="CustomShape 14"/>
          <p:cNvSpPr/>
          <p:nvPr/>
        </p:nvSpPr>
        <p:spPr>
          <a:xfrm>
            <a:off x="76320" y="2148300"/>
            <a:ext cx="1142640" cy="3801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400">
                <a:solidFill>
                  <a:srgbClr val="00B0F0"/>
                </a:solidFill>
                <a:latin typeface="Baskerville Old Face"/>
              </a:rPr>
              <a:t> </a:t>
            </a:r>
            <a:r>
              <a:rPr lang="en-IN" sz="2400">
                <a:solidFill>
                  <a:srgbClr val="0070C0"/>
                </a:solidFill>
                <a:latin typeface="Baskerville Old Face"/>
              </a:rPr>
              <a:t>p+2</a:t>
            </a:r>
            <a:endParaRPr/>
          </a:p>
        </p:txBody>
      </p:sp>
      <p:sp>
        <p:nvSpPr>
          <p:cNvPr id="1479" name="Line 15"/>
          <p:cNvSpPr/>
          <p:nvPr/>
        </p:nvSpPr>
        <p:spPr>
          <a:xfrm>
            <a:off x="914400" y="2259600"/>
            <a:ext cx="0" cy="12801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480" name="Line 16"/>
          <p:cNvSpPr/>
          <p:nvPr/>
        </p:nvSpPr>
        <p:spPr>
          <a:xfrm>
            <a:off x="914400" y="22596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</p:sp>
      <p:sp>
        <p:nvSpPr>
          <p:cNvPr id="1481" name="CustomShape 17"/>
          <p:cNvSpPr/>
          <p:nvPr/>
        </p:nvSpPr>
        <p:spPr>
          <a:xfrm>
            <a:off x="609480" y="4191000"/>
            <a:ext cx="7238520" cy="21069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p = pointer to first row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p+i = pointer to ith row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*(p+i) = pointer to first element in the ith row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*(p+i)+j = pointer to jth elements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*(*(p+i)+j)=value stored in the cell(i,j) </a:t>
            </a:r>
            <a:endParaRPr/>
          </a:p>
        </p:txBody>
      </p:sp>
      <p:sp>
        <p:nvSpPr>
          <p:cNvPr id="1482" name="CustomShape 18"/>
          <p:cNvSpPr/>
          <p:nvPr/>
        </p:nvSpPr>
        <p:spPr>
          <a:xfrm>
            <a:off x="6629400" y="3505200"/>
            <a:ext cx="1828440" cy="6843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*(p+2) + 3</a:t>
            </a:r>
            <a:endParaRPr/>
          </a:p>
        </p:txBody>
      </p:sp>
      <p:sp>
        <p:nvSpPr>
          <p:cNvPr id="1483" name="Line 19"/>
          <p:cNvSpPr/>
          <p:nvPr/>
        </p:nvSpPr>
        <p:spPr>
          <a:xfrm>
            <a:off x="7467480" y="2298300"/>
            <a:ext cx="0" cy="11889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484" name="Line 20"/>
          <p:cNvSpPr/>
          <p:nvPr/>
        </p:nvSpPr>
        <p:spPr>
          <a:xfrm flipH="1">
            <a:off x="5562360" y="229830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</p:sp>
      <p:sp>
        <p:nvSpPr>
          <p:cNvPr id="1485" name="CustomShape 21"/>
          <p:cNvSpPr/>
          <p:nvPr/>
        </p:nvSpPr>
        <p:spPr>
          <a:xfrm>
            <a:off x="0" y="0"/>
            <a:ext cx="3809520" cy="6843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400">
                <a:solidFill>
                  <a:srgbClr val="C00000"/>
                </a:solidFill>
                <a:latin typeface="Baskerville Old Face"/>
              </a:rPr>
              <a:t>Array using pointer notation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6" name="TextShape 1"/>
          <p:cNvSpPr txBox="1"/>
          <p:nvPr/>
        </p:nvSpPr>
        <p:spPr>
          <a:xfrm>
            <a:off x="304920" y="304800"/>
            <a:ext cx="8381520" cy="6171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/* Program of sum of n array elements*/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int x[10][10],i,j,n,sum=0;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clrscr();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printf("enter the N:");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scanf("%d",&amp;n);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printf("enter the the data:\n");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for(i=0;i&lt;n;i++)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for(j=0;j&lt;n;j++)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	scanf("%d",&amp;x[i][j]);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b="1">
                <a:solidFill>
                  <a:srgbClr val="0070C0"/>
                </a:solidFill>
                <a:latin typeface="Baskerville Old Face"/>
              </a:rPr>
              <a:t>	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8" name="TextShape 1"/>
          <p:cNvSpPr txBox="1"/>
          <p:nvPr/>
        </p:nvSpPr>
        <p:spPr>
          <a:xfrm>
            <a:off x="380880" y="228600"/>
            <a:ext cx="8305560" cy="6400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for(i=0;i&lt;n;i++)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for(j=0;j&lt;n;j++)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printf("\n%d",*(*(x+i)+j));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sum=sum + *(*(x+i)+j);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}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printf("\nsum=%d",sum);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getch();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0" name="TextShape 1"/>
          <p:cNvSpPr txBox="1"/>
          <p:nvPr/>
        </p:nvSpPr>
        <p:spPr>
          <a:xfrm>
            <a:off x="380880" y="304800"/>
            <a:ext cx="8305560" cy="6171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Pointer and character string :-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In c, a constant character string always represents a pointer to that string. And therefore you can directly write  	char *name;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name = “DELHI”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But remember that this type of assignment 	does not apply on character arrays.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              char name[20];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	name = “DELHI”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		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2" name="TextShape 1"/>
          <p:cNvSpPr txBox="1"/>
          <p:nvPr/>
        </p:nvSpPr>
        <p:spPr>
          <a:xfrm>
            <a:off x="304920" y="228600"/>
            <a:ext cx="8381520" cy="6248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char *name[3] = {“New Zealand”,“Australia”,“India”}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Where name to be an array of three pointers to a character, each pointer points to a particular name.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	name[0]=“New Zealand”,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	name[1]=“Australia”,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	name[2]=“India”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This declaration allocates only 28 bytes.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The character arrays with the rows of varying length are called </a:t>
            </a:r>
            <a:r>
              <a:rPr lang="en-US" sz="2800">
                <a:solidFill>
                  <a:srgbClr val="FF0000"/>
                </a:solidFill>
                <a:latin typeface="Baskerville Old Face"/>
              </a:rPr>
              <a:t>ragged array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.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4" name="TextShape 1"/>
          <p:cNvSpPr txBox="1"/>
          <p:nvPr/>
        </p:nvSpPr>
        <p:spPr>
          <a:xfrm>
            <a:off x="380880" y="76200"/>
            <a:ext cx="8305560" cy="6781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/****PROGRAMM FOR STRING PRINT USING POINTER ****/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char name[10],*ptr;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clrscr();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printf("enter the name   =&gt; ");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scanf("%s",name);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ptr=name;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printf("\n");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	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TextShape 1"/>
          <p:cNvSpPr txBox="1"/>
          <p:nvPr/>
        </p:nvSpPr>
        <p:spPr>
          <a:xfrm>
            <a:off x="380880" y="152400"/>
            <a:ext cx="8305560" cy="6781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	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while(*ptr != '\0')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printf("%c",*ptr);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ptr++;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}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getch();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}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Note : if we want to directly assign string constant then we have to make name as character pointer.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char *name ; name = “Delhi”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" name="TextShape 1"/>
          <p:cNvSpPr txBox="1"/>
          <p:nvPr/>
        </p:nvSpPr>
        <p:spPr>
          <a:xfrm>
            <a:off x="609480" y="228600"/>
            <a:ext cx="7772040" cy="12189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000" b="1" dirty="0">
                <a:solidFill>
                  <a:srgbClr val="C00000"/>
                </a:solidFill>
                <a:latin typeface="Baskerville Old Face"/>
              </a:rPr>
              <a:t>  </a:t>
            </a:r>
            <a:r>
              <a:rPr lang="en-US" sz="4000" b="1" dirty="0" smtClean="0">
                <a:solidFill>
                  <a:srgbClr val="C00000"/>
                </a:solidFill>
                <a:latin typeface="Baskerville Old Face"/>
              </a:rPr>
              <a:t>
</a:t>
            </a:r>
            <a:r>
              <a:rPr lang="en-US" sz="4000" b="1" u="sng" dirty="0" smtClean="0">
                <a:solidFill>
                  <a:srgbClr val="C00000"/>
                </a:solidFill>
                <a:latin typeface="Baskerville Old Face"/>
              </a:rPr>
              <a:t>POINTERS </a:t>
            </a:r>
            <a:endParaRPr/>
          </a:p>
        </p:txBody>
      </p:sp>
      <p:sp>
        <p:nvSpPr>
          <p:cNvPr id="1437" name="TextShape 2"/>
          <p:cNvSpPr txBox="1"/>
          <p:nvPr/>
        </p:nvSpPr>
        <p:spPr>
          <a:xfrm>
            <a:off x="380880" y="1447800"/>
            <a:ext cx="7924320" cy="49527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IN" sz="2800">
                <a:solidFill>
                  <a:srgbClr val="C00000"/>
                </a:solidFill>
                <a:latin typeface="Baskerville Old Face"/>
              </a:rPr>
              <a:t>What is a pointer ?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B0F0"/>
                </a:solidFill>
                <a:latin typeface="Baskerville Old Face"/>
              </a:rPr>
              <a:t>   	</a:t>
            </a:r>
            <a:r>
              <a:rPr lang="en-IN" sz="2400">
                <a:solidFill>
                  <a:srgbClr val="0070C0"/>
                </a:solidFill>
                <a:latin typeface="Baskerville Old Face"/>
              </a:rPr>
              <a:t>A pointer is nothing but a variable that contains the address which is a location of the another variable in memory.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IN" sz="2800">
                <a:solidFill>
                  <a:srgbClr val="C00000"/>
                </a:solidFill>
                <a:latin typeface="Baskerville Old Face"/>
              </a:rPr>
              <a:t>Benefits of using the pointer :</a:t>
            </a:r>
            <a:endParaRPr/>
          </a:p>
          <a:p>
            <a:pPr>
              <a:lnSpc>
                <a:spcPct val="100000"/>
              </a:lnSpc>
              <a:buFont typeface="Arial"/>
              <a:buAutoNum type="arabicPeriod"/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A pointer enables us to access a variable that is defined outside the function.</a:t>
            </a:r>
            <a:endParaRPr/>
          </a:p>
          <a:p>
            <a:pPr>
              <a:lnSpc>
                <a:spcPct val="100000"/>
              </a:lnSpc>
              <a:buFont typeface="Arial"/>
              <a:buAutoNum type="arabicPeriod"/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Pointer are more efficient in handling data table.</a:t>
            </a:r>
            <a:endParaRPr/>
          </a:p>
          <a:p>
            <a:pPr>
              <a:lnSpc>
                <a:spcPct val="100000"/>
              </a:lnSpc>
              <a:buFont typeface="Arial"/>
              <a:buAutoNum type="arabicPeriod"/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Pointer reduces the length and complexity of the program.</a:t>
            </a:r>
            <a:endParaRPr/>
          </a:p>
          <a:p>
            <a:pPr>
              <a:lnSpc>
                <a:spcPct val="100000"/>
              </a:lnSpc>
              <a:buFont typeface="Arial"/>
              <a:buAutoNum type="arabicPeriod"/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The use of pointer array to character string results in saving of data storage space in memory.</a:t>
            </a:r>
            <a:r>
              <a:rPr lang="en-IN" sz="2800">
                <a:solidFill>
                  <a:srgbClr val="00B0F0"/>
                </a:solidFill>
                <a:latin typeface="Baskerville Old Face"/>
              </a:rPr>
              <a:t>	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9" name="TextShape 1"/>
          <p:cNvSpPr txBox="1"/>
          <p:nvPr/>
        </p:nvSpPr>
        <p:spPr>
          <a:xfrm>
            <a:off x="380880" y="457200"/>
            <a:ext cx="8305560" cy="559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Declaring and initializing pointers 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	</a:t>
            </a:r>
            <a:r>
              <a:rPr lang="en-US" sz="2800">
                <a:solidFill>
                  <a:srgbClr val="FF0000"/>
                </a:solidFill>
                <a:latin typeface="Baskerville Old Face"/>
              </a:rPr>
              <a:t>syntax 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FF0000"/>
                </a:solidFill>
                <a:latin typeface="Baskerville Old Face"/>
              </a:rPr>
              <a:t>                 data_type *pt_name 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This tells the compiler three things about the variable pt_name.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1.	</a:t>
            </a:r>
            <a:r>
              <a:rPr lang="en-US" sz="2800" b="1">
                <a:solidFill>
                  <a:srgbClr val="FF0000"/>
                </a:solidFill>
                <a:latin typeface="Baskerville Old Face"/>
              </a:rPr>
              <a:t>*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 tells the compiler that the variable pt_name is a   	pointer variable.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2.	pt_name needs a memory location.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3.	pt_name points to a variable of type data_type.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1" name="TextShape 1"/>
          <p:cNvSpPr txBox="1"/>
          <p:nvPr/>
        </p:nvSpPr>
        <p:spPr>
          <a:xfrm>
            <a:off x="380880" y="304800"/>
            <a:ext cx="8305560" cy="559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buFont typeface="Arial"/>
              <a:buChar char="•"/>
            </a:pPr>
            <a:r>
              <a:rPr lang="en-US" sz="2800" dirty="0">
                <a:solidFill>
                  <a:srgbClr val="C00000"/>
                </a:solidFill>
                <a:latin typeface="Baskerville Old Face"/>
              </a:rPr>
              <a:t>Ex: </a:t>
            </a:r>
            <a:r>
              <a:rPr lang="en-US" sz="2800" dirty="0" err="1">
                <a:solidFill>
                  <a:srgbClr val="0070C0"/>
                </a:solidFill>
                <a:latin typeface="Baskerville Old Face"/>
              </a:rPr>
              <a:t>int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quantity=179 ;</a:t>
            </a:r>
            <a:endParaRPr/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	</a:t>
            </a:r>
            <a:r>
              <a:rPr lang="en-US" sz="2800" dirty="0" err="1">
                <a:solidFill>
                  <a:srgbClr val="0070C0"/>
                </a:solidFill>
                <a:latin typeface="Baskerville Old Face"/>
              </a:rPr>
              <a:t>int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*p;</a:t>
            </a:r>
            <a:endParaRPr/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p=&amp;quantity;  						</a:t>
            </a:r>
            <a:endParaRPr lang="en-US" sz="2800" dirty="0" smtClean="0">
              <a:solidFill>
                <a:srgbClr val="0070C0"/>
              </a:solidFill>
              <a:latin typeface="Baskerville Old Face"/>
            </a:endParaRPr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</a:t>
            </a:r>
            <a:r>
              <a:rPr lang="en-US" sz="2800" dirty="0" smtClean="0">
                <a:solidFill>
                  <a:srgbClr val="0070C0"/>
                </a:solidFill>
                <a:latin typeface="Baskerville Old Face"/>
              </a:rPr>
              <a:t>quantity        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variable</a:t>
            </a:r>
            <a:endParaRPr/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  179		value</a:t>
            </a:r>
            <a:endParaRPr/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</a:t>
            </a:r>
            <a:r>
              <a:rPr lang="en-US" sz="2800" dirty="0" smtClean="0">
                <a:solidFill>
                  <a:srgbClr val="0070C0"/>
                </a:solidFill>
                <a:latin typeface="Baskerville Old Face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5000		Address</a:t>
            </a:r>
            <a:endParaRPr/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</a:t>
            </a:r>
            <a:r>
              <a:rPr lang="en-US" sz="2800" dirty="0" smtClean="0">
                <a:solidFill>
                  <a:srgbClr val="0070C0"/>
                </a:solidFill>
                <a:latin typeface="Baskerville Old Face"/>
              </a:rPr>
              <a:t>	 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p=&amp;quantity;   		</a:t>
            </a: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	</a:t>
            </a:r>
            <a:endParaRPr/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	</a:t>
            </a:r>
            <a:r>
              <a:rPr lang="en-US" sz="2800" dirty="0">
                <a:solidFill>
                  <a:srgbClr val="C00000"/>
                </a:solidFill>
                <a:latin typeface="Baskerville Old Face"/>
              </a:rPr>
              <a:t>Note :</a:t>
            </a: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you can know the address of variable using %u format specification.</a:t>
            </a:r>
            <a:endParaRPr/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	</a:t>
            </a:r>
            <a:r>
              <a:rPr lang="en-US" sz="2800" dirty="0">
                <a:solidFill>
                  <a:srgbClr val="C00000"/>
                </a:solidFill>
                <a:latin typeface="Baskerville Old Face"/>
              </a:rPr>
              <a:t>You can’t assign an absolute address to a pointer variable directly.</a:t>
            </a:r>
            <a:endParaRPr/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		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Ex:  p = 5000; It is not possible </a:t>
            </a:r>
            <a:endParaRPr/>
          </a:p>
        </p:txBody>
      </p:sp>
      <p:sp>
        <p:nvSpPr>
          <p:cNvPr id="1443" name="Line 3"/>
          <p:cNvSpPr/>
          <p:nvPr/>
        </p:nvSpPr>
        <p:spPr>
          <a:xfrm>
            <a:off x="2667000" y="19050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</p:sp>
      <p:sp>
        <p:nvSpPr>
          <p:cNvPr id="1444" name="Line 4"/>
          <p:cNvSpPr/>
          <p:nvPr/>
        </p:nvSpPr>
        <p:spPr>
          <a:xfrm>
            <a:off x="2514600" y="22098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</p:sp>
      <p:sp>
        <p:nvSpPr>
          <p:cNvPr id="1445" name="Line 5"/>
          <p:cNvSpPr/>
          <p:nvPr/>
        </p:nvSpPr>
        <p:spPr>
          <a:xfrm>
            <a:off x="2576880" y="25146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</p:sp>
    </p:spTree>
  </p:cSld>
  <p:clrMapOvr>
    <a:masterClrMapping/>
  </p:clrMapOvr>
  <p:transition>
    <p:plus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6" name="TextShape 1"/>
          <p:cNvSpPr txBox="1"/>
          <p:nvPr/>
        </p:nvSpPr>
        <p:spPr>
          <a:xfrm>
            <a:off x="304920" y="228600"/>
            <a:ext cx="8381520" cy="6171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buFont typeface="Wingdings" charset="2"/>
              <a:buChar char=""/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Accessing variables using pointers.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	</a:t>
            </a:r>
            <a:r>
              <a:rPr lang="en-US" sz="240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   {	int x,y, *ptr;</a:t>
            </a:r>
            <a:endParaRPr/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          x=10;</a:t>
            </a:r>
            <a:endParaRPr/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   		ptr=&amp;x;</a:t>
            </a:r>
            <a:endParaRPr/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y = *ptr;</a:t>
            </a:r>
            <a:endParaRPr/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printf(“Value of x is %d\n\n”,x);</a:t>
            </a:r>
            <a:endParaRPr/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printf(“%d is stored at address %u\n”, x, &amp;x);</a:t>
            </a:r>
            <a:endParaRPr/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printf(“%d is stored at address %u\n”, *&amp;x, &amp;x);</a:t>
            </a:r>
            <a:endParaRPr/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printf(“%d is stored at address %u\n”, *ptr, &amp;x);</a:t>
            </a:r>
            <a:endParaRPr/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printf(“%d is stored at address %u\n”, y, &amp;*ptr);</a:t>
            </a:r>
            <a:endParaRPr/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printf(“%d is stored at address %u\n”,ptr,&amp;ptr);</a:t>
            </a:r>
            <a:endParaRPr/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   	 	printf(“%d is stored at address %u\n”, y, &amp;y);</a:t>
            </a:r>
            <a:endParaRPr/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*ptr=25;</a:t>
            </a:r>
            <a:endParaRPr/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printf(“\n Now x = %d\n”,x)</a:t>
            </a:r>
            <a:endParaRPr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}</a:t>
            </a:r>
            <a:endParaRPr/>
          </a:p>
        </p:txBody>
      </p:sp>
      <p:sp>
        <p:nvSpPr>
          <p:cNvPr id="1448" name="CustomShape 3"/>
          <p:cNvSpPr/>
          <p:nvPr/>
        </p:nvSpPr>
        <p:spPr>
          <a:xfrm>
            <a:off x="5638680" y="152400"/>
            <a:ext cx="3504960" cy="254130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rgbClr val="6076B4"/>
          </a:solidFill>
          <a:ln w="9360">
            <a:solidFill>
              <a:srgbClr val="000000"/>
            </a:solidFill>
            <a:round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IN" sz="1400" b="1">
                <a:solidFill>
                  <a:srgbClr val="FFFFFF"/>
                </a:solidFill>
                <a:latin typeface="Baskerville Old Face"/>
              </a:rPr>
              <a:t>Output: </a:t>
            </a:r>
            <a:endParaRPr/>
          </a:p>
          <a:p>
            <a:pPr>
              <a:lnSpc>
                <a:spcPct val="100000"/>
              </a:lnSpc>
            </a:pPr>
            <a:r>
              <a:rPr lang="en-IN" sz="1400" b="1">
                <a:solidFill>
                  <a:srgbClr val="FFFFFF"/>
                </a:solidFill>
                <a:latin typeface="Baskerville Old Face"/>
              </a:rPr>
              <a:t>	Value of X is 10 </a:t>
            </a:r>
            <a:endParaRPr/>
          </a:p>
          <a:p>
            <a:pPr>
              <a:lnSpc>
                <a:spcPct val="100000"/>
              </a:lnSpc>
            </a:pPr>
            <a:r>
              <a:rPr lang="en-IN" sz="1400" b="1">
                <a:solidFill>
                  <a:srgbClr val="FFFFFF"/>
                </a:solidFill>
                <a:latin typeface="Baskerville Old Face"/>
              </a:rPr>
              <a:t>	10 is stored at address 4104</a:t>
            </a:r>
            <a:endParaRPr/>
          </a:p>
          <a:p>
            <a:pPr>
              <a:lnSpc>
                <a:spcPct val="100000"/>
              </a:lnSpc>
            </a:pPr>
            <a:r>
              <a:rPr lang="en-IN" sz="1400" b="1">
                <a:solidFill>
                  <a:srgbClr val="FFFFFF"/>
                </a:solidFill>
                <a:latin typeface="Baskerville Old Face"/>
              </a:rPr>
              <a:t>	10 is stored at address 4104</a:t>
            </a:r>
            <a:endParaRPr/>
          </a:p>
          <a:p>
            <a:pPr>
              <a:lnSpc>
                <a:spcPct val="100000"/>
              </a:lnSpc>
            </a:pPr>
            <a:r>
              <a:rPr lang="en-IN" sz="1400" b="1">
                <a:solidFill>
                  <a:srgbClr val="FFFFFF"/>
                </a:solidFill>
                <a:latin typeface="Baskerville Old Face"/>
              </a:rPr>
              <a:t>	10 is stored at address 4104</a:t>
            </a:r>
            <a:endParaRPr/>
          </a:p>
          <a:p>
            <a:pPr>
              <a:lnSpc>
                <a:spcPct val="100000"/>
              </a:lnSpc>
            </a:pPr>
            <a:r>
              <a:rPr lang="en-IN" sz="1400" b="1">
                <a:solidFill>
                  <a:srgbClr val="FFFFFF"/>
                </a:solidFill>
                <a:latin typeface="Baskerville Old Face"/>
              </a:rPr>
              <a:t>	10 is stored at address 4104</a:t>
            </a:r>
            <a:endParaRPr/>
          </a:p>
          <a:p>
            <a:pPr>
              <a:lnSpc>
                <a:spcPct val="100000"/>
              </a:lnSpc>
            </a:pPr>
            <a:r>
              <a:rPr lang="en-IN" sz="1400" b="1">
                <a:solidFill>
                  <a:srgbClr val="FFFFFF"/>
                </a:solidFill>
                <a:latin typeface="Baskerville Old Face"/>
              </a:rPr>
              <a:t>	4104 is stored at address 4106</a:t>
            </a:r>
            <a:endParaRPr/>
          </a:p>
          <a:p>
            <a:pPr>
              <a:lnSpc>
                <a:spcPct val="100000"/>
              </a:lnSpc>
            </a:pPr>
            <a:r>
              <a:rPr lang="en-IN" sz="1400" b="1">
                <a:solidFill>
                  <a:srgbClr val="FFFFFF"/>
                </a:solidFill>
                <a:latin typeface="Baskerville Old Face"/>
              </a:rPr>
              <a:t>	10 is stored at address 4108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IN" sz="1400" b="1">
                <a:solidFill>
                  <a:srgbClr val="FFFFFF"/>
                </a:solidFill>
                <a:latin typeface="Baskerville Old Face"/>
              </a:rPr>
              <a:t>	Now x = 25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9" name="TextShape 1"/>
          <p:cNvSpPr txBox="1"/>
          <p:nvPr/>
        </p:nvSpPr>
        <p:spPr>
          <a:xfrm>
            <a:off x="380880" y="228600"/>
            <a:ext cx="8305560" cy="5827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Pointers expression 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	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{	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int a,b,*p1,*p2, x, y, z 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a =12;  b = 4; 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p1=&amp;a;   p2 = &amp;b;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x = *p1 * *p2 – 6;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      printf(“Address of a = %u\n”,p1);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printf(“Address of b=%u\n”,p2);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printf(“\n”);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printf(“a=%d, b=%d\n”,a , b); 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printf(“x=%d \n”,x);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1" name="TextShape 1"/>
          <p:cNvSpPr txBox="1"/>
          <p:nvPr/>
        </p:nvSpPr>
        <p:spPr>
          <a:xfrm>
            <a:off x="380880" y="228600"/>
            <a:ext cx="8305560" cy="5827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		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*p2 = *p2 + 3 </a:t>
            </a:r>
            <a:r>
              <a:rPr lang="en-US" sz="2800" dirty="0" smtClean="0">
                <a:solidFill>
                  <a:srgbClr val="0070C0"/>
                </a:solidFill>
                <a:latin typeface="Baskerville Old Face"/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</a:t>
            </a:r>
            <a:r>
              <a:rPr lang="en-US" sz="2800" dirty="0" smtClean="0">
                <a:solidFill>
                  <a:srgbClr val="0070C0"/>
                </a:solidFill>
                <a:latin typeface="Baskerville Old Face"/>
              </a:rPr>
              <a:t>	</a:t>
            </a:r>
            <a:r>
              <a:rPr lang="en-US" sz="2800" dirty="0" smtClean="0">
                <a:solidFill>
                  <a:srgbClr val="0070C0"/>
                </a:solidFill>
                <a:latin typeface="Baskerville Old Face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*p1 = *p2 – 5 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	y = *p1 + *p2;	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	 z= *p1 * *p2 – 6 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	</a:t>
            </a:r>
            <a:r>
              <a:rPr lang="en-US" sz="2800" dirty="0" err="1">
                <a:solidFill>
                  <a:srgbClr val="0070C0"/>
                </a:solidFill>
                <a:latin typeface="Baskerville Old Face"/>
              </a:rPr>
              <a:t>printf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(\n a = %d , b = %d “, a ,b);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	</a:t>
            </a:r>
            <a:r>
              <a:rPr lang="en-US" sz="2800" dirty="0" err="1">
                <a:solidFill>
                  <a:srgbClr val="0070C0"/>
                </a:solidFill>
                <a:latin typeface="Baskerville Old Face"/>
              </a:rPr>
              <a:t>printf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(“z = %d\n”, z);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}</a:t>
            </a:r>
            <a:endParaRPr/>
          </a:p>
        </p:txBody>
      </p:sp>
      <p:sp>
        <p:nvSpPr>
          <p:cNvPr id="1453" name="CustomShape 3"/>
          <p:cNvSpPr/>
          <p:nvPr/>
        </p:nvSpPr>
        <p:spPr>
          <a:xfrm>
            <a:off x="4876800" y="3505200"/>
            <a:ext cx="3809520" cy="266670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rgbClr val="6076B4"/>
          </a:solidFill>
          <a:ln w="9360">
            <a:solidFill>
              <a:srgbClr val="000000"/>
            </a:solidFill>
            <a:round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IN" sz="2400">
                <a:solidFill>
                  <a:srgbClr val="FFFFFF"/>
                </a:solidFill>
                <a:latin typeface="Baskerville Old Face"/>
              </a:rPr>
              <a:t>Out put :-  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FFFFFF"/>
                </a:solidFill>
                <a:latin typeface="Baskerville Old Face"/>
              </a:rPr>
              <a:t>Address of a = 4020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FFFFFF"/>
                </a:solidFill>
                <a:latin typeface="Baskerville Old Face"/>
              </a:rPr>
              <a:t>Address of b =4016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FFFFFF"/>
                </a:solidFill>
                <a:latin typeface="Baskerville Old Face"/>
              </a:rPr>
              <a:t>a = 12    b=4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FFFFFF"/>
                </a:solidFill>
                <a:latin typeface="Baskerville Old Face"/>
              </a:rPr>
              <a:t>x=42   y=9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FFFFFF"/>
                </a:solidFill>
                <a:latin typeface="Baskerville Old Face"/>
              </a:rPr>
              <a:t>a=2  b=7   z=8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" name="TextShape 1"/>
          <p:cNvSpPr txBox="1"/>
          <p:nvPr/>
        </p:nvSpPr>
        <p:spPr>
          <a:xfrm>
            <a:off x="380880" y="304800"/>
            <a:ext cx="8305560" cy="559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Pointer increments and scale factor :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	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p1++ will cause the pointer p1 points to the next value of its type.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Ex :- if p1 is an integer pointer with the initial value say 2800,then after the operations p1=p1+1,the value of p1 will be 2802,not 2801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when we increment pointer its value is increased by the length of the data type that it points to. This length is called </a:t>
            </a:r>
            <a:r>
              <a:rPr lang="en-US" sz="2800">
                <a:solidFill>
                  <a:srgbClr val="FF0000"/>
                </a:solidFill>
                <a:latin typeface="Baskerville Old Face"/>
              </a:rPr>
              <a:t>scale factor.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6" name="TextShape 1"/>
          <p:cNvSpPr txBox="1"/>
          <p:nvPr/>
        </p:nvSpPr>
        <p:spPr>
          <a:xfrm>
            <a:off x="304920" y="304800"/>
            <a:ext cx="8915040" cy="6552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buFont typeface="Wingdings" charset="2"/>
              <a:buChar char=""/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Pointer and Arrays :-</a:t>
            </a:r>
            <a:endParaRPr/>
          </a:p>
          <a:p>
            <a:r>
              <a:rPr lang="en-US" sz="2800">
                <a:solidFill>
                  <a:srgbClr val="0070C0"/>
                </a:solidFill>
                <a:latin typeface="Baskerville Old Face"/>
              </a:rPr>
              <a:t>When an array is declared, the compiler allocates a base</a:t>
            </a:r>
            <a:endParaRPr/>
          </a:p>
          <a:p>
            <a:r>
              <a:rPr lang="en-US" sz="2800">
                <a:solidFill>
                  <a:srgbClr val="0070C0"/>
                </a:solidFill>
                <a:latin typeface="Baskerville Old Face"/>
              </a:rPr>
              <a:t>Address and sufficient amount of storage to contains all</a:t>
            </a:r>
            <a:endParaRPr/>
          </a:p>
          <a:p>
            <a:r>
              <a:rPr lang="en-US" sz="2800">
                <a:solidFill>
                  <a:srgbClr val="0070C0"/>
                </a:solidFill>
                <a:latin typeface="Baskerville Old Face"/>
              </a:rPr>
              <a:t>The elements of the array in memory location.</a:t>
            </a:r>
            <a:endParaRPr/>
          </a:p>
          <a:p>
            <a:r>
              <a:rPr lang="en-US" sz="2800">
                <a:solidFill>
                  <a:srgbClr val="0070C0"/>
                </a:solidFill>
                <a:latin typeface="Baskerville Old Face"/>
              </a:rPr>
              <a:t>Base address is the location of the first element of the</a:t>
            </a:r>
            <a:endParaRPr/>
          </a:p>
          <a:p>
            <a:r>
              <a:rPr lang="en-US" sz="2800">
                <a:solidFill>
                  <a:srgbClr val="0070C0"/>
                </a:solidFill>
                <a:latin typeface="Baskerville Old Face"/>
              </a:rPr>
              <a:t>array </a:t>
            </a:r>
            <a:endParaRPr/>
          </a:p>
          <a:p>
            <a:r>
              <a:rPr lang="en-US" sz="2800">
                <a:solidFill>
                  <a:srgbClr val="0070C0"/>
                </a:solidFill>
                <a:latin typeface="Baskerville Old Face"/>
              </a:rPr>
              <a:t>			int  x[5] = {1,2,3,4,5}</a:t>
            </a:r>
            <a:endParaRPr/>
          </a:p>
          <a:p>
            <a:r>
              <a:rPr lang="en-US" sz="2800">
                <a:solidFill>
                  <a:srgbClr val="0070C0"/>
                </a:solidFill>
                <a:latin typeface="Baskerville Old Face"/>
              </a:rPr>
              <a:t>Element	x[0]	x[1]	x[2]	x[3]	x[4]</a:t>
            </a:r>
            <a:endParaRPr/>
          </a:p>
          <a:p>
            <a:r>
              <a:rPr lang="en-US" sz="2800">
                <a:solidFill>
                  <a:srgbClr val="0070C0"/>
                </a:solidFill>
                <a:latin typeface="Baskerville Old Face"/>
              </a:rPr>
              <a:t>Value	  1	  2	  3	  4	  5</a:t>
            </a:r>
            <a:endParaRPr/>
          </a:p>
          <a:p>
            <a:r>
              <a:rPr lang="en-US" sz="2800">
                <a:solidFill>
                  <a:srgbClr val="0070C0"/>
                </a:solidFill>
                <a:latin typeface="Baskerville Old Face"/>
              </a:rPr>
              <a:t>Address	1000	1002	1004	1006	1008	</a:t>
            </a:r>
            <a:endParaRPr/>
          </a:p>
          <a:p>
            <a:endParaRPr/>
          </a:p>
          <a:p>
            <a:r>
              <a:rPr lang="en-US" sz="2800">
                <a:solidFill>
                  <a:srgbClr val="0070C0"/>
                </a:solidFill>
                <a:latin typeface="Baskerville Old Face"/>
              </a:rPr>
              <a:t>So, base address is,</a:t>
            </a:r>
            <a:endParaRPr/>
          </a:p>
          <a:p>
            <a:r>
              <a:rPr lang="en-US" sz="2800">
                <a:solidFill>
                  <a:srgbClr val="0070C0"/>
                </a:solidFill>
                <a:latin typeface="Baskerville Old Face"/>
              </a:rPr>
              <a:t>x = &amp;x[0] = 1000</a:t>
            </a:r>
            <a:endParaRPr/>
          </a:p>
          <a:p>
            <a:endParaRPr/>
          </a:p>
          <a:p>
            <a:endParaRPr/>
          </a:p>
          <a:p>
            <a:r>
              <a:rPr lang="en-US" sz="2800">
                <a:solidFill>
                  <a:srgbClr val="00B0F0"/>
                </a:solidFill>
                <a:latin typeface="Baskerville Old Face"/>
              </a:rPr>
              <a:t>   </a:t>
            </a:r>
            <a:endParaRPr/>
          </a:p>
        </p:txBody>
      </p:sp>
    </p:spTree>
  </p:cSld>
  <p:clrMapOvr>
    <a:masterClrMapping/>
  </p:clrMapOvr>
  <p:transition>
    <p:plus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281</Words>
  <Application>Microsoft Office PowerPoint</Application>
  <PresentationFormat>On-screen Show (4:3)</PresentationFormat>
  <Paragraphs>212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Star</dc:creator>
  <cp:lastModifiedBy>Star</cp:lastModifiedBy>
  <cp:revision>2</cp:revision>
  <dcterms:created xsi:type="dcterms:W3CDTF">2016-03-25T15:01:10Z</dcterms:created>
  <dcterms:modified xsi:type="dcterms:W3CDTF">2016-03-25T15:18:59Z</dcterms:modified>
</cp:coreProperties>
</file>