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5" r:id="rId18"/>
    <p:sldId id="276" r:id="rId19"/>
    <p:sldId id="277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0" r:id="rId44"/>
    <p:sldId id="311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9F496-84D1-4A6B-B623-98E2B8B1EC24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10A1-FE59-43FE-B0E6-5DB15E40D0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E6D6A482-47C9-4D71-9396-3950027A6AFE}" type="slidenum">
              <a:rPr lang="en-IN" sz="1400">
                <a:latin typeface="Times New Roman"/>
              </a:rPr>
              <a:pPr algn="r"/>
              <a:t>9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3D3AF-70D4-4A02-A919-82F65FFFA20F}" type="datetimeFigureOut">
              <a:rPr lang="en-US" smtClean="0"/>
              <a:pPr/>
              <a:t>25/03/2016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8C92F-0297-4FCA-8714-07FD45B442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CustomShape 2"/>
          <p:cNvSpPr/>
          <p:nvPr/>
        </p:nvSpPr>
        <p:spPr>
          <a:xfrm>
            <a:off x="457200" y="2590800"/>
            <a:ext cx="7696200" cy="9897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3600" dirty="0">
                <a:solidFill>
                  <a:srgbClr val="C00000"/>
                </a:solidFill>
                <a:latin typeface="Bookman Old Style"/>
              </a:rPr>
              <a:t>	 </a:t>
            </a:r>
            <a:r>
              <a:rPr lang="en-IN" sz="3600" dirty="0" smtClean="0">
                <a:solidFill>
                  <a:srgbClr val="C00000"/>
                </a:solidFill>
                <a:latin typeface="Bookman Old Style"/>
              </a:rPr>
              <a:t> </a:t>
            </a:r>
            <a:r>
              <a:rPr lang="en-IN" sz="3600" u="sng" dirty="0">
                <a:solidFill>
                  <a:srgbClr val="C00000"/>
                </a:solidFill>
                <a:latin typeface="comic"/>
              </a:rPr>
              <a:t>Chapter 4</a:t>
            </a:r>
            <a:endParaRPr/>
          </a:p>
          <a:p>
            <a:pPr>
              <a:lnSpc>
                <a:spcPct val="100000"/>
              </a:lnSpc>
            </a:pPr>
            <a:r>
              <a:rPr lang="en-IN" sz="3600" b="1" dirty="0">
                <a:solidFill>
                  <a:srgbClr val="C00000"/>
                </a:solidFill>
                <a:latin typeface="comic"/>
              </a:rPr>
              <a:t>		 </a:t>
            </a:r>
            <a:r>
              <a:rPr lang="en-IN" sz="3600" b="1" u="sng" dirty="0" smtClean="0">
                <a:solidFill>
                  <a:srgbClr val="C00000"/>
                </a:solidFill>
                <a:latin typeface="comic"/>
              </a:rPr>
              <a:t>Function and Structure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" name="TextShape 1"/>
          <p:cNvSpPr txBox="1"/>
          <p:nvPr/>
        </p:nvSpPr>
        <p:spPr>
          <a:xfrm>
            <a:off x="838080" y="274500"/>
            <a:ext cx="7848360" cy="7920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Types of function :</a:t>
            </a:r>
            <a:endParaRPr/>
          </a:p>
        </p:txBody>
      </p:sp>
      <p:sp>
        <p:nvSpPr>
          <p:cNvPr id="1322" name="TextShape 2"/>
          <p:cNvSpPr txBox="1"/>
          <p:nvPr/>
        </p:nvSpPr>
        <p:spPr>
          <a:xfrm>
            <a:off x="685800" y="1066800"/>
            <a:ext cx="7772040" cy="4571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There are three categories of the function :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Function with no arguments and no return value.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These are commonly used to display messages. 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Function with arguments and no return value.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3.  Function with arguments and returning a value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Such a function accepts information and also returns back a value to the calling program.</a:t>
            </a: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4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Function with no arguments and no return value :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#include&lt;stdio.h&gt; 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void mul();   // function declaration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mul();    // function call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     getch();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void mul()       // function defination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	int j,k,ans;    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printf(“\n Enter 2 nos”);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scanf(“%d%d”,&amp;j,&amp;k);    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  	 ans= j * k; 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printf(“\n Multiplication is %d”,ans); 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}	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1326" name="CustomShape 3"/>
          <p:cNvSpPr/>
          <p:nvPr/>
        </p:nvSpPr>
        <p:spPr>
          <a:xfrm>
            <a:off x="4572000" y="2057400"/>
            <a:ext cx="281916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Input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Let j=5,k=4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Output Multiplication is 20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7" name="TextShape 1"/>
          <p:cNvSpPr txBox="1"/>
          <p:nvPr/>
        </p:nvSpPr>
        <p:spPr>
          <a:xfrm>
            <a:off x="380880" y="152400"/>
            <a:ext cx="8305560" cy="5903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B0F0"/>
                </a:solidFill>
                <a:latin typeface="Baskerville Old Face"/>
              </a:rPr>
              <a:t>  </a:t>
            </a: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Function with  arguments and no return value :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#include&lt;stdio.h&gt;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#include&lt;conio.h&gt;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void mul(int l,int m);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void main()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int j,k;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	clrscr();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printf(“\n Enter 2 nos”);  	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scanf("%d %d",&amp;j,&amp;k);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	mul(j,k);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	getch();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}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void mul(int l,int m)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int ans;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ans = l * m;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printf(“Multiplication is %d",ans);</a:t>
            </a:r>
            <a:endParaRPr/>
          </a:p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}</a:t>
            </a:r>
            <a:endParaRPr/>
          </a:p>
        </p:txBody>
      </p:sp>
      <p:sp>
        <p:nvSpPr>
          <p:cNvPr id="1329" name="CustomShape 3"/>
          <p:cNvSpPr/>
          <p:nvPr/>
        </p:nvSpPr>
        <p:spPr>
          <a:xfrm>
            <a:off x="4572000" y="2057400"/>
            <a:ext cx="281916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Input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Let j=5,k=4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Output Multiplication is 20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0" name="TextShape 1"/>
          <p:cNvSpPr txBox="1"/>
          <p:nvPr/>
        </p:nvSpPr>
        <p:spPr>
          <a:xfrm>
            <a:off x="457200" y="152400"/>
            <a:ext cx="8229240" cy="6476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Function with arguments and with return value :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int mul(int,int);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{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int j,k,m;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	clrscr();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printf(“\n Enter 2 nos”);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scanf("%d %d",&amp;j,&amp;k);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m=mul(j,k);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printf(“Multiplication is      		%d",m);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	getch();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int mul(int l,int m)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int ans;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ans = l * m;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return(ans);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}</a:t>
            </a:r>
            <a:endParaRPr/>
          </a:p>
        </p:txBody>
      </p:sp>
      <p:sp>
        <p:nvSpPr>
          <p:cNvPr id="1332" name="CustomShape 3"/>
          <p:cNvSpPr/>
          <p:nvPr/>
        </p:nvSpPr>
        <p:spPr>
          <a:xfrm>
            <a:off x="5715000" y="3505200"/>
            <a:ext cx="281916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Input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Let j=5,k=4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Output Multiplication is 20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TextShape 1"/>
          <p:cNvSpPr txBox="1"/>
          <p:nvPr/>
        </p:nvSpPr>
        <p:spPr>
          <a:xfrm>
            <a:off x="457200" y="3810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Passing arguments to a function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  <a:latin typeface="Baskerville Old Face"/>
              </a:rPr>
              <a:t>1.Call by value </a:t>
            </a:r>
            <a:r>
              <a:rPr lang="en-US" sz="2800" dirty="0">
                <a:solidFill>
                  <a:srgbClr val="FF0000"/>
                </a:solidFill>
                <a:latin typeface="Baskerville Old Face"/>
              </a:rPr>
              <a:t>: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This method copies the value of actual parameter into the formal parameter.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Changes made to the formal parameters have no effect on the actual parameter.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FF0000"/>
                </a:solidFill>
                <a:latin typeface="Baskerville Old Face"/>
              </a:rPr>
              <a:t>2 .Call by reference </a:t>
            </a:r>
            <a:r>
              <a:rPr lang="en-US" sz="2800" dirty="0">
                <a:solidFill>
                  <a:srgbClr val="FF0000"/>
                </a:solidFill>
                <a:latin typeface="Baskerville Old Face"/>
              </a:rPr>
              <a:t>: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In this method the called function has access to actual parameter by using addresses and pointers.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This allows the function to directly access the original variables and modify their values.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Recursion :</a:t>
            </a:r>
            <a:endParaRPr/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Recursion is a process where a function calls itself.</a:t>
            </a:r>
            <a:endParaRPr/>
          </a:p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Two important conditions should be satisfied by any recursive function.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Each time the function is called recursively it must be closer to the solution.</a:t>
            </a:r>
            <a:endParaRPr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There must be some terminating condition, which will stop recursion.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The most common example is to calculate factorial of a number.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3" name="TextShape 1"/>
          <p:cNvSpPr txBox="1"/>
          <p:nvPr/>
        </p:nvSpPr>
        <p:spPr>
          <a:xfrm>
            <a:off x="457200" y="228600"/>
            <a:ext cx="8229240" cy="990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Ex: Write the program to find the factorial of the given no. using the recursion :</a:t>
            </a:r>
            <a:endParaRPr/>
          </a:p>
        </p:txBody>
      </p:sp>
      <p:sp>
        <p:nvSpPr>
          <p:cNvPr id="1344" name="TextShape 2"/>
          <p:cNvSpPr txBox="1"/>
          <p:nvPr/>
        </p:nvSpPr>
        <p:spPr>
          <a:xfrm>
            <a:off x="457200" y="1143000"/>
            <a:ext cx="4266720" cy="54861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int factorial(int no);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	int no,ans;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printf(“\nEnter the number");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scanf("%d",&amp;no);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ans=factorial(no);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printf(“\n Factorial of %d is%d”,no,ans);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346" name="TextShape 4"/>
          <p:cNvSpPr txBox="1"/>
          <p:nvPr/>
        </p:nvSpPr>
        <p:spPr>
          <a:xfrm>
            <a:off x="4648320" y="1143000"/>
            <a:ext cx="4129560" cy="4907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int factorial(int no)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	int fact;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 if(no==1)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		return(1);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	else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		fact=no*factorial(no-1);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	 	return(fact);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347" name="CustomShape 5"/>
          <p:cNvSpPr/>
          <p:nvPr/>
        </p:nvSpPr>
        <p:spPr>
          <a:xfrm>
            <a:off x="5562720" y="5257800"/>
            <a:ext cx="2590560" cy="1371300"/>
          </a:xfrm>
          <a:prstGeom prst="wedgeRoundRectCallout">
            <a:avLst>
              <a:gd name="adj1" fmla="val -18725"/>
              <a:gd name="adj2" fmla="val 70176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Palatino Linotype"/>
              </a:rPr>
              <a:t>Enter the number 5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Palatino Linotype"/>
              </a:rPr>
              <a:t>Factorial of  5 is 120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8" name="Table 1"/>
          <p:cNvGraphicFramePr/>
          <p:nvPr/>
        </p:nvGraphicFramePr>
        <p:xfrm>
          <a:off x="1523880" y="1397100"/>
          <a:ext cx="6095520" cy="370800"/>
        </p:xfrm>
        <a:graphic>
          <a:graphicData uri="http://schemas.openxmlformats.org/drawingml/2006/table">
            <a:tbl>
              <a:tblPr/>
              <a:tblGrid>
                <a:gridCol w="3047760"/>
                <a:gridCol w="3047760"/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3 * factorial(2)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return 3*2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  <p:graphicFrame>
        <p:nvGraphicFramePr>
          <p:cNvPr id="1349" name="Table 2"/>
          <p:cNvGraphicFramePr/>
          <p:nvPr/>
        </p:nvGraphicFramePr>
        <p:xfrm>
          <a:off x="1523880" y="2585100"/>
          <a:ext cx="6171840" cy="395100"/>
        </p:xfrm>
        <a:graphic>
          <a:graphicData uri="http://schemas.openxmlformats.org/drawingml/2006/table">
            <a:tbl>
              <a:tblPr/>
              <a:tblGrid>
                <a:gridCol w="3085920"/>
                <a:gridCol w="3085920"/>
              </a:tblGrid>
              <a:tr h="39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2 * factorial(1)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return 2*1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  <p:graphicFrame>
        <p:nvGraphicFramePr>
          <p:cNvPr id="1350" name="Table 3"/>
          <p:cNvGraphicFramePr/>
          <p:nvPr/>
        </p:nvGraphicFramePr>
        <p:xfrm>
          <a:off x="1523880" y="3801900"/>
          <a:ext cx="6171840" cy="639900"/>
        </p:xfrm>
        <a:graphic>
          <a:graphicData uri="http://schemas.openxmlformats.org/drawingml/2006/table">
            <a:tbl>
              <a:tblPr/>
              <a:tblGrid>
                <a:gridCol w="3085920"/>
                <a:gridCol w="3085920"/>
              </a:tblGrid>
              <a:tr h="639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No further calls</a:t>
                      </a:r>
                      <a:endParaRPr sz="150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IN" sz="1800" b="1" dirty="0">
                          <a:solidFill>
                            <a:srgbClr val="FFFFFF"/>
                          </a:solidFill>
                          <a:latin typeface="Palatino Linotype"/>
                        </a:rPr>
                        <a:t>return 1</a:t>
                      </a:r>
                      <a:endParaRPr sz="1500"/>
                    </a:p>
                  </a:txBody>
                  <a:tcPr marT="38100" marB="38100"/>
                </a:tc>
              </a:tr>
            </a:tbl>
          </a:graphicData>
        </a:graphic>
      </p:graphicFrame>
      <p:sp>
        <p:nvSpPr>
          <p:cNvPr id="1351" name="CustomShape 4"/>
          <p:cNvSpPr/>
          <p:nvPr/>
        </p:nvSpPr>
        <p:spPr>
          <a:xfrm rot="5400000">
            <a:off x="2019510" y="974010"/>
            <a:ext cx="8379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52" name="CustomShape 5"/>
          <p:cNvSpPr/>
          <p:nvPr/>
        </p:nvSpPr>
        <p:spPr>
          <a:xfrm>
            <a:off x="2587320" y="914400"/>
            <a:ext cx="1980720" cy="380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From main</a:t>
            </a:r>
            <a:endParaRPr/>
          </a:p>
        </p:txBody>
      </p:sp>
      <p:sp>
        <p:nvSpPr>
          <p:cNvPr id="1353" name="CustomShape 6"/>
          <p:cNvSpPr/>
          <p:nvPr/>
        </p:nvSpPr>
        <p:spPr>
          <a:xfrm>
            <a:off x="1443240" y="914400"/>
            <a:ext cx="93816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no=3</a:t>
            </a:r>
            <a:endParaRPr/>
          </a:p>
        </p:txBody>
      </p:sp>
      <p:sp>
        <p:nvSpPr>
          <p:cNvPr id="1354" name="CustomShape 7"/>
          <p:cNvSpPr/>
          <p:nvPr/>
        </p:nvSpPr>
        <p:spPr>
          <a:xfrm rot="5400000">
            <a:off x="2357100" y="2163210"/>
            <a:ext cx="8226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55" name="CustomShape 8"/>
          <p:cNvSpPr/>
          <p:nvPr/>
        </p:nvSpPr>
        <p:spPr>
          <a:xfrm>
            <a:off x="2844360" y="1926600"/>
            <a:ext cx="1041480" cy="380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no=2</a:t>
            </a:r>
            <a:endParaRPr/>
          </a:p>
        </p:txBody>
      </p:sp>
      <p:sp>
        <p:nvSpPr>
          <p:cNvPr id="1356" name="CustomShape 9"/>
          <p:cNvSpPr/>
          <p:nvPr/>
        </p:nvSpPr>
        <p:spPr>
          <a:xfrm rot="5400000">
            <a:off x="2181780" y="3380010"/>
            <a:ext cx="8226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57" name="CustomShape 10"/>
          <p:cNvSpPr/>
          <p:nvPr/>
        </p:nvSpPr>
        <p:spPr>
          <a:xfrm>
            <a:off x="2669400" y="3143700"/>
            <a:ext cx="1041480" cy="3801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no=1</a:t>
            </a:r>
            <a:endParaRPr/>
          </a:p>
        </p:txBody>
      </p:sp>
      <p:sp>
        <p:nvSpPr>
          <p:cNvPr id="1358" name="CustomShape 11"/>
          <p:cNvSpPr/>
          <p:nvPr/>
        </p:nvSpPr>
        <p:spPr>
          <a:xfrm rot="5400000" flipH="1" flipV="1">
            <a:off x="4761990" y="3389610"/>
            <a:ext cx="8379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59" name="CustomShape 12"/>
          <p:cNvSpPr/>
          <p:nvPr/>
        </p:nvSpPr>
        <p:spPr>
          <a:xfrm rot="5400000" flipH="1" flipV="1">
            <a:off x="4886910" y="2190510"/>
            <a:ext cx="8379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60" name="CustomShape 13"/>
          <p:cNvSpPr/>
          <p:nvPr/>
        </p:nvSpPr>
        <p:spPr>
          <a:xfrm rot="5400000" flipH="1" flipV="1">
            <a:off x="4914270" y="962310"/>
            <a:ext cx="837900" cy="1080"/>
          </a:xfrm>
          <a:prstGeom prst="straightConnector1">
            <a:avLst/>
          </a:prstGeom>
          <a:noFill/>
          <a:ln w="936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61" name="CustomShape 14"/>
          <p:cNvSpPr/>
          <p:nvPr/>
        </p:nvSpPr>
        <p:spPr>
          <a:xfrm>
            <a:off x="5523840" y="889500"/>
            <a:ext cx="1980720" cy="6843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400" dirty="0">
                <a:solidFill>
                  <a:srgbClr val="0070C0"/>
                </a:solidFill>
                <a:latin typeface="Baskerville Old Face"/>
              </a:rPr>
              <a:t>i.e. 6 to main</a:t>
            </a:r>
            <a:endParaRPr/>
          </a:p>
        </p:txBody>
      </p:sp>
      <p:sp>
        <p:nvSpPr>
          <p:cNvPr id="1362" name="CustomShape 15"/>
          <p:cNvSpPr/>
          <p:nvPr/>
        </p:nvSpPr>
        <p:spPr>
          <a:xfrm>
            <a:off x="1371600" y="4648200"/>
            <a:ext cx="4723920" cy="18522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i.e. 3! = 3* factorial(2)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   = 3* 2 * factorial(1)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   = 3 * 2 *1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   = 6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" name="TextShape 1"/>
          <p:cNvSpPr txBox="1"/>
          <p:nvPr/>
        </p:nvSpPr>
        <p:spPr>
          <a:xfrm>
            <a:off x="457200" y="0"/>
            <a:ext cx="8229240" cy="5331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Example – 1 : Swapping using call by value </a:t>
            </a:r>
            <a:endParaRPr/>
          </a:p>
        </p:txBody>
      </p:sp>
      <p:sp>
        <p:nvSpPr>
          <p:cNvPr id="1365" name="TextShape 2"/>
          <p:cNvSpPr txBox="1"/>
          <p:nvPr/>
        </p:nvSpPr>
        <p:spPr>
          <a:xfrm>
            <a:off x="4648320" y="457200"/>
            <a:ext cx="4038120" cy="56688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swap(int a,int b)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int temp;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temp = a;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a = 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b = temp;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printf(“After swapping : a = %d b =%d",a,b);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67" name="TextShape 4"/>
          <p:cNvSpPr txBox="1"/>
          <p:nvPr/>
        </p:nvSpPr>
        <p:spPr>
          <a:xfrm>
            <a:off x="365760" y="457200"/>
            <a:ext cx="4041360" cy="5669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 void swap(int a,int 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int a,b;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printf("Enter the value of a and b ");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scanf("%d%d",&amp;a,&amp;b);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swap(a,b);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68" name="CustomShape 5"/>
          <p:cNvSpPr/>
          <p:nvPr/>
        </p:nvSpPr>
        <p:spPr>
          <a:xfrm>
            <a:off x="5181480" y="4724400"/>
            <a:ext cx="297144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Enter the value of a and b 12 67</a:t>
            </a:r>
            <a:endParaRPr/>
          </a:p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 After swapping  a= 67</a:t>
            </a:r>
            <a:endParaRPr/>
          </a:p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b =12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" name="TextShape 1"/>
          <p:cNvSpPr txBox="1"/>
          <p:nvPr/>
        </p:nvSpPr>
        <p:spPr>
          <a:xfrm>
            <a:off x="457200" y="0"/>
            <a:ext cx="8381520" cy="5331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Example – 2 : Write a function to display factorial of a no</a:t>
            </a:r>
            <a:endParaRPr/>
          </a:p>
        </p:txBody>
      </p:sp>
      <p:sp>
        <p:nvSpPr>
          <p:cNvPr id="1370" name="TextShape 2"/>
          <p:cNvSpPr txBox="1"/>
          <p:nvPr/>
        </p:nvSpPr>
        <p:spPr>
          <a:xfrm>
            <a:off x="4648320" y="457200"/>
            <a:ext cx="4038120" cy="5668500"/>
          </a:xfrm>
          <a:prstGeom prst="rect">
            <a:avLst/>
          </a:prstGeom>
        </p:spPr>
        <p:txBody>
          <a:bodyPr rIns="45720" anchor="ctr"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int fact(int n)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int i,f=1;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for(i=1;i&lt;=n;i++)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  f =f*i;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return(f);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72" name="TextShape 4"/>
          <p:cNvSpPr txBox="1"/>
          <p:nvPr/>
        </p:nvSpPr>
        <p:spPr>
          <a:xfrm>
            <a:off x="365760" y="457200"/>
            <a:ext cx="4041360" cy="5669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int fact (int n);  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int n,f;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printf("Enter a number : ");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scanf("%d",&amp;n);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 	f = fact(n);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printf("The factorial of the number is %d",f);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getch();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373" name="CustomShape 5"/>
          <p:cNvSpPr/>
          <p:nvPr/>
        </p:nvSpPr>
        <p:spPr>
          <a:xfrm>
            <a:off x="5029200" y="3962400"/>
            <a:ext cx="289512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IN" sz="2000" b="1" dirty="0">
                <a:solidFill>
                  <a:srgbClr val="FFFFFF"/>
                </a:solidFill>
                <a:latin typeface="Baskerville Old Face"/>
              </a:rPr>
              <a:t>Output:</a:t>
            </a:r>
            <a:endParaRPr/>
          </a:p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Enter a number : 5</a:t>
            </a:r>
            <a:endParaRPr/>
          </a:p>
          <a:p>
            <a:pPr>
              <a:lnSpc>
                <a:spcPct val="100000"/>
              </a:lnSpc>
            </a:pPr>
            <a:r>
              <a:rPr lang="en-IN" sz="2000" dirty="0">
                <a:solidFill>
                  <a:srgbClr val="FFFFFF"/>
                </a:solidFill>
                <a:latin typeface="Baskerville Old Face"/>
              </a:rPr>
              <a:t>The factorial of the number is 120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TextShape 1"/>
          <p:cNvSpPr txBox="1"/>
          <p:nvPr/>
        </p:nvSpPr>
        <p:spPr>
          <a:xfrm>
            <a:off x="457200" y="274500"/>
            <a:ext cx="8229240" cy="16302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4000" b="1" dirty="0">
                <a:solidFill>
                  <a:srgbClr val="C00000"/>
                </a:solidFill>
                <a:latin typeface="Baskerville Old Face"/>
              </a:rPr>
              <a:t>
</a:t>
            </a:r>
            <a:r>
              <a:rPr lang="en-US" sz="4000" b="1" u="sng" dirty="0">
                <a:solidFill>
                  <a:srgbClr val="C00000"/>
                </a:solidFill>
                <a:latin typeface="Baskerville Old Face"/>
              </a:rPr>
              <a:t>Function</a:t>
            </a:r>
            <a:endParaRPr/>
          </a:p>
        </p:txBody>
      </p:sp>
      <p:sp>
        <p:nvSpPr>
          <p:cNvPr id="1287" name="TextShape 2"/>
          <p:cNvSpPr txBox="1"/>
          <p:nvPr/>
        </p:nvSpPr>
        <p:spPr>
          <a:xfrm>
            <a:off x="457200" y="2286000"/>
            <a:ext cx="8229240" cy="38400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 u="sng" dirty="0">
                <a:solidFill>
                  <a:srgbClr val="C00000"/>
                </a:solidFill>
                <a:latin typeface="Baskerville Old Face"/>
              </a:rPr>
              <a:t>What is a Function?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A function is a named, independent or self-contained block of statements that performs a specific, well defined task and may return a value to the calling program.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" name="TextShape 1"/>
          <p:cNvSpPr txBox="1"/>
          <p:nvPr/>
        </p:nvSpPr>
        <p:spPr>
          <a:xfrm>
            <a:off x="685800" y="172800"/>
            <a:ext cx="7772040" cy="6093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4000" b="1" u="sng" dirty="0">
                <a:solidFill>
                  <a:srgbClr val="C00000"/>
                </a:solidFill>
                <a:latin typeface="Baskerville Old Face"/>
              </a:rPr>
              <a:t>
Structure</a:t>
            </a:r>
            <a:endParaRPr/>
          </a:p>
        </p:txBody>
      </p:sp>
      <p:sp>
        <p:nvSpPr>
          <p:cNvPr id="1578" name="TextShape 2"/>
          <p:cNvSpPr txBox="1"/>
          <p:nvPr/>
        </p:nvSpPr>
        <p:spPr>
          <a:xfrm>
            <a:off x="609480" y="838200"/>
            <a:ext cx="8152920" cy="518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Char char=""/>
            </a:pPr>
            <a:r>
              <a:rPr lang="en-IN" sz="2800" b="1" dirty="0">
                <a:solidFill>
                  <a:srgbClr val="C00000"/>
                </a:solidFill>
                <a:latin typeface="Baskerville Old Face"/>
              </a:rPr>
              <a:t>Definition :</a:t>
            </a:r>
            <a:r>
              <a:rPr lang="en-IN" sz="2800" b="1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IN" sz="2800" b="1" dirty="0">
                <a:solidFill>
                  <a:srgbClr val="0070C0"/>
                </a:solidFill>
                <a:latin typeface="Baskerville Old Face"/>
              </a:rPr>
              <a:t>Number of data items of same or different data types grouped together is called a structure.</a:t>
            </a:r>
            <a:endParaRPr/>
          </a:p>
          <a:p>
            <a:pPr>
              <a:lnSpc>
                <a:spcPct val="80000"/>
              </a:lnSpc>
            </a:pPr>
            <a:r>
              <a:rPr lang="en-IN" sz="2800" b="1" dirty="0">
                <a:solidFill>
                  <a:srgbClr val="C00000"/>
                </a:solidFill>
                <a:latin typeface="Baskerville Old Face"/>
              </a:rPr>
              <a:t>Purpose :</a:t>
            </a:r>
            <a:r>
              <a:rPr lang="en-IN" sz="2800" b="1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IN" sz="2800" b="1" dirty="0">
                <a:solidFill>
                  <a:srgbClr val="0070C0"/>
                </a:solidFill>
                <a:latin typeface="Baskerville Old Face"/>
              </a:rPr>
              <a:t>To store multiple values of multiple data types in a single variable.</a:t>
            </a:r>
            <a:endParaRPr/>
          </a:p>
          <a:p>
            <a:pPr>
              <a:lnSpc>
                <a:spcPct val="80000"/>
              </a:lnSpc>
            </a:pPr>
            <a:r>
              <a:rPr lang="en-IN" sz="2800" b="1" dirty="0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struct book_name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char title ;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char author;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 int pages ;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		float prices;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}; </a:t>
            </a:r>
            <a:endParaRPr/>
          </a:p>
          <a:p>
            <a:pPr>
              <a:lnSpc>
                <a:spcPct val="8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struct book_name book1,book2,book3;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Second method to defining structure is :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struct book_name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char title 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char author;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int pages 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float prices;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} book1,book2,book3;</a:t>
            </a:r>
            <a:endParaRPr/>
          </a:p>
          <a:p>
            <a:pPr>
              <a:lnSpc>
                <a:spcPct val="80000"/>
              </a:lnSpc>
            </a:pP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You can defined structure globally as well as locally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. </a:t>
            </a:r>
            <a:endParaRPr/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 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2" name="TextShape 1"/>
          <p:cNvSpPr txBox="1"/>
          <p:nvPr/>
        </p:nvSpPr>
        <p:spPr>
          <a:xfrm>
            <a:off x="380880" y="304800"/>
            <a:ext cx="8305560" cy="575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//program for declaring of structure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int i,j;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struct stud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int rno;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nm[50];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add[50];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ct[50];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int ph;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}s;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printf("Give Roll No:");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scanf("%d",&amp;s.rno);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printf("Give Name:");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scanf("%s",s.nm);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printf("Give Address:");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scanf("%s",s.add);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printf("Give City:");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scanf("%s",s.ct);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printf("Give Phone No:");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scanf("%d",&amp;s.ph);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printf("Roll No:%d\n",s.rno);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printf("Name:%s\n",s.nm);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printf("Address:%s\n",s.add);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printf("City:%s\n",s.ct);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  printf("Phone No:%d\n",s.ph);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  getch();</a:t>
            </a:r>
            <a:endParaRPr/>
          </a:p>
          <a:p>
            <a:pPr>
              <a:lnSpc>
                <a:spcPct val="80000"/>
              </a:lnSpc>
            </a:pPr>
            <a:r>
              <a:rPr lang="en-US" sz="26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80000"/>
              </a:lnSpc>
            </a:pPr>
            <a:endParaRPr/>
          </a:p>
        </p:txBody>
      </p:sp>
      <p:sp>
        <p:nvSpPr>
          <p:cNvPr id="1586" name="CustomShape 3"/>
          <p:cNvSpPr/>
          <p:nvPr/>
        </p:nvSpPr>
        <p:spPr>
          <a:xfrm>
            <a:off x="5257800" y="1676400"/>
            <a:ext cx="3200040" cy="30477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Give Roll NO:12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Give Name: Disha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Give Address: Chinchwaad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Give City:Pune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400" dirty="0">
                <a:solidFill>
                  <a:srgbClr val="FFFFFF"/>
                </a:solidFill>
                <a:latin typeface="Baskerville Old Face"/>
              </a:rPr>
              <a:t>Give Phone no:985641237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" name="TextShape 1"/>
          <p:cNvSpPr txBox="1"/>
          <p:nvPr/>
        </p:nvSpPr>
        <p:spPr>
          <a:xfrm>
            <a:off x="380880" y="304800"/>
            <a:ext cx="8305560" cy="5751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Initialization of structure variable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 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First method to initialise structure :  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struct st_record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 int weight;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float height;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};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struct st_record stud1 = {60,80.5};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struct st_record stud2 = {53,170};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}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  </a:t>
            </a: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Second method to initialise structure :  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     	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struct st_record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 int weight;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float height;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} stud1={60,80.5};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you also initialise stud2 globally by separating comma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      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		struct st_record stud2 = {60,80.5};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}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1" name="TextShape 1"/>
          <p:cNvSpPr txBox="1"/>
          <p:nvPr/>
        </p:nvSpPr>
        <p:spPr>
          <a:xfrm>
            <a:off x="380880" y="152400"/>
            <a:ext cx="8305560" cy="5903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Arrays of structure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#define l 3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{  int i,j;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struct stud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int rno;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nm[50];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add[50];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char ct[50];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int ph;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}s[l];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" name="CustomShape 1"/>
          <p:cNvSpPr/>
          <p:nvPr/>
        </p:nvSpPr>
        <p:spPr>
          <a:xfrm>
            <a:off x="685800" y="228600"/>
            <a:ext cx="6857640" cy="5052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clrscr();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for(i=0;i&lt;l;i++)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printf("Give Roll No:");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scanf("%d",&amp;s[i].rno);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printf("Give Name:");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scanf("%s",s[i].nm);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printf("Give Address:");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scanf("%s",s[i].add);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printf("Give City:");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scanf("%s",s[i].ct);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printf("Give Phone No:");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scanf("%d",&amp;s[i].ph);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}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" name="CustomShape 1"/>
          <p:cNvSpPr/>
          <p:nvPr/>
        </p:nvSpPr>
        <p:spPr>
          <a:xfrm>
            <a:off x="685800" y="228600"/>
            <a:ext cx="6857640" cy="3630300"/>
          </a:xfrm>
          <a:prstGeom prst="rect">
            <a:avLst/>
          </a:prstGeom>
          <a:noFill/>
          <a:ln w="9360"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for(i=0;i&lt;l;i++)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printf("Roll No:%d\n",s[i].rno);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printf("Name:%s\n",s[i].nm);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printf("Address:%s\n",s[i].add);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printf("City:%s\n",s[i].ct);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printf("Phone No:%d\n",s[i].ph);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}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getch();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   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2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Structure within structure :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Structure within a structure means nesting of structures.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Ex: the following structure defined to store information about the salary of employees.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struct salary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{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     char name[20] ; char department[20];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     int basic_pay; int houserent_allowance;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      int city_allowance ; int medical_allowance; </a:t>
            </a:r>
            <a:endParaRPr/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   }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TextShape 1"/>
          <p:cNvSpPr txBox="1"/>
          <p:nvPr/>
        </p:nvSpPr>
        <p:spPr>
          <a:xfrm>
            <a:off x="609480" y="304800"/>
            <a:ext cx="807696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 function is named 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:-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Each function is identified by a unique name and is called using this name.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 function is independent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:-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It can perform the task on its own. It can contain its own variables and constants to be used only within the function.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It perform a specific task 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:-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A function is given a discrete job to perform as a part of the overall program. The task has to be well defined.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It can return a value to the calling program</a:t>
            </a: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:-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function can perform executions and optionally return information to the calling program.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4" name="TextShape 1"/>
          <p:cNvSpPr txBox="1"/>
          <p:nvPr/>
        </p:nvSpPr>
        <p:spPr>
          <a:xfrm>
            <a:off x="457200" y="0"/>
            <a:ext cx="8305560" cy="7086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Baskerville Old Face"/>
              </a:rPr>
              <a:t>Now we can group all the items related to allowance together and declare them under a structure .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struct salary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	char name[20] ;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	char department[20];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basic_pay;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struct pay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	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houserent_allowance;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city_allowance 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medical_allowance;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} allowance ;               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}employee;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6" name="TextShape 1"/>
          <p:cNvSpPr txBox="1"/>
          <p:nvPr/>
        </p:nvSpPr>
        <p:spPr>
          <a:xfrm>
            <a:off x="533520" y="457200"/>
            <a:ext cx="8152920" cy="5562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members contained in the inner structure can be referred as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employee.allowance.dearness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employee.allowance.house_rent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      employee.allowance.city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Baskerville Old Face"/>
              </a:rPr>
              <a:t>The direct access is not allowed.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ex: employee.allowance   (actual member is missing)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 employee.house_rent (inner structure variable is missing)              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TextShape 1"/>
          <p:cNvSpPr txBox="1"/>
          <p:nvPr/>
        </p:nvSpPr>
        <p:spPr>
          <a:xfrm>
            <a:off x="228600" y="0"/>
            <a:ext cx="8610120" cy="6056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An inner structure can have more than one variable name.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    </a:t>
            </a: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Ex:  struct salary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char name[20];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char department[10];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struct pay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{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city_allowance;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houserent_allowance;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medicle_allowance;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} allowance,arears;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 }</a:t>
            </a:r>
            <a:endParaRPr/>
          </a:p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*	We can also declare inner structure separately.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0" name="TextShape 1"/>
          <p:cNvSpPr txBox="1"/>
          <p:nvPr/>
        </p:nvSpPr>
        <p:spPr>
          <a:xfrm>
            <a:off x="380880" y="228600"/>
            <a:ext cx="8305560" cy="5827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           </a:t>
            </a: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struct pay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{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city_allowance;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houserent_allowance;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 int medicle_allowance;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};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	 struct salary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{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	 char name[20];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	 char department[10];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struct pay allowance;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         struct pay arrears;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};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           struct salary employee;     </a:t>
            </a: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3" name="TextShape 1"/>
          <p:cNvSpPr txBox="1"/>
          <p:nvPr/>
        </p:nvSpPr>
        <p:spPr>
          <a:xfrm>
            <a:off x="457200" y="0"/>
            <a:ext cx="8229240" cy="7617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ts val="2046"/>
              </a:lnSpc>
            </a:pPr>
            <a:r>
              <a:rPr lang="en-US" sz="3600" b="1" u="sng" dirty="0">
                <a:solidFill>
                  <a:srgbClr val="C00000"/>
                </a:solidFill>
                <a:latin typeface="Baskerville Old Face"/>
              </a:rPr>
              <a:t>Command Line Arguments</a:t>
            </a:r>
            <a:endParaRPr/>
          </a:p>
        </p:txBody>
      </p:sp>
      <p:sp>
        <p:nvSpPr>
          <p:cNvPr id="1764" name="TextShape 2"/>
          <p:cNvSpPr txBox="1"/>
          <p:nvPr/>
        </p:nvSpPr>
        <p:spPr>
          <a:xfrm>
            <a:off x="457200" y="685800"/>
            <a:ext cx="8229240" cy="54402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Command line arguments is a parameter supplied to a program when the program is invoked.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To pass the arguments to a program (main function) on command line is called command line arguments.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Execution of the c program is starting from the main function. main function also contains arguments like another normal function.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main function can take two arguments : </a:t>
            </a:r>
            <a:r>
              <a:rPr lang="en-US" sz="2400" dirty="0">
                <a:solidFill>
                  <a:srgbClr val="FF0000"/>
                </a:solidFill>
                <a:latin typeface="Baskerville Old Face"/>
              </a:rPr>
              <a:t>argc and argv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variable </a:t>
            </a: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argc counts the number of arguments on the command line including program name.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b="1" dirty="0">
                <a:solidFill>
                  <a:srgbClr val="0070C0"/>
                </a:solidFill>
                <a:latin typeface="Baskerville Old Face"/>
              </a:rPr>
              <a:t>argv represents an array of character pointers that point to the command line arguments. The size of this array will be equal to the value of argc.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6" name="TextShape 1"/>
          <p:cNvSpPr txBox="1"/>
          <p:nvPr/>
        </p:nvSpPr>
        <p:spPr>
          <a:xfrm>
            <a:off x="380880" y="0"/>
            <a:ext cx="8229240" cy="5973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Arial"/>
              <a:buChar char="•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Ex: if we want to execute a program to swap the contents of 2 variables then we have to pass arguments as c:\tc\bin&gt; swap.c 10 20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Where swap.c is a filename where program execution code is stored.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so, 	argc ----&gt; 3 arguments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argv[0] ------&gt; swap.c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argv[1] ------&gt; 10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argv[2] ------&gt; 20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To access the command line arguments, we must declare main function and its parameters.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main(int argc, char *argv[ ])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{	…………….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	……………	</a:t>
            </a:r>
            <a:endParaRPr/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		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8" name="TextShape 1"/>
          <p:cNvSpPr txBox="1"/>
          <p:nvPr/>
        </p:nvSpPr>
        <p:spPr>
          <a:xfrm>
            <a:off x="457200" y="228600"/>
            <a:ext cx="8229240" cy="5897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C00000"/>
                </a:solidFill>
                <a:latin typeface="Baskerville Old Face"/>
              </a:rPr>
              <a:t>//Swapping using command line arguments 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#include&lt;conio.h&gt;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void main(int argc , char *argv[])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{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int a,b,t;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if (argc!=3)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{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	printf(“\n Invalid arguments”);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	exit(0);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}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a=atoi(argv[1]);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b=atoi(argv[2]);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t=a;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a=b;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b=t;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	printf(“\n After swapping a=%d, b=%d”,a,b);</a:t>
            </a:r>
            <a:endParaRPr sz="2000"/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70C0"/>
                </a:solidFill>
                <a:latin typeface="Baskerville Old Face"/>
              </a:rPr>
              <a:t>}</a:t>
            </a:r>
            <a:endParaRPr sz="2000"/>
          </a:p>
        </p:txBody>
      </p:sp>
    </p:spTree>
  </p:cSld>
  <p:clrMapOvr>
    <a:masterClrMapping/>
  </p:clrMapOvr>
  <p:transition>
    <p:plus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6" name="TextShape 1"/>
          <p:cNvSpPr txBox="1"/>
          <p:nvPr/>
        </p:nvSpPr>
        <p:spPr>
          <a:xfrm>
            <a:off x="380880" y="685800"/>
            <a:ext cx="8534160" cy="53703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The scope and lifetime of variables in function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The 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scope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 of variable can be defined as the part of the program to which the variable is visible(accessible) or valid.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Extent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 is the time during which memory is associated with the variable.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Storage class 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refers to the manner in which memory is allocated to the variable by the compiler.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Storage class determines the scope and lifetime of a variable.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778" name="CustomShape 3"/>
          <p:cNvSpPr/>
          <p:nvPr/>
        </p:nvSpPr>
        <p:spPr>
          <a:xfrm>
            <a:off x="533520" y="0"/>
            <a:ext cx="8229240" cy="5325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IN" sz="3600" b="1">
                <a:solidFill>
                  <a:srgbClr val="C00000"/>
                </a:solidFill>
                <a:latin typeface="Baskerville Old Face"/>
              </a:rPr>
              <a:t> STORAGE CLASSES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TextShape 1"/>
          <p:cNvSpPr txBox="1"/>
          <p:nvPr/>
        </p:nvSpPr>
        <p:spPr>
          <a:xfrm>
            <a:off x="457200" y="381000"/>
            <a:ext cx="822924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In C there are four types of storage classes :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auto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static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extern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register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Baskerville Old Face"/>
              </a:rPr>
              <a:t>1. Automatic Storage Class 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    This is the default storage class of variables that are declared within a function.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To declare the variable of this class keyword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auto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is used.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syntax: auto data type variable;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e.g. auto int i;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Automatic variables are referred as a local variable or internal variable.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auto int i=10;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auto int i=20;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	printf(“%d\n”,i);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printf(“%d\n”,i);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783" name="CustomShape 3"/>
          <p:cNvSpPr/>
          <p:nvPr/>
        </p:nvSpPr>
        <p:spPr>
          <a:xfrm>
            <a:off x="4648320" y="2819400"/>
            <a:ext cx="2361960" cy="15237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Output 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20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10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" name="TextShape 1"/>
          <p:cNvSpPr txBox="1"/>
          <p:nvPr/>
        </p:nvSpPr>
        <p:spPr>
          <a:xfrm>
            <a:off x="609480" y="381000"/>
            <a:ext cx="8076960" cy="56385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Advantages of functions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Modular or structured programming can be done.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By following top-down approach, the main function can be kept very small and all the tasks can be designed to various functions.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Debugging becomes easier.</a:t>
            </a:r>
            <a:endParaRPr/>
          </a:p>
          <a:p>
            <a:pPr>
              <a:lnSpc>
                <a:spcPct val="100000"/>
              </a:lnSpc>
              <a:buFont typeface="Century Gothic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It is easier to understand the program logic.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A repetitive task can be put into a function that can be called whenever required. This reduces the size of the program.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A function can call other functions. It may even call itself. This technique is called </a:t>
            </a:r>
            <a:r>
              <a:rPr lang="en-US" sz="2400" dirty="0">
                <a:solidFill>
                  <a:srgbClr val="FF0000"/>
                </a:solidFill>
                <a:latin typeface="Baskerville Old Face"/>
              </a:rPr>
              <a:t>recursion</a:t>
            </a:r>
            <a:r>
              <a:rPr lang="en-US" sz="2400" dirty="0">
                <a:solidFill>
                  <a:srgbClr val="0070C0"/>
                </a:solidFill>
                <a:latin typeface="Baskerville Old Face"/>
              </a:rPr>
              <a:t> is very useful in solving complex problem.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4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2. Extern Storage class: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Variables belonging to this class are also called as global variables or external variables. 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If the function uses an external variable, it is good programming practice to declare it again within the function using the </a:t>
            </a:r>
            <a:r>
              <a:rPr lang="en-US" sz="2800" b="1">
                <a:solidFill>
                  <a:srgbClr val="FF0000"/>
                </a:solidFill>
                <a:latin typeface="Baskerville Old Face"/>
              </a:rPr>
              <a:t>extern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keyword. 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syntax : extern data type var;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e.g extern int a;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By default variable is initialized to zero.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6" name="TextShape 1"/>
          <p:cNvSpPr txBox="1"/>
          <p:nvPr/>
        </p:nvSpPr>
        <p:spPr>
          <a:xfrm>
            <a:off x="304920" y="189900"/>
            <a:ext cx="8229240" cy="6667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int n=5;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display();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extern int n;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printf(“\n%d”,n);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display();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void display()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{	extern int n;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printf(“\n %d”,n);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</p:txBody>
      </p:sp>
      <p:sp>
        <p:nvSpPr>
          <p:cNvPr id="1788" name="CustomShape 3"/>
          <p:cNvSpPr/>
          <p:nvPr/>
        </p:nvSpPr>
        <p:spPr>
          <a:xfrm>
            <a:off x="5638680" y="1066800"/>
            <a:ext cx="2285640" cy="16761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5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5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9" name="TextShape 1"/>
          <p:cNvSpPr txBox="1"/>
          <p:nvPr/>
        </p:nvSpPr>
        <p:spPr>
          <a:xfrm>
            <a:off x="380880" y="457200"/>
            <a:ext cx="8305560" cy="559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3. Static Storage Class: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A variable  belonging  this class retains its value between function calls.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To declare the variable of this class keyword </a:t>
            </a:r>
            <a:r>
              <a:rPr lang="en-US" sz="2800" b="1">
                <a:solidFill>
                  <a:srgbClr val="0070C0"/>
                </a:solidFill>
                <a:latin typeface="Baskerville Old Face"/>
              </a:rPr>
              <a:t>static</a:t>
            </a:r>
            <a:r>
              <a:rPr lang="en-US" sz="2800">
                <a:solidFill>
                  <a:srgbClr val="0070C0"/>
                </a:solidFill>
                <a:latin typeface="Baskerville Old Face"/>
              </a:rPr>
              <a:t> is used.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Static variables are initialized only once during the execution of the program.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Syntax : static data type var;</a:t>
            </a:r>
            <a:endParaRPr/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	e.g . static int x;</a:t>
            </a:r>
            <a:endParaRPr/>
          </a:p>
          <a:p>
            <a:pPr>
              <a:lnSpc>
                <a:spcPct val="90000"/>
              </a:lnSpc>
              <a:buFont typeface="Wingdings" charset="2"/>
              <a:buChar char=""/>
            </a:pPr>
            <a:r>
              <a:rPr lang="en-US" sz="2800">
                <a:solidFill>
                  <a:srgbClr val="0070C0"/>
                </a:solidFill>
                <a:latin typeface="Baskerville Old Face"/>
              </a:rPr>
              <a:t>By default variable is initialized to zero</a:t>
            </a:r>
            <a:r>
              <a:rPr lang="en-US" sz="2800">
                <a:solidFill>
                  <a:srgbClr val="00B0F0"/>
                </a:solidFill>
                <a:latin typeface="Baskerville Old Face"/>
              </a:rPr>
              <a:t>.</a:t>
            </a:r>
            <a:endParaRPr/>
          </a:p>
          <a:p>
            <a:pPr>
              <a:lnSpc>
                <a:spcPct val="90000"/>
              </a:lnSpc>
            </a:pPr>
            <a:endParaRPr/>
          </a:p>
          <a:p>
            <a:pPr>
              <a:lnSpc>
                <a:spcPct val="9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1" name="TextShape 1"/>
          <p:cNvSpPr txBox="1"/>
          <p:nvPr/>
        </p:nvSpPr>
        <p:spPr>
          <a:xfrm>
            <a:off x="380880" y="304800"/>
            <a:ext cx="8305560" cy="5714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#include&lt;stdio.h&gt;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increment();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	int n;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for(n=1;n&lt;=3;n++)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	increment();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 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void increment()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{	int lcount=0;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static int scount=0;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lcount++;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scount++;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printf(“\n lcount =%d scount=%d”,lcount,scount);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793" name="CustomShape 3"/>
          <p:cNvSpPr/>
          <p:nvPr/>
        </p:nvSpPr>
        <p:spPr>
          <a:xfrm>
            <a:off x="4419720" y="1600200"/>
            <a:ext cx="3885840" cy="2133300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rgbClr val="6076B4"/>
          </a:solidFill>
          <a:ln w="28440">
            <a:solidFill>
              <a:srgbClr val="475785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Output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lcount =1  scount=1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lcount =1  scount=2</a:t>
            </a:r>
            <a:endParaRPr/>
          </a:p>
          <a:p>
            <a:pPr algn="ctr">
              <a:lnSpc>
                <a:spcPct val="100000"/>
              </a:lnSpc>
            </a:pPr>
            <a:r>
              <a:rPr lang="en-IN" sz="2800">
                <a:solidFill>
                  <a:srgbClr val="FFFFFF"/>
                </a:solidFill>
                <a:latin typeface="Baskerville Old Face"/>
              </a:rPr>
              <a:t>lcount =1  scount=3</a:t>
            </a:r>
            <a:endParaRPr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4" name="TextShape 1"/>
          <p:cNvSpPr txBox="1"/>
          <p:nvPr/>
        </p:nvSpPr>
        <p:spPr>
          <a:xfrm>
            <a:off x="380880" y="152400"/>
            <a:ext cx="8610120" cy="59037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>
                <a:solidFill>
                  <a:srgbClr val="C00000"/>
                </a:solidFill>
                <a:latin typeface="Baskerville Old Face"/>
              </a:rPr>
              <a:t>4. Register Storage Class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To declare the variable of this class keyword </a:t>
            </a:r>
            <a:r>
              <a:rPr lang="en-US" sz="2400" b="1">
                <a:solidFill>
                  <a:srgbClr val="0070C0"/>
                </a:solidFill>
                <a:latin typeface="Baskerville Old Face"/>
              </a:rPr>
              <a:t>register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 is used.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The </a:t>
            </a:r>
            <a:r>
              <a:rPr lang="en-US" sz="2400" b="1">
                <a:solidFill>
                  <a:srgbClr val="FF0000"/>
                </a:solidFill>
                <a:latin typeface="Baskerville Old Face"/>
              </a:rPr>
              <a:t>register</a:t>
            </a:r>
            <a:r>
              <a:rPr lang="en-US" sz="2400">
                <a:solidFill>
                  <a:srgbClr val="0070C0"/>
                </a:solidFill>
                <a:latin typeface="Baskerville Old Face"/>
              </a:rPr>
              <a:t> keyword is used to tell the compiler to store the variable in a CPU register rather than in main memory. 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Thus, if a particular variable is kept in the CPU register, CPU can access it faster. So the execution becomes faster.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syntax : register data type var;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e.g register int i;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0070C0"/>
                </a:solidFill>
                <a:latin typeface="Baskerville Old Face"/>
              </a:rPr>
              <a:t>	       register char ch;	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"/>
            </a:pPr>
            <a:r>
              <a:rPr lang="en-US" sz="2400" b="1">
                <a:solidFill>
                  <a:srgbClr val="0070C0"/>
                </a:solidFill>
                <a:latin typeface="Baskerville Old Face"/>
              </a:rPr>
              <a:t>If the variable is not initialized, then it is initialized to garbage value.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" name="CustomShape 1"/>
          <p:cNvSpPr/>
          <p:nvPr/>
        </p:nvSpPr>
        <p:spPr>
          <a:xfrm>
            <a:off x="457200" y="393600"/>
            <a:ext cx="3123720" cy="4696200"/>
          </a:xfrm>
          <a:prstGeom prst="rect">
            <a:avLst/>
          </a:prstGeom>
          <a:noFill/>
          <a:ln w="3240">
            <a:solidFill>
              <a:srgbClr val="000000"/>
            </a:solidFill>
            <a:rou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void main()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//call to fun1()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fun1();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----------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//call to fun2()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fun2();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--------- 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294" name="CustomShape 2"/>
          <p:cNvSpPr/>
          <p:nvPr/>
        </p:nvSpPr>
        <p:spPr>
          <a:xfrm>
            <a:off x="3886200" y="381000"/>
            <a:ext cx="2057040" cy="2563200"/>
          </a:xfrm>
          <a:prstGeom prst="rect">
            <a:avLst/>
          </a:prstGeom>
          <a:noFill/>
          <a:ln w="3240">
            <a:solidFill>
              <a:srgbClr val="000000"/>
            </a:solidFill>
            <a:rou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fun1()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fun3();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295" name="CustomShape 3"/>
          <p:cNvSpPr/>
          <p:nvPr/>
        </p:nvSpPr>
        <p:spPr>
          <a:xfrm>
            <a:off x="3873600" y="3568800"/>
            <a:ext cx="2057040" cy="2208300"/>
          </a:xfrm>
          <a:prstGeom prst="rect">
            <a:avLst/>
          </a:prstGeom>
          <a:noFill/>
          <a:ln w="3240">
            <a:solidFill>
              <a:srgbClr val="000000"/>
            </a:solidFill>
            <a:rou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fun2()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296" name="CustomShape 4"/>
          <p:cNvSpPr/>
          <p:nvPr/>
        </p:nvSpPr>
        <p:spPr>
          <a:xfrm>
            <a:off x="6616800" y="393600"/>
            <a:ext cx="2057040" cy="2208300"/>
          </a:xfrm>
          <a:prstGeom prst="rect">
            <a:avLst/>
          </a:prstGeom>
          <a:noFill/>
          <a:ln w="3240">
            <a:solidFill>
              <a:srgbClr val="000000"/>
            </a:solidFill>
            <a:rou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fun3()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{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       -------</a:t>
            </a:r>
            <a:endParaRPr/>
          </a:p>
          <a:p>
            <a:pPr>
              <a:lnSpc>
                <a:spcPct val="100000"/>
              </a:lnSpc>
            </a:pPr>
            <a:r>
              <a:rPr lang="en-IN" sz="2800" dirty="0">
                <a:solidFill>
                  <a:srgbClr val="0070C0"/>
                </a:solidFill>
                <a:latin typeface="Baskerville Old Face"/>
              </a:rPr>
              <a:t>}</a:t>
            </a:r>
            <a:endParaRPr/>
          </a:p>
        </p:txBody>
      </p:sp>
      <p:sp>
        <p:nvSpPr>
          <p:cNvPr id="1297" name="CustomShape 5"/>
          <p:cNvSpPr/>
          <p:nvPr/>
        </p:nvSpPr>
        <p:spPr>
          <a:xfrm flipV="1">
            <a:off x="2149560" y="698400"/>
            <a:ext cx="1752120" cy="16455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298" name="CustomShape 6"/>
          <p:cNvSpPr/>
          <p:nvPr/>
        </p:nvSpPr>
        <p:spPr>
          <a:xfrm flipH="1" flipV="1">
            <a:off x="2205000" y="2971200"/>
            <a:ext cx="1760040" cy="1761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299" name="CustomShape 7"/>
          <p:cNvSpPr/>
          <p:nvPr/>
        </p:nvSpPr>
        <p:spPr>
          <a:xfrm flipV="1">
            <a:off x="2348640" y="3735300"/>
            <a:ext cx="1603800" cy="3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00" name="CustomShape 8"/>
          <p:cNvSpPr/>
          <p:nvPr/>
        </p:nvSpPr>
        <p:spPr>
          <a:xfrm flipH="1" flipV="1">
            <a:off x="2205000" y="4083600"/>
            <a:ext cx="1760040" cy="22857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01" name="CustomShape 9"/>
          <p:cNvSpPr/>
          <p:nvPr/>
        </p:nvSpPr>
        <p:spPr>
          <a:xfrm flipV="1">
            <a:off x="5715000" y="837300"/>
            <a:ext cx="990360" cy="10971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  <p:sp>
        <p:nvSpPr>
          <p:cNvPr id="1302" name="CustomShape 10"/>
          <p:cNvSpPr/>
          <p:nvPr/>
        </p:nvSpPr>
        <p:spPr>
          <a:xfrm flipH="1" flipV="1">
            <a:off x="5562360" y="2361600"/>
            <a:ext cx="1142640" cy="785700"/>
          </a:xfrm>
          <a:prstGeom prst="straightConnector1">
            <a:avLst/>
          </a:prstGeom>
          <a:noFill/>
          <a:ln w="19080">
            <a:solidFill>
              <a:srgbClr val="5B72B2"/>
            </a:solidFill>
            <a:round/>
            <a:tailEnd type="arrow" w="med" len="med"/>
          </a:ln>
        </p:spPr>
      </p:sp>
    </p:spTree>
  </p:cSld>
  <p:clrMapOvr>
    <a:masterClrMapping/>
  </p:clrMapOvr>
  <p:transition>
    <p:plus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TextShape 1"/>
          <p:cNvSpPr txBox="1"/>
          <p:nvPr/>
        </p:nvSpPr>
        <p:spPr>
          <a:xfrm>
            <a:off x="380880" y="274500"/>
            <a:ext cx="8305560" cy="6396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buFont typeface="Wingdings" charset="2"/>
              <a:buChar char="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Types of Functions</a:t>
            </a:r>
            <a:endParaRPr/>
          </a:p>
        </p:txBody>
      </p:sp>
      <p:sp>
        <p:nvSpPr>
          <p:cNvPr id="1305" name="TextShape 2"/>
          <p:cNvSpPr txBox="1"/>
          <p:nvPr/>
        </p:nvSpPr>
        <p:spPr>
          <a:xfrm>
            <a:off x="457200" y="990600"/>
            <a:ext cx="8229240" cy="5028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u="sng" dirty="0">
                <a:solidFill>
                  <a:srgbClr val="C00000"/>
                </a:solidFill>
                <a:latin typeface="Baskerville Old Face"/>
              </a:rPr>
              <a:t>Library functions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These are pre written, compiled and placed in libraries. They come along with the compiler.</a:t>
            </a: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e.g. printf(), scanf()(present in stdio.h)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	clrscr(), getch() (present in conio.h)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u="sng" dirty="0">
                <a:solidFill>
                  <a:srgbClr val="C00000"/>
                </a:solidFill>
                <a:latin typeface="Baskerville Old Face"/>
              </a:rPr>
              <a:t>User defined functions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00B0F0"/>
                </a:solidFill>
                <a:latin typeface="Baskerville Old Face"/>
              </a:rPr>
              <a:t>	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These are written by the user and the user has the freedom to choose the name, argument and return data type of the function.</a:t>
            </a:r>
            <a:endParaRPr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TextShape 1"/>
          <p:cNvSpPr txBox="1"/>
          <p:nvPr/>
        </p:nvSpPr>
        <p:spPr>
          <a:xfrm>
            <a:off x="533520" y="609600"/>
            <a:ext cx="8152920" cy="54099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Function Declaration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function declaration is called the </a:t>
            </a:r>
            <a:r>
              <a:rPr lang="en-US" sz="2800" b="1" dirty="0">
                <a:solidFill>
                  <a:srgbClr val="0070C0"/>
                </a:solidFill>
                <a:latin typeface="Baskerville Old Face"/>
              </a:rPr>
              <a:t>function prototype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and is always end with a semicolon.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Syntax</a:t>
            </a:r>
            <a:r>
              <a:rPr lang="en-US" sz="2800" dirty="0">
                <a:solidFill>
                  <a:srgbClr val="C00000"/>
                </a:solidFill>
                <a:latin typeface="Baskerville Old Face"/>
              </a:rPr>
              <a:t> :-</a:t>
            </a: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 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return_datatype function_name(datatype arg1, 					datatype arg2, -----);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It provides following information to the compiler.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name of the function.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return data type.</a:t>
            </a:r>
            <a:endParaRPr/>
          </a:p>
          <a:p>
            <a:pPr>
              <a:lnSpc>
                <a:spcPct val="100000"/>
              </a:lnSpc>
              <a:buFont typeface="Arial"/>
              <a:buAutoNum type="arabicPeriod"/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The number and type of the arguments.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" name="TextShape 1"/>
          <p:cNvSpPr txBox="1"/>
          <p:nvPr/>
        </p:nvSpPr>
        <p:spPr>
          <a:xfrm>
            <a:off x="609480" y="533400"/>
            <a:ext cx="7772040" cy="54861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Function definition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Baskerville Old Face"/>
              </a:rPr>
              <a:t>syntax: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B0F0"/>
                </a:solidFill>
                <a:latin typeface="Baskerville Old Face"/>
              </a:rPr>
              <a:t>   </a:t>
            </a: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return_datatype function_name(argument list)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{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local variable declaration;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executable statements;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………….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………….  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   return( expression);</a:t>
            </a:r>
            <a:endParaRPr/>
          </a:p>
          <a:p>
            <a:pPr>
              <a:lnSpc>
                <a:spcPct val="100000"/>
              </a:lnSpc>
            </a:pPr>
            <a:r>
              <a:rPr lang="en-US" sz="2800" dirty="0">
                <a:solidFill>
                  <a:srgbClr val="0070C0"/>
                </a:solidFill>
                <a:latin typeface="Baskerville Old Face"/>
              </a:rPr>
              <a:t>   }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" name="TextShape 1"/>
          <p:cNvSpPr txBox="1"/>
          <p:nvPr/>
        </p:nvSpPr>
        <p:spPr>
          <a:xfrm>
            <a:off x="152280" y="152400"/>
            <a:ext cx="8534160" cy="59736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600" b="1" dirty="0">
                <a:solidFill>
                  <a:srgbClr val="C00000"/>
                </a:solidFill>
                <a:latin typeface="Baskerville Old Face"/>
              </a:rPr>
              <a:t>Function Calling</a:t>
            </a:r>
            <a:endParaRPr/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rgbClr val="C00000"/>
                </a:solidFill>
                <a:latin typeface="Baskerville Old Face"/>
              </a:rPr>
              <a:t> Syntax :  Function_name();  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clrMapOvr>
    <a:masterClrMapping/>
  </p:clrMapOvr>
  <p:transition>
    <p:plu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1806</Words>
  <Application>Microsoft Office PowerPoint</Application>
  <PresentationFormat>On-screen Show (4:3)</PresentationFormat>
  <Paragraphs>544</Paragraphs>
  <Slides>44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Star</dc:creator>
  <cp:lastModifiedBy>Star</cp:lastModifiedBy>
  <cp:revision>5</cp:revision>
  <dcterms:created xsi:type="dcterms:W3CDTF">2016-03-25T14:37:47Z</dcterms:created>
  <dcterms:modified xsi:type="dcterms:W3CDTF">2016-03-25T15:26:31Z</dcterms:modified>
</cp:coreProperties>
</file>