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338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72E18-8831-4262-87A1-379122390F3F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71543-06DD-4277-B959-FEE7FCB0CBE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6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87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8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89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0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91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6E8D4-7910-48EF-B2C9-7377963DC914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7FF52-251C-4F22-9761-E13E792B024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CustomShape 2"/>
          <p:cNvSpPr/>
          <p:nvPr/>
        </p:nvSpPr>
        <p:spPr>
          <a:xfrm>
            <a:off x="914400" y="2667000"/>
            <a:ext cx="6019800" cy="10911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3600" b="1" dirty="0">
                <a:solidFill>
                  <a:srgbClr val="C00000"/>
                </a:solidFill>
                <a:latin typeface="Bookman Old Style"/>
              </a:rPr>
              <a:t>       </a:t>
            </a:r>
            <a:r>
              <a:rPr lang="en-IN" sz="3600" b="1" u="sng" dirty="0">
                <a:solidFill>
                  <a:srgbClr val="C00000"/>
                </a:solidFill>
                <a:latin typeface="comic"/>
              </a:rPr>
              <a:t>Chapter </a:t>
            </a:r>
            <a:r>
              <a:rPr lang="en-IN" sz="3600" b="1" u="sng" dirty="0" smtClean="0">
                <a:solidFill>
                  <a:srgbClr val="C00000"/>
                </a:solidFill>
                <a:latin typeface="comic"/>
              </a:rPr>
              <a:t>2  </a:t>
            </a:r>
            <a:endParaRPr/>
          </a:p>
          <a:p>
            <a:pPr>
              <a:lnSpc>
                <a:spcPct val="100000"/>
              </a:lnSpc>
            </a:pPr>
            <a:r>
              <a:rPr lang="en-IN" sz="3600" b="1" dirty="0">
                <a:solidFill>
                  <a:srgbClr val="C00000"/>
                </a:solidFill>
                <a:latin typeface="comic"/>
              </a:rPr>
              <a:t>	   </a:t>
            </a:r>
            <a:r>
              <a:rPr lang="en-IN" sz="4400" b="1" u="sng" dirty="0" smtClean="0">
                <a:solidFill>
                  <a:srgbClr val="C00000"/>
                </a:solidFill>
                <a:latin typeface="comic"/>
              </a:rPr>
              <a:t>Array and String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TextShape 1"/>
          <p:cNvSpPr txBox="1"/>
          <p:nvPr/>
        </p:nvSpPr>
        <p:spPr>
          <a:xfrm>
            <a:off x="457200" y="0"/>
            <a:ext cx="8229240" cy="8379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Example – 1 : Accept n nos. in an array and display the sum and average of these n nos.</a:t>
            </a:r>
            <a:endParaRPr/>
          </a:p>
        </p:txBody>
      </p:sp>
      <p:sp>
        <p:nvSpPr>
          <p:cNvPr id="1121" name="TextShape 2"/>
          <p:cNvSpPr txBox="1"/>
          <p:nvPr/>
        </p:nvSpPr>
        <p:spPr>
          <a:xfrm>
            <a:off x="457200" y="762000"/>
            <a:ext cx="8229240" cy="5364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 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{   int i,arr[20],n;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  float sum=0;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printf("Enter the value for n (max 20): 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scanf("%d",&amp;n);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   printf("Enter %d numbers : ",n);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for(i=0;i&lt;n;i++)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{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scanf("%d",&amp;arr[i]);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sum +=  arr[i];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}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   printf("The sum of the numbers is : %d\n",sum);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printf("The average of the numbers is : %.3f\n",sum/n);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getch();  }//main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23" name="CustomShape 4"/>
          <p:cNvSpPr/>
          <p:nvPr/>
        </p:nvSpPr>
        <p:spPr>
          <a:xfrm>
            <a:off x="5105520" y="1600200"/>
            <a:ext cx="3657240" cy="2819100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 b="1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the value for n (max 20): 6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6 numbers : 25 67 89 12 10 45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The sum of the numbers is : 248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The average of the numbers is : 41.3 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TextShape 1"/>
          <p:cNvSpPr txBox="1"/>
          <p:nvPr/>
        </p:nvSpPr>
        <p:spPr>
          <a:xfrm>
            <a:off x="457200" y="0"/>
            <a:ext cx="8229240" cy="8379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Example – 2 : Accept n elements in an array and sort the array in ascending order.</a:t>
            </a:r>
            <a:endParaRPr/>
          </a:p>
        </p:txBody>
      </p:sp>
      <p:sp>
        <p:nvSpPr>
          <p:cNvPr id="1125" name="TextShape 2"/>
          <p:cNvSpPr txBox="1"/>
          <p:nvPr/>
        </p:nvSpPr>
        <p:spPr>
          <a:xfrm>
            <a:off x="228600" y="762000"/>
            <a:ext cx="8457840" cy="5867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 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{   int i,arr[20],n,j,temp;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printf("Enter the value for n (max 20): 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scanf("%d",&amp;n);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   printf("Enter %d numbers : ",n);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for(i=0;i&lt;n;i++)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scanf("%d",&amp;arr[i]);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for(i=0;i&lt;n-1;i++)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 for(j=i+1;j&lt;n;j++)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	   if(arr[i] &gt; arr[j])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	   {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		temp=arr[i];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		arr[i]=arr[j];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B0F0"/>
                </a:solidFill>
                <a:latin typeface="Baskerville Old Face"/>
              </a:rPr>
              <a:t>			</a:t>
            </a:r>
            <a:r>
              <a:rPr lang="en-US" sz="2000">
                <a:solidFill>
                  <a:srgbClr val="0070C0"/>
                </a:solidFill>
                <a:latin typeface="Baskerville Old Face"/>
              </a:rPr>
              <a:t>arr[j]=temp;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	   }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printf("\nThe elements in ascending order are :\n");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for(i=0;i&lt;n;i++)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printf("%d\t",arr[i]);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getch(); 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}//main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27" name="CustomShape 4"/>
          <p:cNvSpPr/>
          <p:nvPr/>
        </p:nvSpPr>
        <p:spPr>
          <a:xfrm>
            <a:off x="4724280" y="3999900"/>
            <a:ext cx="4114440" cy="2400600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 b="1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the value for n (max 20): 6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6 numbers : 25 67 89 12 10 45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The elements in ascending order are 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  10 12 25 45 67 89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TextShape 1"/>
          <p:cNvSpPr txBox="1"/>
          <p:nvPr/>
        </p:nvSpPr>
        <p:spPr>
          <a:xfrm>
            <a:off x="457200" y="0"/>
            <a:ext cx="8229240" cy="8379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Example – 3 : Accept n elements in an array and find the sum of all odd numbers and even numbers.</a:t>
            </a:r>
            <a:endParaRPr/>
          </a:p>
        </p:txBody>
      </p:sp>
      <p:sp>
        <p:nvSpPr>
          <p:cNvPr id="1129" name="TextShape 2"/>
          <p:cNvSpPr txBox="1"/>
          <p:nvPr/>
        </p:nvSpPr>
        <p:spPr>
          <a:xfrm>
            <a:off x="457200" y="762000"/>
            <a:ext cx="8229240" cy="5867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 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{   int i,arr[20],n,sum1=0,sum2=0;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printf("Enter the value for n (max 20): 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scanf("%d",&amp;n);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   printf("Enter %d numbers : ",n);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for(i=0;i&lt;n;i++)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scanf("%d",&amp;arr[i]);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for(i=0;i&lt;n;i++)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{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     if(arr[i]%2 == 0)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   	 sum1+=arr[i];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 else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	sum2+=arr[i];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}//for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printf("The sum of even numbers is %d\n",sum1);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printf("The sum of odd numbers is %d\n",sum2);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getch();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}//main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31" name="CustomShape 4"/>
          <p:cNvSpPr/>
          <p:nvPr/>
        </p:nvSpPr>
        <p:spPr>
          <a:xfrm>
            <a:off x="4724280" y="3999900"/>
            <a:ext cx="4114440" cy="2400600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 b="1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the value for n (max 20): 10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10 numbers : 34 11 10 5 7 32 12 66 99 3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The sum of even numbers is 154 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The sum of odd numbers is 125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TextShape 1"/>
          <p:cNvSpPr txBox="1"/>
          <p:nvPr/>
        </p:nvSpPr>
        <p:spPr>
          <a:xfrm>
            <a:off x="304920" y="304800"/>
            <a:ext cx="8381520" cy="5714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400" b="1" dirty="0">
                <a:solidFill>
                  <a:srgbClr val="C00000"/>
                </a:solidFill>
                <a:latin typeface="Baskerville Old Face"/>
              </a:rPr>
              <a:t>TWO – DIMENTIONAL ARRAY: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If you want to store data into table or matrix form at that time you can use the two dimensional array.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C00000"/>
                </a:solidFill>
                <a:latin typeface="Baskerville Old Face"/>
              </a:rPr>
              <a:t>Declaration of two </a:t>
            </a:r>
            <a:r>
              <a:rPr lang="en-US" sz="2400" b="1" dirty="0" err="1">
                <a:solidFill>
                  <a:srgbClr val="C00000"/>
                </a:solidFill>
                <a:latin typeface="Baskerville Old Face"/>
              </a:rPr>
              <a:t>dimentional</a:t>
            </a:r>
            <a:r>
              <a:rPr lang="en-US" sz="2400" b="1" dirty="0">
                <a:solidFill>
                  <a:srgbClr val="C00000"/>
                </a:solidFill>
                <a:latin typeface="Baskerville Old Face"/>
              </a:rPr>
              <a:t> array: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FF0000"/>
                </a:solidFill>
                <a:latin typeface="Baskerville Old Face"/>
              </a:rPr>
              <a:t>Syntax : </a:t>
            </a:r>
            <a:r>
              <a:rPr lang="en-US" sz="2400" b="1" dirty="0" err="1">
                <a:solidFill>
                  <a:srgbClr val="FF0000"/>
                </a:solidFill>
                <a:latin typeface="Baskerville Old Face"/>
              </a:rPr>
              <a:t>data_type</a:t>
            </a:r>
            <a:r>
              <a:rPr lang="en-US" sz="2400" b="1" dirty="0">
                <a:solidFill>
                  <a:srgbClr val="FF0000"/>
                </a:solidFill>
                <a:latin typeface="Baskerville Old Face"/>
              </a:rPr>
              <a:t>   array-name[dim1][dim2];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	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Where dim1 indicates total rows and dim2 indicates total columns.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Ex:			</a:t>
            </a: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ITEM 1	ITEM2	ITEM 3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SALES MAN 1	   310		   275		365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SALES MAN 2	   210		   190		325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SALES MAN 3	   405		   235		240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SALES MAN 4	   260		   300		380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B0F0"/>
                </a:solidFill>
                <a:latin typeface="Baskerville Old Face"/>
              </a:rPr>
              <a:t>			</a:t>
            </a:r>
            <a:r>
              <a:rPr lang="en-US" sz="2400" b="1" dirty="0">
                <a:solidFill>
                  <a:srgbClr val="00B0F0"/>
                </a:solidFill>
                <a:latin typeface="Baskerville Old Face"/>
              </a:rPr>
              <a:t>		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Memory representation of the two </a:t>
            </a:r>
            <a:r>
              <a:rPr lang="en-US" sz="2400" b="1" dirty="0" err="1">
                <a:solidFill>
                  <a:srgbClr val="0070C0"/>
                </a:solidFill>
                <a:latin typeface="Baskerville Old Face"/>
              </a:rPr>
              <a:t>dimentional</a:t>
            </a: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 array for v[4][3] .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			column 0    column 1	     column2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 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	    		  </a:t>
            </a:r>
            <a:endParaRPr lang="en-US" sz="2400" b="1" dirty="0" smtClean="0">
              <a:solidFill>
                <a:srgbClr val="0070C0"/>
              </a:solidFill>
              <a:latin typeface="Baskerville Old Face"/>
            </a:endParaRPr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Baskerville Old Face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[0][0]		[0][1]	        [0][2]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Row 0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		   [1][0]		[1][1]	        [1][2]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Row 1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		</a:t>
            </a:r>
            <a:endParaRPr lang="en-US" sz="2400" b="1" dirty="0" smtClean="0">
              <a:solidFill>
                <a:srgbClr val="0070C0"/>
              </a:solidFill>
              <a:latin typeface="Baskerville Old Face"/>
            </a:endParaRPr>
          </a:p>
          <a:p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 [2][0]		[2][1]	        [2][2</a:t>
            </a:r>
            <a:r>
              <a:rPr lang="en-US" sz="2400" b="1" dirty="0" smtClean="0">
                <a:solidFill>
                  <a:srgbClr val="0070C0"/>
                </a:solidFill>
                <a:latin typeface="Baskerville Old Face"/>
              </a:rPr>
              <a:t>]</a:t>
            </a:r>
          </a:p>
          <a:p>
            <a:pPr>
              <a:lnSpc>
                <a:spcPct val="100000"/>
              </a:lnSpc>
            </a:pPr>
            <a:r>
              <a:rPr lang="en-US" sz="2400" b="1" dirty="0" smtClean="0">
                <a:solidFill>
                  <a:srgbClr val="0070C0"/>
                </a:solidFill>
                <a:latin typeface="Baskerville Old Face"/>
              </a:rPr>
              <a:t>Row </a:t>
            </a: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2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	       </a:t>
            </a:r>
            <a:r>
              <a:rPr lang="en-US" sz="2400" b="1" dirty="0" smtClean="0">
                <a:solidFill>
                  <a:srgbClr val="0070C0"/>
                </a:solidFill>
                <a:latin typeface="Baskerville Old Face"/>
              </a:rPr>
              <a:t>   </a:t>
            </a:r>
            <a:r>
              <a:rPr lang="en-US" sz="2400" b="1" dirty="0" smtClean="0">
                <a:solidFill>
                  <a:srgbClr val="0070C0"/>
                </a:solidFill>
                <a:latin typeface="Baskerville Old Face"/>
              </a:rPr>
              <a:t>   [3][0]		[3][1]	         [3][2]</a:t>
            </a:r>
            <a:endParaRPr lang="en-US" sz="2400" b="1" dirty="0" smtClean="0">
              <a:solidFill>
                <a:srgbClr val="0070C0"/>
              </a:solidFill>
              <a:latin typeface="Baskerville Old Face"/>
            </a:endParaRPr>
          </a:p>
          <a:p>
            <a:r>
              <a:rPr lang="en-US" sz="2400" b="1" dirty="0" smtClean="0">
                <a:solidFill>
                  <a:srgbClr val="0070C0"/>
                </a:solidFill>
                <a:latin typeface="Baskerville Old Face"/>
              </a:rPr>
              <a:t>Row 3</a:t>
            </a:r>
            <a:endParaRPr lang="en-US" sz="2400" dirty="0" smtClean="0"/>
          </a:p>
          <a:p>
            <a:pPr>
              <a:lnSpc>
                <a:spcPct val="100000"/>
              </a:lnSpc>
            </a:pPr>
            <a:endParaRPr lang="en-US" sz="2400" b="1" dirty="0" smtClean="0">
              <a:solidFill>
                <a:srgbClr val="0070C0"/>
              </a:solidFill>
              <a:latin typeface="Baskerville Old Face"/>
            </a:endParaRPr>
          </a:p>
          <a:p>
            <a:pPr>
              <a:lnSpc>
                <a:spcPct val="100000"/>
              </a:lnSpc>
            </a:pPr>
            <a:r>
              <a:rPr lang="en-US" sz="2400" b="1" dirty="0" smtClean="0">
                <a:solidFill>
                  <a:srgbClr val="0070C0"/>
                </a:solidFill>
                <a:latin typeface="Baskerville Old Face"/>
              </a:rPr>
              <a:t>		</a:t>
            </a:r>
            <a:endParaRPr smtClean="0"/>
          </a:p>
        </p:txBody>
      </p:sp>
      <p:sp>
        <p:nvSpPr>
          <p:cNvPr id="1143" name="CustomShape 3"/>
          <p:cNvSpPr/>
          <p:nvPr/>
        </p:nvSpPr>
        <p:spPr>
          <a:xfrm>
            <a:off x="2209800" y="2286000"/>
            <a:ext cx="4343040" cy="380700"/>
          </a:xfrm>
          <a:prstGeom prst="rect">
            <a:avLst/>
          </a:prstGeom>
          <a:solidFill>
            <a:srgbClr val="6076B4"/>
          </a:solidFill>
          <a:ln w="9360">
            <a:solidFill>
              <a:srgbClr val="000000"/>
            </a:solidFill>
            <a:miter/>
          </a:ln>
        </p:spPr>
      </p:sp>
      <p:sp>
        <p:nvSpPr>
          <p:cNvPr id="1144" name="Line 4"/>
          <p:cNvSpPr/>
          <p:nvPr/>
        </p:nvSpPr>
        <p:spPr>
          <a:xfrm>
            <a:off x="3505200" y="2286000"/>
            <a:ext cx="0" cy="381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145" name="Line 5"/>
          <p:cNvSpPr/>
          <p:nvPr/>
        </p:nvSpPr>
        <p:spPr>
          <a:xfrm>
            <a:off x="5334000" y="2286000"/>
            <a:ext cx="0" cy="381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146" name="CustomShape 6"/>
          <p:cNvSpPr/>
          <p:nvPr/>
        </p:nvSpPr>
        <p:spPr>
          <a:xfrm>
            <a:off x="2286000" y="3124200"/>
            <a:ext cx="4343040" cy="380700"/>
          </a:xfrm>
          <a:prstGeom prst="rect">
            <a:avLst/>
          </a:prstGeom>
          <a:solidFill>
            <a:srgbClr val="6076B4"/>
          </a:solidFill>
          <a:ln w="9360">
            <a:solidFill>
              <a:srgbClr val="000000"/>
            </a:solidFill>
            <a:miter/>
          </a:ln>
        </p:spPr>
      </p:sp>
      <p:sp>
        <p:nvSpPr>
          <p:cNvPr id="1147" name="Line 7"/>
          <p:cNvSpPr/>
          <p:nvPr/>
        </p:nvSpPr>
        <p:spPr>
          <a:xfrm>
            <a:off x="3504960" y="3135300"/>
            <a:ext cx="0" cy="381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148" name="Line 8"/>
          <p:cNvSpPr/>
          <p:nvPr/>
        </p:nvSpPr>
        <p:spPr>
          <a:xfrm>
            <a:off x="5333760" y="3135300"/>
            <a:ext cx="0" cy="381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149" name="CustomShape 9"/>
          <p:cNvSpPr/>
          <p:nvPr/>
        </p:nvSpPr>
        <p:spPr>
          <a:xfrm>
            <a:off x="2286000" y="4114800"/>
            <a:ext cx="4343040" cy="380700"/>
          </a:xfrm>
          <a:prstGeom prst="rect">
            <a:avLst/>
          </a:prstGeom>
          <a:solidFill>
            <a:srgbClr val="6076B4"/>
          </a:solidFill>
          <a:ln w="9360">
            <a:solidFill>
              <a:srgbClr val="000000"/>
            </a:solidFill>
            <a:miter/>
          </a:ln>
        </p:spPr>
      </p:sp>
      <p:sp>
        <p:nvSpPr>
          <p:cNvPr id="1150" name="Line 10"/>
          <p:cNvSpPr/>
          <p:nvPr/>
        </p:nvSpPr>
        <p:spPr>
          <a:xfrm>
            <a:off x="3505200" y="4114800"/>
            <a:ext cx="0" cy="381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151" name="Line 11"/>
          <p:cNvSpPr/>
          <p:nvPr/>
        </p:nvSpPr>
        <p:spPr>
          <a:xfrm>
            <a:off x="5334000" y="4114800"/>
            <a:ext cx="0" cy="381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152" name="CustomShape 12"/>
          <p:cNvSpPr/>
          <p:nvPr/>
        </p:nvSpPr>
        <p:spPr>
          <a:xfrm>
            <a:off x="2286000" y="4876800"/>
            <a:ext cx="4343040" cy="380700"/>
          </a:xfrm>
          <a:prstGeom prst="rect">
            <a:avLst/>
          </a:prstGeom>
          <a:solidFill>
            <a:srgbClr val="6076B4"/>
          </a:solidFill>
          <a:ln w="9360">
            <a:solidFill>
              <a:srgbClr val="000000"/>
            </a:solidFill>
            <a:miter/>
          </a:ln>
        </p:spPr>
      </p:sp>
      <p:sp>
        <p:nvSpPr>
          <p:cNvPr id="1153" name="Line 13"/>
          <p:cNvSpPr/>
          <p:nvPr/>
        </p:nvSpPr>
        <p:spPr>
          <a:xfrm>
            <a:off x="3504960" y="4873500"/>
            <a:ext cx="0" cy="381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154" name="Line 14"/>
          <p:cNvSpPr/>
          <p:nvPr/>
        </p:nvSpPr>
        <p:spPr>
          <a:xfrm>
            <a:off x="5333760" y="4873500"/>
            <a:ext cx="0" cy="381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155" name="Line 15"/>
          <p:cNvSpPr/>
          <p:nvPr/>
        </p:nvSpPr>
        <p:spPr>
          <a:xfrm>
            <a:off x="2844360" y="13374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156" name="Line 16"/>
          <p:cNvSpPr/>
          <p:nvPr/>
        </p:nvSpPr>
        <p:spPr>
          <a:xfrm>
            <a:off x="4495680" y="13374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157" name="Line 17"/>
          <p:cNvSpPr/>
          <p:nvPr/>
        </p:nvSpPr>
        <p:spPr>
          <a:xfrm>
            <a:off x="6010560" y="13374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158" name="Line 18"/>
          <p:cNvSpPr/>
          <p:nvPr/>
        </p:nvSpPr>
        <p:spPr>
          <a:xfrm>
            <a:off x="1371600" y="24063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159" name="Line 19"/>
          <p:cNvSpPr/>
          <p:nvPr/>
        </p:nvSpPr>
        <p:spPr>
          <a:xfrm>
            <a:off x="1371600" y="33069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160" name="Line 20"/>
          <p:cNvSpPr/>
          <p:nvPr/>
        </p:nvSpPr>
        <p:spPr>
          <a:xfrm>
            <a:off x="1371600" y="41832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161" name="Line 21"/>
          <p:cNvSpPr/>
          <p:nvPr/>
        </p:nvSpPr>
        <p:spPr>
          <a:xfrm>
            <a:off x="1371600" y="5064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162" name="CustomShape 22"/>
          <p:cNvSpPr/>
          <p:nvPr/>
        </p:nvSpPr>
        <p:spPr>
          <a:xfrm>
            <a:off x="2590920" y="2223600"/>
            <a:ext cx="761760" cy="32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310</a:t>
            </a:r>
            <a:endParaRPr/>
          </a:p>
        </p:txBody>
      </p:sp>
      <p:sp>
        <p:nvSpPr>
          <p:cNvPr id="1163" name="CustomShape 23"/>
          <p:cNvSpPr/>
          <p:nvPr/>
        </p:nvSpPr>
        <p:spPr>
          <a:xfrm>
            <a:off x="4114800" y="2204700"/>
            <a:ext cx="914040" cy="32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275</a:t>
            </a:r>
            <a:endParaRPr/>
          </a:p>
        </p:txBody>
      </p:sp>
      <p:sp>
        <p:nvSpPr>
          <p:cNvPr id="1164" name="CustomShape 24"/>
          <p:cNvSpPr/>
          <p:nvPr/>
        </p:nvSpPr>
        <p:spPr>
          <a:xfrm>
            <a:off x="5791320" y="2217300"/>
            <a:ext cx="609120" cy="5829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365</a:t>
            </a:r>
            <a:endParaRPr/>
          </a:p>
        </p:txBody>
      </p:sp>
      <p:sp>
        <p:nvSpPr>
          <p:cNvPr id="1165" name="CustomShape 25"/>
          <p:cNvSpPr/>
          <p:nvPr/>
        </p:nvSpPr>
        <p:spPr>
          <a:xfrm>
            <a:off x="5867280" y="3211800"/>
            <a:ext cx="685440" cy="32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325</a:t>
            </a:r>
            <a:endParaRPr/>
          </a:p>
        </p:txBody>
      </p:sp>
      <p:sp>
        <p:nvSpPr>
          <p:cNvPr id="1166" name="CustomShape 26"/>
          <p:cNvSpPr/>
          <p:nvPr/>
        </p:nvSpPr>
        <p:spPr>
          <a:xfrm>
            <a:off x="5867280" y="4050000"/>
            <a:ext cx="685440" cy="32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240</a:t>
            </a:r>
            <a:endParaRPr/>
          </a:p>
        </p:txBody>
      </p:sp>
      <p:sp>
        <p:nvSpPr>
          <p:cNvPr id="1167" name="CustomShape 27"/>
          <p:cNvSpPr/>
          <p:nvPr/>
        </p:nvSpPr>
        <p:spPr>
          <a:xfrm>
            <a:off x="5842080" y="4911600"/>
            <a:ext cx="685440" cy="32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365</a:t>
            </a:r>
            <a:endParaRPr/>
          </a:p>
        </p:txBody>
      </p:sp>
      <p:sp>
        <p:nvSpPr>
          <p:cNvPr id="1168" name="CustomShape 28"/>
          <p:cNvSpPr/>
          <p:nvPr/>
        </p:nvSpPr>
        <p:spPr>
          <a:xfrm>
            <a:off x="4114800" y="4911600"/>
            <a:ext cx="685440" cy="32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275</a:t>
            </a:r>
            <a:endParaRPr/>
          </a:p>
        </p:txBody>
      </p:sp>
      <p:sp>
        <p:nvSpPr>
          <p:cNvPr id="1169" name="CustomShape 29"/>
          <p:cNvSpPr/>
          <p:nvPr/>
        </p:nvSpPr>
        <p:spPr>
          <a:xfrm>
            <a:off x="4191120" y="4050000"/>
            <a:ext cx="685440" cy="32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235</a:t>
            </a:r>
            <a:endParaRPr/>
          </a:p>
        </p:txBody>
      </p:sp>
      <p:sp>
        <p:nvSpPr>
          <p:cNvPr id="1170" name="CustomShape 30"/>
          <p:cNvSpPr/>
          <p:nvPr/>
        </p:nvSpPr>
        <p:spPr>
          <a:xfrm>
            <a:off x="4267080" y="3211800"/>
            <a:ext cx="685440" cy="32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190</a:t>
            </a:r>
            <a:endParaRPr/>
          </a:p>
        </p:txBody>
      </p:sp>
      <p:sp>
        <p:nvSpPr>
          <p:cNvPr id="1171" name="CustomShape 31"/>
          <p:cNvSpPr/>
          <p:nvPr/>
        </p:nvSpPr>
        <p:spPr>
          <a:xfrm>
            <a:off x="2590920" y="3211800"/>
            <a:ext cx="863280" cy="32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 dirty="0">
                <a:solidFill>
                  <a:srgbClr val="FFFFFF"/>
                </a:solidFill>
                <a:latin typeface="Baskerville Old Face"/>
              </a:rPr>
              <a:t>10</a:t>
            </a:r>
            <a:endParaRPr/>
          </a:p>
        </p:txBody>
      </p:sp>
      <p:sp>
        <p:nvSpPr>
          <p:cNvPr id="1172" name="CustomShape 32"/>
          <p:cNvSpPr/>
          <p:nvPr/>
        </p:nvSpPr>
        <p:spPr>
          <a:xfrm>
            <a:off x="2514600" y="4038600"/>
            <a:ext cx="863280" cy="32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405</a:t>
            </a:r>
            <a:endParaRPr/>
          </a:p>
        </p:txBody>
      </p:sp>
      <p:sp>
        <p:nvSpPr>
          <p:cNvPr id="1173" name="CustomShape 33"/>
          <p:cNvSpPr/>
          <p:nvPr/>
        </p:nvSpPr>
        <p:spPr>
          <a:xfrm>
            <a:off x="2565360" y="4873500"/>
            <a:ext cx="863280" cy="32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310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TextShape 1"/>
          <p:cNvSpPr txBox="1"/>
          <p:nvPr/>
        </p:nvSpPr>
        <p:spPr>
          <a:xfrm>
            <a:off x="380880" y="457200"/>
            <a:ext cx="8305560" cy="5943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Initializing two dimentional array: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Ex: int   table[2][3] = {0,0,0,1,1,1};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int table[2][3] = 	{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			{0,0,0},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			{1,1,1}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		} ; 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TextShape 1"/>
          <p:cNvSpPr txBox="1"/>
          <p:nvPr/>
        </p:nvSpPr>
        <p:spPr>
          <a:xfrm>
            <a:off x="380880" y="381000"/>
            <a:ext cx="8305560" cy="5943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Initializing two dimentional array: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When the array is completely initialized with all values, we need not specify the size of the first dimension. That is, the statement is permitted.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int table[][3] = 	{		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			{0,0,0} ,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			{1,1,1)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		};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TextShape 1"/>
          <p:cNvSpPr txBox="1"/>
          <p:nvPr/>
        </p:nvSpPr>
        <p:spPr>
          <a:xfrm>
            <a:off x="380880" y="152400"/>
            <a:ext cx="8305560" cy="5827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If the value is missing in an initializes, they are automatically set to zero.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Ex:   int table[2][3] ={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				{1,1} ,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				{2}	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		       	   } 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int m[3][5] = { 0, 0 };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		or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	int m[3][5] = { {0} ,  { 0}  };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TextShape 1"/>
          <p:cNvSpPr txBox="1"/>
          <p:nvPr/>
        </p:nvSpPr>
        <p:spPr>
          <a:xfrm>
            <a:off x="0" y="0"/>
            <a:ext cx="8991360" cy="8379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Example – 1 : Write a program for addition and subtraction of two matrices.</a:t>
            </a:r>
            <a:endParaRPr/>
          </a:p>
        </p:txBody>
      </p:sp>
      <p:sp>
        <p:nvSpPr>
          <p:cNvPr id="1181" name="TextShape 2"/>
          <p:cNvSpPr txBox="1"/>
          <p:nvPr/>
        </p:nvSpPr>
        <p:spPr>
          <a:xfrm>
            <a:off x="457200" y="838200"/>
            <a:ext cx="8229240" cy="5638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 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int a[10][10],b[10][10],c[10][10],i,j,r,c;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printf(“\n Enter no of rows and columns”);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scanf(“%d%d”,&amp;r,&amp;c);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printf("Enter %d elements of first matrix\n“,r*c);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for(i=0;i&lt;r;i++)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for(j=0;j&lt;c;j++)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   scanf("%d",&amp;a[i][j]);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printf("Enter %d elements of second matrix \n“,r*c);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TextShape 1"/>
          <p:cNvSpPr txBox="1"/>
          <p:nvPr/>
        </p:nvSpPr>
        <p:spPr>
          <a:xfrm>
            <a:off x="457200" y="838200"/>
            <a:ext cx="8229240" cy="5638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for(i=0;i&lt;r;i++)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for(j=0;j&lt;c;j++)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   scanf("%d",&amp;b[i][j]);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for(i=0;i&lt;r;i++)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for(j=0;j&lt;c;j++)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c[i][j] = a[i][j]+b[i][j];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printf("The addition of the two matrices is : \n\n");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for(i=0;i&lt;r;i++)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for(j=0;j&lt;c;j++)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   printf("%d\t",c[i][j]);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printf("\n");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TextShape 1"/>
          <p:cNvSpPr txBox="1"/>
          <p:nvPr/>
        </p:nvSpPr>
        <p:spPr>
          <a:xfrm>
            <a:off x="685800" y="533400"/>
            <a:ext cx="7772040" cy="8379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3600" b="1" dirty="0">
                <a:solidFill>
                  <a:srgbClr val="C00000"/>
                </a:solidFill>
                <a:latin typeface="Baskerville Old Face"/>
              </a:rPr>
              <a:t>
</a:t>
            </a:r>
            <a:r>
              <a:rPr lang="en-US" sz="3600" b="1" dirty="0" smtClean="0">
                <a:solidFill>
                  <a:srgbClr val="C00000"/>
                </a:solidFill>
                <a:latin typeface="Baskerville Old Face"/>
              </a:rPr>
              <a:t>  </a:t>
            </a:r>
            <a:r>
              <a:rPr lang="en-US" sz="3600" b="1" dirty="0">
                <a:solidFill>
                  <a:srgbClr val="C00000"/>
                </a:solidFill>
                <a:latin typeface="Baskerville Old Face"/>
              </a:rPr>
              <a:t>
</a:t>
            </a:r>
            <a:endParaRPr lang="en-US" sz="3600" b="1" dirty="0" smtClean="0">
              <a:solidFill>
                <a:srgbClr val="C00000"/>
              </a:solidFill>
              <a:latin typeface="Baskerville Old Face"/>
            </a:endParaRPr>
          </a:p>
          <a:p>
            <a:pPr algn="ctr">
              <a:lnSpc>
                <a:spcPts val="2046"/>
              </a:lnSpc>
            </a:pPr>
            <a:r>
              <a:rPr lang="en-US" sz="4400" b="1" u="sng" dirty="0" smtClean="0">
                <a:solidFill>
                  <a:srgbClr val="C00000"/>
                </a:solidFill>
                <a:latin typeface="Baskerville Old Face"/>
              </a:rPr>
              <a:t>Array</a:t>
            </a:r>
            <a:endParaRPr/>
          </a:p>
        </p:txBody>
      </p:sp>
      <p:sp>
        <p:nvSpPr>
          <p:cNvPr id="1103" name="TextShape 2"/>
          <p:cNvSpPr txBox="1"/>
          <p:nvPr/>
        </p:nvSpPr>
        <p:spPr>
          <a:xfrm>
            <a:off x="381000" y="1333500"/>
            <a:ext cx="8305560" cy="4266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Definition of Array </a:t>
            </a: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: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An array is a sequence or  collection of the related data items that share a common name.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Purpose</a:t>
            </a: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 :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To store multiple values in a single variable but of same data type.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Syntax </a:t>
            </a: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:</a:t>
            </a: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Baskerville Old Face"/>
              </a:rPr>
              <a:t>datatype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Baskerville Old Face"/>
              </a:rPr>
              <a:t>arrayname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[dim1][dim2]….[</a:t>
            </a:r>
            <a:r>
              <a:rPr lang="en-US" sz="2800" dirty="0" err="1">
                <a:solidFill>
                  <a:srgbClr val="0070C0"/>
                </a:solidFill>
                <a:latin typeface="Baskerville Old Face"/>
              </a:rPr>
              <a:t>dimn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];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where dimension indicates number of slots.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e.g. </a:t>
            </a:r>
            <a:r>
              <a:rPr lang="en-US" sz="2800" dirty="0" err="1">
                <a:solidFill>
                  <a:srgbClr val="0070C0"/>
                </a:solidFill>
                <a:latin typeface="Baskerville Old Face"/>
              </a:rPr>
              <a:t>int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x[5];   =&gt; This indicates one dimensional array with 5 slots. 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   </a:t>
            </a:r>
            <a:endParaRPr lang="en-US" sz="2800" dirty="0" smtClean="0">
              <a:solidFill>
                <a:srgbClr val="0070C0"/>
              </a:solidFill>
              <a:latin typeface="Baskerville Old Face"/>
            </a:endParaRP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 		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1	    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2	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 	3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   4	      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5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   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x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graphicFrame>
        <p:nvGraphicFramePr>
          <p:cNvPr id="1105" name="Table 4"/>
          <p:cNvGraphicFramePr/>
          <p:nvPr/>
        </p:nvGraphicFramePr>
        <p:xfrm>
          <a:off x="1752600" y="5080000"/>
          <a:ext cx="6095520" cy="370800"/>
        </p:xfrm>
        <a:graphic>
          <a:graphicData uri="http://schemas.openxmlformats.org/drawingml/2006/table">
            <a:tbl>
              <a:tblPr/>
              <a:tblGrid>
                <a:gridCol w="1218960"/>
                <a:gridCol w="1218960"/>
                <a:gridCol w="1218960"/>
                <a:gridCol w="1218960"/>
                <a:gridCol w="1219680"/>
              </a:tblGrid>
              <a:tr h="37080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/>
                </a:tc>
              </a:tr>
            </a:tbl>
          </a:graphicData>
        </a:graphic>
      </p:graphicFrame>
    </p:spTree>
  </p:cSld>
  <p:clrMapOvr>
    <a:masterClrMapping/>
  </p:clrMapOvr>
  <p:transition>
    <p:plus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TextShape 1"/>
          <p:cNvSpPr txBox="1"/>
          <p:nvPr/>
        </p:nvSpPr>
        <p:spPr>
          <a:xfrm>
            <a:off x="457200" y="838200"/>
            <a:ext cx="8229240" cy="5638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for(i=0;i&lt;r;i++)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for(j=0;j&lt;c;j++)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c[i][j] = a[i][j]-b[i][j];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printf("The subtraction of the two matrices is : \n\n");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for(i=0;i&lt;r;i++)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for(j=0;j&lt;c;j++)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   printf("%d\t",c[i][j]);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printf("\n");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getch();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TextShape 1"/>
          <p:cNvSpPr txBox="1"/>
          <p:nvPr/>
        </p:nvSpPr>
        <p:spPr>
          <a:xfrm>
            <a:off x="457200" y="304800"/>
            <a:ext cx="8229240" cy="6171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Enter no of rows and columns 3 3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Enter 9 elements of first matrix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23 4 67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8 6 21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19 10 5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Enter 9 elements of second matrix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3 45 21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39 10 16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14 12 11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The addition of the two matrices is :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 26      49      88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47      16      37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33      22      16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The subtraction of the two matrices is :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 20      -41     46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-31     -4      5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5       -2      -6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TextShape 1"/>
          <p:cNvSpPr txBox="1"/>
          <p:nvPr/>
        </p:nvSpPr>
        <p:spPr>
          <a:xfrm>
            <a:off x="0" y="0"/>
            <a:ext cx="8991360" cy="9141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Example – 2 :Write a program to display the transpose of entered matrix</a:t>
            </a:r>
            <a:endParaRPr/>
          </a:p>
        </p:txBody>
      </p:sp>
      <p:sp>
        <p:nvSpPr>
          <p:cNvPr id="1190" name="TextShape 2"/>
          <p:cNvSpPr txBox="1"/>
          <p:nvPr/>
        </p:nvSpPr>
        <p:spPr>
          <a:xfrm>
            <a:off x="457200" y="914400"/>
            <a:ext cx="8229240" cy="5562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 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int a[5][5],i,j,r,c,b[5][5];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clrscr();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printf(“\n Enter no of rows and columns”);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scanf(“%d%d”,&amp;r,&amp;c);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printf("Enter  %d elements of matrix \n“ r*c);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for(i=0;i&lt;r;i++)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  for(j=0;j&lt;c;j++)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     scanf("%d",&amp;a[i][j]);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for(i=0;i&lt;r;i++)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  for(j=0;j&lt;c;j++)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     b[j][i]=a[i][j]);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TextShape 1"/>
          <p:cNvSpPr txBox="1"/>
          <p:nvPr/>
        </p:nvSpPr>
        <p:spPr>
          <a:xfrm>
            <a:off x="457200" y="228600"/>
            <a:ext cx="8229240" cy="6248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printf("The transpose of the matrix is : \n\n");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for(i=0;i&lt;c;i++)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  for(j=0;j&lt;r;j++)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     printf("%d\t“,b[i][j]);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  printf("\n");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getch();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r>
              <a:rPr lang="en-US" sz="2000" b="1">
                <a:solidFill>
                  <a:srgbClr val="0070C0"/>
                </a:solidFill>
                <a:latin typeface="Baskerville Old Face"/>
              </a:rPr>
              <a:t>Output: </a:t>
            </a:r>
            <a:r>
              <a:rPr lang="en-US" sz="2000">
                <a:solidFill>
                  <a:srgbClr val="0070C0"/>
                </a:solidFill>
                <a:latin typeface="Baskerville Old Face"/>
              </a:rPr>
              <a:t>Enter no of rows and columns 3 2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Enter 6 elements of matrix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12 67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90 11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34 77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The transpose of the matrix is :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 12      90      34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67      11      77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" name="CustomShape 1"/>
          <p:cNvSpPr/>
          <p:nvPr/>
        </p:nvSpPr>
        <p:spPr>
          <a:xfrm>
            <a:off x="457200" y="1444500"/>
            <a:ext cx="8229240" cy="48495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IN" sz="2800" b="1" u="sng">
                <a:solidFill>
                  <a:srgbClr val="C00000"/>
                </a:solidFill>
                <a:latin typeface="Baskerville Old Face"/>
              </a:rPr>
              <a:t>What is a String :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b="1">
                <a:solidFill>
                  <a:srgbClr val="0070C0"/>
                </a:solidFill>
                <a:latin typeface="Baskerville Old Face"/>
              </a:rPr>
              <a:t>String is a group of characters.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b="1">
                <a:solidFill>
                  <a:srgbClr val="0070C0"/>
                </a:solidFill>
                <a:latin typeface="Baskerville Old Face"/>
              </a:rPr>
              <a:t>Any group of character defined between double quotation mark is a constant string.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C00000"/>
                </a:solidFill>
                <a:latin typeface="Baskerville Old Face"/>
              </a:rPr>
              <a:t>      Ex:  </a:t>
            </a:r>
            <a:r>
              <a:rPr lang="en-IN" sz="2800">
                <a:solidFill>
                  <a:srgbClr val="0070C0"/>
                </a:solidFill>
                <a:latin typeface="Baskerville Old Face"/>
              </a:rPr>
              <a:t>printf(“Hello How are you”);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    output : Hello How are you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If you want to include double quotes with string than also it is possible.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C00000"/>
                </a:solidFill>
                <a:latin typeface="Baskerville Old Face"/>
              </a:rPr>
              <a:t>Ex:  </a:t>
            </a:r>
            <a:r>
              <a:rPr lang="en-IN" sz="2800">
                <a:solidFill>
                  <a:srgbClr val="0070C0"/>
                </a:solidFill>
                <a:latin typeface="Baskerville Old Face"/>
              </a:rPr>
              <a:t>printf(“\”Hello How are you”\”);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    output : “Hello How are you”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b="1">
                <a:solidFill>
                  <a:srgbClr val="0070C0"/>
                </a:solidFill>
                <a:latin typeface="Baskerville Old Face"/>
              </a:rPr>
              <a:t> </a:t>
            </a:r>
            <a:endParaRPr/>
          </a:p>
        </p:txBody>
      </p:sp>
      <p:sp>
        <p:nvSpPr>
          <p:cNvPr id="1210" name="TextShape 2"/>
          <p:cNvSpPr txBox="1"/>
          <p:nvPr/>
        </p:nvSpPr>
        <p:spPr>
          <a:xfrm>
            <a:off x="0" y="228600"/>
            <a:ext cx="8686440" cy="11667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endParaRPr lang="en-US" sz="4000" b="1" dirty="0" smtClean="0">
              <a:solidFill>
                <a:srgbClr val="C00000"/>
              </a:solidFill>
              <a:latin typeface="Baskerville Old Face"/>
            </a:endParaRPr>
          </a:p>
          <a:p>
            <a:pPr algn="ctr">
              <a:lnSpc>
                <a:spcPts val="2046"/>
              </a:lnSpc>
            </a:pPr>
            <a:r>
              <a:rPr lang="en-US" sz="4400" b="1" u="sng" dirty="0" smtClean="0">
                <a:solidFill>
                  <a:srgbClr val="C00000"/>
                </a:solidFill>
                <a:latin typeface="Baskerville Old Face"/>
              </a:rPr>
              <a:t>String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Declaring and Initialising String Variable :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 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A String Variable is always declared as an array :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          Syntax 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char string_name[size];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where size determines the number of character in the string. Size should be maximum number of the character + 1. 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          Ex: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	char city[10];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          	char name[30];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      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Initialization of string variable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  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char array may be initialized when they are declared.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You can initialized char array with two form: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char city[9] = “New York”;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char city[9] = {‘N’, ‘e’, ‘w’, ‘ ’, ‘Y’, ‘o’, ‘r’,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                           ‘k’,’\0’ };                                                                            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 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C also permit us to initialize character array without specifying the number of elements.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 b="1">
                <a:solidFill>
                  <a:srgbClr val="C00000"/>
                </a:solidFill>
                <a:latin typeface="Baskerville Old Face"/>
              </a:rPr>
              <a:t>Ex: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char string[] = {‘G’,’O’,’O’,’D’,’\0’};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It defines the string as five elements array.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" name="TextShape 1"/>
          <p:cNvSpPr txBox="1"/>
          <p:nvPr/>
        </p:nvSpPr>
        <p:spPr>
          <a:xfrm>
            <a:off x="380880" y="152400"/>
            <a:ext cx="8534160" cy="5903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Reading String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Ex: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char address[15];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             scanf(“%s”,address);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(&amp; sign is not included before address)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The problem with the scanf() function is that it terminates its input on the first white space it finds.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    Ex: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If input string is “New York” then in address array stores only “New”. After New, string will be terminated.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For this reason to read the string gets() function is used which reads white spaces also.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Syntax: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gets(arrayname);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Ex. gets(address);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0" name="TextShape 1"/>
          <p:cNvSpPr txBox="1"/>
          <p:nvPr/>
        </p:nvSpPr>
        <p:spPr>
          <a:xfrm>
            <a:off x="380880" y="228600"/>
            <a:ext cx="8305560" cy="6171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Writing string to screen :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We have used printf() function with %s format to print the string to the screen.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</a:t>
            </a:r>
            <a:r>
              <a:rPr lang="en-US" sz="2800" b="1">
                <a:solidFill>
                  <a:srgbClr val="C00000"/>
                </a:solidFill>
                <a:latin typeface="Baskerville Old Face"/>
              </a:rPr>
              <a:t>Ex: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printf(“%s”,name);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We can use puts() function to display the string.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                  syntax 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puts(stringname); </a:t>
            </a:r>
            <a:endParaRPr/>
          </a:p>
          <a:p>
            <a:pPr>
              <a:lnSpc>
                <a:spcPct val="8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                   e.g.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puts(name);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  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TextShape 1"/>
          <p:cNvSpPr txBox="1"/>
          <p:nvPr/>
        </p:nvSpPr>
        <p:spPr>
          <a:xfrm>
            <a:off x="609480" y="304800"/>
            <a:ext cx="8076960" cy="6248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Memory Requirement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Total no of bytes required for any array can be calculated as follows,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bytes = size of given data type * dim1*dim2*….*dimn.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int x[5]   =&gt; bytes = 2*5=10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    int y[5][3]   =&gt; bytes = 2*5*3=30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TextShape 1"/>
          <p:cNvSpPr txBox="1"/>
          <p:nvPr/>
        </p:nvSpPr>
        <p:spPr>
          <a:xfrm>
            <a:off x="380880" y="228600"/>
            <a:ext cx="8305560" cy="6171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Features of the %s format specification :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(1) The integer value on the right side of the decimal point specifies the number of character to be printed.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  Ex: %10.4s specifies 4 character printed .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(2) When the number of character to be printed is specified by zero, nothing is printed.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  Ex: %10.0s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(3) The minus sign in the specification causes the string to be printed left side. Ex: %-10.4s 4 character printed left side. 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TextShape 1"/>
          <p:cNvSpPr txBox="1"/>
          <p:nvPr/>
        </p:nvSpPr>
        <p:spPr>
          <a:xfrm>
            <a:off x="380880" y="304800"/>
            <a:ext cx="8534160" cy="6171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Another nice features for printing output is: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  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printf(“%*.*s\n”,w,d,string);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prints the first d characters of the string in the field width of w.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Write the program for writing string using %s format :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void main()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{    char country[15] = “United Kingdom”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printf(“%15s \n”,country);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printf(“%5s \n”,country);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printf(“%15.6s \n”,country);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printf(“%-15.6s \n”,country);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printf(“%15.0s \n”,country);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printf(“%0.3s \n”,country);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 </a:t>
            </a:r>
            <a:endParaRPr/>
          </a:p>
        </p:txBody>
      </p:sp>
      <p:sp>
        <p:nvSpPr>
          <p:cNvPr id="1226" name="CustomShape 3"/>
          <p:cNvSpPr/>
          <p:nvPr/>
        </p:nvSpPr>
        <p:spPr>
          <a:xfrm>
            <a:off x="5562720" y="3505200"/>
            <a:ext cx="2971440" cy="2742900"/>
          </a:xfrm>
          <a:prstGeom prst="flowChartProcess">
            <a:avLst/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400" b="1">
                <a:solidFill>
                  <a:srgbClr val="FFFFFF"/>
                </a:solidFill>
                <a:latin typeface="Baskerville Old Face"/>
              </a:rPr>
              <a:t>Output :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b="1">
                <a:solidFill>
                  <a:srgbClr val="FFFFFF"/>
                </a:solidFill>
                <a:latin typeface="Baskerville Old Face"/>
              </a:rPr>
              <a:t>  United Kingdom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b="1">
                <a:solidFill>
                  <a:srgbClr val="FFFFFF"/>
                </a:solidFill>
                <a:latin typeface="Baskerville Old Face"/>
              </a:rPr>
              <a:t>United 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b="1">
                <a:solidFill>
                  <a:srgbClr val="FFFFFF"/>
                </a:solidFill>
                <a:latin typeface="Baskerville Old Face"/>
              </a:rPr>
              <a:t>         United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b="1">
                <a:solidFill>
                  <a:srgbClr val="FFFFFF"/>
                </a:solidFill>
                <a:latin typeface="Baskerville Old Face"/>
              </a:rPr>
              <a:t>United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 sz="2400" b="1">
                <a:solidFill>
                  <a:srgbClr val="FFFFFF"/>
                </a:solidFill>
                <a:latin typeface="Baskerville Old Face"/>
              </a:rPr>
              <a:t>Uni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C library provides a function which converts string of digits into their integer value.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Ex: number = “1988”;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     year = atoi(number);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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String Handling function :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  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There are mainly four types of string handling function: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</a:t>
            </a:r>
            <a:r>
              <a:rPr lang="en-US" sz="2800">
                <a:solidFill>
                  <a:srgbClr val="C00000"/>
                </a:solidFill>
                <a:latin typeface="Baskerville Old Face"/>
              </a:rPr>
              <a:t>1. strcat()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– Concatenation of two string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</a:t>
            </a:r>
            <a:r>
              <a:rPr lang="en-US" sz="2800">
                <a:solidFill>
                  <a:srgbClr val="C00000"/>
                </a:solidFill>
                <a:latin typeface="Baskerville Old Face"/>
              </a:rPr>
              <a:t>2. strcmp()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– Compares two string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   3. strcpy()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– copies one string over another string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</a:t>
            </a:r>
            <a:r>
              <a:rPr lang="en-US" sz="2800">
                <a:solidFill>
                  <a:srgbClr val="C00000"/>
                </a:solidFill>
                <a:latin typeface="Baskerville Old Face"/>
              </a:rPr>
              <a:t>4. strlen()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– finds the length of the string. 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strcat() </a:t>
            </a:r>
            <a:r>
              <a:rPr lang="en-US" sz="2800">
                <a:solidFill>
                  <a:srgbClr val="C00000"/>
                </a:solidFill>
                <a:latin typeface="Baskerville Old Face"/>
              </a:rPr>
              <a:t>: -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Using this function you can concat two string: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</a:t>
            </a:r>
            <a:r>
              <a:rPr lang="en-US" sz="2800" b="1">
                <a:solidFill>
                  <a:srgbClr val="C00000"/>
                </a:solidFill>
                <a:latin typeface="Baskerville Old Face"/>
              </a:rPr>
              <a:t>syntax 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strcat(string1,string2);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        Ex: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str1 = “Very \0”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      str2 = “Good\0”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    str3 =“Bad\0”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strcat(str1,str2);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					output 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Very Good\0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It also allows to concat three string together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</a:t>
            </a:r>
            <a:r>
              <a:rPr lang="en-US" sz="2800">
                <a:solidFill>
                  <a:srgbClr val="C00000"/>
                </a:solidFill>
                <a:latin typeface="Baskerville Old Face"/>
              </a:rPr>
              <a:t>Ex: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strcat(strcat(str1,str2),str3);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output : Very GoodBad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strcmp() 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This function compares two string If both are equal then it returns 0 and if they are not equal then it will return numeric difference between the nonmatching character.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Ex: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strcmp(“their”,”there”); will return numeric difference between ASCII ‘i’and ‘r’. 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TextShape 1"/>
          <p:cNvSpPr txBox="1"/>
          <p:nvPr/>
        </p:nvSpPr>
        <p:spPr>
          <a:xfrm>
            <a:off x="380880" y="0"/>
            <a:ext cx="8381520" cy="6248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strcpy () 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using this function we can copy contents of one string to contents of another string.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syntax : strcpy(str1,str2);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		</a:t>
            </a:r>
            <a:r>
              <a:rPr lang="en-US" sz="2800" b="1">
                <a:solidFill>
                  <a:srgbClr val="C00000"/>
                </a:solidFill>
                <a:latin typeface="Baskerville Old Face"/>
              </a:rPr>
              <a:t>Ex: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str1 = “Very \0”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            str2 = “Good\0”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strcpy(str1,str2);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will store “Good\0” in str1. </a:t>
            </a: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    strlen() 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This function is used to find the length of the string.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       n = strlen(string);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where n is an integer variable.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</a:t>
            </a:r>
            <a:r>
              <a:rPr lang="en-US" sz="2800" b="1">
                <a:solidFill>
                  <a:srgbClr val="C00000"/>
                </a:solidFill>
                <a:latin typeface="Baskerville Old Face"/>
              </a:rPr>
              <a:t>Ex: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str1 = “Very \0”    will store 5 to n.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TextShape 1"/>
          <p:cNvSpPr txBox="1"/>
          <p:nvPr/>
        </p:nvSpPr>
        <p:spPr>
          <a:xfrm>
            <a:off x="380880" y="152400"/>
            <a:ext cx="8305560" cy="6400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There are mainly two types of the array: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One – Dimentional array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Two – Dimentional array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One – Dimentional Array: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 list of items can be given one variable name using only one dimension and such a variable is called a one dimensional array.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Syntax: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datatype  array-name[size];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Ex: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  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int a[5];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" name="TextShape 1"/>
          <p:cNvSpPr txBox="1"/>
          <p:nvPr/>
        </p:nvSpPr>
        <p:spPr>
          <a:xfrm>
            <a:off x="228600" y="228600"/>
            <a:ext cx="8457840" cy="5790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To access particular slot  </a:t>
            </a:r>
            <a:r>
              <a:rPr lang="en-US" sz="2800">
                <a:solidFill>
                  <a:srgbClr val="C00000"/>
                </a:solidFill>
                <a:latin typeface="Baskerville Old Face"/>
              </a:rPr>
              <a:t>				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syntax: 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arrayname[logical slotno]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e.g. a[0]- content of 0</a:t>
            </a:r>
            <a:r>
              <a:rPr lang="en-US" sz="2800" b="1" baseline="30000">
                <a:solidFill>
                  <a:srgbClr val="0070C0"/>
                </a:solidFill>
                <a:latin typeface="Baskerville Old Face"/>
              </a:rPr>
              <a:t>th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 slot(logical)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TextShape 1"/>
          <p:cNvSpPr txBox="1"/>
          <p:nvPr/>
        </p:nvSpPr>
        <p:spPr>
          <a:xfrm>
            <a:off x="457200" y="381000"/>
            <a:ext cx="8229240" cy="5638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600">
                <a:solidFill>
                  <a:srgbClr val="0070C0"/>
                </a:solidFill>
                <a:latin typeface="Baskerville Old Face"/>
              </a:rPr>
              <a:t>If &amp; is placed before the array name with slot no then it indicates the address of corresponding slot.</a:t>
            </a:r>
            <a:endParaRPr/>
          </a:p>
          <a:p>
            <a:pPr>
              <a:lnSpc>
                <a:spcPct val="100000"/>
              </a:lnSpc>
            </a:pPr>
            <a:r>
              <a:rPr lang="en-US" sz="2600" b="1">
                <a:solidFill>
                  <a:srgbClr val="C00000"/>
                </a:solidFill>
                <a:latin typeface="Baskerville Old Face"/>
              </a:rPr>
              <a:t>Initialization of one – dimentional arrays: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600">
                <a:solidFill>
                  <a:srgbClr val="0070C0"/>
                </a:solidFill>
                <a:latin typeface="Baskerville Old Face"/>
              </a:rPr>
              <a:t>After an array is declared, its element must be initialized. Otherwise, they will contain “garbage”. An array can be initialized at either of the following stages: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600" b="1">
                <a:solidFill>
                  <a:srgbClr val="0070C0"/>
                </a:solidFill>
                <a:latin typeface="Baskerville Old Face"/>
              </a:rPr>
              <a:t>At compile time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600" b="1">
                <a:solidFill>
                  <a:srgbClr val="0070C0"/>
                </a:solidFill>
                <a:latin typeface="Baskerville Old Face"/>
              </a:rPr>
              <a:t>At run time</a:t>
            </a:r>
            <a:endParaRPr/>
          </a:p>
          <a:p>
            <a:pPr>
              <a:lnSpc>
                <a:spcPct val="100000"/>
              </a:lnSpc>
            </a:pPr>
            <a:r>
              <a:rPr lang="en-US" sz="2600" b="1">
                <a:solidFill>
                  <a:srgbClr val="C00000"/>
                </a:solidFill>
                <a:latin typeface="Baskerville Old Face"/>
              </a:rPr>
              <a:t>1. Compile time initialization:</a:t>
            </a:r>
            <a:endParaRPr/>
          </a:p>
          <a:p>
            <a:pPr>
              <a:lnSpc>
                <a:spcPct val="100000"/>
              </a:lnSpc>
            </a:pPr>
            <a:r>
              <a:rPr lang="en-US" sz="2600" b="1">
                <a:solidFill>
                  <a:srgbClr val="C00000"/>
                </a:solidFill>
                <a:latin typeface="Baskerville Old Face"/>
              </a:rPr>
              <a:t>Syntax:</a:t>
            </a:r>
            <a:endParaRPr/>
          </a:p>
          <a:p>
            <a:pPr>
              <a:lnSpc>
                <a:spcPct val="100000"/>
              </a:lnSpc>
            </a:pPr>
            <a:r>
              <a:rPr lang="en-US" sz="2600" b="1">
                <a:solidFill>
                  <a:srgbClr val="0070C0"/>
                </a:solidFill>
                <a:latin typeface="Baskerville Old Face"/>
              </a:rPr>
              <a:t>Type array-name[size] = {list of values};</a:t>
            </a: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70C0"/>
                </a:solidFill>
                <a:latin typeface="Baskerville Old Face"/>
              </a:rPr>
              <a:t>The value in the list are separed by commas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TextShape 1"/>
          <p:cNvSpPr txBox="1"/>
          <p:nvPr/>
        </p:nvSpPr>
        <p:spPr>
          <a:xfrm>
            <a:off x="457200" y="381000"/>
            <a:ext cx="8381520" cy="5638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Ex:   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int a[3] = {0,0,0} 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int a[3] = {10, 20, 30, 40} ;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   </a:t>
            </a:r>
            <a:r>
              <a:rPr lang="en-US" sz="2800" u="sng">
                <a:solidFill>
                  <a:srgbClr val="0070C0"/>
                </a:solidFill>
                <a:latin typeface="Baskerville Old Face"/>
              </a:rPr>
              <a:t>will not work. It is 		illegal in C.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	Ex:	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int counter[] = {1,1,1,1}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counter array contain four element with initial value 1.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TextShape 1"/>
          <p:cNvSpPr txBox="1"/>
          <p:nvPr/>
        </p:nvSpPr>
        <p:spPr>
          <a:xfrm>
            <a:off x="380880" y="304800"/>
            <a:ext cx="8305560" cy="6019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2. Run time initialization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An array can be explicitly initialized at run time. This approach is usually applied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for initializing large arrays.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Ex: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for(i=0; i&lt;100 ; i++)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	if (i &lt; 50 )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	        	sum[i] = 0.0;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	else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		sum[i] = 1.0;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    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TextShape 1"/>
          <p:cNvSpPr txBox="1"/>
          <p:nvPr/>
        </p:nvSpPr>
        <p:spPr>
          <a:xfrm>
            <a:off x="380880" y="533400"/>
            <a:ext cx="8305560" cy="5562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B0F0"/>
                </a:solidFill>
                <a:latin typeface="Baskerville Old Face"/>
              </a:rPr>
              <a:t>	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Ex: 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int  x[3];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scanf (“%d%d%d”, &amp;x[0], &amp;x[1], &amp;x[2] ) ;  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Will initialize array elements with the values entered through the keyboard.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1468</Words>
  <Application>Microsoft Office PowerPoint</Application>
  <PresentationFormat>On-screen Show (4:3)</PresentationFormat>
  <Paragraphs>406</Paragraphs>
  <Slides>35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Star</dc:creator>
  <cp:lastModifiedBy>Star</cp:lastModifiedBy>
  <cp:revision>4</cp:revision>
  <dcterms:created xsi:type="dcterms:W3CDTF">2016-03-25T14:01:32Z</dcterms:created>
  <dcterms:modified xsi:type="dcterms:W3CDTF">2016-03-25T14:31:49Z</dcterms:modified>
</cp:coreProperties>
</file>