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6" r:id="rId58"/>
    <p:sldId id="317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8157-1F8A-4838-9AEA-678A1E874C90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80D94-C96C-47D3-B171-2F7E198F14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55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81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85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6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57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61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63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65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6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67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8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69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75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6" name="PlaceHolder 1"/>
          <p:cNvSpPr>
            <a:spLocks noGrp="1"/>
          </p:cNvSpPr>
          <p:nvPr>
            <p:ph type="body"/>
          </p:nvPr>
        </p:nvSpPr>
        <p:spPr>
          <a:xfrm>
            <a:off x="685835" y="4343456"/>
            <a:ext cx="5485976" cy="4114314"/>
          </a:xfrm>
          <a:prstGeom prst="rect">
            <a:avLst/>
          </a:prstGeom>
        </p:spPr>
        <p:txBody>
          <a:bodyPr lIns="91375" tIns="45688" rIns="91375" bIns="45688"/>
          <a:lstStyle/>
          <a:p>
            <a:endParaRPr/>
          </a:p>
        </p:txBody>
      </p:sp>
      <p:sp>
        <p:nvSpPr>
          <p:cNvPr id="1877" name="TextShape 2"/>
          <p:cNvSpPr txBox="1"/>
          <p:nvPr/>
        </p:nvSpPr>
        <p:spPr>
          <a:xfrm>
            <a:off x="0" y="8685145"/>
            <a:ext cx="2971600" cy="456871"/>
          </a:xfrm>
          <a:prstGeom prst="rect">
            <a:avLst/>
          </a:prstGeom>
        </p:spPr>
        <p:txBody>
          <a:bodyPr lIns="91375" tIns="45688" rIns="91375" bIns="45688" anchor="b"/>
          <a:lstStyle/>
          <a:p>
            <a:pPr>
              <a:lnSpc>
                <a:spcPct val="100000"/>
              </a:lnSpc>
            </a:pPr>
            <a:r>
              <a:rPr lang="en-IN" sz="1200" dirty="0" err="1">
                <a:solidFill>
                  <a:srgbClr val="000000"/>
                </a:solidFill>
              </a:rPr>
              <a:t>Dalcomp</a:t>
            </a:r>
            <a:r>
              <a:rPr lang="en-IN" sz="1200" dirty="0">
                <a:solidFill>
                  <a:srgbClr val="000000"/>
                </a:solidFill>
              </a:rPr>
              <a:t> Technologies (India) Pvt. Ltd.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F8A7F-B9CC-447B-86B9-B7860735DE73}" type="datetimeFigureOut">
              <a:rPr lang="en-US" smtClean="0"/>
              <a:t>25/03/2016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C85E9-4EE4-47A4-9234-20040340E3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TextShape 1"/>
          <p:cNvSpPr txBox="1"/>
          <p:nvPr/>
        </p:nvSpPr>
        <p:spPr>
          <a:xfrm>
            <a:off x="533520" y="192900"/>
            <a:ext cx="8152920" cy="14835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rgbClr val="C00000"/>
                </a:solidFill>
                <a:latin typeface="Baskerville Old Face"/>
              </a:rPr>
              <a:t>
Chapter </a:t>
            </a:r>
            <a:r>
              <a:rPr lang="en-US" sz="3200" b="1" dirty="0" smtClean="0">
                <a:solidFill>
                  <a:srgbClr val="C00000"/>
                </a:solidFill>
                <a:latin typeface="Baskerville Old Face"/>
              </a:rPr>
              <a:t>2</a:t>
            </a:r>
            <a:r>
              <a:rPr lang="en-US" sz="3200" b="1" dirty="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3600" b="1" u="sng" dirty="0">
                <a:solidFill>
                  <a:srgbClr val="C00000"/>
                </a:solidFill>
                <a:latin typeface="Baskerville Old Face"/>
              </a:rPr>
              <a:t> Control Structures</a:t>
            </a:r>
            <a:endParaRPr/>
          </a:p>
        </p:txBody>
      </p:sp>
      <p:sp>
        <p:nvSpPr>
          <p:cNvPr id="704" name="TextShape 2"/>
          <p:cNvSpPr txBox="1"/>
          <p:nvPr/>
        </p:nvSpPr>
        <p:spPr>
          <a:xfrm>
            <a:off x="380880" y="1905000"/>
            <a:ext cx="8457840" cy="4114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 Introduction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statements  which ‘control’ the flow of the execution, are known as control statements.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are 2 types of control statements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Decision making / Selection statements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Loop / Iterative statements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TextShape 1"/>
          <p:cNvSpPr txBox="1"/>
          <p:nvPr/>
        </p:nvSpPr>
        <p:spPr>
          <a:xfrm>
            <a:off x="457200" y="304800"/>
            <a:ext cx="822924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4. The else – if  ladder: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there is an if else statement nested in each else of an if-else construct, it is known as the else..if ladder.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if (condition 1)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statement – 1;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else if (condition 2)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statement – 2;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else if (condition 3)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 statement – 3;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else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statement-4;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TextShape 1"/>
          <p:cNvSpPr txBox="1"/>
          <p:nvPr/>
        </p:nvSpPr>
        <p:spPr>
          <a:xfrm>
            <a:off x="457200" y="304800"/>
            <a:ext cx="822924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4. The else – if  ladder: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conditions are evaluated from the top to downwards.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none of the conditions are true, the final else will be executed.  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5. The Switch Statement :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When one of the many alternative is to be selected, we can use an if statement to control the selection. 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this reason ‘C’ has a built in multiway decision statement known as switch. 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switch statement tests the value of a given variable against a list of case value and when a match is found, a block of statement associated with that case is executed.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5. The Switch Statement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switch(expression)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case value-1: block-1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    break;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case value-2: block-2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    break;  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………..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default: default-block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TextShape 1"/>
          <p:cNvSpPr txBox="1"/>
          <p:nvPr/>
        </p:nvSpPr>
        <p:spPr>
          <a:xfrm>
            <a:off x="380880" y="381000"/>
            <a:ext cx="8305560" cy="5675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expression is an integer or character expression. Value1, value2 are constants and are known as case label.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is no need to put braces around these blocks.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FF0000"/>
                </a:solidFill>
                <a:latin typeface="Baskerville Old Face"/>
              </a:rPr>
              <a:t>break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statement exit the control from the switch case and transfer the control after the switch case statement.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default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is an optional case, when present, it will be executed if the value of the expression does not match with any of the case values.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TextShape 1"/>
          <p:cNvSpPr txBox="1"/>
          <p:nvPr/>
        </p:nvSpPr>
        <p:spPr>
          <a:xfrm>
            <a:off x="380880" y="381000"/>
            <a:ext cx="8305560" cy="5675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Rules for switch statement: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Case label must be integer or character.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Case label must be unique. No two case labels can have the same value.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Case label must end with colon.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break statement is optional.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default label is optional.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can be at most one default label.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default may be placed any where but usually placed at the end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is permitted to nest switch statement.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Write a program to enter a no between 0 to 9 and display it in words using switch</a:t>
            </a:r>
            <a:endParaRPr/>
          </a:p>
        </p:txBody>
      </p:sp>
      <p:sp>
        <p:nvSpPr>
          <p:cNvPr id="796" name="TextShape 2"/>
          <p:cNvSpPr txBox="1"/>
          <p:nvPr/>
        </p:nvSpPr>
        <p:spPr>
          <a:xfrm>
            <a:off x="457200" y="838200"/>
            <a:ext cx="8229240" cy="5287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int n;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printf(“\n Enter no”);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scanf(“%d”,&amp;n);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switch(n)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case 0 : printf(“ZERO”);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case 1 : printf(“ONE”);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case 2 : printf(“TWO”);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.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.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.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case 9 : printf(“NINE”);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default : printf(”\nInvalid i/p”);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}//main</a:t>
            </a:r>
            <a:endParaRPr/>
          </a:p>
        </p:txBody>
      </p:sp>
      <p:sp>
        <p:nvSpPr>
          <p:cNvPr id="798" name="CustomShape 4"/>
          <p:cNvSpPr/>
          <p:nvPr/>
        </p:nvSpPr>
        <p:spPr>
          <a:xfrm>
            <a:off x="6477120" y="4876800"/>
            <a:ext cx="2133360" cy="13713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no 5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FIVE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TextShape 1"/>
          <p:cNvSpPr txBox="1"/>
          <p:nvPr/>
        </p:nvSpPr>
        <p:spPr>
          <a:xfrm>
            <a:off x="457200" y="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Write a menu driven program for add, sub, multi, div of 2 nos. using switch</a:t>
            </a:r>
            <a:endParaRPr/>
          </a:p>
        </p:txBody>
      </p:sp>
      <p:sp>
        <p:nvSpPr>
          <p:cNvPr id="800" name="TextShape 2"/>
          <p:cNvSpPr txBox="1"/>
          <p:nvPr/>
        </p:nvSpPr>
        <p:spPr>
          <a:xfrm>
            <a:off x="457200" y="838200"/>
            <a:ext cx="8229240" cy="5287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int a,b,c,opt;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printf(“\n Enter 2 nos”);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scanf(“%d%d”,&amp;a,&amp;b);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printf(“\n1.Add\n2.Sub    \n3.Multi\n4.Div”);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printf(“\n Enter your option”);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scanf(“%d”,&amp;opt)</a:t>
            </a:r>
            <a:endParaRPr/>
          </a:p>
          <a:p>
            <a:endParaRPr/>
          </a:p>
        </p:txBody>
      </p:sp>
    </p:spTree>
  </p:cSld>
  <p:clrMapOvr>
    <a:masterClrMapping/>
  </p:clrMapOvr>
  <p:transition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TextShape 1"/>
          <p:cNvSpPr txBox="1"/>
          <p:nvPr/>
        </p:nvSpPr>
        <p:spPr>
          <a:xfrm>
            <a:off x="457200" y="152400"/>
            <a:ext cx="8229240" cy="6705300"/>
          </a:xfrm>
          <a:prstGeom prst="rect">
            <a:avLst/>
          </a:prstGeom>
        </p:spPr>
        <p:txBody>
          <a:bodyPr/>
          <a:lstStyle/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switch(opt)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case 1 :c=a+b; 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printf(“\nAdd =%d”,c);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break; 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case 2 : c=a-b; 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printf(“\nSub=%d”,c);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case 3 : c=a*b; 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printf(“\nMult=%d”,c);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case 4 : c=a/b; 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printf(“\nDiv=%d”,c);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	break;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default : printf(”\nInvalid i/p”);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r>
              <a:rPr lang="en-US" sz="2000">
                <a:solidFill>
                  <a:srgbClr val="0070C0"/>
                </a:solidFill>
                <a:latin typeface="Baskerville Old Face"/>
              </a:rPr>
              <a:t>getch();} //main</a:t>
            </a:r>
            <a:endParaRPr/>
          </a:p>
        </p:txBody>
      </p:sp>
      <p:sp>
        <p:nvSpPr>
          <p:cNvPr id="804" name="CustomShape 3"/>
          <p:cNvSpPr/>
          <p:nvPr/>
        </p:nvSpPr>
        <p:spPr>
          <a:xfrm>
            <a:off x="5960160" y="2667000"/>
            <a:ext cx="2574000" cy="35049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2 nos 5 10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1.Add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2.Sub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3.Mult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4.Div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your option 3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Mult = 50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TextShape 1"/>
          <p:cNvSpPr txBox="1"/>
          <p:nvPr/>
        </p:nvSpPr>
        <p:spPr>
          <a:xfrm>
            <a:off x="228600" y="228600"/>
            <a:ext cx="8381520" cy="990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200">
                <a:solidFill>
                  <a:srgbClr val="C00000"/>
                </a:solidFill>
                <a:latin typeface="Baskerville Old Face"/>
              </a:rPr>
              <a:t>Example – 1 : Accept a year from the user. Find out if the year entered is leap year or not.</a:t>
            </a:r>
            <a:endParaRPr/>
          </a:p>
        </p:txBody>
      </p:sp>
      <p:sp>
        <p:nvSpPr>
          <p:cNvPr id="806" name="TextShape 2"/>
          <p:cNvSpPr txBox="1"/>
          <p:nvPr/>
        </p:nvSpPr>
        <p:spPr>
          <a:xfrm>
            <a:off x="457200" y="1295400"/>
            <a:ext cx="8229240" cy="4830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	int y;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the year 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scanf("%d",&amp;y);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 	if(y%4= =0)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printf("%d is a leap year \n“,y);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printf("%d is not a leap year \n“,y);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getch(); 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08" name="CustomShape 4"/>
          <p:cNvSpPr/>
          <p:nvPr/>
        </p:nvSpPr>
        <p:spPr>
          <a:xfrm>
            <a:off x="5181480" y="3048000"/>
            <a:ext cx="251424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year : 1992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1992 is a leap year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TextShape 1"/>
          <p:cNvSpPr txBox="1"/>
          <p:nvPr/>
        </p:nvSpPr>
        <p:spPr>
          <a:xfrm>
            <a:off x="457200" y="3810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Decision making / Selection statements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80808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The decision making statements are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statement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–else statement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Nested if statement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–else ladder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switch statements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TextShape 1"/>
          <p:cNvSpPr txBox="1"/>
          <p:nvPr/>
        </p:nvSpPr>
        <p:spPr>
          <a:xfrm>
            <a:off x="228600" y="0"/>
            <a:ext cx="8381520" cy="1371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600">
                <a:solidFill>
                  <a:srgbClr val="C00000"/>
                </a:solidFill>
                <a:latin typeface="Baskerville Old Face"/>
              </a:rPr>
              <a:t>Example – 2 : </a:t>
            </a:r>
            <a:r>
              <a:rPr lang="en-US" sz="2600">
                <a:solidFill>
                  <a:srgbClr val="C00000"/>
                </a:solidFill>
                <a:latin typeface="Palatino Linotype"/>
              </a:rPr>
              <a:t>Accept the selling price and cost price from the user. Find out if the seller has made profit or loss. Also calculate the loss incurred or profit made.</a:t>
            </a:r>
            <a:endParaRPr/>
          </a:p>
        </p:txBody>
      </p:sp>
      <p:sp>
        <p:nvSpPr>
          <p:cNvPr id="810" name="TextShape 2"/>
          <p:cNvSpPr txBox="1"/>
          <p:nvPr/>
        </p:nvSpPr>
        <p:spPr>
          <a:xfrm>
            <a:off x="533520" y="1295400"/>
            <a:ext cx="8229240" cy="4830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int a,b;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printf("Enter the cost price and selling price 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scanf("%d%d",&amp;a,&amp;b);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 	if(b&gt;a)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printf("Seller has made profit which is : %d“,b-a);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else if(a &gt; b)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printf("Seller has incurred loss which is %d“,a-b);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printf("Seller has neither made profit nor loss\n");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12" name="CustomShape 4"/>
          <p:cNvSpPr/>
          <p:nvPr/>
        </p:nvSpPr>
        <p:spPr>
          <a:xfrm>
            <a:off x="5105520" y="4876800"/>
            <a:ext cx="2514240" cy="17523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Output 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cost and selling price : 54 75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 Seller has made profit which is : 21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TextShape 1"/>
          <p:cNvSpPr txBox="1"/>
          <p:nvPr/>
        </p:nvSpPr>
        <p:spPr>
          <a:xfrm>
            <a:off x="457200" y="152400"/>
            <a:ext cx="822924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3 : Write a program to accept 3 numbers and find the largest of the 3 numbers</a:t>
            </a:r>
            <a:endParaRPr/>
          </a:p>
        </p:txBody>
      </p:sp>
      <p:sp>
        <p:nvSpPr>
          <p:cNvPr id="814" name="TextShape 2"/>
          <p:cNvSpPr txBox="1"/>
          <p:nvPr/>
        </p:nvSpPr>
        <p:spPr>
          <a:xfrm>
            <a:off x="457200" y="990600"/>
            <a:ext cx="8229240" cy="5135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{	int a,b,c;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printf("Enter 3 numbers 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scanf("%d%d%d",&amp;a,&amp;b,&amp;c);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 	if(a&gt;=b &amp;&amp; a&gt;=c)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printf("%d is largest \n",a);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else	if(b&gt;=c &amp;&amp; b&gt;=a)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printf("%d is largest \n",b);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else	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printf("%d is largest \n",c);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getch(); }//main</a:t>
            </a:r>
            <a:endParaRPr/>
          </a:p>
        </p:txBody>
      </p:sp>
      <p:sp>
        <p:nvSpPr>
          <p:cNvPr id="816" name="CustomShape 4"/>
          <p:cNvSpPr/>
          <p:nvPr/>
        </p:nvSpPr>
        <p:spPr>
          <a:xfrm>
            <a:off x="4876920" y="2971800"/>
            <a:ext cx="3123720" cy="17523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3 numbers : 12 28 57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57 is largest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TextShape 1"/>
          <p:cNvSpPr txBox="1"/>
          <p:nvPr/>
        </p:nvSpPr>
        <p:spPr>
          <a:xfrm>
            <a:off x="319680" y="-76200"/>
            <a:ext cx="8229240" cy="990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Example – 4 : Write a program to check if character entered is an alphabet, a number or a special character.</a:t>
            </a:r>
            <a:endParaRPr/>
          </a:p>
        </p:txBody>
      </p:sp>
      <p:sp>
        <p:nvSpPr>
          <p:cNvPr id="818" name="TextShape 2"/>
          <p:cNvSpPr txBox="1"/>
          <p:nvPr/>
        </p:nvSpPr>
        <p:spPr>
          <a:xfrm>
            <a:off x="457200" y="990600"/>
            <a:ext cx="8229240" cy="6248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{	char n;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printf("Enter a character 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scanf("%c",&amp;n);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 	if(n&gt;=65 &amp;&amp; n&lt;=90 || n&gt;=97 &amp;&amp; n&lt;=122)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printf("%c is an alphabet\n",n);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else if(n&gt;=48 &amp;&amp; n&lt;=57)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printf("%c is a number \n",n);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 printf("%c is a special symbol“,n);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0070C0"/>
                </a:solidFill>
                <a:latin typeface="Baskerville Old Face"/>
              </a:rPr>
              <a:t>	getch();}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20" name="CustomShape 4"/>
          <p:cNvSpPr/>
          <p:nvPr/>
        </p:nvSpPr>
        <p:spPr>
          <a:xfrm>
            <a:off x="5791320" y="1752600"/>
            <a:ext cx="2742840" cy="15237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a character : H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H is an alphabet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TextShape 1"/>
          <p:cNvSpPr txBox="1"/>
          <p:nvPr/>
        </p:nvSpPr>
        <p:spPr>
          <a:xfrm>
            <a:off x="228600" y="0"/>
            <a:ext cx="8610120" cy="16761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C00000"/>
                </a:solidFill>
                <a:latin typeface="Baskerville Old Face"/>
              </a:rPr>
              <a:t>Example – 5 : A company insures its drivers in the following cases If  the driver is married, If the driver is unmarried, male &amp; above 30 years of age, If the driver is unmarried, female &amp; above 25 years of age. In all other cases the driver is not insured. If the marital status, gender &amp; age of driver is input write a program to determine if the driver is insured or not.</a:t>
            </a:r>
            <a:endParaRPr/>
          </a:p>
        </p:txBody>
      </p:sp>
      <p:sp>
        <p:nvSpPr>
          <p:cNvPr id="822" name="TextShape 2"/>
          <p:cNvSpPr txBox="1"/>
          <p:nvPr/>
        </p:nvSpPr>
        <p:spPr>
          <a:xfrm>
            <a:off x="228600" y="1752600"/>
            <a:ext cx="8610120" cy="4647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int age;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char ms, gender;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printf("Marital status : (M/U)\nGender : (M/F)\n\n");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printf("Enter the marital status , age &amp; Gender of driver: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scanf("%c %d %c",&amp;ms,&amp;age,&amp;gender);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B0F0"/>
                </a:solidFill>
                <a:latin typeface="Baskerville Old Face"/>
              </a:rPr>
              <a:t> 	</a:t>
            </a:r>
            <a:r>
              <a:rPr lang="en-US" sz="2000">
                <a:solidFill>
                  <a:srgbClr val="0070C0"/>
                </a:solidFill>
                <a:latin typeface="Baskerville Old Face"/>
              </a:rPr>
              <a:t>if(ms == 'M' || (ms == 'U' &amp;&amp; age&gt;30 &amp;&amp; gender =='M') ||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(ms == 'U' &amp;&amp; age&gt;25 &amp;&amp; gender ==‘F'))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printf("The driver is insured\n");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printf("The driver is not 			insured");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    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24" name="CustomShape 4"/>
          <p:cNvSpPr/>
          <p:nvPr/>
        </p:nvSpPr>
        <p:spPr>
          <a:xfrm>
            <a:off x="4495680" y="4572000"/>
            <a:ext cx="4495320" cy="12189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marital status , age &amp; gender of driver: M 35 F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The driver is insured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TextShape 1"/>
          <p:cNvSpPr txBox="1"/>
          <p:nvPr/>
        </p:nvSpPr>
        <p:spPr>
          <a:xfrm>
            <a:off x="533520" y="304800"/>
            <a:ext cx="7772040" cy="15540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4400" b="1" u="sng" dirty="0">
                <a:solidFill>
                  <a:srgbClr val="C00000"/>
                </a:solidFill>
                <a:latin typeface="Baskerville Old Face"/>
              </a:rPr>
              <a:t>
Loop</a:t>
            </a:r>
            <a:endParaRPr/>
          </a:p>
        </p:txBody>
      </p:sp>
      <p:sp>
        <p:nvSpPr>
          <p:cNvPr id="841" name="TextShape 2"/>
          <p:cNvSpPr txBox="1"/>
          <p:nvPr/>
        </p:nvSpPr>
        <p:spPr>
          <a:xfrm>
            <a:off x="457200" y="2133600"/>
            <a:ext cx="8229240" cy="3885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If  we want to perform the same series of actions in the same way ,more than once it will be done by using “Loop”.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Loop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It is ability to perform a set of instructions repeatedly. 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TextShape 1"/>
          <p:cNvSpPr txBox="1"/>
          <p:nvPr/>
        </p:nvSpPr>
        <p:spPr>
          <a:xfrm>
            <a:off x="457200" y="457200"/>
            <a:ext cx="8229240" cy="6019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Two types of Loops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arenR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Top –Tested (Entry controlled loop ) 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arenR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Bottom-Tested (Exit controlled loop)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FF0000"/>
                </a:solidFill>
                <a:latin typeface="Baskerville Old Face"/>
              </a:rPr>
              <a:t>Entry controlled loop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: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In this looping the condition is evaluated before the loop body is executed.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FF0000"/>
                </a:solidFill>
                <a:latin typeface="Baskerville Old Face"/>
              </a:rPr>
              <a:t>Exit controlled loop: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In this looping the condition is evaluated after the loop body is executed.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The c language provides three statements for performing loop operation.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while statement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do statement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for statement.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TextShape 1"/>
          <p:cNvSpPr txBox="1"/>
          <p:nvPr/>
        </p:nvSpPr>
        <p:spPr>
          <a:xfrm>
            <a:off x="685800" y="304800"/>
            <a:ext cx="7619760" cy="8379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3600" b="1">
                <a:solidFill>
                  <a:srgbClr val="C00000"/>
                </a:solidFill>
                <a:latin typeface="Baskerville Old Face"/>
              </a:rPr>
              <a:t>While Loop</a:t>
            </a:r>
            <a:endParaRPr/>
          </a:p>
        </p:txBody>
      </p:sp>
      <p:sp>
        <p:nvSpPr>
          <p:cNvPr id="846" name="TextShape 2"/>
          <p:cNvSpPr txBox="1"/>
          <p:nvPr/>
        </p:nvSpPr>
        <p:spPr>
          <a:xfrm>
            <a:off x="609480" y="1371600"/>
            <a:ext cx="8076960" cy="4647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is often used when the number of times the loop is to be executed is not known in advance but depends on the test condition.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while is an entry controlled loop statement.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while(test condition)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body of the loop;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TextShape 1"/>
          <p:cNvSpPr txBox="1"/>
          <p:nvPr/>
        </p:nvSpPr>
        <p:spPr>
          <a:xfrm>
            <a:off x="685800" y="304800"/>
            <a:ext cx="7619760" cy="5331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3600" b="1">
                <a:solidFill>
                  <a:srgbClr val="C00000"/>
                </a:solidFill>
                <a:latin typeface="Baskerville Old Face"/>
              </a:rPr>
              <a:t>While Loop</a:t>
            </a:r>
            <a:endParaRPr/>
          </a:p>
        </p:txBody>
      </p:sp>
      <p:sp>
        <p:nvSpPr>
          <p:cNvPr id="861" name="TextShape 2"/>
          <p:cNvSpPr txBox="1"/>
          <p:nvPr/>
        </p:nvSpPr>
        <p:spPr>
          <a:xfrm>
            <a:off x="609480" y="762000"/>
            <a:ext cx="8076960" cy="525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condition is evaluated and the statement (loop body )is executed as long as the expression is TRUE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Since it is an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entry controlled loop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, if the expression evaluate to false the first time itself, the loop body will not be executed even once.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TextShape 1"/>
          <p:cNvSpPr txBox="1"/>
          <p:nvPr/>
        </p:nvSpPr>
        <p:spPr>
          <a:xfrm>
            <a:off x="685800" y="1455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60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3600" b="1">
                <a:solidFill>
                  <a:srgbClr val="C00000"/>
                </a:solidFill>
                <a:latin typeface="Baskerville Old Face"/>
              </a:rPr>
              <a:t>While Loop</a:t>
            </a:r>
            <a:endParaRPr/>
          </a:p>
        </p:txBody>
      </p:sp>
      <p:sp>
        <p:nvSpPr>
          <p:cNvPr id="864" name="TextShape 2"/>
          <p:cNvSpPr txBox="1"/>
          <p:nvPr/>
        </p:nvSpPr>
        <p:spPr>
          <a:xfrm>
            <a:off x="685800" y="685800"/>
            <a:ext cx="7619760" cy="5486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e.g. 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int count = 1;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while (count &lt;= 5)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printf(“\n%d”,count);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count++;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C00000"/>
                </a:solidFill>
                <a:latin typeface="Baskerville Old Face"/>
              </a:rPr>
              <a:t>Points to remember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The loop control variable must be initialized.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The loop body must contain a statement to alter the value of the control variable.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66" name="CustomShape 4"/>
          <p:cNvSpPr/>
          <p:nvPr/>
        </p:nvSpPr>
        <p:spPr>
          <a:xfrm>
            <a:off x="5715000" y="1295400"/>
            <a:ext cx="2285640" cy="1599900"/>
          </a:xfrm>
          <a:prstGeom prst="rect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1 ,2,3,4,5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TextShape 1"/>
          <p:cNvSpPr txBox="1"/>
          <p:nvPr/>
        </p:nvSpPr>
        <p:spPr>
          <a:xfrm>
            <a:off x="762120" y="2286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Nested While Loop</a:t>
            </a:r>
            <a:endParaRPr/>
          </a:p>
        </p:txBody>
      </p:sp>
      <p:sp>
        <p:nvSpPr>
          <p:cNvPr id="883" name="TextShape 2"/>
          <p:cNvSpPr txBox="1"/>
          <p:nvPr/>
        </p:nvSpPr>
        <p:spPr>
          <a:xfrm>
            <a:off x="609480" y="914400"/>
            <a:ext cx="8076960" cy="5105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Similar to nested if statements, loops can be nested as well.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That is, the body of a loop can contain another loop.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each iteration of the outer loop, the inner loop iterates completely.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TextShape 1"/>
          <p:cNvSpPr txBox="1"/>
          <p:nvPr/>
        </p:nvSpPr>
        <p:spPr>
          <a:xfrm>
            <a:off x="457200" y="228600"/>
            <a:ext cx="8229240" cy="5790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2. The if….else Statement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if…else statement is an extension of the if statement.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It is generally used whenever you want to execute the condition’s true and false part.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TextShape 1"/>
          <p:cNvSpPr txBox="1"/>
          <p:nvPr/>
        </p:nvSpPr>
        <p:spPr>
          <a:xfrm>
            <a:off x="762120" y="2286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Nested While Loop</a:t>
            </a:r>
            <a:endParaRPr/>
          </a:p>
        </p:txBody>
      </p:sp>
      <p:sp>
        <p:nvSpPr>
          <p:cNvPr id="886" name="TextShape 2"/>
          <p:cNvSpPr txBox="1"/>
          <p:nvPr/>
        </p:nvSpPr>
        <p:spPr>
          <a:xfrm>
            <a:off x="609480" y="914400"/>
            <a:ext cx="8076960" cy="525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 :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while(exp1)                  ---------&gt;Outer Loop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while(exp2)            ---------&gt;Inner Loop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loop body of while (exp2);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TextShape 1"/>
          <p:cNvSpPr txBox="1"/>
          <p:nvPr/>
        </p:nvSpPr>
        <p:spPr>
          <a:xfrm>
            <a:off x="762120" y="2286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Nested While Loop</a:t>
            </a:r>
            <a:endParaRPr/>
          </a:p>
        </p:txBody>
      </p:sp>
      <p:sp>
        <p:nvSpPr>
          <p:cNvPr id="889" name="TextShape 2"/>
          <p:cNvSpPr txBox="1"/>
          <p:nvPr/>
        </p:nvSpPr>
        <p:spPr>
          <a:xfrm>
            <a:off x="785880" y="987300"/>
            <a:ext cx="7924320" cy="533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How many times will the string "Here" be printed?</a:t>
            </a:r>
            <a:endParaRPr/>
          </a:p>
        </p:txBody>
      </p:sp>
      <p:sp>
        <p:nvSpPr>
          <p:cNvPr id="891" name="CustomShape 4"/>
          <p:cNvSpPr/>
          <p:nvPr/>
        </p:nvSpPr>
        <p:spPr>
          <a:xfrm>
            <a:off x="838080" y="1946100"/>
            <a:ext cx="6248160" cy="4697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count1 = 1;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while (count1 &lt;= 10)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count2 = 1;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while (count2 &lt;= 20)  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printf("Here");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 count2++;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count1++;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92" name="CustomShape 5"/>
          <p:cNvSpPr/>
          <p:nvPr/>
        </p:nvSpPr>
        <p:spPr>
          <a:xfrm>
            <a:off x="5562720" y="2209800"/>
            <a:ext cx="2819160" cy="12189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“Here” will be printed 10 * 20 = 200 times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000" fill="hold"/>
                                        <p:tgtEl>
                                          <p:spTgt spid="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TextShape 1"/>
          <p:cNvSpPr txBox="1"/>
          <p:nvPr/>
        </p:nvSpPr>
        <p:spPr>
          <a:xfrm>
            <a:off x="533520" y="86400"/>
            <a:ext cx="8470440" cy="6855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The do-while Statement</a:t>
            </a:r>
            <a:endParaRPr/>
          </a:p>
        </p:txBody>
      </p:sp>
      <p:sp>
        <p:nvSpPr>
          <p:cNvPr id="894" name="TextShape 2"/>
          <p:cNvSpPr txBox="1"/>
          <p:nvPr/>
        </p:nvSpPr>
        <p:spPr>
          <a:xfrm>
            <a:off x="609480" y="690300"/>
            <a:ext cx="7924320" cy="4952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is a bottom tested loop i.e. it evaluates the condition after the execution of loop body. 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This means that the statements within the loop are executed at least once.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do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	 	</a:t>
            </a:r>
            <a:r>
              <a:rPr lang="en-US" sz="2800" i="1">
                <a:solidFill>
                  <a:srgbClr val="0070C0"/>
                </a:solidFill>
                <a:latin typeface="Baskerville Old Face"/>
              </a:rPr>
              <a:t>loop body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}while(condition);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TextShape 1"/>
          <p:cNvSpPr txBox="1"/>
          <p:nvPr/>
        </p:nvSpPr>
        <p:spPr>
          <a:xfrm>
            <a:off x="914400" y="274500"/>
            <a:ext cx="7772040" cy="6396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Comparing while and do while loop</a:t>
            </a:r>
            <a:endParaRPr/>
          </a:p>
        </p:txBody>
      </p:sp>
      <p:sp>
        <p:nvSpPr>
          <p:cNvPr id="923" name="TextShape 2"/>
          <p:cNvSpPr txBox="1"/>
          <p:nvPr/>
        </p:nvSpPr>
        <p:spPr>
          <a:xfrm>
            <a:off x="914400" y="1066800"/>
            <a:ext cx="3748680" cy="49527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solidFill>
                  <a:srgbClr val="00B0F0"/>
                </a:solidFill>
                <a:latin typeface="Baskerville Old Face"/>
              </a:rPr>
              <a:t>      </a:t>
            </a:r>
            <a:r>
              <a:rPr lang="en-US" sz="2800" b="1" dirty="0" smtClean="0">
                <a:solidFill>
                  <a:srgbClr val="C00000"/>
                </a:solidFill>
                <a:latin typeface="Baskerville Old Face"/>
              </a:rPr>
              <a:t>While </a:t>
            </a: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Loop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It is a top tested loop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Condition is evaluated before the executing loop body.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If the condition is false very first time, the loop body will never executed.</a:t>
            </a:r>
            <a:endParaRPr/>
          </a:p>
        </p:txBody>
      </p:sp>
      <p:sp>
        <p:nvSpPr>
          <p:cNvPr id="925" name="TextShape 4"/>
          <p:cNvSpPr txBox="1"/>
          <p:nvPr/>
        </p:nvSpPr>
        <p:spPr>
          <a:xfrm>
            <a:off x="4933800" y="1066800"/>
            <a:ext cx="3447720" cy="4952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	  </a:t>
            </a:r>
            <a:endParaRPr lang="en-US" sz="2800" dirty="0" smtClean="0">
              <a:solidFill>
                <a:srgbClr val="00B0F0"/>
              </a:solidFill>
              <a:latin typeface="Baskerville Old Face"/>
            </a:endParaRPr>
          </a:p>
          <a:p>
            <a:pPr>
              <a:lnSpc>
                <a:spcPct val="100000"/>
              </a:lnSpc>
            </a:pPr>
            <a:endParaRPr lang="en-US" sz="2800" b="1" dirty="0">
              <a:solidFill>
                <a:srgbClr val="00B0F0"/>
              </a:solidFill>
              <a:latin typeface="Baskerville Old Face"/>
            </a:endParaRPr>
          </a:p>
          <a:p>
            <a:pPr algn="ctr">
              <a:lnSpc>
                <a:spcPct val="10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Baskerville Old Face"/>
              </a:rPr>
              <a:t>Do </a:t>
            </a: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while Loop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It is a bottom tested loop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Condition is evaluated after the execution of loop body.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loop body is executed at least once.</a:t>
            </a:r>
            <a:endParaRPr/>
          </a:p>
        </p:txBody>
      </p:sp>
    </p:spTree>
  </p:cSld>
  <p:clrMapOvr>
    <a:masterClrMapping/>
  </p:clrMapOvr>
  <p:transition spd="slow">
    <p:circl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TextShape 1"/>
          <p:cNvSpPr txBox="1"/>
          <p:nvPr/>
        </p:nvSpPr>
        <p:spPr>
          <a:xfrm>
            <a:off x="914400" y="124500"/>
            <a:ext cx="7772040" cy="6396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4000" b="1">
                <a:solidFill>
                  <a:srgbClr val="C00000"/>
                </a:solidFill>
                <a:latin typeface="Palatino Linotype"/>
              </a:rPr>
              <a:t>The for loop</a:t>
            </a:r>
            <a:endParaRPr/>
          </a:p>
        </p:txBody>
      </p:sp>
      <p:sp>
        <p:nvSpPr>
          <p:cNvPr id="927" name="TextShape 2"/>
          <p:cNvSpPr txBox="1"/>
          <p:nvPr/>
        </p:nvSpPr>
        <p:spPr>
          <a:xfrm>
            <a:off x="990720" y="914400"/>
            <a:ext cx="7924320" cy="5333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It is very flexible, powerful and most commonly used loop in C. It is useful when the number of iterations are known in advance.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for statement has the following 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for( initialization; test-condition ; increment or decrement)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Body of the loop;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TextShape 1"/>
          <p:cNvSpPr txBox="1"/>
          <p:nvPr/>
        </p:nvSpPr>
        <p:spPr>
          <a:xfrm>
            <a:off x="457200" y="228600"/>
            <a:ext cx="8229240" cy="7617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 b="1">
                <a:solidFill>
                  <a:srgbClr val="C00000"/>
                </a:solidFill>
                <a:latin typeface="Baskerville Old Face"/>
              </a:rPr>
              <a:t>The for Statement</a:t>
            </a:r>
            <a:endParaRPr/>
          </a:p>
        </p:txBody>
      </p:sp>
      <p:sp>
        <p:nvSpPr>
          <p:cNvPr id="948" name="TextShape 2"/>
          <p:cNvSpPr txBox="1"/>
          <p:nvPr/>
        </p:nvSpPr>
        <p:spPr>
          <a:xfrm>
            <a:off x="457200" y="990600"/>
            <a:ext cx="8229240" cy="5135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for loop is functionally equivalent to the following while loop structure: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i="1">
                <a:solidFill>
                  <a:srgbClr val="0070C0"/>
                </a:solidFill>
                <a:latin typeface="Baskerville Old Face"/>
              </a:rPr>
              <a:t>initialization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while(</a:t>
            </a:r>
            <a:r>
              <a:rPr lang="en-US" sz="2800" i="1">
                <a:solidFill>
                  <a:srgbClr val="0070C0"/>
                </a:solidFill>
                <a:latin typeface="Baskerville Old Face"/>
              </a:rPr>
              <a:t>condition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 i="1">
                <a:solidFill>
                  <a:srgbClr val="0070C0"/>
                </a:solidFill>
                <a:latin typeface="Baskerville Old Face"/>
              </a:rPr>
              <a:t>statement;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</a:t>
            </a:r>
            <a:r>
              <a:rPr lang="en-US" sz="2800" i="1">
                <a:solidFill>
                  <a:srgbClr val="0070C0"/>
                </a:solidFill>
                <a:latin typeface="Baskerville Old Face"/>
              </a:rPr>
              <a:t>increment/decrement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TextShape 1"/>
          <p:cNvSpPr txBox="1"/>
          <p:nvPr/>
        </p:nvSpPr>
        <p:spPr>
          <a:xfrm>
            <a:off x="1143000" y="274500"/>
            <a:ext cx="7543440" cy="9444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>
                <a:solidFill>
                  <a:srgbClr val="C00000"/>
                </a:solidFill>
                <a:latin typeface="Baskerville Old Face"/>
              </a:rPr>
              <a:t>The for Statement</a:t>
            </a:r>
            <a:endParaRPr/>
          </a:p>
        </p:txBody>
      </p:sp>
      <p:sp>
        <p:nvSpPr>
          <p:cNvPr id="971" name="TextShape 2"/>
          <p:cNvSpPr txBox="1"/>
          <p:nvPr/>
        </p:nvSpPr>
        <p:spPr>
          <a:xfrm>
            <a:off x="990720" y="1219200"/>
            <a:ext cx="7924320" cy="990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increment section can perform </a:t>
            </a:r>
            <a:r>
              <a:rPr lang="en-US" sz="2800" u="sng">
                <a:solidFill>
                  <a:srgbClr val="0070C0"/>
                </a:solidFill>
                <a:latin typeface="Baskerville Old Face"/>
              </a:rPr>
              <a:t>any calculation</a:t>
            </a:r>
            <a:endParaRPr/>
          </a:p>
        </p:txBody>
      </p:sp>
      <p:sp>
        <p:nvSpPr>
          <p:cNvPr id="973" name="CustomShape 4"/>
          <p:cNvSpPr/>
          <p:nvPr/>
        </p:nvSpPr>
        <p:spPr>
          <a:xfrm>
            <a:off x="1137600" y="2394000"/>
            <a:ext cx="6289200" cy="22086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int num;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for (num=30; num &gt; 0; num -= 5)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printf(“%d”, num);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Output : 30 25 20 15 10 5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TextShape 1"/>
          <p:cNvSpPr txBox="1"/>
          <p:nvPr/>
        </p:nvSpPr>
        <p:spPr>
          <a:xfrm>
            <a:off x="914400" y="0"/>
            <a:ext cx="7772040" cy="7920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4000" b="1">
                <a:solidFill>
                  <a:srgbClr val="C00000"/>
                </a:solidFill>
                <a:latin typeface="Baskerville Old Face"/>
                <a:ea typeface="新細明體"/>
              </a:rPr>
              <a:t>Nested For Loop</a:t>
            </a:r>
            <a:endParaRPr/>
          </a:p>
        </p:txBody>
      </p:sp>
      <p:sp>
        <p:nvSpPr>
          <p:cNvPr id="975" name="TextShape 2"/>
          <p:cNvSpPr txBox="1"/>
          <p:nvPr/>
        </p:nvSpPr>
        <p:spPr>
          <a:xfrm>
            <a:off x="321480" y="704100"/>
            <a:ext cx="8534160" cy="5696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Nested loops consist of an outer loop with one or more inner loops.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e.g.,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for (i=1;i&lt;=100;i++)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	for(j=1;j&lt;=50;j++)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       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		…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	}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The above loops will be executed for </a:t>
            </a:r>
            <a:r>
              <a:rPr lang="en-US" sz="2800">
                <a:solidFill>
                  <a:srgbClr val="FF0000"/>
                </a:solidFill>
                <a:latin typeface="Baskerville Old Face"/>
                <a:ea typeface="新細明體"/>
              </a:rPr>
              <a:t>100*50 times</a:t>
            </a:r>
            <a:r>
              <a:rPr lang="en-US" sz="2800">
                <a:solidFill>
                  <a:srgbClr val="0070C0"/>
                </a:solidFill>
                <a:latin typeface="Baskerville Old Face"/>
                <a:ea typeface="新細明體"/>
              </a:rPr>
              <a:t>.</a:t>
            </a:r>
            <a:endParaRPr/>
          </a:p>
        </p:txBody>
      </p:sp>
      <p:sp>
        <p:nvSpPr>
          <p:cNvPr id="977" name="CustomShape 4"/>
          <p:cNvSpPr/>
          <p:nvPr/>
        </p:nvSpPr>
        <p:spPr>
          <a:xfrm>
            <a:off x="1204200" y="3101400"/>
            <a:ext cx="3384360" cy="2179800"/>
          </a:xfrm>
          <a:prstGeom prst="rect">
            <a:avLst/>
          </a:prstGeom>
          <a:noFill/>
          <a:ln w="9360">
            <a:solidFill>
              <a:srgbClr val="B2B2B2"/>
            </a:solidFill>
            <a:miter/>
          </a:ln>
        </p:spPr>
      </p:sp>
      <p:sp>
        <p:nvSpPr>
          <p:cNvPr id="978" name="CustomShape 5"/>
          <p:cNvSpPr/>
          <p:nvPr/>
        </p:nvSpPr>
        <p:spPr>
          <a:xfrm>
            <a:off x="5580000" y="3893700"/>
            <a:ext cx="1728360" cy="502800"/>
          </a:xfrm>
          <a:prstGeom prst="wedgeRoundRectCallout">
            <a:avLst>
              <a:gd name="adj1" fmla="val -102801"/>
              <a:gd name="adj2" fmla="val 16245"/>
              <a:gd name="adj3" fmla="val 16667"/>
            </a:avLst>
          </a:prstGeom>
          <a:solidFill>
            <a:srgbClr val="9C5252"/>
          </a:solidFill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Times New Roman"/>
              </a:rPr>
              <a:t>Inner loop</a:t>
            </a:r>
            <a:endParaRPr/>
          </a:p>
        </p:txBody>
      </p:sp>
      <p:sp>
        <p:nvSpPr>
          <p:cNvPr id="979" name="CustomShape 6"/>
          <p:cNvSpPr/>
          <p:nvPr/>
        </p:nvSpPr>
        <p:spPr>
          <a:xfrm>
            <a:off x="5219640" y="2598300"/>
            <a:ext cx="2247480" cy="502800"/>
          </a:xfrm>
          <a:prstGeom prst="wedgeRoundRectCallout">
            <a:avLst>
              <a:gd name="adj1" fmla="val -102801"/>
              <a:gd name="adj2" fmla="val 16245"/>
              <a:gd name="adj3" fmla="val 16667"/>
            </a:avLst>
          </a:prstGeom>
          <a:solidFill>
            <a:srgbClr val="9C5252"/>
          </a:solidFill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Times New Roman"/>
              </a:rPr>
              <a:t>Outer loop loop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1"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TextShape 1"/>
          <p:cNvSpPr txBox="1"/>
          <p:nvPr/>
        </p:nvSpPr>
        <p:spPr>
          <a:xfrm>
            <a:off x="152280" y="152400"/>
            <a:ext cx="8305560" cy="6705300"/>
          </a:xfrm>
          <a:prstGeom prst="rect">
            <a:avLst/>
          </a:prstGeom>
        </p:spPr>
        <p:txBody>
          <a:bodyPr/>
          <a:lstStyle/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/* Program to display the output on the screen */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int i,j,n;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clrscr();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printf("Enter the value of n :");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scanf("%d",&amp;n);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for(i=0;i&lt;n;i++)                --------&gt; OUTER LOOP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{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    	for(j=0;j&lt;=i;j++)          --------&gt; INNER LOOP 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    	     printf("*");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    	printf("\n");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  	}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r>
              <a:rPr lang="en-US" sz="22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82" name="CustomShape 3"/>
          <p:cNvSpPr/>
          <p:nvPr/>
        </p:nvSpPr>
        <p:spPr>
          <a:xfrm>
            <a:off x="5867280" y="1143000"/>
            <a:ext cx="2514240" cy="2209500"/>
          </a:xfrm>
          <a:prstGeom prst="rect">
            <a:avLst/>
          </a:prstGeom>
          <a:solidFill>
            <a:srgbClr val="753E3E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OUPUT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Enter the value of n : 4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*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**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***</a:t>
            </a:r>
            <a:endParaRPr/>
          </a:p>
          <a:p>
            <a:pPr>
              <a:lnSpc>
                <a:spcPct val="100000"/>
              </a:lnSpc>
            </a:pPr>
            <a:r>
              <a:rPr lang="en-IN" b="1">
                <a:solidFill>
                  <a:srgbClr val="FFFFFF"/>
                </a:solidFill>
                <a:latin typeface="Baskerville Old Face"/>
              </a:rPr>
              <a:t>****  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TextShape 1"/>
          <p:cNvSpPr txBox="1"/>
          <p:nvPr/>
        </p:nvSpPr>
        <p:spPr>
          <a:xfrm>
            <a:off x="380880" y="304800"/>
            <a:ext cx="8457840" cy="6019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0070C0"/>
                </a:solidFill>
                <a:latin typeface="Baskerville Old Face"/>
              </a:rPr>
              <a:t>/*   Program to Display 0 to 9 */ 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int x;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for(x=0; x&lt;=9 ; x++)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	printf(“%d”,x);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printf(“\n”);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85" name="CustomShape 3"/>
          <p:cNvSpPr/>
          <p:nvPr/>
        </p:nvSpPr>
        <p:spPr>
          <a:xfrm>
            <a:off x="5815080" y="2743200"/>
            <a:ext cx="2209320" cy="1904700"/>
          </a:xfrm>
          <a:prstGeom prst="ellipse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0 1 2 3 4 5 6 7 8 9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TextShape 1"/>
          <p:cNvSpPr txBox="1"/>
          <p:nvPr/>
        </p:nvSpPr>
        <p:spPr>
          <a:xfrm>
            <a:off x="457200" y="228600"/>
            <a:ext cx="8229240" cy="5790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2. The if….else Statement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if(expression)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true- block statements;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else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false – block statements;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Jumps in Loops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There are four statements which are used to perform jumps in loops – break, continue, goto, exit().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break statement :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When the break statement is encountered inside a loop, the loop is immediately exited and the program continues with the statement immediately following the loop.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0070C0"/>
                </a:solidFill>
                <a:latin typeface="Baskerville Old Face"/>
              </a:rPr>
              <a:t> break;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TextShape 1"/>
          <p:cNvSpPr txBox="1"/>
          <p:nvPr/>
        </p:nvSpPr>
        <p:spPr>
          <a:xfrm>
            <a:off x="914400" y="457200"/>
            <a:ext cx="3748680" cy="55623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Baskerville Old Face"/>
              </a:rPr>
              <a:t>                    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	</a:t>
            </a:r>
            <a:endParaRPr/>
          </a:p>
        </p:txBody>
      </p:sp>
      <p:sp>
        <p:nvSpPr>
          <p:cNvPr id="990" name="TextShape 3"/>
          <p:cNvSpPr txBox="1"/>
          <p:nvPr/>
        </p:nvSpPr>
        <p:spPr>
          <a:xfrm>
            <a:off x="4933800" y="457200"/>
            <a:ext cx="390492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Break in do while loop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91" name="CustomShape 4"/>
          <p:cNvSpPr/>
          <p:nvPr/>
        </p:nvSpPr>
        <p:spPr>
          <a:xfrm>
            <a:off x="685800" y="990600"/>
            <a:ext cx="3901800" cy="46890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while (……..)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IN" sz="2800" dirty="0" smtClean="0">
                <a:solidFill>
                  <a:srgbClr val="0070C0"/>
                </a:solidFill>
                <a:latin typeface="Baskerville Old Face"/>
              </a:rPr>
              <a:t>    </a:t>
            </a: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if (condition)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break;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92" name="Line 5"/>
          <p:cNvSpPr/>
          <p:nvPr/>
        </p:nvSpPr>
        <p:spPr>
          <a:xfrm>
            <a:off x="2448360" y="46377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993" name="Line 6"/>
          <p:cNvSpPr/>
          <p:nvPr/>
        </p:nvSpPr>
        <p:spPr>
          <a:xfrm>
            <a:off x="3286800" y="4637700"/>
            <a:ext cx="0" cy="12801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994" name="Line 7"/>
          <p:cNvSpPr/>
          <p:nvPr/>
        </p:nvSpPr>
        <p:spPr>
          <a:xfrm flipH="1">
            <a:off x="1533960" y="593520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995" name="CustomShape 8"/>
          <p:cNvSpPr/>
          <p:nvPr/>
        </p:nvSpPr>
        <p:spPr>
          <a:xfrm>
            <a:off x="3286800" y="4713900"/>
            <a:ext cx="1209600" cy="786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Exit loop</a:t>
            </a:r>
            <a:endParaRPr/>
          </a:p>
        </p:txBody>
      </p:sp>
      <p:sp>
        <p:nvSpPr>
          <p:cNvPr id="996" name="CustomShape 9"/>
          <p:cNvSpPr/>
          <p:nvPr/>
        </p:nvSpPr>
        <p:spPr>
          <a:xfrm>
            <a:off x="5112360" y="1080900"/>
            <a:ext cx="3193200" cy="4815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do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if (condition)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 break;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} while(….) 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97" name="Line 10"/>
          <p:cNvSpPr/>
          <p:nvPr/>
        </p:nvSpPr>
        <p:spPr>
          <a:xfrm>
            <a:off x="6667920" y="47355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998" name="Line 11"/>
          <p:cNvSpPr/>
          <p:nvPr/>
        </p:nvSpPr>
        <p:spPr>
          <a:xfrm>
            <a:off x="7506000" y="4735500"/>
            <a:ext cx="0" cy="12801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999" name="Line 12"/>
          <p:cNvSpPr/>
          <p:nvPr/>
        </p:nvSpPr>
        <p:spPr>
          <a:xfrm flipH="1">
            <a:off x="5753520" y="6033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000" name="CustomShape 13"/>
          <p:cNvSpPr/>
          <p:nvPr/>
        </p:nvSpPr>
        <p:spPr>
          <a:xfrm>
            <a:off x="7506360" y="4811700"/>
            <a:ext cx="1209600" cy="786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Exit loop</a:t>
            </a:r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09600" y="4572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Break in while loop</a:t>
            </a:r>
            <a:endParaRPr lang="en-US" sz="2800" dirty="0">
              <a:solidFill>
                <a:srgbClr val="C00000"/>
              </a:solidFill>
              <a:latin typeface="Baskerville Old Face"/>
            </a:endParaRPr>
          </a:p>
        </p:txBody>
      </p:sp>
    </p:spTree>
  </p:cSld>
  <p:clrMapOvr>
    <a:masterClrMapping/>
  </p:clrMapOvr>
  <p:transition>
    <p:plus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TextShape 1"/>
          <p:cNvSpPr txBox="1"/>
          <p:nvPr/>
        </p:nvSpPr>
        <p:spPr>
          <a:xfrm>
            <a:off x="914400" y="457200"/>
            <a:ext cx="3748680" cy="58671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03" name="TextShape 3"/>
          <p:cNvSpPr txBox="1"/>
          <p:nvPr/>
        </p:nvSpPr>
        <p:spPr>
          <a:xfrm>
            <a:off x="4724280" y="457200"/>
            <a:ext cx="4114440" cy="586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Break in nested for loop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04" name="CustomShape 4"/>
          <p:cNvSpPr/>
          <p:nvPr/>
        </p:nvSpPr>
        <p:spPr>
          <a:xfrm>
            <a:off x="1046160" y="1231200"/>
            <a:ext cx="2991960" cy="46671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 smtClean="0">
                <a:solidFill>
                  <a:srgbClr val="0070C0"/>
                </a:solidFill>
                <a:latin typeface="Baskerville Old Face"/>
              </a:rPr>
              <a:t>for </a:t>
            </a: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(……..)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if (error)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break;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05" name="CustomShape 5"/>
          <p:cNvSpPr/>
          <p:nvPr/>
        </p:nvSpPr>
        <p:spPr>
          <a:xfrm>
            <a:off x="5105520" y="1312500"/>
            <a:ext cx="3657240" cy="46671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for (……..)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{	 for (……….)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 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        if (condition)		  break;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 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----------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06" name="Line 6"/>
          <p:cNvSpPr/>
          <p:nvPr/>
        </p:nvSpPr>
        <p:spPr>
          <a:xfrm>
            <a:off x="2598480" y="41190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07" name="Line 7"/>
          <p:cNvSpPr/>
          <p:nvPr/>
        </p:nvSpPr>
        <p:spPr>
          <a:xfrm>
            <a:off x="3436920" y="4119000"/>
            <a:ext cx="0" cy="12801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08" name="Line 8"/>
          <p:cNvSpPr/>
          <p:nvPr/>
        </p:nvSpPr>
        <p:spPr>
          <a:xfrm flipH="1">
            <a:off x="1684080" y="541650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009" name="CustomShape 9"/>
          <p:cNvSpPr/>
          <p:nvPr/>
        </p:nvSpPr>
        <p:spPr>
          <a:xfrm>
            <a:off x="3436920" y="4195200"/>
            <a:ext cx="1209600" cy="786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Exit loop</a:t>
            </a:r>
            <a:endParaRPr/>
          </a:p>
        </p:txBody>
      </p:sp>
      <p:sp>
        <p:nvSpPr>
          <p:cNvPr id="1010" name="Line 10"/>
          <p:cNvSpPr/>
          <p:nvPr/>
        </p:nvSpPr>
        <p:spPr>
          <a:xfrm flipH="1">
            <a:off x="5790960" y="40395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11" name="Line 11"/>
          <p:cNvSpPr/>
          <p:nvPr/>
        </p:nvSpPr>
        <p:spPr>
          <a:xfrm>
            <a:off x="5790960" y="4039500"/>
            <a:ext cx="0" cy="8232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12" name="CustomShape 12"/>
          <p:cNvSpPr/>
          <p:nvPr/>
        </p:nvSpPr>
        <p:spPr>
          <a:xfrm>
            <a:off x="5013360" y="3639300"/>
            <a:ext cx="1223280" cy="786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Exit loop</a:t>
            </a:r>
            <a:endParaRPr/>
          </a:p>
        </p:txBody>
      </p:sp>
      <p:sp>
        <p:nvSpPr>
          <p:cNvPr id="1013" name="Line 13"/>
          <p:cNvSpPr/>
          <p:nvPr/>
        </p:nvSpPr>
        <p:spPr>
          <a:xfrm flipH="1">
            <a:off x="5779800" y="4860900"/>
            <a:ext cx="640080" cy="0"/>
          </a:xfrm>
          <a:prstGeom prst="line">
            <a:avLst/>
          </a:prstGeom>
          <a:ln w="9360">
            <a:solidFill>
              <a:srgbClr val="000000"/>
            </a:solidFill>
            <a:round/>
            <a:headEnd type="triangle" w="med" len="med"/>
          </a:ln>
        </p:spPr>
      </p:sp>
      <p:sp>
        <p:nvSpPr>
          <p:cNvPr id="15" name="TextBox 14"/>
          <p:cNvSpPr txBox="1"/>
          <p:nvPr/>
        </p:nvSpPr>
        <p:spPr>
          <a:xfrm>
            <a:off x="609600" y="5334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Break in for loop</a:t>
            </a:r>
          </a:p>
          <a:p>
            <a:pPr>
              <a:buFont typeface="Arial"/>
              <a:buChar char="•"/>
            </a:pPr>
            <a:endParaRPr lang="en-US" sz="2800" dirty="0">
              <a:solidFill>
                <a:srgbClr val="C00000"/>
              </a:solidFill>
              <a:latin typeface="Baskerville Old Face"/>
            </a:endParaRPr>
          </a:p>
        </p:txBody>
      </p:sp>
    </p:spTree>
  </p:cSld>
  <p:clrMapOvr>
    <a:masterClrMapping/>
  </p:clrMapOvr>
  <p:transition>
    <p:plus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TextShape 1"/>
          <p:cNvSpPr txBox="1"/>
          <p:nvPr/>
        </p:nvSpPr>
        <p:spPr>
          <a:xfrm>
            <a:off x="380880" y="304800"/>
            <a:ext cx="830556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count=1;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for(i=1;i&lt;=5;i++)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for(j=1;j&lt;=5;j++)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printf(“\nEnter number”);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scanf(“%d”,&amp;n);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if(n&lt;0)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      break;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}//inner for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count++;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}//outer for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16" name="CustomShape 3"/>
          <p:cNvSpPr/>
          <p:nvPr/>
        </p:nvSpPr>
        <p:spPr>
          <a:xfrm>
            <a:off x="5105520" y="2819400"/>
            <a:ext cx="2437920" cy="2057100"/>
          </a:xfrm>
          <a:prstGeom prst="flowChartAlternateProcess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Enter number  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-3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No output 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>
                <a:solidFill>
                  <a:srgbClr val="FFFFFF"/>
                </a:solidFill>
                <a:latin typeface="Palatino Linotype"/>
              </a:rPr>
              <a:t>Control  goes to outside.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continue statement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use of the continue statement is to skip the statements which are followed by ‘continue’ and continue with the next iteration of the loop.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Syntax</a:t>
            </a:r>
            <a:r>
              <a:rPr lang="en-US" sz="280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:  continue;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TextShape 1"/>
          <p:cNvSpPr txBox="1"/>
          <p:nvPr/>
        </p:nvSpPr>
        <p:spPr>
          <a:xfrm>
            <a:off x="457200" y="347700"/>
            <a:ext cx="4190760" cy="4728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continue in while loop</a:t>
            </a:r>
            <a:endParaRPr/>
          </a:p>
        </p:txBody>
      </p:sp>
      <p:sp>
        <p:nvSpPr>
          <p:cNvPr id="1020" name="TextShape 2"/>
          <p:cNvSpPr txBox="1"/>
          <p:nvPr/>
        </p:nvSpPr>
        <p:spPr>
          <a:xfrm>
            <a:off x="4495680" y="347700"/>
            <a:ext cx="4190760" cy="472800"/>
          </a:xfrm>
          <a:prstGeom prst="rect">
            <a:avLst/>
          </a:prstGeom>
        </p:spPr>
        <p:txBody>
          <a:bodyPr lIns="45720" anchor="b"/>
          <a:lstStyle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continue in do while loop</a:t>
            </a:r>
            <a:endParaRPr/>
          </a:p>
        </p:txBody>
      </p:sp>
      <p:sp>
        <p:nvSpPr>
          <p:cNvPr id="1022" name="TextShape 4"/>
          <p:cNvSpPr txBox="1"/>
          <p:nvPr/>
        </p:nvSpPr>
        <p:spPr>
          <a:xfrm>
            <a:off x="914400" y="868500"/>
            <a:ext cx="3733560" cy="4461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while (……..)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if (condition)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continue;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23" name="TextShape 5"/>
          <p:cNvSpPr txBox="1"/>
          <p:nvPr/>
        </p:nvSpPr>
        <p:spPr>
          <a:xfrm>
            <a:off x="4952880" y="868500"/>
            <a:ext cx="3733560" cy="4461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do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if (condition)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continue;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while(….) ;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24" name="Line 6"/>
          <p:cNvSpPr/>
          <p:nvPr/>
        </p:nvSpPr>
        <p:spPr>
          <a:xfrm>
            <a:off x="2857320" y="41148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25" name="Line 7"/>
          <p:cNvSpPr/>
          <p:nvPr/>
        </p:nvSpPr>
        <p:spPr>
          <a:xfrm>
            <a:off x="3695400" y="1156500"/>
            <a:ext cx="0" cy="29535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26" name="Line 8"/>
          <p:cNvSpPr/>
          <p:nvPr/>
        </p:nvSpPr>
        <p:spPr>
          <a:xfrm flipH="1">
            <a:off x="2768400" y="11556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027" name="Line 9"/>
          <p:cNvSpPr/>
          <p:nvPr/>
        </p:nvSpPr>
        <p:spPr>
          <a:xfrm>
            <a:off x="6819840" y="41685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28" name="Line 10"/>
          <p:cNvSpPr/>
          <p:nvPr/>
        </p:nvSpPr>
        <p:spPr>
          <a:xfrm>
            <a:off x="7657920" y="4176600"/>
            <a:ext cx="0" cy="11889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29" name="Line 11"/>
          <p:cNvSpPr/>
          <p:nvPr/>
        </p:nvSpPr>
        <p:spPr>
          <a:xfrm flipH="1">
            <a:off x="6591240" y="5351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</p:spTree>
  </p:cSld>
  <p:clrMapOvr>
    <a:masterClrMapping/>
  </p:clrMapOvr>
  <p:transition>
    <p:plus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Shape 1"/>
          <p:cNvSpPr txBox="1"/>
          <p:nvPr/>
        </p:nvSpPr>
        <p:spPr>
          <a:xfrm>
            <a:off x="304920" y="347700"/>
            <a:ext cx="4343040" cy="4728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Continue in for loop</a:t>
            </a:r>
            <a:endParaRPr/>
          </a:p>
        </p:txBody>
      </p:sp>
      <p:sp>
        <p:nvSpPr>
          <p:cNvPr id="1031" name="TextShape 2"/>
          <p:cNvSpPr txBox="1"/>
          <p:nvPr/>
        </p:nvSpPr>
        <p:spPr>
          <a:xfrm>
            <a:off x="4343400" y="347700"/>
            <a:ext cx="4343040" cy="472800"/>
          </a:xfrm>
          <a:prstGeom prst="rect">
            <a:avLst/>
          </a:prstGeom>
        </p:spPr>
        <p:txBody>
          <a:bodyPr lIns="45720" anchor="b"/>
          <a:lstStyle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Continue in nested for loop</a:t>
            </a:r>
            <a:endParaRPr/>
          </a:p>
        </p:txBody>
      </p:sp>
      <p:sp>
        <p:nvSpPr>
          <p:cNvPr id="1033" name="TextShape 4"/>
          <p:cNvSpPr txBox="1"/>
          <p:nvPr/>
        </p:nvSpPr>
        <p:spPr>
          <a:xfrm>
            <a:off x="914400" y="868500"/>
            <a:ext cx="3733560" cy="4461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(……..)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………………..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if (error)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  continue;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………………  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34" name="TextShape 5"/>
          <p:cNvSpPr txBox="1"/>
          <p:nvPr/>
        </p:nvSpPr>
        <p:spPr>
          <a:xfrm>
            <a:off x="4952880" y="868500"/>
            <a:ext cx="3809520" cy="5320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for (……..)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	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for (……….)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        if (condition)	        continue;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---------------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----------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35" name="Line 6"/>
          <p:cNvSpPr/>
          <p:nvPr/>
        </p:nvSpPr>
        <p:spPr>
          <a:xfrm>
            <a:off x="2857320" y="411480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36" name="Line 7"/>
          <p:cNvSpPr/>
          <p:nvPr/>
        </p:nvSpPr>
        <p:spPr>
          <a:xfrm>
            <a:off x="3695400" y="1156500"/>
            <a:ext cx="0" cy="2971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37" name="Line 8"/>
          <p:cNvSpPr/>
          <p:nvPr/>
        </p:nvSpPr>
        <p:spPr>
          <a:xfrm flipH="1">
            <a:off x="2768400" y="11556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  <p:sp>
        <p:nvSpPr>
          <p:cNvPr id="1038" name="Line 9"/>
          <p:cNvSpPr/>
          <p:nvPr/>
        </p:nvSpPr>
        <p:spPr>
          <a:xfrm flipH="1">
            <a:off x="4804920" y="39144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39" name="Line 10"/>
          <p:cNvSpPr/>
          <p:nvPr/>
        </p:nvSpPr>
        <p:spPr>
          <a:xfrm>
            <a:off x="4785840" y="2448600"/>
            <a:ext cx="0" cy="1462800"/>
          </a:xfrm>
          <a:prstGeom prst="line">
            <a:avLst/>
          </a:prstGeom>
          <a:ln w="9360">
            <a:solidFill>
              <a:srgbClr val="000000"/>
            </a:solidFill>
            <a:round/>
          </a:ln>
        </p:spPr>
      </p:sp>
      <p:sp>
        <p:nvSpPr>
          <p:cNvPr id="1040" name="Line 11"/>
          <p:cNvSpPr/>
          <p:nvPr/>
        </p:nvSpPr>
        <p:spPr>
          <a:xfrm>
            <a:off x="4804920" y="2448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round/>
            <a:tailEnd type="triangle" w="med" len="med"/>
          </a:ln>
        </p:spPr>
      </p:sp>
    </p:spTree>
  </p:cSld>
  <p:clrMapOvr>
    <a:masterClrMapping/>
  </p:clrMapOvr>
  <p:transition>
    <p:plus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TextShape 1"/>
          <p:cNvSpPr txBox="1"/>
          <p:nvPr/>
        </p:nvSpPr>
        <p:spPr>
          <a:xfrm>
            <a:off x="609480" y="457200"/>
            <a:ext cx="807696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do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printf(“Enter a number”);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scanf(“%d”,&amp;n);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if(n&lt;0)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continue;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sum=sum+n;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}while(n!=999);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This code accepts integers and calculates sum of only positive numbers. The loop terminates when user enters 999.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#include&lt;math.h&gt;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int count,negative;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float no,sqroot;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printf("Enter 9999 To Stop\n");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count=0;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negative=0;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while(count&lt;=20)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   {		printf("\nEnter a number :");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scanf("%f",&amp;no);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	if(no==9999)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     	break;                                 //break statement</a:t>
            </a:r>
            <a:endParaRPr/>
          </a:p>
          <a:p>
            <a:pPr>
              <a:lnSpc>
                <a:spcPct val="100000"/>
              </a:lnSpc>
            </a:pPr>
            <a:r>
              <a:rPr lang="en-US" sz="200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B0F0"/>
                </a:solidFill>
                <a:latin typeface="Baskerville Old Face"/>
              </a:rPr>
              <a:t>      	 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if( no &lt; 0 )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		printf("\nNumber is negative");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		negative++;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		continue;                // continue statement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   	sqroot = sqrt(no);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   	printf("Numer = %f\n Square root = %f\n\n",no,sqroot);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   	count++;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  }//while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printf("\nPositive Numbers = %d\n",count);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printf("\nNegative Numbers = %d\n",negative);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CustomShape 1"/>
          <p:cNvSpPr/>
          <p:nvPr/>
        </p:nvSpPr>
        <p:spPr>
          <a:xfrm>
            <a:off x="5211360" y="1934100"/>
            <a:ext cx="1011600" cy="380400"/>
          </a:xfrm>
          <a:prstGeom prst="rect">
            <a:avLst/>
          </a:prstGeom>
          <a:noFill/>
          <a:ln w="28440">
            <a:noFill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false</a:t>
            </a:r>
            <a:endParaRPr/>
          </a:p>
        </p:txBody>
      </p:sp>
      <p:sp>
        <p:nvSpPr>
          <p:cNvPr id="741" name="CustomShape 2"/>
          <p:cNvSpPr/>
          <p:nvPr/>
        </p:nvSpPr>
        <p:spPr>
          <a:xfrm>
            <a:off x="2743560" y="1784100"/>
            <a:ext cx="2667240" cy="1187100"/>
          </a:xfrm>
          <a:prstGeom prst="diamond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42" name="CustomShape 3"/>
          <p:cNvSpPr/>
          <p:nvPr/>
        </p:nvSpPr>
        <p:spPr>
          <a:xfrm>
            <a:off x="3276360" y="2021400"/>
            <a:ext cx="1599840" cy="6840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expression</a:t>
            </a:r>
            <a:endParaRPr/>
          </a:p>
        </p:txBody>
      </p:sp>
      <p:sp>
        <p:nvSpPr>
          <p:cNvPr id="743" name="Line 4"/>
          <p:cNvSpPr/>
          <p:nvPr/>
        </p:nvSpPr>
        <p:spPr>
          <a:xfrm flipV="1">
            <a:off x="5419800" y="2376900"/>
            <a:ext cx="498600" cy="900"/>
          </a:xfrm>
          <a:prstGeom prst="line">
            <a:avLst/>
          </a:prstGeom>
          <a:ln w="28440">
            <a:solidFill>
              <a:srgbClr val="C00000"/>
            </a:solidFill>
            <a:round/>
          </a:ln>
        </p:spPr>
      </p:sp>
      <p:sp>
        <p:nvSpPr>
          <p:cNvPr id="744" name="CustomShape 5"/>
          <p:cNvSpPr/>
          <p:nvPr/>
        </p:nvSpPr>
        <p:spPr>
          <a:xfrm rot="5400000" flipH="1">
            <a:off x="3809940" y="1492410"/>
            <a:ext cx="547800" cy="8280"/>
          </a:xfrm>
          <a:prstGeom prst="straightConnector1">
            <a:avLst/>
          </a:prstGeom>
          <a:noFill/>
          <a:ln w="3168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45" name="CustomShape 6"/>
          <p:cNvSpPr/>
          <p:nvPr/>
        </p:nvSpPr>
        <p:spPr>
          <a:xfrm rot="10800000">
            <a:off x="5004360" y="5160000"/>
            <a:ext cx="914040" cy="120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arrow" w="med" len="med"/>
          </a:ln>
        </p:spPr>
      </p:sp>
      <p:sp>
        <p:nvSpPr>
          <p:cNvPr id="746" name="Line 7"/>
          <p:cNvSpPr/>
          <p:nvPr/>
        </p:nvSpPr>
        <p:spPr>
          <a:xfrm flipV="1">
            <a:off x="2242080" y="2379000"/>
            <a:ext cx="498600" cy="1200"/>
          </a:xfrm>
          <a:prstGeom prst="line">
            <a:avLst/>
          </a:prstGeom>
          <a:ln w="28440">
            <a:solidFill>
              <a:srgbClr val="C00000"/>
            </a:solidFill>
            <a:round/>
          </a:ln>
        </p:spPr>
      </p:sp>
      <p:sp>
        <p:nvSpPr>
          <p:cNvPr id="747" name="CustomShape 8"/>
          <p:cNvSpPr/>
          <p:nvPr/>
        </p:nvSpPr>
        <p:spPr>
          <a:xfrm>
            <a:off x="1879200" y="1947300"/>
            <a:ext cx="900360" cy="380400"/>
          </a:xfrm>
          <a:prstGeom prst="rect">
            <a:avLst/>
          </a:prstGeom>
          <a:noFill/>
          <a:ln w="28440">
            <a:noFill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true</a:t>
            </a:r>
            <a:endParaRPr/>
          </a:p>
        </p:txBody>
      </p:sp>
      <p:sp>
        <p:nvSpPr>
          <p:cNvPr id="748" name="CustomShape 9"/>
          <p:cNvSpPr/>
          <p:nvPr/>
        </p:nvSpPr>
        <p:spPr>
          <a:xfrm>
            <a:off x="5122080" y="3292800"/>
            <a:ext cx="2116440" cy="921900"/>
          </a:xfrm>
          <a:prstGeom prst="rect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49" name="CustomShape 10"/>
          <p:cNvSpPr/>
          <p:nvPr/>
        </p:nvSpPr>
        <p:spPr>
          <a:xfrm>
            <a:off x="5176800" y="3136500"/>
            <a:ext cx="1814040" cy="12936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false block statement</a:t>
            </a:r>
            <a:endParaRPr/>
          </a:p>
        </p:txBody>
      </p:sp>
      <p:sp>
        <p:nvSpPr>
          <p:cNvPr id="750" name="CustomShape 11"/>
          <p:cNvSpPr/>
          <p:nvPr/>
        </p:nvSpPr>
        <p:spPr>
          <a:xfrm rot="5400000">
            <a:off x="5489250" y="47111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</a:ln>
        </p:spPr>
      </p:sp>
      <p:sp>
        <p:nvSpPr>
          <p:cNvPr id="751" name="CustomShape 12"/>
          <p:cNvSpPr/>
          <p:nvPr/>
        </p:nvSpPr>
        <p:spPr>
          <a:xfrm rot="5400000">
            <a:off x="5477730" y="28163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52" name="CustomShape 13"/>
          <p:cNvSpPr/>
          <p:nvPr/>
        </p:nvSpPr>
        <p:spPr>
          <a:xfrm>
            <a:off x="1091880" y="3300900"/>
            <a:ext cx="1904400" cy="991200"/>
          </a:xfrm>
          <a:prstGeom prst="rect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53" name="CustomShape 14"/>
          <p:cNvSpPr/>
          <p:nvPr/>
        </p:nvSpPr>
        <p:spPr>
          <a:xfrm>
            <a:off x="1150560" y="3149700"/>
            <a:ext cx="1632240" cy="12936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true  block statement</a:t>
            </a:r>
            <a:endParaRPr/>
          </a:p>
        </p:txBody>
      </p:sp>
      <p:sp>
        <p:nvSpPr>
          <p:cNvPr id="754" name="CustomShape 15"/>
          <p:cNvSpPr/>
          <p:nvPr/>
        </p:nvSpPr>
        <p:spPr>
          <a:xfrm rot="5400000">
            <a:off x="1763250" y="47384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</a:ln>
        </p:spPr>
      </p:sp>
      <p:sp>
        <p:nvSpPr>
          <p:cNvPr id="755" name="CustomShape 16"/>
          <p:cNvSpPr/>
          <p:nvPr/>
        </p:nvSpPr>
        <p:spPr>
          <a:xfrm rot="5400000">
            <a:off x="1765410" y="28301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56" name="CustomShape 17"/>
          <p:cNvSpPr/>
          <p:nvPr/>
        </p:nvSpPr>
        <p:spPr>
          <a:xfrm>
            <a:off x="2222280" y="5175900"/>
            <a:ext cx="914040" cy="120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arrow" w="med" len="med"/>
          </a:ln>
        </p:spPr>
      </p:sp>
    </p:spTree>
  </p:cSld>
  <p:clrMapOvr>
    <a:masterClrMapping/>
  </p:clrMapOvr>
  <p:transition>
    <p:plus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TextShape 1"/>
          <p:cNvSpPr txBox="1"/>
          <p:nvPr/>
        </p:nvSpPr>
        <p:spPr>
          <a:xfrm>
            <a:off x="304920" y="152400"/>
            <a:ext cx="8305560" cy="6324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goto Statement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C support go to statement to jump unconditionally from one point to another in the program.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Syntax: 	goto label;		label: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……..			         Statement;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……..				……….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……..				……….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label:	  				……….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	Statement;				goto label;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[Forword Jump]			[Backward Jump]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extShape 1"/>
          <p:cNvSpPr txBox="1"/>
          <p:nvPr/>
        </p:nvSpPr>
        <p:spPr>
          <a:xfrm>
            <a:off x="380880" y="152400"/>
            <a:ext cx="8305560" cy="6324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goto Statement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 b="1" u="sng">
                <a:solidFill>
                  <a:srgbClr val="0070C0"/>
                </a:solidFill>
                <a:latin typeface="Baskerville Old Face"/>
              </a:rPr>
              <a:t>Backward Jump. 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a label is before the statement goto, a loop will be formed and some statements will be executed repeatedly, such a jump is known as </a:t>
            </a:r>
            <a:r>
              <a:rPr lang="en-US" sz="2800">
                <a:solidFill>
                  <a:srgbClr val="FF0000"/>
                </a:solidFill>
                <a:latin typeface="Baskerville Old Face"/>
              </a:rPr>
              <a:t>Backward Jump.</a:t>
            </a:r>
            <a:r>
              <a:rPr lang="en-US" sz="2800" b="1">
                <a:solidFill>
                  <a:srgbClr val="FF0000"/>
                </a:solidFill>
                <a:latin typeface="Baskerville Old Face"/>
              </a:rPr>
              <a:t>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b="1" u="sng">
                <a:solidFill>
                  <a:srgbClr val="0070C0"/>
                </a:solidFill>
                <a:latin typeface="Baskerville Old Face"/>
              </a:rPr>
              <a:t>Forward Jump: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the label is placed after the goto label, some statements will be skipped and the jump is known as a forward jump.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 x=1;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loop: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x++;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if(x&lt;100)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        goto loop;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extShape 1"/>
          <p:cNvSpPr txBox="1"/>
          <p:nvPr/>
        </p:nvSpPr>
        <p:spPr>
          <a:xfrm>
            <a:off x="533520" y="228600"/>
            <a:ext cx="8152920" cy="6781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Using exit() function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The exit() function causes immediate termination of the entire program.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e.g.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int code;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printf(“\n enter the security code”);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scanf(“%d”,&amp;code);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if(code&lt;0)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exit(0);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----------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TextShape 1"/>
          <p:cNvSpPr txBox="1"/>
          <p:nvPr/>
        </p:nvSpPr>
        <p:spPr>
          <a:xfrm>
            <a:off x="380880" y="228600"/>
            <a:ext cx="8305560" cy="5865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C00000"/>
                </a:solidFill>
                <a:latin typeface="Baskerville Old Face"/>
              </a:rPr>
              <a:t>Example – 1 :  Program to find factorial of given no::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int i,n;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long fact;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clrscr();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printf(“\n Enter no”);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scanf(“%d”,&amp;n);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fact=1;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for(i=1;i&lt;=n;i++)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fact=fact*i;		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printf("\n%d!=%d\n",n,fact);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55" name="CustomShape 3"/>
          <p:cNvSpPr/>
          <p:nvPr/>
        </p:nvSpPr>
        <p:spPr>
          <a:xfrm>
            <a:off x="5334120" y="2590800"/>
            <a:ext cx="2057040" cy="114270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Let n=5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5!=120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CustomShape 2"/>
          <p:cNvSpPr/>
          <p:nvPr/>
        </p:nvSpPr>
        <p:spPr>
          <a:xfrm>
            <a:off x="228600" y="0"/>
            <a:ext cx="8686440" cy="571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C00000"/>
                </a:solidFill>
                <a:latin typeface="Baskerville Old Face"/>
              </a:rPr>
              <a:t>Example – 2 :</a:t>
            </a:r>
            <a:r>
              <a:rPr lang="en-IN" sz="2400" b="1">
                <a:solidFill>
                  <a:srgbClr val="00B0F0"/>
                </a:solidFill>
                <a:latin typeface="Baskerville Old Face"/>
              </a:rPr>
              <a:t>  </a:t>
            </a:r>
            <a:r>
              <a:rPr lang="en-IN" sz="2400">
                <a:solidFill>
                  <a:srgbClr val="C00000"/>
                </a:solidFill>
                <a:latin typeface="Baskerville Old Face"/>
              </a:rPr>
              <a:t>Two numbers are entered through the keyboard. Write a program to find the value of one number raised to the power of other.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b="1">
                <a:solidFill>
                  <a:srgbClr val="00B0F0"/>
                </a:solidFill>
                <a:latin typeface="Baskerville Old Face"/>
              </a:rPr>
              <a:t> </a:t>
            </a:r>
            <a:r>
              <a:rPr lang="en-IN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{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int a,b,ans,i;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clrscr();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printf("Enter the 2 numbers :  ");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scanf("%d%d",&amp;a,&amp;b); 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ans=1;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for(i=0;i&lt;b;i++)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  ans=ans*a;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     printf("\n%d^%d is %d\n",a,b,ans);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getch(); }//main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B0F0"/>
                </a:solidFill>
                <a:latin typeface="Baskerville Old Face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58" name="CustomShape 3"/>
          <p:cNvSpPr/>
          <p:nvPr/>
        </p:nvSpPr>
        <p:spPr>
          <a:xfrm>
            <a:off x="5334120" y="1905000"/>
            <a:ext cx="2971440" cy="2057100"/>
          </a:xfrm>
          <a:prstGeom prst="rect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4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 Enter the 2 numbers :2 3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FFFFFF"/>
                </a:solidFill>
                <a:latin typeface="Baskerville Old Face"/>
              </a:rPr>
              <a:t> 2^3 is 8</a:t>
            </a:r>
            <a:endParaRPr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CustomShape 1"/>
          <p:cNvSpPr/>
          <p:nvPr/>
        </p:nvSpPr>
        <p:spPr>
          <a:xfrm>
            <a:off x="457200" y="152400"/>
            <a:ext cx="8152920" cy="5409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C00000"/>
                </a:solidFill>
                <a:latin typeface="Baskerville Old Face"/>
              </a:rPr>
              <a:t>Example – 3 : Write a program to read  a no. and check if it is palindrome or not.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#include&lt;conio.h&gt; 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{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int n,temp,r;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int rev=0;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printf("Enter a number : ");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scanf("%d",&amp;n); 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temp=n;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while(n != 0)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{	r= n%10;  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	rev = rev*10 + r;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	 n/=10;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 }	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B0F0"/>
                </a:solidFill>
                <a:latin typeface="Baskerville Old Face"/>
              </a:rPr>
              <a:t> 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CustomShape 1"/>
          <p:cNvSpPr/>
          <p:nvPr/>
        </p:nvSpPr>
        <p:spPr>
          <a:xfrm>
            <a:off x="457200" y="152400"/>
            <a:ext cx="8152920" cy="1954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B0F0"/>
                </a:solidFill>
                <a:latin typeface="Baskerville Old Face"/>
              </a:rPr>
              <a:t>    </a:t>
            </a:r>
            <a:r>
              <a:rPr lang="en-IN" sz="2400">
                <a:solidFill>
                  <a:srgbClr val="0070C0"/>
                </a:solidFill>
                <a:latin typeface="Baskerville Old Face"/>
              </a:rPr>
              <a:t>if(rev = = temp)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	printf("%d is Palindrome \n",temp);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  else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 	printf(“%d is not Palindrome\n”,temp);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getch();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062" name="CustomShape 2"/>
          <p:cNvSpPr/>
          <p:nvPr/>
        </p:nvSpPr>
        <p:spPr>
          <a:xfrm>
            <a:off x="5585400" y="4250100"/>
            <a:ext cx="2437920" cy="1828500"/>
          </a:xfrm>
          <a:prstGeom prst="rect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a number : 121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121 is Palindrome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CustomShape 2"/>
          <p:cNvSpPr/>
          <p:nvPr/>
        </p:nvSpPr>
        <p:spPr>
          <a:xfrm>
            <a:off x="246960" y="51300"/>
            <a:ext cx="8915040" cy="5663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C00000"/>
                </a:solidFill>
                <a:latin typeface="Baskerville Old Face"/>
              </a:rPr>
              <a:t>Example – 5 : Accept a number through the keyboard. Display whether the given number is prime or not.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B0F0"/>
                </a:solidFill>
                <a:latin typeface="Baskerville Old Face"/>
              </a:rPr>
              <a:t> 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#include&lt;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stdio.h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&gt;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#include&lt;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conio.h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&gt;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 void main()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 {	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int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 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i,num,r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clrscr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(); 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printf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(" Enter the number : ");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scanf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("%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d",&amp;num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for(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i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=2;i&lt;=num /2;i++)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{    r = num % 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i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;	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if(r = = 0)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 {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   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printf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(" %d is not a prime 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no",num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   </a:t>
            </a:r>
            <a:r>
              <a:rPr lang="en-IN" sz="2400" dirty="0" err="1">
                <a:solidFill>
                  <a:srgbClr val="0070C0"/>
                </a:solidFill>
                <a:latin typeface="Baskerville Old Face"/>
              </a:rPr>
              <a:t>getch</a:t>
            </a: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();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   exit(0);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	     } 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IN" sz="2400" dirty="0" smtClean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CustomShape 2"/>
          <p:cNvSpPr/>
          <p:nvPr/>
        </p:nvSpPr>
        <p:spPr>
          <a:xfrm>
            <a:off x="228600" y="228600"/>
            <a:ext cx="8915040" cy="17007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	printf(" %d is a prime number ",num);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	 getch();</a:t>
            </a:r>
            <a:endParaRPr/>
          </a:p>
          <a:p>
            <a:pPr>
              <a:lnSpc>
                <a:spcPct val="100000"/>
              </a:lnSpc>
            </a:pPr>
            <a:r>
              <a:rPr lang="en-IN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B0F0"/>
                </a:solidFill>
                <a:latin typeface="Baskerville Old Face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73" name="CustomShape 3"/>
          <p:cNvSpPr/>
          <p:nvPr/>
        </p:nvSpPr>
        <p:spPr>
          <a:xfrm>
            <a:off x="6246000" y="3657600"/>
            <a:ext cx="2437920" cy="1904700"/>
          </a:xfrm>
          <a:prstGeom prst="rect">
            <a:avLst/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Enter the number : 121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121 is not a prime no</a:t>
            </a:r>
            <a:endParaRPr/>
          </a:p>
          <a:p>
            <a:pPr>
              <a:lnSpc>
                <a:spcPct val="100000"/>
              </a:lnSpc>
            </a:pPr>
            <a:r>
              <a:rPr lang="en-IN" sz="2000">
                <a:solidFill>
                  <a:srgbClr val="FFFFFF"/>
                </a:solidFill>
                <a:latin typeface="Baskerville Old Face"/>
              </a:rPr>
              <a:t> 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CustomShape 1"/>
          <p:cNvSpPr/>
          <p:nvPr/>
        </p:nvSpPr>
        <p:spPr>
          <a:xfrm>
            <a:off x="6426000" y="2835000"/>
            <a:ext cx="1011600" cy="380400"/>
          </a:xfrm>
          <a:prstGeom prst="rect">
            <a:avLst/>
          </a:prstGeom>
          <a:noFill/>
          <a:ln w="28440">
            <a:noFill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false</a:t>
            </a:r>
            <a:endParaRPr/>
          </a:p>
        </p:txBody>
      </p:sp>
      <p:sp>
        <p:nvSpPr>
          <p:cNvPr id="759" name="CustomShape 2"/>
          <p:cNvSpPr/>
          <p:nvPr/>
        </p:nvSpPr>
        <p:spPr>
          <a:xfrm>
            <a:off x="4491000" y="2684700"/>
            <a:ext cx="2134440" cy="1187100"/>
          </a:xfrm>
          <a:prstGeom prst="diamond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60" name="CustomShape 3"/>
          <p:cNvSpPr/>
          <p:nvPr/>
        </p:nvSpPr>
        <p:spPr>
          <a:xfrm>
            <a:off x="5116320" y="2880900"/>
            <a:ext cx="838080" cy="6840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a&gt;b</a:t>
            </a:r>
            <a:endParaRPr/>
          </a:p>
        </p:txBody>
      </p:sp>
      <p:sp>
        <p:nvSpPr>
          <p:cNvPr id="761" name="Line 4"/>
          <p:cNvSpPr/>
          <p:nvPr/>
        </p:nvSpPr>
        <p:spPr>
          <a:xfrm flipV="1">
            <a:off x="6634440" y="3277500"/>
            <a:ext cx="498600" cy="1200"/>
          </a:xfrm>
          <a:prstGeom prst="line">
            <a:avLst/>
          </a:prstGeom>
          <a:ln w="28440">
            <a:solidFill>
              <a:srgbClr val="C00000"/>
            </a:solidFill>
            <a:round/>
          </a:ln>
        </p:spPr>
      </p:sp>
      <p:sp>
        <p:nvSpPr>
          <p:cNvPr id="762" name="CustomShape 5"/>
          <p:cNvSpPr/>
          <p:nvPr/>
        </p:nvSpPr>
        <p:spPr>
          <a:xfrm rot="5400000" flipH="1">
            <a:off x="5284140" y="2393310"/>
            <a:ext cx="547800" cy="8280"/>
          </a:xfrm>
          <a:prstGeom prst="straightConnector1">
            <a:avLst/>
          </a:prstGeom>
          <a:noFill/>
          <a:ln w="3168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63" name="CustomShape 6"/>
          <p:cNvSpPr/>
          <p:nvPr/>
        </p:nvSpPr>
        <p:spPr>
          <a:xfrm rot="10800000">
            <a:off x="6219360" y="5760600"/>
            <a:ext cx="914040" cy="120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arrow" w="med" len="med"/>
          </a:ln>
        </p:spPr>
      </p:sp>
      <p:sp>
        <p:nvSpPr>
          <p:cNvPr id="764" name="Line 7"/>
          <p:cNvSpPr/>
          <p:nvPr/>
        </p:nvSpPr>
        <p:spPr>
          <a:xfrm flipV="1">
            <a:off x="3975480" y="3279900"/>
            <a:ext cx="498600" cy="900"/>
          </a:xfrm>
          <a:prstGeom prst="line">
            <a:avLst/>
          </a:prstGeom>
          <a:ln w="28440">
            <a:solidFill>
              <a:srgbClr val="C00000"/>
            </a:solidFill>
            <a:round/>
          </a:ln>
        </p:spPr>
      </p:sp>
      <p:sp>
        <p:nvSpPr>
          <p:cNvPr id="765" name="CustomShape 8"/>
          <p:cNvSpPr/>
          <p:nvPr/>
        </p:nvSpPr>
        <p:spPr>
          <a:xfrm>
            <a:off x="3727800" y="2682900"/>
            <a:ext cx="751680" cy="684000"/>
          </a:xfrm>
          <a:prstGeom prst="rect">
            <a:avLst/>
          </a:prstGeom>
          <a:noFill/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b="1">
                <a:solidFill>
                  <a:srgbClr val="00B050"/>
                </a:solidFill>
                <a:latin typeface="Baskerville Old Face"/>
              </a:rPr>
              <a:t>true</a:t>
            </a:r>
            <a:endParaRPr/>
          </a:p>
        </p:txBody>
      </p:sp>
      <p:sp>
        <p:nvSpPr>
          <p:cNvPr id="766" name="CustomShape 9"/>
          <p:cNvSpPr/>
          <p:nvPr/>
        </p:nvSpPr>
        <p:spPr>
          <a:xfrm>
            <a:off x="6096960" y="4191600"/>
            <a:ext cx="2356200" cy="671400"/>
          </a:xfrm>
          <a:prstGeom prst="rect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67" name="CustomShape 10"/>
          <p:cNvSpPr/>
          <p:nvPr/>
        </p:nvSpPr>
        <p:spPr>
          <a:xfrm>
            <a:off x="6249240" y="4134000"/>
            <a:ext cx="1919160" cy="7854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 b="1">
                <a:solidFill>
                  <a:srgbClr val="00B050"/>
                </a:solidFill>
                <a:latin typeface="Baskerville Old Face"/>
              </a:rPr>
              <a:t>b is larger</a:t>
            </a:r>
            <a:endParaRPr/>
          </a:p>
        </p:txBody>
      </p:sp>
      <p:sp>
        <p:nvSpPr>
          <p:cNvPr id="768" name="CustomShape 11"/>
          <p:cNvSpPr/>
          <p:nvPr/>
        </p:nvSpPr>
        <p:spPr>
          <a:xfrm rot="5400000">
            <a:off x="6703890" y="53117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</a:ln>
        </p:spPr>
      </p:sp>
      <p:sp>
        <p:nvSpPr>
          <p:cNvPr id="769" name="CustomShape 12"/>
          <p:cNvSpPr/>
          <p:nvPr/>
        </p:nvSpPr>
        <p:spPr>
          <a:xfrm rot="5400000">
            <a:off x="6692370" y="37172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70" name="CustomShape 13"/>
          <p:cNvSpPr/>
          <p:nvPr/>
        </p:nvSpPr>
        <p:spPr>
          <a:xfrm>
            <a:off x="2666880" y="4267200"/>
            <a:ext cx="2103480" cy="654000"/>
          </a:xfrm>
          <a:prstGeom prst="rect">
            <a:avLst/>
          </a:prstGeom>
          <a:solidFill>
            <a:srgbClr val="FFFFFF"/>
          </a:solidFill>
          <a:ln w="28440">
            <a:solidFill>
              <a:srgbClr val="C00000"/>
            </a:solidFill>
            <a:miter/>
          </a:ln>
        </p:spPr>
      </p:sp>
      <p:sp>
        <p:nvSpPr>
          <p:cNvPr id="771" name="CustomShape 14"/>
          <p:cNvSpPr/>
          <p:nvPr/>
        </p:nvSpPr>
        <p:spPr>
          <a:xfrm>
            <a:off x="2781360" y="4214400"/>
            <a:ext cx="1908360" cy="785400"/>
          </a:xfrm>
          <a:prstGeom prst="rect">
            <a:avLst/>
          </a:prstGeom>
          <a:solidFill>
            <a:srgbClr val="FFFFFF"/>
          </a:solidFill>
          <a:ln w="28440"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 b="1">
                <a:solidFill>
                  <a:srgbClr val="00B050"/>
                </a:solidFill>
                <a:latin typeface="Baskerville Old Face"/>
              </a:rPr>
              <a:t>a is larger</a:t>
            </a:r>
            <a:endParaRPr/>
          </a:p>
        </p:txBody>
      </p:sp>
      <p:sp>
        <p:nvSpPr>
          <p:cNvPr id="772" name="CustomShape 15"/>
          <p:cNvSpPr/>
          <p:nvPr/>
        </p:nvSpPr>
        <p:spPr>
          <a:xfrm rot="5400000">
            <a:off x="3537330" y="53663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</a:ln>
        </p:spPr>
      </p:sp>
      <p:sp>
        <p:nvSpPr>
          <p:cNvPr id="773" name="CustomShape 16"/>
          <p:cNvSpPr/>
          <p:nvPr/>
        </p:nvSpPr>
        <p:spPr>
          <a:xfrm rot="5400000">
            <a:off x="3539850" y="3730710"/>
            <a:ext cx="914100" cy="108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triangle" w="lg" len="med"/>
          </a:ln>
        </p:spPr>
      </p:sp>
      <p:sp>
        <p:nvSpPr>
          <p:cNvPr id="774" name="CustomShape 17"/>
          <p:cNvSpPr/>
          <p:nvPr/>
        </p:nvSpPr>
        <p:spPr>
          <a:xfrm>
            <a:off x="3996360" y="5803800"/>
            <a:ext cx="914040" cy="1200"/>
          </a:xfrm>
          <a:prstGeom prst="straightConnector1">
            <a:avLst/>
          </a:prstGeom>
          <a:noFill/>
          <a:ln w="28440">
            <a:solidFill>
              <a:srgbClr val="C00000"/>
            </a:solidFill>
            <a:round/>
            <a:tailEnd type="arrow" w="med" len="med"/>
          </a:ln>
        </p:spPr>
      </p:sp>
      <p:sp>
        <p:nvSpPr>
          <p:cNvPr id="775" name="CustomShape 18"/>
          <p:cNvSpPr/>
          <p:nvPr/>
        </p:nvSpPr>
        <p:spPr>
          <a:xfrm>
            <a:off x="328680" y="353700"/>
            <a:ext cx="4571640" cy="1497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e.g. if(a&gt;b)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printf(“a is larger”);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       else</a:t>
            </a:r>
            <a:endParaRPr/>
          </a:p>
          <a:p>
            <a:pPr>
              <a:lnSpc>
                <a:spcPct val="100000"/>
              </a:lnSpc>
            </a:pPr>
            <a:r>
              <a:rPr lang="en-IN" sz="2800">
                <a:solidFill>
                  <a:srgbClr val="0070C0"/>
                </a:solidFill>
                <a:latin typeface="Baskerville Old Face"/>
              </a:rPr>
              <a:t>	printf(“b is larger”);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TextShape 1"/>
          <p:cNvSpPr txBox="1"/>
          <p:nvPr/>
        </p:nvSpPr>
        <p:spPr>
          <a:xfrm>
            <a:off x="457200" y="3810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3. Nested  if…else statements: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The if clause and the else part may contain a compound statement.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Either or both may contain another if  or  if….else statement. This is called the nesting of if…else statements.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TextShape 1"/>
          <p:cNvSpPr txBox="1"/>
          <p:nvPr/>
        </p:nvSpPr>
        <p:spPr>
          <a:xfrm>
            <a:off x="457200" y="228600"/>
            <a:ext cx="8229240" cy="5790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Syntax:     	if(condition 1)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{	if(condition 2)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  			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	statement – 1;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	statement – 2;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	statement – 3;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TextShape 1"/>
          <p:cNvSpPr txBox="1"/>
          <p:nvPr/>
        </p:nvSpPr>
        <p:spPr>
          <a:xfrm>
            <a:off x="457200" y="152400"/>
            <a:ext cx="8229240" cy="586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E.g.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if(a&gt;b)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		if(a&gt;c)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printf(“a is largest”);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printf(“c is largest”);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if(b&gt;c)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printf(“b is largest”);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else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	printf(“c is largest”);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2249</Words>
  <Application>Microsoft Office PowerPoint</Application>
  <PresentationFormat>On-screen Show (4:3)</PresentationFormat>
  <Paragraphs>706</Paragraphs>
  <Slides>58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3</cp:revision>
  <dcterms:created xsi:type="dcterms:W3CDTF">2016-03-25T13:36:37Z</dcterms:created>
  <dcterms:modified xsi:type="dcterms:W3CDTF">2016-03-25T14:00:13Z</dcterms:modified>
</cp:coreProperties>
</file>