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7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09" r:id="rId10"/>
    <p:sldId id="281" r:id="rId11"/>
    <p:sldId id="282" r:id="rId12"/>
    <p:sldId id="283" r:id="rId13"/>
    <p:sldId id="284" r:id="rId14"/>
    <p:sldId id="286" r:id="rId15"/>
    <p:sldId id="285" r:id="rId16"/>
    <p:sldId id="287" r:id="rId17"/>
    <p:sldId id="288" r:id="rId18"/>
    <p:sldId id="289" r:id="rId19"/>
    <p:sldId id="291" r:id="rId20"/>
    <p:sldId id="295" r:id="rId21"/>
    <p:sldId id="265" r:id="rId22"/>
    <p:sldId id="266" r:id="rId23"/>
    <p:sldId id="267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17" r:id="rId37"/>
    <p:sldId id="318" r:id="rId38"/>
    <p:sldId id="319" r:id="rId39"/>
    <p:sldId id="320" r:id="rId40"/>
    <p:sldId id="321" r:id="rId41"/>
    <p:sldId id="322" r:id="rId42"/>
    <p:sldId id="323" r:id="rId43"/>
    <p:sldId id="324" r:id="rId44"/>
    <p:sldId id="325" r:id="rId45"/>
    <p:sldId id="326" r:id="rId46"/>
    <p:sldId id="327" r:id="rId47"/>
    <p:sldId id="328" r:id="rId48"/>
    <p:sldId id="329" r:id="rId49"/>
    <p:sldId id="330" r:id="rId50"/>
    <p:sldId id="331" r:id="rId51"/>
    <p:sldId id="332" r:id="rId52"/>
    <p:sldId id="333" r:id="rId53"/>
    <p:sldId id="334" r:id="rId54"/>
    <p:sldId id="335" r:id="rId55"/>
    <p:sldId id="336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57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29E5D-5958-44D6-8033-2348475D1F8C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2B975-47E0-4E24-BDEC-C1DDFA1D3E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A683F-4C14-4BE4-B9BA-9C83A822235A}" type="datetimeFigureOut">
              <a:rPr lang="en-US" smtClean="0"/>
              <a:t>13/12/2015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5E7AD-A130-4EFD-A468-7614B3D383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extShape 1"/>
          <p:cNvSpPr txBox="1"/>
          <p:nvPr/>
        </p:nvSpPr>
        <p:spPr>
          <a:xfrm>
            <a:off x="457200" y="1752600"/>
            <a:ext cx="8229240" cy="20571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 b="1" u="sng" dirty="0">
                <a:solidFill>
                  <a:srgbClr val="C00000"/>
                </a:solidFill>
                <a:latin typeface="comic"/>
              </a:rPr>
              <a:t>Chapter  </a:t>
            </a:r>
            <a:r>
              <a:rPr lang="en-US" sz="3600" b="1" u="sng" dirty="0" smtClean="0">
                <a:solidFill>
                  <a:srgbClr val="C00000"/>
                </a:solidFill>
                <a:latin typeface="comic"/>
              </a:rPr>
              <a:t>1</a:t>
            </a:r>
          </a:p>
          <a:p>
            <a:pPr algn="ctr">
              <a:lnSpc>
                <a:spcPts val="2046"/>
              </a:lnSpc>
            </a:pPr>
            <a:endParaRPr lang="en-US" sz="3600" b="1" u="sng" dirty="0">
              <a:solidFill>
                <a:srgbClr val="C00000"/>
              </a:solidFill>
              <a:latin typeface="comic"/>
            </a:endParaRPr>
          </a:p>
          <a:p>
            <a:pPr algn="ctr">
              <a:lnSpc>
                <a:spcPts val="2046"/>
              </a:lnSpc>
            </a:pPr>
            <a:endParaRPr lang="en-US" sz="3600" b="1" u="sng" dirty="0" smtClean="0">
              <a:solidFill>
                <a:srgbClr val="C00000"/>
              </a:solidFill>
              <a:latin typeface="comic"/>
            </a:endParaRPr>
          </a:p>
          <a:p>
            <a:pPr algn="ctr">
              <a:lnSpc>
                <a:spcPts val="2046"/>
              </a:lnSpc>
            </a:pPr>
            <a:r>
              <a:rPr lang="en-US" sz="3600" b="1" dirty="0">
                <a:solidFill>
                  <a:srgbClr val="C00000"/>
                </a:solidFill>
                <a:latin typeface="comic"/>
              </a:rPr>
              <a:t>
</a:t>
            </a:r>
            <a:r>
              <a:rPr lang="en-US" sz="3600" b="1" u="sng" dirty="0">
                <a:solidFill>
                  <a:srgbClr val="C00000"/>
                </a:solidFill>
                <a:latin typeface="comic"/>
              </a:rPr>
              <a:t>Introduction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TextShape 2"/>
          <p:cNvSpPr txBox="1"/>
          <p:nvPr/>
        </p:nvSpPr>
        <p:spPr>
          <a:xfrm>
            <a:off x="533520" y="1828800"/>
            <a:ext cx="8305560" cy="4190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‘C’ CHARACTER SET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C character set consists of upper and lowercase 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alphabets,digits,special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character and white spaces.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Alphabets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A B C ………………..Z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a b c …………………z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Digits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0 1 2 3 4 5 6 7 8 9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Shape 1"/>
          <p:cNvSpPr txBox="1"/>
          <p:nvPr/>
        </p:nvSpPr>
        <p:spPr>
          <a:xfrm>
            <a:off x="533520" y="838200"/>
            <a:ext cx="8305560" cy="518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Special Characters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, . ; : # ‘ “ ! | ~ &lt; &gt; { } ( ) - _ $ % &amp; ^ * + [ ] / \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White space characters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Blank space ,new-line(\n),carriage return(\r),          form feed(\f), horizontal tab(\t), Vertical tab(\v)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extShape 1"/>
          <p:cNvSpPr txBox="1"/>
          <p:nvPr/>
        </p:nvSpPr>
        <p:spPr>
          <a:xfrm>
            <a:off x="609480" y="1295400"/>
            <a:ext cx="8076960" cy="4724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smallest individual units in a C program are called tokens as shown below.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33" name="CustomShape 3"/>
          <p:cNvSpPr/>
          <p:nvPr/>
        </p:nvSpPr>
        <p:spPr>
          <a:xfrm>
            <a:off x="3721320" y="2438400"/>
            <a:ext cx="1294920" cy="8379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 Tokens</a:t>
            </a:r>
            <a:endParaRPr/>
          </a:p>
        </p:txBody>
      </p:sp>
      <p:sp>
        <p:nvSpPr>
          <p:cNvPr id="434" name="CustomShape 4"/>
          <p:cNvSpPr/>
          <p:nvPr/>
        </p:nvSpPr>
        <p:spPr>
          <a:xfrm>
            <a:off x="304920" y="4261500"/>
            <a:ext cx="1828440" cy="456900"/>
          </a:xfrm>
          <a:prstGeom prst="rect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Identifiers</a:t>
            </a:r>
            <a:endParaRPr/>
          </a:p>
        </p:txBody>
      </p:sp>
      <p:sp>
        <p:nvSpPr>
          <p:cNvPr id="435" name="CustomShape 5"/>
          <p:cNvSpPr/>
          <p:nvPr/>
        </p:nvSpPr>
        <p:spPr>
          <a:xfrm>
            <a:off x="1600200" y="5195100"/>
            <a:ext cx="1828440" cy="5196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Keywords</a:t>
            </a:r>
            <a:endParaRPr/>
          </a:p>
        </p:txBody>
      </p:sp>
      <p:sp>
        <p:nvSpPr>
          <p:cNvPr id="436" name="CustomShape 6"/>
          <p:cNvSpPr/>
          <p:nvPr/>
        </p:nvSpPr>
        <p:spPr>
          <a:xfrm>
            <a:off x="2895480" y="4267200"/>
            <a:ext cx="1828440" cy="4569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Constants</a:t>
            </a:r>
            <a:endParaRPr/>
          </a:p>
        </p:txBody>
      </p:sp>
      <p:sp>
        <p:nvSpPr>
          <p:cNvPr id="437" name="CustomShape 7"/>
          <p:cNvSpPr/>
          <p:nvPr/>
        </p:nvSpPr>
        <p:spPr>
          <a:xfrm>
            <a:off x="4429800" y="5181600"/>
            <a:ext cx="1599840" cy="8379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String literals</a:t>
            </a:r>
            <a:endParaRPr/>
          </a:p>
        </p:txBody>
      </p:sp>
      <p:sp>
        <p:nvSpPr>
          <p:cNvPr id="438" name="CustomShape 8"/>
          <p:cNvSpPr/>
          <p:nvPr/>
        </p:nvSpPr>
        <p:spPr>
          <a:xfrm>
            <a:off x="5572800" y="4267200"/>
            <a:ext cx="1828440" cy="4569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Operators</a:t>
            </a:r>
            <a:endParaRPr/>
          </a:p>
        </p:txBody>
      </p:sp>
      <p:sp>
        <p:nvSpPr>
          <p:cNvPr id="439" name="Line 9"/>
          <p:cNvSpPr/>
          <p:nvPr/>
        </p:nvSpPr>
        <p:spPr>
          <a:xfrm>
            <a:off x="1184760" y="3733800"/>
            <a:ext cx="6675120" cy="1500"/>
          </a:xfrm>
          <a:prstGeom prst="line">
            <a:avLst/>
          </a:prstGeom>
          <a:ln w="28440">
            <a:solidFill>
              <a:srgbClr val="5B72B2"/>
            </a:solidFill>
            <a:round/>
          </a:ln>
        </p:spPr>
      </p:sp>
      <p:sp>
        <p:nvSpPr>
          <p:cNvPr id="440" name="CustomShape 10"/>
          <p:cNvSpPr/>
          <p:nvPr/>
        </p:nvSpPr>
        <p:spPr>
          <a:xfrm>
            <a:off x="1173600" y="3725700"/>
            <a:ext cx="360" cy="53010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1" name="CustomShape 11"/>
          <p:cNvSpPr/>
          <p:nvPr/>
        </p:nvSpPr>
        <p:spPr>
          <a:xfrm>
            <a:off x="3841560" y="3733800"/>
            <a:ext cx="360" cy="53310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2" name="CustomShape 12"/>
          <p:cNvSpPr/>
          <p:nvPr/>
        </p:nvSpPr>
        <p:spPr>
          <a:xfrm rot="5400000">
            <a:off x="1774680" y="4461570"/>
            <a:ext cx="1438800" cy="36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3" name="CustomShape 13"/>
          <p:cNvSpPr/>
          <p:nvPr/>
        </p:nvSpPr>
        <p:spPr>
          <a:xfrm>
            <a:off x="5159880" y="3741900"/>
            <a:ext cx="360" cy="143940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4" name="CustomShape 14"/>
          <p:cNvSpPr/>
          <p:nvPr/>
        </p:nvSpPr>
        <p:spPr>
          <a:xfrm>
            <a:off x="6441120" y="3769200"/>
            <a:ext cx="360" cy="52500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5" name="Line 15"/>
          <p:cNvSpPr/>
          <p:nvPr/>
        </p:nvSpPr>
        <p:spPr>
          <a:xfrm flipH="1">
            <a:off x="4367880" y="3276600"/>
            <a:ext cx="1080" cy="465900"/>
          </a:xfrm>
          <a:prstGeom prst="line">
            <a:avLst/>
          </a:prstGeom>
          <a:ln w="28440">
            <a:solidFill>
              <a:srgbClr val="5B72B2"/>
            </a:solidFill>
            <a:round/>
          </a:ln>
        </p:spPr>
      </p:sp>
      <p:sp>
        <p:nvSpPr>
          <p:cNvPr id="446" name="CustomShape 16"/>
          <p:cNvSpPr/>
          <p:nvPr/>
        </p:nvSpPr>
        <p:spPr>
          <a:xfrm>
            <a:off x="7183440" y="5170200"/>
            <a:ext cx="1608840" cy="849300"/>
          </a:xfrm>
          <a:prstGeom prst="flowChartProcess">
            <a:avLst/>
          </a:prstGeom>
          <a:solidFill>
            <a:srgbClr val="FFFFFF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Other Symbols</a:t>
            </a:r>
            <a:endParaRPr/>
          </a:p>
        </p:txBody>
      </p:sp>
      <p:sp>
        <p:nvSpPr>
          <p:cNvPr id="447" name="CustomShape 17"/>
          <p:cNvSpPr/>
          <p:nvPr/>
        </p:nvSpPr>
        <p:spPr>
          <a:xfrm>
            <a:off x="7878240" y="3730500"/>
            <a:ext cx="360" cy="1439400"/>
          </a:xfrm>
          <a:prstGeom prst="straightConnector1">
            <a:avLst/>
          </a:prstGeom>
          <a:noFill/>
          <a:ln w="2844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448" name="CustomShape 18"/>
          <p:cNvSpPr/>
          <p:nvPr/>
        </p:nvSpPr>
        <p:spPr>
          <a:xfrm>
            <a:off x="609480" y="457200"/>
            <a:ext cx="4190760" cy="532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3600">
                <a:solidFill>
                  <a:srgbClr val="C00000"/>
                </a:solidFill>
                <a:latin typeface="Baskerville Old Face"/>
              </a:rPr>
              <a:t>C Tokens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TextShape 1"/>
          <p:cNvSpPr txBox="1"/>
          <p:nvPr/>
        </p:nvSpPr>
        <p:spPr>
          <a:xfrm>
            <a:off x="609480" y="274500"/>
            <a:ext cx="8076960" cy="6396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600" b="1">
                <a:solidFill>
                  <a:srgbClr val="C00000"/>
                </a:solidFill>
                <a:latin typeface="Baskerville Old Face"/>
              </a:rPr>
              <a:t>Identifiers and keywords</a:t>
            </a:r>
            <a:endParaRPr/>
          </a:p>
        </p:txBody>
      </p:sp>
      <p:sp>
        <p:nvSpPr>
          <p:cNvPr id="450" name="TextShape 2"/>
          <p:cNvSpPr txBox="1"/>
          <p:nvPr/>
        </p:nvSpPr>
        <p:spPr>
          <a:xfrm>
            <a:off x="609480" y="1524000"/>
            <a:ext cx="8076960" cy="4495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Identifiers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:-</a:t>
            </a:r>
            <a:r>
              <a:rPr lang="en-US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identifiers are names given to program elements such as variables, constants &amp; functions.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Rate_of_interest ,add_matrix, PI ,a123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Shape 1"/>
          <p:cNvSpPr txBox="1"/>
          <p:nvPr/>
        </p:nvSpPr>
        <p:spPr>
          <a:xfrm>
            <a:off x="914400" y="274500"/>
            <a:ext cx="7772040" cy="5634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600" b="1">
                <a:solidFill>
                  <a:srgbClr val="C00000"/>
                </a:solidFill>
                <a:latin typeface="Baskerville Old Face"/>
              </a:rPr>
              <a:t>CONSTANTS</a:t>
            </a:r>
            <a:endParaRPr/>
          </a:p>
        </p:txBody>
      </p:sp>
      <p:sp>
        <p:nvSpPr>
          <p:cNvPr id="456" name="TextShape 2"/>
          <p:cNvSpPr txBox="1"/>
          <p:nvPr/>
        </p:nvSpPr>
        <p:spPr>
          <a:xfrm>
            <a:off x="609480" y="1066800"/>
            <a:ext cx="8000640" cy="5105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Constants refer to fixed values that do not change during program execution .They can be classified as: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integer constants.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floating point  constants.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characters constants.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string literals.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enumeration constants.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TextShape 1"/>
          <p:cNvSpPr txBox="1"/>
          <p:nvPr/>
        </p:nvSpPr>
        <p:spPr>
          <a:xfrm>
            <a:off x="304920" y="381000"/>
            <a:ext cx="845784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Keywords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T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hese are the reserved words and are predefined by the language. In C there are 32 keywords. They are 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454" name="Table 3"/>
          <p:cNvGraphicFramePr/>
          <p:nvPr/>
        </p:nvGraphicFramePr>
        <p:xfrm>
          <a:off x="1143000" y="1981200"/>
          <a:ext cx="6705360" cy="4424424"/>
        </p:xfrm>
        <a:graphic>
          <a:graphicData uri="http://schemas.openxmlformats.org/drawingml/2006/table">
            <a:tbl>
              <a:tblPr/>
              <a:tblGrid>
                <a:gridCol w="1676160"/>
                <a:gridCol w="1676160"/>
                <a:gridCol w="1676160"/>
                <a:gridCol w="1676880"/>
              </a:tblGrid>
              <a:tr h="304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auto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double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int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struct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break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else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long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switch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case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 dirty="0" err="1">
                          <a:solidFill>
                            <a:srgbClr val="0070C0"/>
                          </a:solidFill>
                          <a:latin typeface="Baskerville Old Face"/>
                        </a:rPr>
                        <a:t>enum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register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typedef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char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extern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return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union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const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float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short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unsigned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continue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for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signed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void</a:t>
                      </a:r>
                      <a:endParaRPr sz="1500"/>
                    </a:p>
                  </a:txBody>
                  <a:tcPr marT="38100" marB="38100"/>
                </a:tc>
              </a:tr>
              <a:tr h="569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default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goto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sizeof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volatile</a:t>
                      </a:r>
                      <a:endParaRPr sz="1500"/>
                    </a:p>
                  </a:txBody>
                  <a:tcPr marT="38100" marB="38100"/>
                </a:tc>
              </a:tr>
              <a:tr h="315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do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if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static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while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extShape 1"/>
          <p:cNvSpPr txBox="1"/>
          <p:nvPr/>
        </p:nvSpPr>
        <p:spPr>
          <a:xfrm>
            <a:off x="609480" y="304800"/>
            <a:ext cx="8076960" cy="5331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Integer Constants</a:t>
            </a:r>
            <a:endParaRPr/>
          </a:p>
        </p:txBody>
      </p:sp>
      <p:sp>
        <p:nvSpPr>
          <p:cNvPr id="459" name="TextShape 2"/>
          <p:cNvSpPr txBox="1"/>
          <p:nvPr/>
        </p:nvSpPr>
        <p:spPr>
          <a:xfrm>
            <a:off x="533520" y="990600"/>
            <a:ext cx="8152920" cy="502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An integer constants refers  to whole numbers.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can be specified as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Ordinary Decimal number(base 10).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Octal numbers(base 8)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Hexadecimal numbers(base 16)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TextShape 1"/>
          <p:cNvSpPr txBox="1"/>
          <p:nvPr/>
        </p:nvSpPr>
        <p:spPr>
          <a:xfrm>
            <a:off x="609480" y="304800"/>
            <a:ext cx="8076960" cy="5331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Integer Constants</a:t>
            </a:r>
            <a:endParaRPr/>
          </a:p>
        </p:txBody>
      </p:sp>
      <p:sp>
        <p:nvSpPr>
          <p:cNvPr id="462" name="TextShape 2"/>
          <p:cNvSpPr txBox="1"/>
          <p:nvPr/>
        </p:nvSpPr>
        <p:spPr>
          <a:xfrm>
            <a:off x="533520" y="990600"/>
            <a:ext cx="8152920" cy="502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An integer constant has to follow rule as ::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romanU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contains a sequence of digits from 0 to 9(octal constant  contains digit from 0 to 7, Hexadecimal constant contains digit from 0 to 9 and letters A-F).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romanU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An octal constant is preceded with ‘o’ and hexadecimal constants with OX or ox.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romanU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Examples 24,-567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TextShape 1"/>
          <p:cNvSpPr txBox="1"/>
          <p:nvPr/>
        </p:nvSpPr>
        <p:spPr>
          <a:xfrm>
            <a:off x="522000" y="152400"/>
            <a:ext cx="8610120" cy="6093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Floating Point Constants</a:t>
            </a:r>
            <a:endParaRPr/>
          </a:p>
        </p:txBody>
      </p:sp>
      <p:sp>
        <p:nvSpPr>
          <p:cNvPr id="465" name="TextShape 2"/>
          <p:cNvSpPr txBox="1"/>
          <p:nvPr/>
        </p:nvSpPr>
        <p:spPr>
          <a:xfrm>
            <a:off x="380880" y="838200"/>
            <a:ext cx="8305560" cy="4952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These are real numbers having a decimal point or an exponential or both.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Rules for floating point representation.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romanU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They have a decimal point and digits from 0 to 9.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romanU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Examples :: 0.345,876.89,-9.78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Character Constant</a:t>
            </a:r>
            <a:endParaRPr/>
          </a:p>
        </p:txBody>
      </p:sp>
      <p:sp>
        <p:nvSpPr>
          <p:cNvPr id="472" name="TextShape 2"/>
          <p:cNvSpPr txBox="1"/>
          <p:nvPr/>
        </p:nvSpPr>
        <p:spPr>
          <a:xfrm>
            <a:off x="457200" y="1095300"/>
            <a:ext cx="8229240" cy="452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character constant is any single character from C character  set enclosed within single quotes.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‘a’, ’#’, ’5’.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Internally every character is identified by a numeric value which is known as ASCII value..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the character  A has ASCII value as 65 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Shape 1"/>
          <p:cNvSpPr txBox="1"/>
          <p:nvPr/>
        </p:nvSpPr>
        <p:spPr>
          <a:xfrm>
            <a:off x="838080" y="457200"/>
            <a:ext cx="7772040" cy="14475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5400" b="1" u="sng" dirty="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4000" b="1" u="sng" dirty="0">
                <a:solidFill>
                  <a:srgbClr val="C00000"/>
                </a:solidFill>
                <a:latin typeface="Baskerville Old Face"/>
              </a:rPr>
              <a:t>Chapter 1
</a:t>
            </a:r>
            <a:endParaRPr lang="en-US" sz="4000" b="1" u="sng" dirty="0" smtClean="0">
              <a:solidFill>
                <a:srgbClr val="C00000"/>
              </a:solidFill>
              <a:latin typeface="Baskerville Old Face"/>
            </a:endParaRPr>
          </a:p>
          <a:p>
            <a:pPr algn="ctr">
              <a:lnSpc>
                <a:spcPts val="2046"/>
              </a:lnSpc>
            </a:pPr>
            <a:endParaRPr lang="en-US" sz="4000" b="1" u="sng" dirty="0">
              <a:solidFill>
                <a:srgbClr val="C00000"/>
              </a:solidFill>
              <a:latin typeface="Baskerville Old Face"/>
            </a:endParaRPr>
          </a:p>
          <a:p>
            <a:pPr algn="ctr">
              <a:lnSpc>
                <a:spcPts val="2046"/>
              </a:lnSpc>
            </a:pPr>
            <a:r>
              <a:rPr lang="en-US" sz="5400" b="1" u="sng" dirty="0" smtClean="0">
                <a:solidFill>
                  <a:srgbClr val="C00000"/>
                </a:solidFill>
                <a:latin typeface="Baskerville Old Face"/>
              </a:rPr>
              <a:t>Introduction</a:t>
            </a:r>
            <a:endParaRPr/>
          </a:p>
        </p:txBody>
      </p:sp>
      <p:sp>
        <p:nvSpPr>
          <p:cNvPr id="345" name="TextShape 2"/>
          <p:cNvSpPr txBox="1"/>
          <p:nvPr/>
        </p:nvSpPr>
        <p:spPr>
          <a:xfrm>
            <a:off x="838080" y="2057400"/>
            <a:ext cx="7772040" cy="3962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000" b="1" dirty="0">
                <a:solidFill>
                  <a:srgbClr val="C00000"/>
                </a:solidFill>
                <a:latin typeface="Baskerville Old Face"/>
              </a:rPr>
              <a:t>History</a:t>
            </a:r>
            <a:endParaRPr/>
          </a:p>
          <a:p>
            <a:pPr>
              <a:lnSpc>
                <a:spcPct val="100000"/>
              </a:lnSpc>
            </a:pPr>
            <a:r>
              <a:rPr lang="en-US" sz="3000" dirty="0">
                <a:solidFill>
                  <a:srgbClr val="0070C0"/>
                </a:solidFill>
                <a:latin typeface="Baskerville Old Face"/>
              </a:rPr>
              <a:t>C is developed by Dennis Ritchie at Bell Labs in 1972 and in 1978 the publication of The C Programming Language by Kernighan &amp; Ritchie caused a revolution in the computing world.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charRg st="0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charRg st="189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Shape 1"/>
          <p:cNvSpPr txBox="1"/>
          <p:nvPr/>
        </p:nvSpPr>
        <p:spPr>
          <a:xfrm>
            <a:off x="914400" y="228600"/>
            <a:ext cx="7772040" cy="5331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600" b="1">
                <a:solidFill>
                  <a:srgbClr val="C00000"/>
                </a:solidFill>
                <a:latin typeface="Baskerville Old Face"/>
              </a:rPr>
              <a:t>Variables</a:t>
            </a:r>
            <a:endParaRPr/>
          </a:p>
        </p:txBody>
      </p:sp>
      <p:sp>
        <p:nvSpPr>
          <p:cNvPr id="485" name="TextShape 2"/>
          <p:cNvSpPr txBox="1"/>
          <p:nvPr/>
        </p:nvSpPr>
        <p:spPr>
          <a:xfrm>
            <a:off x="914400" y="838200"/>
            <a:ext cx="7772040" cy="518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It is an identifier or symbolic name assigned to the memory location where data is stored.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 Int amount, roll_no, student_name, no1 etc.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TextShape 1"/>
          <p:cNvSpPr txBox="1"/>
          <p:nvPr/>
        </p:nvSpPr>
        <p:spPr>
          <a:xfrm>
            <a:off x="609480" y="609600"/>
            <a:ext cx="8076960" cy="5409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Compiler And Interpreter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Programs written in a high level language have to be converted into machine code in order to be executed.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software which does this translation is called a “Compiler “ or “Interpreter”.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" name="Table 1"/>
          <p:cNvGraphicFramePr/>
          <p:nvPr/>
        </p:nvGraphicFramePr>
        <p:xfrm>
          <a:off x="366480" y="1194900"/>
          <a:ext cx="8517240" cy="5400000"/>
        </p:xfrm>
        <a:graphic>
          <a:graphicData uri="http://schemas.openxmlformats.org/drawingml/2006/table">
            <a:tbl>
              <a:tblPr/>
              <a:tblGrid>
                <a:gridCol w="4182480"/>
                <a:gridCol w="4334760"/>
              </a:tblGrid>
              <a:tr h="686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b="1">
                          <a:solidFill>
                            <a:srgbClr val="C00000"/>
                          </a:solidFill>
                          <a:latin typeface="Baskerville Old Face"/>
                        </a:rPr>
                        <a:t>Compiler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b="1">
                          <a:solidFill>
                            <a:srgbClr val="C00000"/>
                          </a:solidFill>
                          <a:latin typeface="Baskerville Old Face"/>
                        </a:rPr>
                        <a:t>Interpreter</a:t>
                      </a:r>
                      <a:endParaRPr sz="1500"/>
                    </a:p>
                  </a:txBody>
                  <a:tcPr marT="38100" marB="38100"/>
                </a:tc>
              </a:tr>
              <a:tr h="159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Century Gothic"/>
                        <a:buAutoNum type="arabicPeriod"/>
                      </a:pP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A compiler takes the entire program and generates the object code for the program.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Century Gothic"/>
                        <a:buAutoNum type="arabicPeriod"/>
                      </a:pP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An interpreter takes a single instruction of the program, converts it to object code and executes it.</a:t>
                      </a:r>
                      <a:endParaRPr sz="1500"/>
                    </a:p>
                  </a:txBody>
                  <a:tcPr marT="38100" marB="38100"/>
                </a:tc>
              </a:tr>
              <a:tr h="1767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2.  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An intermediate file is created.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2.  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No intermediate file is created.</a:t>
                      </a:r>
                      <a:endParaRPr sz="150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/>
                    </a:p>
                  </a:txBody>
                  <a:tcPr marT="38100" marB="38100"/>
                </a:tc>
              </a:tr>
              <a:tr h="134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3.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The compiler not executes  the instruction.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3.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The Interpreter executes the instruction.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375" name="CustomShape 2"/>
          <p:cNvSpPr/>
          <p:nvPr/>
        </p:nvSpPr>
        <p:spPr>
          <a:xfrm>
            <a:off x="457200" y="86400"/>
            <a:ext cx="8305560" cy="601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C00000"/>
                </a:solidFill>
                <a:latin typeface="Baskerville Old Face"/>
              </a:rPr>
              <a:t>Difference between complier and Interpreter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6" name="Table 1"/>
          <p:cNvGraphicFramePr/>
          <p:nvPr/>
        </p:nvGraphicFramePr>
        <p:xfrm>
          <a:off x="457200" y="444600"/>
          <a:ext cx="8305560" cy="3827800"/>
        </p:xfrm>
        <a:graphic>
          <a:graphicData uri="http://schemas.openxmlformats.org/drawingml/2006/table">
            <a:tbl>
              <a:tblPr/>
              <a:tblGrid>
                <a:gridCol w="4152600"/>
                <a:gridCol w="4152960"/>
              </a:tblGrid>
              <a:tr h="510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 b="1" dirty="0">
                          <a:solidFill>
                            <a:srgbClr val="C00000"/>
                          </a:solidFill>
                          <a:latin typeface="Baskerville Old Face"/>
                        </a:rPr>
                        <a:t>Compiler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 b="1">
                          <a:solidFill>
                            <a:srgbClr val="C00000"/>
                          </a:solidFill>
                          <a:latin typeface="Baskerville Old Face"/>
                        </a:rPr>
                        <a:t>Interpreter</a:t>
                      </a:r>
                      <a:endParaRPr sz="1500"/>
                    </a:p>
                  </a:txBody>
                  <a:tcPr marT="38100" marB="38100"/>
                </a:tc>
              </a:tr>
              <a:tr h="145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4.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Once the object code is created ,the program need not be compiled every time before execution.</a:t>
                      </a:r>
                      <a:endParaRPr sz="2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4.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Every time a program is executed, conversion from high level to machine code has to be performed.</a:t>
                      </a:r>
                      <a:endParaRPr sz="2000"/>
                    </a:p>
                  </a:txBody>
                  <a:tcPr marT="38100" marB="38100"/>
                </a:tc>
              </a:tr>
              <a:tr h="92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5.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A compiler is Faster.</a:t>
                      </a:r>
                      <a:endParaRPr sz="2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5. 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Interpreter is slower</a:t>
                      </a:r>
                      <a:r>
                        <a:rPr lang="en-IN" sz="2000">
                          <a:solidFill>
                            <a:srgbClr val="00B0F0"/>
                          </a:solidFill>
                          <a:latin typeface="Baskerville Old Face"/>
                        </a:rPr>
                        <a:t>.</a:t>
                      </a:r>
                      <a:endParaRPr sz="2000"/>
                    </a:p>
                  </a:txBody>
                  <a:tcPr marT="38100" marB="38100"/>
                </a:tc>
              </a:tr>
              <a:tr h="929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6. 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More memory is required.</a:t>
                      </a:r>
                      <a:endParaRPr sz="2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6. 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Less memory is required.</a:t>
                      </a:r>
                      <a:endParaRPr sz="2000"/>
                    </a:p>
                  </a:txBody>
                  <a:tcPr marT="38100" marB="38100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4318000"/>
          <a:ext cx="8382000" cy="1587500"/>
        </p:xfrm>
        <a:graphic>
          <a:graphicData uri="http://schemas.openxmlformats.org/drawingml/2006/table">
            <a:tbl>
              <a:tblPr/>
              <a:tblGrid>
                <a:gridCol w="4190819"/>
                <a:gridCol w="4191181"/>
              </a:tblGrid>
              <a:tr h="10436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7. 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A list of errors is generated after the entire program is checked.</a:t>
                      </a:r>
                      <a:endParaRPr sz="2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7. 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A errors is generated for every instruction interpreted. So Debugging is easier. </a:t>
                      </a:r>
                      <a:endParaRPr sz="2000"/>
                    </a:p>
                  </a:txBody>
                  <a:tcPr marT="38100" marB="38100"/>
                </a:tc>
              </a:tr>
              <a:tr h="543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>
                          <a:solidFill>
                            <a:srgbClr val="C00000"/>
                          </a:solidFill>
                          <a:latin typeface="Baskerville Old Face"/>
                        </a:rPr>
                        <a:t>8.</a:t>
                      </a:r>
                      <a:r>
                        <a:rPr lang="en-IN" sz="2000">
                          <a:solidFill>
                            <a:srgbClr val="0070C0"/>
                          </a:solidFill>
                          <a:latin typeface="Baskerville Old Face"/>
                        </a:rPr>
                        <a:t>PASCAL,C use Compiler.</a:t>
                      </a:r>
                      <a:endParaRPr sz="2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000" dirty="0">
                          <a:solidFill>
                            <a:srgbClr val="C00000"/>
                          </a:solidFill>
                          <a:latin typeface="Baskerville Old Face"/>
                        </a:rPr>
                        <a:t>8.</a:t>
                      </a:r>
                      <a:r>
                        <a:rPr lang="en-IN" sz="20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BASIC has an interpreter.</a:t>
                      </a:r>
                      <a:endParaRPr sz="200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CustomShape 2"/>
          <p:cNvSpPr/>
          <p:nvPr/>
        </p:nvSpPr>
        <p:spPr>
          <a:xfrm>
            <a:off x="0" y="152400"/>
            <a:ext cx="9143640" cy="48747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3200" b="1">
                <a:solidFill>
                  <a:srgbClr val="C00000"/>
                </a:solidFill>
                <a:latin typeface="Calibri"/>
              </a:rPr>
              <a:t>Input :</a:t>
            </a:r>
            <a:r>
              <a:rPr lang="en-IN" sz="3200">
                <a:solidFill>
                  <a:srgbClr val="C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0000"/>
                </a:solidFill>
                <a:latin typeface="Calibri"/>
              </a:rPr>
              <a:t>In any programming language input means to feed some data into program. This can be given in the form of file or from command line. C programming language provides a set of built-in functions to read given input and feed it to the program as per requirement.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3200" b="1">
                <a:solidFill>
                  <a:srgbClr val="C00000"/>
                </a:solidFill>
                <a:latin typeface="Calibri"/>
              </a:rPr>
              <a:t>Output 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Palatino Linotype"/>
              </a:rPr>
              <a:t> </a:t>
            </a:r>
            <a:r>
              <a:rPr lang="en-IN" sz="2400">
                <a:solidFill>
                  <a:srgbClr val="000000"/>
                </a:solidFill>
                <a:latin typeface="Calibri"/>
              </a:rPr>
              <a:t>In any programming language output means to display some data on screen, printer or in any file. C programming language provides a set of built-in functions to output required data.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TextShape 1"/>
          <p:cNvSpPr txBox="1"/>
          <p:nvPr/>
        </p:nvSpPr>
        <p:spPr>
          <a:xfrm>
            <a:off x="228600" y="1143000"/>
            <a:ext cx="8610120" cy="518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There are some Input Functions in c programming :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Scanf()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It is used to read data from standard input device i.e. keyboard.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Syntax: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scanf(“control string”,&amp;var1,&amp;var2,-----,&amp;varn);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21" name="CustomShape 3"/>
          <p:cNvSpPr/>
          <p:nvPr/>
        </p:nvSpPr>
        <p:spPr>
          <a:xfrm>
            <a:off x="457200" y="268200"/>
            <a:ext cx="8381520" cy="532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3600" b="1">
                <a:solidFill>
                  <a:srgbClr val="C00000"/>
                </a:solidFill>
                <a:latin typeface="Baskerville Old Face"/>
              </a:rPr>
              <a:t>		    </a:t>
            </a:r>
            <a:r>
              <a:rPr lang="en-IN" sz="3600" b="1" u="sng">
                <a:solidFill>
                  <a:srgbClr val="C00000"/>
                </a:solidFill>
                <a:latin typeface="Baskerville Old Face"/>
              </a:rPr>
              <a:t>Input  Functions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" name="Table 1"/>
          <p:cNvGraphicFramePr/>
          <p:nvPr/>
        </p:nvGraphicFramePr>
        <p:xfrm>
          <a:off x="380880" y="838200"/>
          <a:ext cx="8457840" cy="5386600"/>
        </p:xfrm>
        <a:graphic>
          <a:graphicData uri="http://schemas.openxmlformats.org/drawingml/2006/table">
            <a:tbl>
              <a:tblPr/>
              <a:tblGrid>
                <a:gridCol w="2286120"/>
                <a:gridCol w="6171720"/>
              </a:tblGrid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 b="1" dirty="0">
                          <a:solidFill>
                            <a:srgbClr val="FF0000"/>
                          </a:solidFill>
                          <a:latin typeface="Baskerville Old Face"/>
                        </a:rPr>
                        <a:t>Characters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 b="1">
                          <a:solidFill>
                            <a:srgbClr val="FF0000"/>
                          </a:solidFill>
                          <a:latin typeface="Baskerville Old Face"/>
                        </a:rPr>
                        <a:t>Data read as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%d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Decimal integer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%c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Single character</a:t>
                      </a:r>
                      <a:endParaRPr sz="2300"/>
                    </a:p>
                  </a:txBody>
                  <a:tcPr marT="38100" marB="38100"/>
                </a:tc>
              </a:tr>
              <a:tr h="888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%i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Integer(may be in octal with leading O or hexadecimal with leading Ox or ox)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%o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Octal integer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%u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Unsigned decimal integer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%s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Character string</a:t>
                      </a:r>
                      <a:endParaRPr sz="2300"/>
                    </a:p>
                  </a:txBody>
                  <a:tcPr marT="38100" marB="38100"/>
                </a:tc>
              </a:tr>
              <a:tr h="57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%e,f,g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>
                          <a:solidFill>
                            <a:srgbClr val="0070C0"/>
                          </a:solidFill>
                          <a:latin typeface="Baskerville Old Face"/>
                        </a:rPr>
                        <a:t>Floating point number</a:t>
                      </a:r>
                      <a:endParaRPr sz="2300"/>
                    </a:p>
                  </a:txBody>
                  <a:tcPr marT="38100" marB="38100"/>
                </a:tc>
              </a:tr>
              <a:tr h="572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%x</a:t>
                      </a:r>
                      <a:endParaRPr sz="23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3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Hexadecimal no.</a:t>
                      </a:r>
                      <a:endParaRPr sz="230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523" name="CustomShape 2"/>
          <p:cNvSpPr/>
          <p:nvPr/>
        </p:nvSpPr>
        <p:spPr>
          <a:xfrm>
            <a:off x="-418680" y="228600"/>
            <a:ext cx="5804640" cy="4308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b="1" dirty="0" smtClean="0">
                <a:solidFill>
                  <a:srgbClr val="002060"/>
                </a:solidFill>
                <a:latin typeface="Baskerville Old Face"/>
              </a:rPr>
              <a:t>           </a:t>
            </a:r>
            <a:r>
              <a:rPr lang="en-IN" sz="2800" b="1" dirty="0" err="1" smtClean="0">
                <a:solidFill>
                  <a:srgbClr val="002060"/>
                </a:solidFill>
                <a:latin typeface="Baskerville Old Face"/>
              </a:rPr>
              <a:t>scanf</a:t>
            </a:r>
            <a:r>
              <a:rPr lang="en-IN" sz="2800" b="1" dirty="0" smtClean="0">
                <a:solidFill>
                  <a:srgbClr val="002060"/>
                </a:solidFill>
                <a:latin typeface="Baskerville Old Face"/>
              </a:rPr>
              <a:t> </a:t>
            </a:r>
            <a:r>
              <a:rPr lang="en-IN" sz="2800" b="1" dirty="0">
                <a:solidFill>
                  <a:srgbClr val="002060"/>
                </a:solidFill>
                <a:latin typeface="Baskerville Old Face"/>
              </a:rPr>
              <a:t>conversion characters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TextShape 1"/>
          <p:cNvSpPr txBox="1"/>
          <p:nvPr/>
        </p:nvSpPr>
        <p:spPr>
          <a:xfrm>
            <a:off x="685800" y="533400"/>
            <a:ext cx="8000640" cy="5486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int a,b;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float c;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char d;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Scanf(“%d%d”, &amp;a, &amp;b);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Scanf(“%f%c”, &amp;c, &amp;d);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CustomShape 2"/>
          <p:cNvSpPr/>
          <p:nvPr/>
        </p:nvSpPr>
        <p:spPr>
          <a:xfrm>
            <a:off x="223920" y="76200"/>
            <a:ext cx="8610120" cy="5864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2. Getchar()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It reads a character and returns only a single character at a time. You can used this function in the loop in case you want to read more than one characters.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Variable name = getchar();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Ex.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char c;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c= getchar();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extShape 1"/>
          <p:cNvSpPr txBox="1"/>
          <p:nvPr/>
        </p:nvSpPr>
        <p:spPr>
          <a:xfrm>
            <a:off x="152280" y="152400"/>
            <a:ext cx="8534160" cy="5973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3. gets()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US" sz="3200">
                <a:solidFill>
                  <a:srgbClr val="0070C0"/>
                </a:solidFill>
                <a:latin typeface="Baskerville Old Face"/>
              </a:rPr>
              <a:t>gets function is used to read a string into the buffer until either terminating newline  or EOF (end of line).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US" sz="3200">
                <a:solidFill>
                  <a:srgbClr val="0070C0"/>
                </a:solidFill>
                <a:latin typeface="Baskerville Old Face"/>
              </a:rPr>
              <a:t>gets(variable name);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Ex :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US" sz="3200">
                <a:solidFill>
                  <a:srgbClr val="0070C0"/>
                </a:solidFill>
                <a:latin typeface="Baskerville Old Face"/>
              </a:rPr>
              <a:t>char a [20];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70C0"/>
                </a:solidFill>
                <a:latin typeface="Baskerville Old Face"/>
              </a:rPr>
              <a:t> gets(a);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Shape 1"/>
          <p:cNvSpPr txBox="1"/>
          <p:nvPr/>
        </p:nvSpPr>
        <p:spPr>
          <a:xfrm>
            <a:off x="609480" y="3810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5400" b="1">
                <a:solidFill>
                  <a:srgbClr val="C00000"/>
                </a:solidFill>
                <a:latin typeface="Baskerville Old Face"/>
              </a:rPr>
              <a:t>Development of C</a:t>
            </a:r>
            <a:endParaRPr/>
          </a:p>
        </p:txBody>
      </p:sp>
      <p:sp>
        <p:nvSpPr>
          <p:cNvPr id="349" name="CustomShape 3"/>
          <p:cNvSpPr/>
          <p:nvPr/>
        </p:nvSpPr>
        <p:spPr>
          <a:xfrm>
            <a:off x="1776240" y="1291800"/>
            <a:ext cx="1709280" cy="430800"/>
          </a:xfrm>
          <a:prstGeom prst="rect">
            <a:avLst/>
          </a:prstGeom>
          <a:noFill/>
          <a:ln w="28440">
            <a:solidFill>
              <a:srgbClr val="C79494"/>
            </a:solidFill>
            <a:round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Algol 60</a:t>
            </a:r>
            <a:endParaRPr/>
          </a:p>
        </p:txBody>
      </p:sp>
      <p:sp>
        <p:nvSpPr>
          <p:cNvPr id="350" name="CustomShape 4"/>
          <p:cNvSpPr/>
          <p:nvPr/>
        </p:nvSpPr>
        <p:spPr>
          <a:xfrm>
            <a:off x="2082240" y="2288100"/>
            <a:ext cx="1066320" cy="430800"/>
          </a:xfrm>
          <a:prstGeom prst="rect">
            <a:avLst/>
          </a:prstGeom>
          <a:noFill/>
          <a:ln w="28440">
            <a:solidFill>
              <a:srgbClr val="C79494"/>
            </a:solidFill>
            <a:round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CPL</a:t>
            </a:r>
            <a:endParaRPr/>
          </a:p>
        </p:txBody>
      </p:sp>
      <p:sp>
        <p:nvSpPr>
          <p:cNvPr id="351" name="CustomShape 5"/>
          <p:cNvSpPr/>
          <p:nvPr/>
        </p:nvSpPr>
        <p:spPr>
          <a:xfrm>
            <a:off x="1600200" y="3339300"/>
            <a:ext cx="1828440" cy="430800"/>
          </a:xfrm>
          <a:prstGeom prst="rect">
            <a:avLst/>
          </a:prstGeom>
          <a:noFill/>
          <a:ln w="28440">
            <a:solidFill>
              <a:srgbClr val="C79494"/>
            </a:solidFill>
            <a:round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BCPL</a:t>
            </a:r>
            <a:endParaRPr/>
          </a:p>
        </p:txBody>
      </p:sp>
      <p:sp>
        <p:nvSpPr>
          <p:cNvPr id="352" name="CustomShape 6"/>
          <p:cNvSpPr/>
          <p:nvPr/>
        </p:nvSpPr>
        <p:spPr>
          <a:xfrm>
            <a:off x="2049120" y="4401000"/>
            <a:ext cx="1066320" cy="430800"/>
          </a:xfrm>
          <a:prstGeom prst="rect">
            <a:avLst/>
          </a:prstGeom>
          <a:noFill/>
          <a:ln w="28440">
            <a:solidFill>
              <a:srgbClr val="C79494"/>
            </a:solidFill>
            <a:round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B</a:t>
            </a:r>
            <a:endParaRPr/>
          </a:p>
        </p:txBody>
      </p:sp>
      <p:sp>
        <p:nvSpPr>
          <p:cNvPr id="353" name="CustomShape 7"/>
          <p:cNvSpPr/>
          <p:nvPr/>
        </p:nvSpPr>
        <p:spPr>
          <a:xfrm>
            <a:off x="2035440" y="5430600"/>
            <a:ext cx="1066320" cy="430800"/>
          </a:xfrm>
          <a:prstGeom prst="rect">
            <a:avLst/>
          </a:prstGeom>
          <a:noFill/>
          <a:ln w="28440">
            <a:solidFill>
              <a:srgbClr val="C79494"/>
            </a:solidFill>
            <a:round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</a:t>
            </a:r>
            <a:endParaRPr/>
          </a:p>
        </p:txBody>
      </p:sp>
      <p:sp>
        <p:nvSpPr>
          <p:cNvPr id="354" name="CustomShape 8"/>
          <p:cNvSpPr/>
          <p:nvPr/>
        </p:nvSpPr>
        <p:spPr>
          <a:xfrm rot="5400000">
            <a:off x="2412900" y="2021970"/>
            <a:ext cx="405000" cy="360"/>
          </a:xfrm>
          <a:prstGeom prst="straightConnector1">
            <a:avLst/>
          </a:prstGeom>
          <a:noFill/>
          <a:ln w="381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355" name="CustomShape 9"/>
          <p:cNvSpPr/>
          <p:nvPr/>
        </p:nvSpPr>
        <p:spPr>
          <a:xfrm>
            <a:off x="2574000" y="2824500"/>
            <a:ext cx="360" cy="456900"/>
          </a:xfrm>
          <a:prstGeom prst="straightConnector1">
            <a:avLst/>
          </a:prstGeom>
          <a:noFill/>
          <a:ln w="381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356" name="CustomShape 10"/>
          <p:cNvSpPr/>
          <p:nvPr/>
        </p:nvSpPr>
        <p:spPr>
          <a:xfrm>
            <a:off x="2565720" y="3886200"/>
            <a:ext cx="360" cy="456900"/>
          </a:xfrm>
          <a:prstGeom prst="straightConnector1">
            <a:avLst/>
          </a:prstGeom>
          <a:noFill/>
          <a:ln w="381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357" name="CustomShape 11"/>
          <p:cNvSpPr/>
          <p:nvPr/>
        </p:nvSpPr>
        <p:spPr>
          <a:xfrm>
            <a:off x="2552040" y="4939200"/>
            <a:ext cx="360" cy="456900"/>
          </a:xfrm>
          <a:prstGeom prst="straightConnector1">
            <a:avLst/>
          </a:prstGeom>
          <a:noFill/>
          <a:ln w="381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358" name="CustomShape 12"/>
          <p:cNvSpPr/>
          <p:nvPr/>
        </p:nvSpPr>
        <p:spPr>
          <a:xfrm>
            <a:off x="3733920" y="720000"/>
            <a:ext cx="3504960" cy="1843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n-IN" sz="2800" dirty="0" smtClean="0">
              <a:solidFill>
                <a:srgbClr val="EB35C8"/>
              </a:solidFill>
              <a:latin typeface="Baskerville Old Face"/>
            </a:endParaRPr>
          </a:p>
          <a:p>
            <a:pPr>
              <a:lnSpc>
                <a:spcPct val="100000"/>
              </a:lnSpc>
            </a:pPr>
            <a:r>
              <a:rPr lang="en-IN" sz="2800" dirty="0" smtClean="0">
                <a:solidFill>
                  <a:srgbClr val="EB35C8"/>
                </a:solidFill>
                <a:latin typeface="Baskerville Old Face"/>
              </a:rPr>
              <a:t>(</a:t>
            </a:r>
            <a:r>
              <a:rPr lang="en-IN" sz="2800" dirty="0">
                <a:solidFill>
                  <a:srgbClr val="EB35C8"/>
                </a:solidFill>
                <a:latin typeface="Baskerville Old Face"/>
              </a:rPr>
              <a:t>By an international committee, in 1960)</a:t>
            </a:r>
            <a:endParaRPr/>
          </a:p>
        </p:txBody>
      </p:sp>
      <p:sp>
        <p:nvSpPr>
          <p:cNvPr id="359" name="CustomShape 13"/>
          <p:cNvSpPr/>
          <p:nvPr/>
        </p:nvSpPr>
        <p:spPr>
          <a:xfrm>
            <a:off x="3733920" y="2119800"/>
            <a:ext cx="4571640" cy="1141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EB35C8"/>
                </a:solidFill>
                <a:latin typeface="Baskerville Old Face"/>
              </a:rPr>
              <a:t>(At Cambridge and London University, in 1963)</a:t>
            </a:r>
            <a:endParaRPr/>
          </a:p>
        </p:txBody>
      </p:sp>
      <p:sp>
        <p:nvSpPr>
          <p:cNvPr id="360" name="CustomShape 14"/>
          <p:cNvSpPr/>
          <p:nvPr/>
        </p:nvSpPr>
        <p:spPr>
          <a:xfrm>
            <a:off x="3733920" y="3200400"/>
            <a:ext cx="5105160" cy="1141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EB35C8"/>
                </a:solidFill>
                <a:latin typeface="Baskerville Old Face"/>
              </a:rPr>
              <a:t>(By Martin Richards at Cambridge University, in 1967)</a:t>
            </a:r>
            <a:endParaRPr/>
          </a:p>
        </p:txBody>
      </p:sp>
      <p:sp>
        <p:nvSpPr>
          <p:cNvPr id="361" name="CustomShape 15"/>
          <p:cNvSpPr/>
          <p:nvPr/>
        </p:nvSpPr>
        <p:spPr>
          <a:xfrm>
            <a:off x="3733920" y="4267200"/>
            <a:ext cx="4821840" cy="1141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EB35C8"/>
                </a:solidFill>
                <a:latin typeface="Baskerville Old Face"/>
              </a:rPr>
              <a:t>(By Ken Thompson at Bell’s Laboratories, in 1970)</a:t>
            </a:r>
            <a:endParaRPr/>
          </a:p>
        </p:txBody>
      </p:sp>
      <p:sp>
        <p:nvSpPr>
          <p:cNvPr id="362" name="CustomShape 16"/>
          <p:cNvSpPr/>
          <p:nvPr/>
        </p:nvSpPr>
        <p:spPr>
          <a:xfrm>
            <a:off x="3657600" y="5287800"/>
            <a:ext cx="4495320" cy="1141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EB35C8"/>
                </a:solidFill>
                <a:latin typeface="Baskerville Old Face"/>
              </a:rPr>
              <a:t>(By Dennis Ritchie at Bell’s Laboratories,in 1972)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TextShape 1"/>
          <p:cNvSpPr txBox="1"/>
          <p:nvPr/>
        </p:nvSpPr>
        <p:spPr>
          <a:xfrm>
            <a:off x="76320" y="0"/>
            <a:ext cx="876276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                              Output Functions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There  are some outputs functions in c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1. printf():-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It is used to display data on standard output device i.e. on monitor.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Syntax: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printf(“control string”,var1,var2,-----,varn);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int a,b;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float c;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char d;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printf(“\n Value of a =%d\tValue of b=%d”, a, 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printf(“%f%c”, c, d);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TextShape 1"/>
          <p:cNvSpPr txBox="1"/>
          <p:nvPr/>
        </p:nvSpPr>
        <p:spPr>
          <a:xfrm>
            <a:off x="152280" y="76200"/>
            <a:ext cx="8686440" cy="6049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2 . Putchar():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This function is used to prints a character passed to it on the screen and returns a same character. This function puts only a single character at a time . In case you want to print more than  one character you put in a loop.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Synatx: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putchar(variable name);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Ex;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Putchar(a);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TextShape 1"/>
          <p:cNvSpPr txBox="1"/>
          <p:nvPr/>
        </p:nvSpPr>
        <p:spPr>
          <a:xfrm>
            <a:off x="152280" y="152400"/>
            <a:ext cx="8534160" cy="5973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3. Puts ()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US" sz="2400" b="1">
                <a:solidFill>
                  <a:srgbClr val="C00000"/>
                </a:solidFill>
                <a:latin typeface="Century Gothic"/>
              </a:rPr>
              <a:t>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puts function writes a string on output screen.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puts(string 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puts(“hello”);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TextShape 1"/>
          <p:cNvSpPr txBox="1"/>
          <p:nvPr/>
        </p:nvSpPr>
        <p:spPr>
          <a:xfrm>
            <a:off x="457200" y="172800"/>
            <a:ext cx="8229240" cy="990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Sample ‘C’ Program</a:t>
            </a:r>
            <a:endParaRPr/>
          </a:p>
        </p:txBody>
      </p:sp>
      <p:sp>
        <p:nvSpPr>
          <p:cNvPr id="538" name="TextShape 2"/>
          <p:cNvSpPr txBox="1"/>
          <p:nvPr/>
        </p:nvSpPr>
        <p:spPr>
          <a:xfrm>
            <a:off x="380880" y="1066800"/>
            <a:ext cx="8229240" cy="452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/* My First C Program*/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# 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printf(“Hello!\nWelcome to C”);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  <a:buFont typeface="Berlin Sans FB Demi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Output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Hello!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Welcome to C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TextShape 1"/>
          <p:cNvSpPr txBox="1"/>
          <p:nvPr/>
        </p:nvSpPr>
        <p:spPr>
          <a:xfrm>
            <a:off x="152280" y="152400"/>
            <a:ext cx="8534160" cy="5973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Getchar &amp; putchar function example 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# 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{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char c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printf(“Enter a character”);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c= getchar();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putchar(c);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TextShape 1"/>
          <p:cNvSpPr txBox="1"/>
          <p:nvPr/>
        </p:nvSpPr>
        <p:spPr>
          <a:xfrm>
            <a:off x="0" y="0"/>
            <a:ext cx="8686440" cy="6126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Gets &amp; puts function example 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#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# 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{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char c[20]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puts(“Enter a string”);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gets (c 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puts(c 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Shape 1"/>
          <p:cNvSpPr txBox="1"/>
          <p:nvPr/>
        </p:nvSpPr>
        <p:spPr>
          <a:xfrm>
            <a:off x="533520" y="228600"/>
            <a:ext cx="7772040" cy="12189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3600" b="1" u="sng" dirty="0" smtClean="0">
                <a:solidFill>
                  <a:srgbClr val="C00000"/>
                </a:solidFill>
                <a:latin typeface="Baskerville Old Face"/>
              </a:rPr>
              <a:t>Operators </a:t>
            </a:r>
            <a:r>
              <a:rPr lang="en-US" sz="3600" b="1" u="sng" dirty="0">
                <a:solidFill>
                  <a:srgbClr val="C00000"/>
                </a:solidFill>
                <a:latin typeface="Baskerville Old Face"/>
              </a:rPr>
              <a:t>and Expressions</a:t>
            </a:r>
            <a:endParaRPr/>
          </a:p>
        </p:txBody>
      </p:sp>
      <p:sp>
        <p:nvSpPr>
          <p:cNvPr id="551" name="TextShape 2"/>
          <p:cNvSpPr txBox="1"/>
          <p:nvPr/>
        </p:nvSpPr>
        <p:spPr>
          <a:xfrm>
            <a:off x="685800" y="1447800"/>
            <a:ext cx="7848360" cy="502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An</a:t>
            </a:r>
            <a:r>
              <a:rPr lang="en-IN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IN" sz="2800" b="1">
                <a:solidFill>
                  <a:srgbClr val="C00000"/>
                </a:solidFill>
                <a:latin typeface="Baskerville Old Face"/>
              </a:rPr>
              <a:t>operator</a:t>
            </a:r>
            <a:r>
              <a:rPr lang="en-IN" sz="280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is a symbol that tells the computer to perform certain operation on variable, constant. 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e.g.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+ represents addition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An</a:t>
            </a:r>
            <a:r>
              <a:rPr lang="en-IN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IN" sz="2800" b="1">
                <a:solidFill>
                  <a:srgbClr val="C00000"/>
                </a:solidFill>
                <a:latin typeface="Baskerville Old Face"/>
              </a:rPr>
              <a:t>expression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is a combination of variables, constants, and operators written according to the syntax of the language.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e.g.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a+b, PI*r*r 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An operator can be </a:t>
            </a:r>
            <a:r>
              <a:rPr lang="en-IN" sz="2800" b="1">
                <a:solidFill>
                  <a:srgbClr val="FF0000"/>
                </a:solidFill>
                <a:latin typeface="Baskerville Old Face"/>
              </a:rPr>
              <a:t>unary</a:t>
            </a:r>
            <a:r>
              <a:rPr lang="en-IN" sz="2800">
                <a:solidFill>
                  <a:srgbClr val="FF0000"/>
                </a:solidFill>
                <a:latin typeface="Baskerville Old Face"/>
              </a:rPr>
              <a:t>, </a:t>
            </a:r>
            <a:r>
              <a:rPr lang="en-IN" sz="2800" b="1">
                <a:solidFill>
                  <a:srgbClr val="FF0000"/>
                </a:solidFill>
                <a:latin typeface="Baskerville Old Face"/>
              </a:rPr>
              <a:t>binary</a:t>
            </a:r>
            <a:r>
              <a:rPr lang="en-IN" sz="2800">
                <a:solidFill>
                  <a:srgbClr val="FF0000"/>
                </a:solidFill>
                <a:latin typeface="Baskerville Old Face"/>
              </a:rPr>
              <a:t> or </a:t>
            </a:r>
            <a:r>
              <a:rPr lang="en-IN" sz="2800" b="1">
                <a:solidFill>
                  <a:srgbClr val="FF0000"/>
                </a:solidFill>
                <a:latin typeface="Baskerville Old Face"/>
              </a:rPr>
              <a:t>ternary</a:t>
            </a:r>
            <a:r>
              <a:rPr lang="en-IN" sz="2800">
                <a:solidFill>
                  <a:srgbClr val="FF0000"/>
                </a:solidFill>
                <a:latin typeface="Baskerville Old Face"/>
              </a:rPr>
              <a:t> </a:t>
            </a:r>
            <a:r>
              <a:rPr lang="en-IN" sz="2800">
                <a:solidFill>
                  <a:srgbClr val="0070C0"/>
                </a:solidFill>
                <a:latin typeface="Baskerville Old Face"/>
              </a:rPr>
              <a:t>depending on whether it  operates on one, two or three operands respectively.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TextShape 1"/>
          <p:cNvSpPr txBox="1"/>
          <p:nvPr/>
        </p:nvSpPr>
        <p:spPr>
          <a:xfrm>
            <a:off x="685800" y="914400"/>
            <a:ext cx="784836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2800" b="1">
                <a:solidFill>
                  <a:srgbClr val="C00000"/>
                </a:solidFill>
                <a:latin typeface="Baskerville Old Face"/>
              </a:rPr>
              <a:t>C operators are classified into following categories: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Arithmetic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Relational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Logical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Assignment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Increment and Decrement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Conditional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Bitwise operator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Special operator.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TextShape 1"/>
          <p:cNvSpPr txBox="1"/>
          <p:nvPr/>
        </p:nvSpPr>
        <p:spPr>
          <a:xfrm>
            <a:off x="457200" y="228600"/>
            <a:ext cx="8229240" cy="5897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 dirty="0">
                <a:solidFill>
                  <a:srgbClr val="C00000"/>
                </a:solidFill>
                <a:latin typeface="Baskerville Old Face"/>
              </a:rPr>
              <a:t>Arithmetic operator: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+  (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Addition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),			-  (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Subtraction),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*(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Multiplication),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		           /(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Division) , %(Modular/Remainder).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e.g. 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       a-b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a+b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                  a*b		a/b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       </a:t>
            </a:r>
            <a:r>
              <a:rPr lang="en-US" sz="2800" dirty="0" err="1" smtClean="0">
                <a:solidFill>
                  <a:srgbClr val="0070C0"/>
                </a:solidFill>
                <a:latin typeface="Baskerville Old Face"/>
              </a:rPr>
              <a:t>a%b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-a*b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Here a and b are variables and are known as operands.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Note : Modular operator can not be used in the floating point operation.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It gives remainder when we divide one operand by another.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e.g. 10/3 gives 3  and 10 %3 gives 1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TextShape 1"/>
          <p:cNvSpPr txBox="1"/>
          <p:nvPr/>
        </p:nvSpPr>
        <p:spPr>
          <a:xfrm>
            <a:off x="457200" y="228600"/>
            <a:ext cx="8229240" cy="6476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Relational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Whenever you want to compare two operands at that time you can use the Relational operator.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	‘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C’ support six type of the relational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FF0000"/>
                </a:solidFill>
                <a:latin typeface="Baskerville Old Face"/>
              </a:rPr>
              <a:t>	operator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Meaning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 &lt;	less than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&lt;=	less than or equal to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 &gt;	greater than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&gt;=	greater than or equal to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==	equal to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!=	not equal to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TextShape 1"/>
          <p:cNvSpPr txBox="1"/>
          <p:nvPr/>
        </p:nvSpPr>
        <p:spPr>
          <a:xfrm>
            <a:off x="711360" y="1425300"/>
            <a:ext cx="800064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are 2 types of computer languages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Low level language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High level language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FF0000"/>
                </a:solidFill>
                <a:latin typeface="Baskerville Old Face"/>
              </a:rPr>
              <a:t>1.  Low level Language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These languages are greatly Hardware dependent.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Under this category, we have Machine language and Symbolic/Assembly language.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365" name="CustomShape 3"/>
          <p:cNvSpPr/>
          <p:nvPr/>
        </p:nvSpPr>
        <p:spPr>
          <a:xfrm>
            <a:off x="762120" y="228600"/>
            <a:ext cx="5409720" cy="989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3600">
                <a:solidFill>
                  <a:srgbClr val="C00000"/>
                </a:solidFill>
                <a:latin typeface="Baskerville Old Face"/>
              </a:rPr>
              <a:t>Computer Languages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TextShape 1"/>
          <p:cNvSpPr txBox="1"/>
          <p:nvPr/>
        </p:nvSpPr>
        <p:spPr>
          <a:xfrm>
            <a:off x="457200" y="228600"/>
            <a:ext cx="822924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Relational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Relational operators are generally used in the control flow statement.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	4.5 &lt;= 10 	true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a+b == c+d	true if equal else false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10&lt; 7+5	true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-35 &gt;= 0	false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TextShape 1"/>
          <p:cNvSpPr txBox="1"/>
          <p:nvPr/>
        </p:nvSpPr>
        <p:spPr>
          <a:xfrm>
            <a:off x="457200" y="152400"/>
            <a:ext cx="8229240" cy="6324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Logical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Logical operators are generally used when you want to test more than one condition.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are three types of the logical operator: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Logical And		&amp;&amp;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Logical Or	          ||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Logical Not	    	 !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TextShape 1"/>
          <p:cNvSpPr txBox="1"/>
          <p:nvPr/>
        </p:nvSpPr>
        <p:spPr>
          <a:xfrm>
            <a:off x="457200" y="152400"/>
            <a:ext cx="8229240" cy="6324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Logical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Truth Table:</a:t>
            </a:r>
            <a:endParaRPr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Example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if(age &gt; 55 &amp;&amp; salary &lt; 1000)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if(number &lt; 0 || number &gt; 100)</a:t>
            </a:r>
            <a:endParaRPr/>
          </a:p>
        </p:txBody>
      </p:sp>
      <p:graphicFrame>
        <p:nvGraphicFramePr>
          <p:cNvPr id="565" name="Table 3"/>
          <p:cNvGraphicFramePr/>
          <p:nvPr/>
        </p:nvGraphicFramePr>
        <p:xfrm>
          <a:off x="533520" y="1371600"/>
          <a:ext cx="8001720" cy="3452700"/>
        </p:xfrm>
        <a:graphic>
          <a:graphicData uri="http://schemas.openxmlformats.org/drawingml/2006/table">
            <a:tbl>
              <a:tblPr/>
              <a:tblGrid>
                <a:gridCol w="1066680"/>
                <a:gridCol w="1143000"/>
                <a:gridCol w="2438280"/>
                <a:gridCol w="1753200"/>
                <a:gridCol w="1600560"/>
              </a:tblGrid>
              <a:tr h="13677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Op-1 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Op-2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 op-1 &amp;&amp; op-2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op1 || op2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!op1</a:t>
                      </a:r>
                      <a:endParaRPr sz="1500"/>
                    </a:p>
                  </a:txBody>
                  <a:tcPr marT="38100" marB="38100"/>
                </a:tc>
              </a:tr>
              <a:tr h="521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</a:tr>
              <a:tr h="521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</a:tr>
              <a:tr h="521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</a:tr>
              <a:tr h="5217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F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 dirty="0">
                          <a:solidFill>
                            <a:srgbClr val="0070C0"/>
                          </a:solidFill>
                          <a:latin typeface="Baskerville Old Face"/>
                        </a:rPr>
                        <a:t>T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TextShape 1"/>
          <p:cNvSpPr txBox="1"/>
          <p:nvPr/>
        </p:nvSpPr>
        <p:spPr>
          <a:xfrm>
            <a:off x="457200" y="304800"/>
            <a:ext cx="8229240" cy="5821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Assignment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Assignment operators are used to assign the result of an expression to a variable. The usual assignment operator is ‘=’. In addition c has ‘shorthand’ assignment operators which are +=,   -=, *=, /=,%=.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 op = exp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Ex: x+=1  is equivalent to x= x+1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TextShape 1"/>
          <p:cNvSpPr txBox="1"/>
          <p:nvPr/>
        </p:nvSpPr>
        <p:spPr>
          <a:xfrm>
            <a:off x="304920" y="304800"/>
            <a:ext cx="8381520" cy="5821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Increment(++) and Decrement(--) Operator: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++ increments the value of the operand by 1 and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-- decrements the value of the operand 1.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Both these operators can be used in the prefix form (i.e. before the operand) and in the postfix form(i.e. after the operand). The operand can only be a single variable.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TextShape 1"/>
          <p:cNvSpPr txBox="1"/>
          <p:nvPr/>
        </p:nvSpPr>
        <p:spPr>
          <a:xfrm>
            <a:off x="304920" y="304800"/>
            <a:ext cx="8381520" cy="5821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Increment(++) and Decrement(--) Operator: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When used independently, the prefix and postfix forms make no different.     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int n,k,m;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clrscr();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k=1,m=2;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n= k++ + m;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printf("%d",k);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printf("%d",n);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getch();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572" name="CustomShape 3"/>
          <p:cNvSpPr/>
          <p:nvPr/>
        </p:nvSpPr>
        <p:spPr>
          <a:xfrm>
            <a:off x="3657600" y="3200400"/>
            <a:ext cx="3200040" cy="1676100"/>
          </a:xfrm>
          <a:prstGeom prst="wave">
            <a:avLst>
              <a:gd name="adj1" fmla="val 12500"/>
              <a:gd name="adj2" fmla="val 0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en-IN">
                <a:solidFill>
                  <a:srgbClr val="262626"/>
                </a:solidFill>
                <a:latin typeface="Baskerville Old Face"/>
              </a:rPr>
              <a:t>       	</a:t>
            </a:r>
            <a:r>
              <a:rPr lang="en-IN" sz="2800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8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	k=2, n=3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TextShape 1"/>
          <p:cNvSpPr txBox="1"/>
          <p:nvPr/>
        </p:nvSpPr>
        <p:spPr>
          <a:xfrm>
            <a:off x="457200" y="228600"/>
            <a:ext cx="8229240" cy="5897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Conditional operator: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This is the only ternary operator in C. The operator pair ?: is used to construct conditional expression.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exp1 ? exp2 : exp3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TextShape 1"/>
          <p:cNvSpPr txBox="1"/>
          <p:nvPr/>
        </p:nvSpPr>
        <p:spPr>
          <a:xfrm>
            <a:off x="457200" y="228600"/>
            <a:ext cx="8229240" cy="5897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Conditional operator: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= 10;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 = 15;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X = (a&gt;b) ? a : 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Here X will be assigned 15 i.e. the value of b.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Its same as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if (a &gt; b)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x = a;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x = b;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TextShape 1"/>
          <p:cNvSpPr txBox="1"/>
          <p:nvPr/>
        </p:nvSpPr>
        <p:spPr>
          <a:xfrm>
            <a:off x="457200" y="228600"/>
            <a:ext cx="8229240" cy="6476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Bitwise Operator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 provides 6 operators for manipulation of data at bit level. They are applied to int and char and not to float or double.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List of the Bitwise operators and their meanings are as follow.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Operator</a:t>
            </a: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Meaning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&amp;		bitwise AND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|		bitwise OR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^		bitwise exclusive OR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~		bitwise not (1’s compliment- unary)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&lt;&lt;		shift left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&gt;&gt;		shift right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TextShape 1"/>
          <p:cNvSpPr txBox="1"/>
          <p:nvPr/>
        </p:nvSpPr>
        <p:spPr>
          <a:xfrm>
            <a:off x="457200" y="228600"/>
            <a:ext cx="8229240" cy="5897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Bitwise Operator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Truth table:</a:t>
            </a:r>
            <a:endParaRPr/>
          </a:p>
        </p:txBody>
      </p:sp>
      <p:graphicFrame>
        <p:nvGraphicFramePr>
          <p:cNvPr id="581" name="Table 3"/>
          <p:cNvGraphicFramePr/>
          <p:nvPr/>
        </p:nvGraphicFramePr>
        <p:xfrm>
          <a:off x="609480" y="1447800"/>
          <a:ext cx="7391160" cy="3047700"/>
        </p:xfrm>
        <a:graphic>
          <a:graphicData uri="http://schemas.openxmlformats.org/drawingml/2006/table">
            <a:tbl>
              <a:tblPr/>
              <a:tblGrid>
                <a:gridCol w="761760"/>
                <a:gridCol w="838080"/>
                <a:gridCol w="1676160"/>
                <a:gridCol w="1523880"/>
                <a:gridCol w="1600200"/>
                <a:gridCol w="991080"/>
              </a:tblGrid>
              <a:tr h="948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bit1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bit2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bit1&amp;bit2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bit1|bit2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bit1^bit2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~bit1</a:t>
                      </a:r>
                      <a:endParaRPr sz="1500"/>
                    </a:p>
                  </a:txBody>
                  <a:tcPr marT="38100" marB="38100"/>
                </a:tc>
              </a:tr>
              <a:tr h="52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</a:tr>
              <a:tr h="52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</a:tr>
              <a:tr h="52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</a:tr>
              <a:tr h="52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70C0"/>
                          </a:solidFill>
                          <a:latin typeface="Baskerville Old Face"/>
                        </a:rPr>
                        <a:t>1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TextShape 1"/>
          <p:cNvSpPr txBox="1"/>
          <p:nvPr/>
        </p:nvSpPr>
        <p:spPr>
          <a:xfrm>
            <a:off x="914400" y="609600"/>
            <a:ext cx="7772040" cy="6019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I. Machine language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Since the computer is made up of electronic circuits, they can only understand 0’s and 1’s.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Advantage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Since the computer circuits can directly interpret 0 and 1, execution of programs is very fast.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Disadvantages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Writing programs in binary is very difficult.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Debugging is very Difficult.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TextShape 1"/>
          <p:cNvSpPr txBox="1"/>
          <p:nvPr/>
        </p:nvSpPr>
        <p:spPr>
          <a:xfrm>
            <a:off x="457200" y="228600"/>
            <a:ext cx="822924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int a=13, b=7;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in binary     =   	0000    0000     0000    1101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 in binary     =	</a:t>
            </a:r>
            <a:r>
              <a:rPr lang="en-US" sz="2800" u="sng">
                <a:solidFill>
                  <a:srgbClr val="0070C0"/>
                </a:solidFill>
                <a:latin typeface="Baskerville Old Face"/>
              </a:rPr>
              <a:t>0000    0000     0000     0111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a &amp; b       	    =    0000    0000     0000     0101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a | b   	    =    0000    0000     0000      1111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a ^ b	    =   	0000    0000     0000    1010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~a 	    = 	1111    1111     1111     0010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TextShape 1"/>
          <p:cNvSpPr txBox="1"/>
          <p:nvPr/>
        </p:nvSpPr>
        <p:spPr>
          <a:xfrm>
            <a:off x="457200" y="228600"/>
            <a:ext cx="822924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Shift operators: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bit pattern of the data can be shifted by a specified no of positions to the left or right using left shift(&lt;&lt;) and right shift(&gt;&gt;)operators.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When the data is shifted left, the trailing empty spaces are filled with zeros 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When the data is shifted right, the leading empty spaces are filled with zeros.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TextShape 1"/>
          <p:cNvSpPr txBox="1"/>
          <p:nvPr/>
        </p:nvSpPr>
        <p:spPr>
          <a:xfrm>
            <a:off x="380880" y="228600"/>
            <a:ext cx="822924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Shift operators: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in binary     =   	0000    0000     0000    1101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a&lt;&lt;3	    =	0000    0000     0110    1</a:t>
            </a:r>
            <a:r>
              <a:rPr lang="en-US" sz="2800" u="sng">
                <a:solidFill>
                  <a:srgbClr val="0070C0"/>
                </a:solidFill>
                <a:latin typeface="Baskerville Old Face"/>
              </a:rPr>
              <a:t>000 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							zero filled spaces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a&gt;&gt;3	    =	</a:t>
            </a:r>
            <a:r>
              <a:rPr lang="en-US" sz="2800" u="sng">
                <a:solidFill>
                  <a:srgbClr val="0070C0"/>
                </a:solidFill>
                <a:latin typeface="Baskerville Old Face"/>
              </a:rPr>
              <a:t>000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0    0000     0000    000 1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zero filled spaces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Shifting by one position to left is effectively multiplying the operand by two 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shifting by one position to right divides the operand by two.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TextShape 1"/>
          <p:cNvSpPr txBox="1"/>
          <p:nvPr/>
        </p:nvSpPr>
        <p:spPr>
          <a:xfrm>
            <a:off x="457200" y="228600"/>
            <a:ext cx="822924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u="sng">
                <a:solidFill>
                  <a:srgbClr val="C00000"/>
                </a:solidFill>
                <a:latin typeface="Baskerville Old Face"/>
              </a:rPr>
              <a:t>Special Operator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1.Comma Operator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Comma Operator (,) is used to separate a set of expressions.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e.g: a = (x=10, y=5, x+y);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Here first 10 is assigned to x, then 5 is assigned to y and then 10 +5 i.e.15 is assigned to a.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TextShape 1"/>
          <p:cNvSpPr txBox="1"/>
          <p:nvPr/>
        </p:nvSpPr>
        <p:spPr>
          <a:xfrm>
            <a:off x="457200" y="228600"/>
            <a:ext cx="8229240" cy="6629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2.The sizeof Operator: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This unary operator gives the size of the datatype or variable in bytes.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Syntax: sizeof(databyte) or sizeof(object)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float a;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printf(“%d %d”, sizeof(float), sizeof(a));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TextShape 1"/>
          <p:cNvSpPr txBox="1"/>
          <p:nvPr/>
        </p:nvSpPr>
        <p:spPr>
          <a:xfrm>
            <a:off x="457200" y="228600"/>
            <a:ext cx="8229240" cy="586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3.Typecast operator: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‘C’ provides a unary operator for explicit type conversion called typecast operator.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Syntax:  (datatype) exp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exp is converted to the specified data type locally only for the purpose of evaluation of the exp.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 int no_of_males, no_of_females;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float ratio;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ratio= (float) no_of_males/ no_of_females;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extShape 1"/>
          <p:cNvSpPr txBox="1"/>
          <p:nvPr/>
        </p:nvSpPr>
        <p:spPr>
          <a:xfrm>
            <a:off x="457200" y="441000"/>
            <a:ext cx="815292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II. 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Symbolic/Assembly Language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In these language ,small English like words called “mnemonics” were used for instructions(for e.g. ADD, SUB) and hexadecimal codes were used for data.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Example::8085,8086 languages.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Advantages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Writing of programs became easier.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Errors are minimized.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Disadvantages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Because a computer does not understand symbolic language, it has to be translated to machine language.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extShape 1"/>
          <p:cNvSpPr txBox="1"/>
          <p:nvPr/>
        </p:nvSpPr>
        <p:spPr>
          <a:xfrm>
            <a:off x="457200" y="304800"/>
            <a:ext cx="8229240" cy="6019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C00000"/>
                </a:solidFill>
                <a:latin typeface="Baskerville Old Face"/>
              </a:rPr>
              <a:t>2. High Level Language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B0F0"/>
                </a:solidFill>
                <a:latin typeface="Baskerville Old Face"/>
              </a:rPr>
              <a:t>
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High level languages were developed to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Improve programming efficiency.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Shift focus from the computer to problem solving.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Develop portable applications.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C00000"/>
                </a:solidFill>
                <a:latin typeface="Baskerville Old Face"/>
              </a:rPr>
              <a:t>Features of High level languages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Use of English- like words for instructions.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Support multiple data types like characters, integers, real no’s etc.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Programs have to be converted from high level languages to machine languages. Conversion is done by special software called  </a:t>
            </a:r>
            <a:r>
              <a:rPr lang="en-US" sz="2400">
                <a:solidFill>
                  <a:srgbClr val="FF0000"/>
                </a:solidFill>
                <a:latin typeface="Baskerville Old Face"/>
              </a:rPr>
              <a:t>Compiler or Interpreter.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e.g.  Pascal, FORTRAN, COBOL, BASIC etc.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TextShape 1"/>
          <p:cNvSpPr txBox="1"/>
          <p:nvPr/>
        </p:nvSpPr>
        <p:spPr>
          <a:xfrm>
            <a:off x="533520" y="457200"/>
            <a:ext cx="815292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Where C Stands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‘C’ programming language is very powerful and flexible language.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provides the programmer a facility to write low level programs as well as high level programs.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these reasons ,c is called a </a:t>
            </a:r>
            <a:r>
              <a:rPr lang="en-US" sz="2800" b="1">
                <a:solidFill>
                  <a:srgbClr val="C00000"/>
                </a:solidFill>
                <a:latin typeface="Baskerville Old Face"/>
              </a:rPr>
              <a:t>Middle Level Language</a:t>
            </a:r>
            <a:r>
              <a:rPr lang="en-US" sz="2800">
                <a:solidFill>
                  <a:srgbClr val="C00000"/>
                </a:solidFill>
                <a:latin typeface="Baskerville Old Face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Steps in learning C Language 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" y="2133600"/>
            <a:ext cx="8458200" cy="990600"/>
            <a:chOff x="228600" y="2133600"/>
            <a:chExt cx="8458200" cy="990600"/>
          </a:xfrm>
        </p:grpSpPr>
        <p:sp>
          <p:nvSpPr>
            <p:cNvPr id="3" name="Rectangle 2"/>
            <p:cNvSpPr/>
            <p:nvPr/>
          </p:nvSpPr>
          <p:spPr>
            <a:xfrm>
              <a:off x="228600" y="2133600"/>
              <a:ext cx="1752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Alphabets</a:t>
              </a:r>
              <a:endParaRPr lang="en-US" sz="24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667000" y="2133600"/>
              <a:ext cx="1371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Words</a:t>
              </a:r>
              <a:endParaRPr lang="en-US" sz="24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800600" y="2133600"/>
              <a:ext cx="15240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Sentence</a:t>
              </a:r>
              <a:endParaRPr lang="en-US" sz="24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086600" y="21336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Paragraphs</a:t>
              </a:r>
              <a:endParaRPr lang="en-US" sz="2400" dirty="0"/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1981200" y="2514600"/>
              <a:ext cx="685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4038600" y="2514600"/>
              <a:ext cx="7620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6324600" y="2438400"/>
              <a:ext cx="7620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57200" y="1600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Steps in learning English language 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733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Steps in learning C language :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28600" y="4343400"/>
            <a:ext cx="8458200" cy="1524000"/>
            <a:chOff x="228600" y="2133600"/>
            <a:chExt cx="8458200" cy="1524000"/>
          </a:xfrm>
        </p:grpSpPr>
        <p:sp>
          <p:nvSpPr>
            <p:cNvPr id="18" name="Rectangle 17"/>
            <p:cNvSpPr/>
            <p:nvPr/>
          </p:nvSpPr>
          <p:spPr>
            <a:xfrm>
              <a:off x="228600" y="2133600"/>
              <a:ext cx="1752600" cy="152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Alphabets</a:t>
              </a:r>
            </a:p>
            <a:p>
              <a:pPr algn="ctr"/>
              <a:r>
                <a:rPr lang="en-US" sz="2400" dirty="0" smtClean="0"/>
                <a:t>Digits</a:t>
              </a:r>
            </a:p>
            <a:p>
              <a:pPr algn="ctr"/>
              <a:r>
                <a:rPr lang="en-US" sz="2400" dirty="0" smtClean="0"/>
                <a:t>Special Symbol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667000" y="2133600"/>
              <a:ext cx="1371600" cy="1447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Constant</a:t>
              </a:r>
            </a:p>
            <a:p>
              <a:pPr algn="ctr"/>
              <a:r>
                <a:rPr lang="en-US" sz="2400" dirty="0" smtClean="0"/>
                <a:t>Variable</a:t>
              </a:r>
            </a:p>
            <a:p>
              <a:pPr algn="ctr"/>
              <a:r>
                <a:rPr lang="en-US" sz="2400" dirty="0" smtClean="0"/>
                <a:t>Keyword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800600" y="23622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Instruction</a:t>
              </a:r>
              <a:endParaRPr lang="en-US" sz="2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086600" y="22860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Program</a:t>
              </a:r>
              <a:endParaRPr lang="en-US" sz="2400" dirty="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1981200" y="2743200"/>
              <a:ext cx="685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4038600" y="2667000"/>
              <a:ext cx="7620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6400800" y="2667000"/>
              <a:ext cx="685800" cy="304800"/>
            </a:xfrm>
            <a:prstGeom prst="rightArrow">
              <a:avLst>
                <a:gd name="adj1" fmla="val 42593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2146</Words>
  <Application>Microsoft Office PowerPoint</Application>
  <PresentationFormat>On-screen Show (4:3)</PresentationFormat>
  <Paragraphs>531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4</cp:revision>
  <dcterms:created xsi:type="dcterms:W3CDTF">2015-12-13T14:18:21Z</dcterms:created>
  <dcterms:modified xsi:type="dcterms:W3CDTF">2015-12-13T14:55:16Z</dcterms:modified>
</cp:coreProperties>
</file>