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4"/>
  </p:notesMasterIdLst>
  <p:sldIdLst>
    <p:sldId id="256" r:id="rId2"/>
    <p:sldId id="257" r:id="rId3"/>
    <p:sldId id="271" r:id="rId4"/>
    <p:sldId id="272" r:id="rId5"/>
    <p:sldId id="278" r:id="rId6"/>
    <p:sldId id="258" r:id="rId7"/>
    <p:sldId id="259" r:id="rId8"/>
    <p:sldId id="260" r:id="rId9"/>
    <p:sldId id="261" r:id="rId10"/>
    <p:sldId id="262" r:id="rId11"/>
    <p:sldId id="263" r:id="rId12"/>
    <p:sldId id="264" r:id="rId13"/>
    <p:sldId id="265" r:id="rId14"/>
    <p:sldId id="266" r:id="rId15"/>
    <p:sldId id="318" r:id="rId16"/>
    <p:sldId id="319" r:id="rId17"/>
    <p:sldId id="320" r:id="rId18"/>
    <p:sldId id="321" r:id="rId19"/>
    <p:sldId id="267" r:id="rId20"/>
    <p:sldId id="268" r:id="rId21"/>
    <p:sldId id="269" r:id="rId22"/>
    <p:sldId id="270" r:id="rId23"/>
    <p:sldId id="273" r:id="rId24"/>
    <p:sldId id="275" r:id="rId25"/>
    <p:sldId id="276" r:id="rId26"/>
    <p:sldId id="277" r:id="rId27"/>
    <p:sldId id="279" r:id="rId28"/>
    <p:sldId id="281" r:id="rId29"/>
    <p:sldId id="280" r:id="rId30"/>
    <p:sldId id="282" r:id="rId31"/>
    <p:sldId id="283" r:id="rId32"/>
    <p:sldId id="322" r:id="rId33"/>
    <p:sldId id="284" r:id="rId34"/>
    <p:sldId id="285" r:id="rId35"/>
    <p:sldId id="286" r:id="rId36"/>
    <p:sldId id="287" r:id="rId37"/>
    <p:sldId id="288" r:id="rId38"/>
    <p:sldId id="303" r:id="rId39"/>
    <p:sldId id="304" r:id="rId40"/>
    <p:sldId id="305" r:id="rId41"/>
    <p:sldId id="307" r:id="rId42"/>
    <p:sldId id="308" r:id="rId43"/>
    <p:sldId id="309" r:id="rId44"/>
    <p:sldId id="310" r:id="rId45"/>
    <p:sldId id="311" r:id="rId46"/>
    <p:sldId id="292" r:id="rId47"/>
    <p:sldId id="293" r:id="rId48"/>
    <p:sldId id="294" r:id="rId49"/>
    <p:sldId id="295" r:id="rId50"/>
    <p:sldId id="296" r:id="rId51"/>
    <p:sldId id="297" r:id="rId52"/>
    <p:sldId id="298" r:id="rId53"/>
    <p:sldId id="299" r:id="rId54"/>
    <p:sldId id="300" r:id="rId55"/>
    <p:sldId id="312" r:id="rId56"/>
    <p:sldId id="301" r:id="rId57"/>
    <p:sldId id="302" r:id="rId58"/>
    <p:sldId id="313" r:id="rId59"/>
    <p:sldId id="314" r:id="rId60"/>
    <p:sldId id="315" r:id="rId61"/>
    <p:sldId id="316" r:id="rId62"/>
    <p:sldId id="317"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2986B3-3DCF-45CC-AFF3-B4CAE8DCF75C}" type="datetimeFigureOut">
              <a:rPr lang="en-US" smtClean="0"/>
              <a:pPr/>
              <a:t>9/18/2017</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D5D289-9C4B-4CC3-8574-155DF9290160}"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8D5D289-9C4B-4CC3-8574-155DF9290160}" type="slidenum">
              <a:rPr lang="en-IN" smtClean="0"/>
              <a:pPr/>
              <a:t>3</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8D5D289-9C4B-4CC3-8574-155DF9290160}" type="slidenum">
              <a:rPr lang="en-IN" smtClean="0"/>
              <a:pPr/>
              <a:t>23</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8D5D289-9C4B-4CC3-8574-155DF9290160}" type="slidenum">
              <a:rPr lang="en-IN" smtClean="0"/>
              <a:pPr/>
              <a:t>24</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A30C087-4592-40E4-9A39-7D173F1F030A}" type="datetimeFigureOut">
              <a:rPr lang="en-US" smtClean="0"/>
              <a:pPr/>
              <a:t>9/18/2017</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781BBA7-30DE-402A-AB67-4D8110C228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30C087-4592-40E4-9A39-7D173F1F030A}" type="datetimeFigureOut">
              <a:rPr lang="en-US" smtClean="0"/>
              <a:pPr/>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30C087-4592-40E4-9A39-7D173F1F030A}" type="datetimeFigureOut">
              <a:rPr lang="en-US" smtClean="0"/>
              <a:pPr/>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30C087-4592-40E4-9A39-7D173F1F030A}" type="datetimeFigureOut">
              <a:rPr lang="en-US" smtClean="0"/>
              <a:pPr/>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A30C087-4592-40E4-9A39-7D173F1F030A}" type="datetimeFigureOut">
              <a:rPr lang="en-US" smtClean="0"/>
              <a:pPr/>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30C087-4592-40E4-9A39-7D173F1F030A}" type="datetimeFigureOut">
              <a:rPr lang="en-US" smtClean="0"/>
              <a:pPr/>
              <a:t>9/18/2017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7A30C087-4592-40E4-9A39-7D173F1F030A}" type="datetimeFigureOut">
              <a:rPr lang="en-US" smtClean="0"/>
              <a:pPr/>
              <a:t>9/18/2017</a:t>
            </a:fld>
            <a:endParaRPr lang="en-US"/>
          </a:p>
        </p:txBody>
      </p:sp>
      <p:sp>
        <p:nvSpPr>
          <p:cNvPr id="27" name="Slide Number Placeholder 26"/>
          <p:cNvSpPr>
            <a:spLocks noGrp="1"/>
          </p:cNvSpPr>
          <p:nvPr>
            <p:ph type="sldNum" sz="quarter" idx="11"/>
          </p:nvPr>
        </p:nvSpPr>
        <p:spPr/>
        <p:txBody>
          <a:bodyPr rtlCol="0"/>
          <a:lstStyle/>
          <a:p>
            <a:fld id="{0781BBA7-30DE-402A-AB67-4D8110C22885}"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7A30C087-4592-40E4-9A39-7D173F1F030A}" type="datetimeFigureOut">
              <a:rPr lang="en-US" smtClean="0"/>
              <a:pPr/>
              <a:t>9/18/2017</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0781BBA7-30DE-402A-AB67-4D8110C228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30C087-4592-40E4-9A39-7D173F1F030A}" type="datetimeFigureOut">
              <a:rPr lang="en-US" smtClean="0"/>
              <a:pPr/>
              <a:t>9/18/2017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30C087-4592-40E4-9A39-7D173F1F030A}" type="datetimeFigureOut">
              <a:rPr lang="en-US" smtClean="0"/>
              <a:pPr/>
              <a:t>9/18/2017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30C087-4592-40E4-9A39-7D173F1F030A}" type="datetimeFigureOut">
              <a:rPr lang="en-US" smtClean="0"/>
              <a:pPr/>
              <a:t>9/18/2017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1BBA7-30DE-402A-AB67-4D8110C2288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A30C087-4592-40E4-9A39-7D173F1F030A}" type="datetimeFigureOut">
              <a:rPr lang="en-US" smtClean="0"/>
              <a:pPr/>
              <a:t>9/18/2017</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781BBA7-30DE-402A-AB67-4D8110C228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cpolytechnic.com/computer/learning.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dn.guru99.com/images/testingtools.p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en.wikipedia.org/wiki/C_Sharp_(programming_language)" TargetMode="External"/><Relationship Id="rId13" Type="http://schemas.openxmlformats.org/officeDocument/2006/relationships/hyperlink" Target="http://en.wikipedia.org/wiki/Ruby_(programming_language)" TargetMode="External"/><Relationship Id="rId18" Type="http://schemas.openxmlformats.org/officeDocument/2006/relationships/hyperlink" Target="http://en.wikipedia.org/wiki/Open-source_software" TargetMode="External"/><Relationship Id="rId3" Type="http://schemas.openxmlformats.org/officeDocument/2006/relationships/hyperlink" Target="http://en.wikipedia.org/wiki/Software_framework" TargetMode="External"/><Relationship Id="rId7" Type="http://schemas.openxmlformats.org/officeDocument/2006/relationships/hyperlink" Target="http://en.wikipedia.org/wiki/Java_(software_platform)" TargetMode="External"/><Relationship Id="rId12" Type="http://schemas.openxmlformats.org/officeDocument/2006/relationships/hyperlink" Target="http://en.wikipedia.org/wiki/Python_(programming_language)" TargetMode="External"/><Relationship Id="rId17" Type="http://schemas.openxmlformats.org/officeDocument/2006/relationships/hyperlink" Target="http://en.wikipedia.org/wiki/Macintosh" TargetMode="External"/><Relationship Id="rId2" Type="http://schemas.openxmlformats.org/officeDocument/2006/relationships/hyperlink" Target="http://en.wikipedia.org/wiki/Software_testing" TargetMode="External"/><Relationship Id="rId16" Type="http://schemas.openxmlformats.org/officeDocument/2006/relationships/hyperlink" Target="http://en.wikipedia.org/wiki/Linux" TargetMode="External"/><Relationship Id="rId1" Type="http://schemas.openxmlformats.org/officeDocument/2006/relationships/slideLayout" Target="../slideLayouts/slideLayout2.xml"/><Relationship Id="rId6" Type="http://schemas.openxmlformats.org/officeDocument/2006/relationships/hyperlink" Target="http://en.wikipedia.org/wiki/Domain-specific_language" TargetMode="External"/><Relationship Id="rId11" Type="http://schemas.openxmlformats.org/officeDocument/2006/relationships/hyperlink" Target="http://en.wikipedia.org/wiki/PHP" TargetMode="External"/><Relationship Id="rId5" Type="http://schemas.openxmlformats.org/officeDocument/2006/relationships/hyperlink" Target="http://en.wikipedia.org/wiki/Scripting_language" TargetMode="External"/><Relationship Id="rId15" Type="http://schemas.openxmlformats.org/officeDocument/2006/relationships/hyperlink" Target="http://en.wikipedia.org/wiki/Microsoft_Windows" TargetMode="External"/><Relationship Id="rId10" Type="http://schemas.openxmlformats.org/officeDocument/2006/relationships/hyperlink" Target="http://en.wikipedia.org/wiki/Perl" TargetMode="External"/><Relationship Id="rId4" Type="http://schemas.openxmlformats.org/officeDocument/2006/relationships/hyperlink" Target="http://en.wikipedia.org/wiki/Web_application" TargetMode="External"/><Relationship Id="rId9" Type="http://schemas.openxmlformats.org/officeDocument/2006/relationships/hyperlink" Target="http://en.wikipedia.org/wiki/Groovy_(programming_language)" TargetMode="External"/><Relationship Id="rId14" Type="http://schemas.openxmlformats.org/officeDocument/2006/relationships/hyperlink" Target="http://en.wikipedia.org/wiki/Web_browser"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n.wikipedia.org/wiki/H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pcpolytechnic.com/contact-u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458200" cy="1470025"/>
          </a:xfrm>
        </p:spPr>
        <p:txBody>
          <a:bodyPr/>
          <a:lstStyle/>
          <a:p>
            <a:pPr algn="ctr"/>
            <a:r>
              <a:rPr lang="en-US" dirty="0" smtClean="0"/>
              <a:t>Chapter 6</a:t>
            </a:r>
            <a:br>
              <a:rPr lang="en-US" dirty="0" smtClean="0"/>
            </a:br>
            <a:r>
              <a:rPr lang="en-US" dirty="0" smtClean="0"/>
              <a:t>Testing Tools and Measurements</a:t>
            </a:r>
            <a:endParaRPr lang="en-US" dirty="0"/>
          </a:p>
        </p:txBody>
      </p:sp>
      <p:sp>
        <p:nvSpPr>
          <p:cNvPr id="3" name="TextBox 2"/>
          <p:cNvSpPr txBox="1"/>
          <p:nvPr/>
        </p:nvSpPr>
        <p:spPr>
          <a:xfrm>
            <a:off x="4572000" y="5486400"/>
            <a:ext cx="3810000" cy="369332"/>
          </a:xfrm>
          <a:prstGeom prst="rect">
            <a:avLst/>
          </a:prstGeom>
          <a:noFill/>
        </p:spPr>
        <p:txBody>
          <a:bodyPr wrap="square" rtlCol="0">
            <a:spAutoFit/>
          </a:bodyPr>
          <a:lstStyle/>
          <a:p>
            <a:r>
              <a:rPr lang="en-US" dirty="0" smtClean="0">
                <a:hlinkClick r:id="rId2"/>
              </a:rPr>
              <a:t>Visit to more Learning Resources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229600" cy="1295400"/>
          </a:xfrm>
        </p:spPr>
        <p:txBody>
          <a:bodyPr>
            <a:noAutofit/>
          </a:bodyPr>
          <a:lstStyle/>
          <a:p>
            <a:r>
              <a:rPr lang="en-US" sz="4400" b="1" u="sng" dirty="0" smtClean="0"/>
              <a:t>1.Test tool selection</a:t>
            </a:r>
            <a:r>
              <a:rPr lang="en-US" sz="4400" b="1" dirty="0" smtClean="0"/>
              <a:t>:</a:t>
            </a:r>
            <a:br>
              <a:rPr lang="en-US" sz="4400" b="1" dirty="0" smtClean="0"/>
            </a:br>
            <a:endParaRPr lang="en-US" sz="4400" dirty="0"/>
          </a:p>
        </p:txBody>
      </p:sp>
      <p:sp>
        <p:nvSpPr>
          <p:cNvPr id="3" name="Content Placeholder 2"/>
          <p:cNvSpPr>
            <a:spLocks noGrp="1"/>
          </p:cNvSpPr>
          <p:nvPr>
            <p:ph idx="1"/>
          </p:nvPr>
        </p:nvSpPr>
        <p:spPr>
          <a:xfrm>
            <a:off x="457200" y="1905000"/>
            <a:ext cx="8382000" cy="4669536"/>
          </a:xfrm>
        </p:spPr>
        <p:txBody>
          <a:bodyPr>
            <a:noAutofit/>
          </a:bodyPr>
          <a:lstStyle/>
          <a:p>
            <a:r>
              <a:rPr lang="en-US" sz="2400" dirty="0" smtClean="0">
                <a:latin typeface="Times New Roman" pitchFamily="18" charset="0"/>
                <a:cs typeface="Times New Roman" pitchFamily="18" charset="0"/>
              </a:rPr>
              <a:t>Largely </a:t>
            </a:r>
            <a:r>
              <a:rPr lang="en-US" sz="2400" b="1" dirty="0" smtClean="0">
                <a:latin typeface="Times New Roman" pitchFamily="18" charset="0"/>
                <a:cs typeface="Times New Roman" pitchFamily="18" charset="0"/>
              </a:rPr>
              <a:t>depends on </a:t>
            </a:r>
            <a:r>
              <a:rPr lang="en-US" sz="2400" dirty="0" smtClean="0">
                <a:latin typeface="Times New Roman" pitchFamily="18" charset="0"/>
                <a:cs typeface="Times New Roman" pitchFamily="18" charset="0"/>
              </a:rPr>
              <a:t>the technology the </a:t>
            </a:r>
            <a:r>
              <a:rPr lang="en-US" sz="2400" b="1" dirty="0" smtClean="0">
                <a:latin typeface="Times New Roman" pitchFamily="18" charset="0"/>
                <a:cs typeface="Times New Roman" pitchFamily="18" charset="0"/>
              </a:rPr>
              <a:t>Application Under Test</a:t>
            </a:r>
            <a:r>
              <a:rPr lang="en-US" sz="2400" dirty="0" smtClean="0">
                <a:latin typeface="Times New Roman" pitchFamily="18" charset="0"/>
                <a:cs typeface="Times New Roman" pitchFamily="18" charset="0"/>
              </a:rPr>
              <a:t> is built on.</a:t>
            </a:r>
          </a:p>
          <a:p>
            <a:r>
              <a:rPr lang="en-US" sz="2400" dirty="0" smtClean="0">
                <a:latin typeface="Times New Roman" pitchFamily="18" charset="0"/>
                <a:cs typeface="Times New Roman" pitchFamily="18" charset="0"/>
              </a:rPr>
              <a:t>A detailed analysis of various tools must be performed before selecting a tool by assigning a dedicated test team</a:t>
            </a:r>
          </a:p>
          <a:p>
            <a:r>
              <a:rPr lang="en-US" sz="2400" dirty="0" smtClean="0">
                <a:latin typeface="Times New Roman" pitchFamily="18" charset="0"/>
                <a:cs typeface="Times New Roman" pitchFamily="18" charset="0"/>
              </a:rPr>
              <a:t>For example, if we are testing desktop application then we can’t use selenium for that. </a:t>
            </a:r>
          </a:p>
          <a:p>
            <a:r>
              <a:rPr lang="en-US" sz="2400" dirty="0" smtClean="0">
                <a:latin typeface="Times New Roman" pitchFamily="18" charset="0"/>
                <a:cs typeface="Times New Roman" pitchFamily="18" charset="0"/>
              </a:rPr>
              <a:t>Selenium is mainly for web applications.</a:t>
            </a:r>
          </a:p>
          <a:p>
            <a:r>
              <a:rPr lang="en-US" sz="2400" dirty="0" smtClean="0">
                <a:latin typeface="Times New Roman" pitchFamily="18" charset="0"/>
                <a:cs typeface="Times New Roman" pitchFamily="18" charset="0"/>
              </a:rPr>
              <a:t>So first we need to verify which type of application we are using and what appropriate tool we have to choose.</a:t>
            </a:r>
            <a:br>
              <a:rPr lang="en-US" sz="2400" dirty="0" smtClean="0">
                <a:latin typeface="Times New Roman" pitchFamily="18" charset="0"/>
                <a:cs typeface="Times New Roman" pitchFamily="18" charset="0"/>
              </a:rPr>
            </a:br>
            <a:endParaRPr lang="en-US"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90600"/>
            <a:ext cx="8991600" cy="1066800"/>
          </a:xfrm>
        </p:spPr>
        <p:txBody>
          <a:bodyPr>
            <a:noAutofit/>
          </a:bodyPr>
          <a:lstStyle/>
          <a:p>
            <a:r>
              <a:rPr lang="en-US" b="1" u="sng" dirty="0" smtClean="0"/>
              <a:t>2.Define the scope of Automation:</a:t>
            </a:r>
            <a:br>
              <a:rPr lang="en-US" b="1" u="sng" dirty="0" smtClean="0"/>
            </a:br>
            <a:endParaRPr lang="en-US" u="sng" dirty="0"/>
          </a:p>
        </p:txBody>
      </p:sp>
      <p:sp>
        <p:nvSpPr>
          <p:cNvPr id="3" name="Content Placeholder 2"/>
          <p:cNvSpPr>
            <a:spLocks noGrp="1"/>
          </p:cNvSpPr>
          <p:nvPr>
            <p:ph idx="1"/>
          </p:nvPr>
        </p:nvSpPr>
        <p:spPr>
          <a:xfrm>
            <a:off x="304800" y="2057400"/>
            <a:ext cx="8305800" cy="4267200"/>
          </a:xfrm>
        </p:spPr>
        <p:txBody>
          <a:bodyPr>
            <a:normAutofit/>
          </a:bodyPr>
          <a:lstStyle/>
          <a:p>
            <a:r>
              <a:rPr lang="en-US" dirty="0" smtClean="0"/>
              <a:t>Identifying which test cases should automate, the following are some points to determine scope:</a:t>
            </a:r>
          </a:p>
          <a:p>
            <a:pPr lvl="1"/>
            <a:r>
              <a:rPr lang="en-US" dirty="0" smtClean="0">
                <a:solidFill>
                  <a:srgbClr val="FF0000"/>
                </a:solidFill>
              </a:rPr>
              <a:t>Run same test cases for cross browser testing.</a:t>
            </a:r>
          </a:p>
          <a:p>
            <a:pPr lvl="1"/>
            <a:r>
              <a:rPr lang="en-US" dirty="0" smtClean="0">
                <a:solidFill>
                  <a:srgbClr val="FF0000"/>
                </a:solidFill>
              </a:rPr>
              <a:t>Major functions of applications which are difficult to test using manual testing.</a:t>
            </a:r>
          </a:p>
          <a:p>
            <a:pPr lvl="1"/>
            <a:r>
              <a:rPr lang="en-US" dirty="0" smtClean="0">
                <a:solidFill>
                  <a:srgbClr val="FF0000"/>
                </a:solidFill>
              </a:rPr>
              <a:t>Scenarios which have many test combinations.</a:t>
            </a:r>
          </a:p>
          <a:p>
            <a:pPr lvl="1"/>
            <a:r>
              <a:rPr lang="en-US" dirty="0" smtClean="0">
                <a:solidFill>
                  <a:srgbClr val="FF0000"/>
                </a:solidFill>
              </a:rPr>
              <a:t>Technical feasibility </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9144000" cy="1447800"/>
          </a:xfrm>
        </p:spPr>
        <p:txBody>
          <a:bodyPr>
            <a:noAutofit/>
          </a:bodyPr>
          <a:lstStyle/>
          <a:p>
            <a:r>
              <a:rPr lang="en-US" b="1" u="sng" dirty="0" smtClean="0"/>
              <a:t>3.Planning, Design and Development </a:t>
            </a:r>
            <a:br>
              <a:rPr lang="en-US" b="1" u="sng" dirty="0" smtClean="0"/>
            </a:br>
            <a:endParaRPr lang="en-US" u="sng" dirty="0"/>
          </a:p>
        </p:txBody>
      </p:sp>
      <p:sp>
        <p:nvSpPr>
          <p:cNvPr id="3" name="Content Placeholder 2"/>
          <p:cNvSpPr>
            <a:spLocks noGrp="1"/>
          </p:cNvSpPr>
          <p:nvPr>
            <p:ph idx="1"/>
          </p:nvPr>
        </p:nvSpPr>
        <p:spPr>
          <a:xfrm>
            <a:off x="381000" y="1905000"/>
            <a:ext cx="8534400" cy="4648200"/>
          </a:xfrm>
        </p:spPr>
        <p:txBody>
          <a:bodyPr>
            <a:normAutofit/>
          </a:bodyPr>
          <a:lstStyle/>
          <a:p>
            <a:pPr lvl="0"/>
            <a:r>
              <a:rPr lang="en-US" dirty="0" smtClean="0">
                <a:latin typeface="Times New Roman" pitchFamily="18" charset="0"/>
                <a:cs typeface="Times New Roman" pitchFamily="18" charset="0"/>
              </a:rPr>
              <a:t>In this  we plan the resources and tools that we are going to use in the test execution. </a:t>
            </a:r>
          </a:p>
          <a:p>
            <a:pPr lvl="0"/>
            <a:r>
              <a:rPr lang="en-US" dirty="0" smtClean="0">
                <a:latin typeface="Times New Roman" pitchFamily="18" charset="0"/>
                <a:cs typeface="Times New Roman" pitchFamily="18" charset="0"/>
              </a:rPr>
              <a:t> we develop the automation scripts (test scripts for automation).</a:t>
            </a:r>
          </a:p>
          <a:p>
            <a:pPr lvl="0"/>
            <a:r>
              <a:rPr lang="en-US" dirty="0" smtClean="0">
                <a:latin typeface="Times New Roman" pitchFamily="18" charset="0"/>
                <a:cs typeface="Times New Roman" pitchFamily="18" charset="0"/>
              </a:rPr>
              <a:t>Automation tools selected</a:t>
            </a:r>
          </a:p>
          <a:p>
            <a:pPr lvl="0"/>
            <a:r>
              <a:rPr lang="en-US" dirty="0" smtClean="0">
                <a:latin typeface="Times New Roman" pitchFamily="18" charset="0"/>
                <a:cs typeface="Times New Roman" pitchFamily="18" charset="0"/>
              </a:rPr>
              <a:t>In-Scope and Out-of-scope items of automation is decided</a:t>
            </a:r>
          </a:p>
          <a:p>
            <a:pPr lvl="0"/>
            <a:r>
              <a:rPr lang="en-US" dirty="0" smtClean="0">
                <a:latin typeface="Times New Roman" pitchFamily="18" charset="0"/>
                <a:cs typeface="Times New Roman" pitchFamily="18" charset="0"/>
              </a:rPr>
              <a:t>Preparation of Schedule and Timeline of scripting and execution</a:t>
            </a:r>
          </a:p>
          <a:p>
            <a:pPr lvl="0"/>
            <a:r>
              <a:rPr lang="en-US" dirty="0" smtClean="0">
                <a:latin typeface="Times New Roman" pitchFamily="18" charset="0"/>
                <a:cs typeface="Times New Roman" pitchFamily="18" charset="0"/>
              </a:rPr>
              <a:t>Preparation of  Deliverables of automation testing</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229600" cy="1447800"/>
          </a:xfrm>
        </p:spPr>
        <p:txBody>
          <a:bodyPr>
            <a:normAutofit/>
          </a:bodyPr>
          <a:lstStyle/>
          <a:p>
            <a:r>
              <a:rPr lang="en-US" b="1" u="sng" dirty="0" smtClean="0"/>
              <a:t>4.Test Execution:</a:t>
            </a:r>
            <a:br>
              <a:rPr lang="en-US" b="1" u="sng" dirty="0" smtClean="0"/>
            </a:br>
            <a:endParaRPr lang="en-US" u="sng" dirty="0"/>
          </a:p>
        </p:txBody>
      </p:sp>
      <p:sp>
        <p:nvSpPr>
          <p:cNvPr id="3" name="Content Placeholder 2"/>
          <p:cNvSpPr>
            <a:spLocks noGrp="1"/>
          </p:cNvSpPr>
          <p:nvPr>
            <p:ph idx="1"/>
          </p:nvPr>
        </p:nvSpPr>
        <p:spPr>
          <a:xfrm>
            <a:off x="228600" y="1905000"/>
            <a:ext cx="8229600" cy="4419600"/>
          </a:xfrm>
        </p:spPr>
        <p:txBody>
          <a:bodyPr>
            <a:noAutofit/>
          </a:bodyPr>
          <a:lstStyle/>
          <a:p>
            <a:r>
              <a:rPr lang="en-US" sz="2400" dirty="0" smtClean="0">
                <a:latin typeface="Times New Roman" pitchFamily="18" charset="0"/>
                <a:cs typeface="Times New Roman" pitchFamily="18" charset="0"/>
              </a:rPr>
              <a:t>Scripts are executed during this phase.</a:t>
            </a:r>
          </a:p>
          <a:p>
            <a:r>
              <a:rPr lang="en-US" sz="2400" dirty="0" smtClean="0">
                <a:latin typeface="Times New Roman" pitchFamily="18" charset="0"/>
                <a:cs typeface="Times New Roman" pitchFamily="18" charset="0"/>
              </a:rPr>
              <a:t> The scripts need input test data before they are set to run.</a:t>
            </a:r>
          </a:p>
          <a:p>
            <a:r>
              <a:rPr lang="en-US" sz="2400" dirty="0" smtClean="0">
                <a:latin typeface="Times New Roman" pitchFamily="18" charset="0"/>
                <a:cs typeface="Times New Roman" pitchFamily="18" charset="0"/>
              </a:rPr>
              <a:t> Once executed they provide detailed test reports</a:t>
            </a:r>
          </a:p>
          <a:p>
            <a:r>
              <a:rPr lang="en-US" sz="2400" dirty="0" smtClean="0">
                <a:latin typeface="Times New Roman" pitchFamily="18" charset="0"/>
                <a:cs typeface="Times New Roman" pitchFamily="18" charset="0"/>
              </a:rPr>
              <a:t>Example: </a:t>
            </a:r>
          </a:p>
          <a:p>
            <a:pPr lvl="1"/>
            <a:r>
              <a:rPr lang="en-US" sz="2400" dirty="0" smtClean="0">
                <a:solidFill>
                  <a:srgbClr val="FF0000"/>
                </a:solidFill>
                <a:latin typeface="Times New Roman" pitchFamily="18" charset="0"/>
                <a:cs typeface="Times New Roman" pitchFamily="18" charset="0"/>
              </a:rPr>
              <a:t>In some scenarios test management tool itself execute scripts by invoking automation tools. We will report the defects to the developers team. And tools prepare test reports after execution.</a:t>
            </a:r>
            <a:endParaRPr lang="en-US" sz="1400" dirty="0" smtClean="0">
              <a:solidFill>
                <a:srgbClr val="FF0000"/>
              </a:solidFill>
              <a:latin typeface="Times New Roman" pitchFamily="18" charset="0"/>
              <a:cs typeface="Times New Roman" pitchFamily="18" charset="0"/>
            </a:endParaRPr>
          </a:p>
          <a:p>
            <a:endParaRPr lang="en-US" sz="3200" dirty="0" smtClean="0"/>
          </a:p>
          <a:p>
            <a:endParaRPr lang="en-US" sz="3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229600" cy="1295400"/>
          </a:xfrm>
        </p:spPr>
        <p:txBody>
          <a:bodyPr>
            <a:noAutofit/>
          </a:bodyPr>
          <a:lstStyle/>
          <a:p>
            <a:r>
              <a:rPr lang="en-US" u="sng" dirty="0" smtClean="0">
                <a:latin typeface="+mn-lt"/>
              </a:rPr>
              <a:t>5.Maintenance:</a:t>
            </a:r>
            <a:r>
              <a:rPr lang="en-US" u="sng" dirty="0" smtClean="0"/>
              <a:t/>
            </a:r>
            <a:br>
              <a:rPr lang="en-US" u="sng" dirty="0" smtClean="0"/>
            </a:br>
            <a:endParaRPr lang="en-US" u="sng" dirty="0"/>
          </a:p>
        </p:txBody>
      </p:sp>
      <p:sp>
        <p:nvSpPr>
          <p:cNvPr id="3" name="Content Placeholder 2"/>
          <p:cNvSpPr>
            <a:spLocks noGrp="1"/>
          </p:cNvSpPr>
          <p:nvPr>
            <p:ph idx="1"/>
          </p:nvPr>
        </p:nvSpPr>
        <p:spPr>
          <a:xfrm>
            <a:off x="457200" y="1752600"/>
            <a:ext cx="8229600" cy="4821936"/>
          </a:xfrm>
        </p:spPr>
        <p:txBody>
          <a:bodyPr>
            <a:normAutofit/>
          </a:bodyPr>
          <a:lstStyle/>
          <a:p>
            <a:r>
              <a:rPr lang="en-US" sz="4000" dirty="0" smtClean="0"/>
              <a:t> </a:t>
            </a:r>
            <a:r>
              <a:rPr lang="en-US" dirty="0" smtClean="0">
                <a:latin typeface="Times New Roman" pitchFamily="18" charset="0"/>
                <a:cs typeface="Times New Roman" pitchFamily="18" charset="0"/>
              </a:rPr>
              <a:t>As new functionalities are added to the System Under Test with successive cycles, Automation Scripts need to be added, reviewed and maintained for each release cycle.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Maintenance becomes necessary to improve effectiveness of Automation Scripts. </a:t>
            </a:r>
          </a:p>
          <a:p>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b="1" dirty="0" smtClean="0"/>
              <a:t>Enlist factors considered for selecting a testing tool for test automation</a:t>
            </a:r>
            <a:endParaRPr lang="en-IN" sz="2800" dirty="0"/>
          </a:p>
        </p:txBody>
      </p:sp>
      <p:sp>
        <p:nvSpPr>
          <p:cNvPr id="3" name="Content Placeholder 2"/>
          <p:cNvSpPr>
            <a:spLocks noGrp="1"/>
          </p:cNvSpPr>
          <p:nvPr>
            <p:ph idx="1"/>
          </p:nvPr>
        </p:nvSpPr>
        <p:spPr/>
        <p:txBody>
          <a:bodyPr/>
          <a:lstStyle/>
          <a:p>
            <a:r>
              <a:rPr lang="en-IN" dirty="0" smtClean="0"/>
              <a:t>1. Meeting requirements</a:t>
            </a:r>
          </a:p>
          <a:p>
            <a:endParaRPr lang="en-IN" dirty="0" smtClean="0"/>
          </a:p>
          <a:p>
            <a:r>
              <a:rPr lang="en-IN" dirty="0" smtClean="0"/>
              <a:t>2. Technology expectations</a:t>
            </a:r>
          </a:p>
          <a:p>
            <a:endParaRPr lang="en-IN" dirty="0" smtClean="0"/>
          </a:p>
          <a:p>
            <a:r>
              <a:rPr lang="en-IN" dirty="0" smtClean="0"/>
              <a:t>3. Training/skills</a:t>
            </a:r>
          </a:p>
          <a:p>
            <a:endParaRPr lang="en-IN" dirty="0" smtClean="0"/>
          </a:p>
          <a:p>
            <a:r>
              <a:rPr lang="en-IN" dirty="0" smtClean="0"/>
              <a:t>4. Management aspects</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88736"/>
          </a:xfrm>
        </p:spPr>
        <p:txBody>
          <a:bodyPr>
            <a:normAutofit/>
          </a:bodyPr>
          <a:lstStyle/>
          <a:p>
            <a:r>
              <a:rPr lang="en-IN" u="sng" dirty="0" smtClean="0">
                <a:solidFill>
                  <a:schemeClr val="accent3"/>
                </a:solidFill>
                <a:latin typeface="Times New Roman" pitchFamily="18" charset="0"/>
                <a:cs typeface="Times New Roman" pitchFamily="18" charset="0"/>
              </a:rPr>
              <a:t>1. Meeting requirements-</a:t>
            </a:r>
          </a:p>
          <a:p>
            <a:pPr lvl="2"/>
            <a:r>
              <a:rPr lang="en-IN" dirty="0" smtClean="0">
                <a:solidFill>
                  <a:schemeClr val="tx1"/>
                </a:solidFill>
                <a:latin typeface="Times New Roman" pitchFamily="18" charset="0"/>
                <a:cs typeface="Times New Roman" pitchFamily="18" charset="0"/>
              </a:rPr>
              <a:t>There are plenty of tools available in the market but rarely do they meet all the requirements of a given product or a given organization.</a:t>
            </a:r>
          </a:p>
          <a:p>
            <a:pPr lvl="2"/>
            <a:r>
              <a:rPr lang="en-IN" dirty="0" smtClean="0">
                <a:solidFill>
                  <a:schemeClr val="tx1"/>
                </a:solidFill>
                <a:latin typeface="Times New Roman" pitchFamily="18" charset="0"/>
                <a:cs typeface="Times New Roman" pitchFamily="18" charset="0"/>
              </a:rPr>
              <a:t> Evaluating different tools for different requirements involve significant effort, money, and time.</a:t>
            </a:r>
          </a:p>
          <a:p>
            <a:pPr lvl="2"/>
            <a:endParaRPr lang="en-IN" u="sng" dirty="0" smtClean="0">
              <a:solidFill>
                <a:schemeClr val="accent3"/>
              </a:solidFill>
              <a:latin typeface="Times New Roman" pitchFamily="18" charset="0"/>
              <a:cs typeface="Times New Roman" pitchFamily="18" charset="0"/>
            </a:endParaRPr>
          </a:p>
          <a:p>
            <a:r>
              <a:rPr lang="en-IN" u="sng" dirty="0" smtClean="0">
                <a:solidFill>
                  <a:schemeClr val="accent3"/>
                </a:solidFill>
                <a:latin typeface="Times New Roman" pitchFamily="18" charset="0"/>
                <a:cs typeface="Times New Roman" pitchFamily="18" charset="0"/>
              </a:rPr>
              <a:t>2. Technology expectations</a:t>
            </a:r>
          </a:p>
          <a:p>
            <a:pPr lvl="2"/>
            <a:r>
              <a:rPr lang="en-IN" dirty="0" smtClean="0">
                <a:solidFill>
                  <a:schemeClr val="tx1"/>
                </a:solidFill>
                <a:latin typeface="Times New Roman" pitchFamily="18" charset="0"/>
                <a:cs typeface="Times New Roman" pitchFamily="18" charset="0"/>
              </a:rPr>
              <a:t>Test  tools in general may not allow test developers to extends/modify the functionality of the framework. </a:t>
            </a:r>
          </a:p>
          <a:p>
            <a:pPr lvl="2"/>
            <a:r>
              <a:rPr lang="en-IN" dirty="0" smtClean="0">
                <a:solidFill>
                  <a:schemeClr val="tx1"/>
                </a:solidFill>
                <a:latin typeface="Times New Roman" pitchFamily="18" charset="0"/>
                <a:cs typeface="Times New Roman" pitchFamily="18" charset="0"/>
              </a:rPr>
              <a:t>So extending the functionality requires going back to the tool vendor and involves additional cost and effort. A good number of test tools require their libraries to be linked with product binaries..</a:t>
            </a:r>
            <a:endParaRPr lang="en-IN" dirty="0">
              <a:solidFill>
                <a:schemeClr val="tx1"/>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lstStyle/>
          <a:p>
            <a:r>
              <a:rPr lang="en-IN" sz="3200" u="sng" dirty="0" smtClean="0">
                <a:solidFill>
                  <a:schemeClr val="accent3"/>
                </a:solidFill>
                <a:latin typeface="Times New Roman" pitchFamily="18" charset="0"/>
                <a:cs typeface="Times New Roman" pitchFamily="18" charset="0"/>
              </a:rPr>
              <a:t>3. Training/skills-</a:t>
            </a:r>
          </a:p>
          <a:p>
            <a:pPr lvl="2"/>
            <a:r>
              <a:rPr lang="en-IN" dirty="0" smtClean="0">
                <a:solidFill>
                  <a:schemeClr val="tx1"/>
                </a:solidFill>
              </a:rPr>
              <a:t>While test tools require plenty of training, very few vendors provide the training to the required level. </a:t>
            </a:r>
          </a:p>
          <a:p>
            <a:pPr lvl="2"/>
            <a:r>
              <a:rPr lang="en-IN" dirty="0" smtClean="0">
                <a:solidFill>
                  <a:schemeClr val="tx1"/>
                </a:solidFill>
              </a:rPr>
              <a:t>Organization level training is needed to deploy the test tools, as the user of the test suite are not only the test team but also the development team and other areas like configuration management</a:t>
            </a:r>
            <a:r>
              <a:rPr lang="en-IN" dirty="0" smtClean="0"/>
              <a:t>.</a:t>
            </a:r>
          </a:p>
          <a:p>
            <a:pPr lvl="2"/>
            <a:endParaRPr lang="en-IN" u="sng" dirty="0" smtClean="0">
              <a:solidFill>
                <a:schemeClr val="accent3"/>
              </a:solidFill>
              <a:latin typeface="Times New Roman" pitchFamily="18" charset="0"/>
              <a:cs typeface="Times New Roman" pitchFamily="18" charset="0"/>
            </a:endParaRPr>
          </a:p>
          <a:p>
            <a:r>
              <a:rPr lang="en-IN" u="sng" dirty="0" smtClean="0">
                <a:solidFill>
                  <a:schemeClr val="accent3"/>
                </a:solidFill>
                <a:latin typeface="Times New Roman" pitchFamily="18" charset="0"/>
                <a:cs typeface="Times New Roman" pitchFamily="18" charset="0"/>
              </a:rPr>
              <a:t>4. Management aspects-</a:t>
            </a:r>
          </a:p>
          <a:p>
            <a:pPr lvl="2"/>
            <a:r>
              <a:rPr lang="en-IN" dirty="0" smtClean="0">
                <a:solidFill>
                  <a:schemeClr val="tx1"/>
                </a:solidFill>
              </a:rPr>
              <a:t>A test tool increases the system requirement and requires the hardware and software to be upgraded. </a:t>
            </a:r>
          </a:p>
          <a:p>
            <a:pPr lvl="2"/>
            <a:r>
              <a:rPr lang="en-IN" dirty="0" smtClean="0">
                <a:solidFill>
                  <a:schemeClr val="tx1"/>
                </a:solidFill>
              </a:rPr>
              <a:t>This increases the cost of the already- expensive test tool.</a:t>
            </a:r>
            <a:endParaRPr lang="en-IN" u="sng" dirty="0">
              <a:solidFill>
                <a:schemeClr val="tx1"/>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lstStyle/>
          <a:p>
            <a:r>
              <a:rPr lang="en-IN" b="1" dirty="0" smtClean="0"/>
              <a:t>Guidelines for selecting a tool:</a:t>
            </a:r>
            <a:endParaRPr lang="en-IN" dirty="0"/>
          </a:p>
        </p:txBody>
      </p:sp>
      <p:sp>
        <p:nvSpPr>
          <p:cNvPr id="3" name="Content Placeholder 2"/>
          <p:cNvSpPr>
            <a:spLocks noGrp="1"/>
          </p:cNvSpPr>
          <p:nvPr>
            <p:ph idx="1"/>
          </p:nvPr>
        </p:nvSpPr>
        <p:spPr>
          <a:xfrm>
            <a:off x="457200" y="1600200"/>
            <a:ext cx="8229600" cy="4974336"/>
          </a:xfrm>
        </p:spPr>
        <p:txBody>
          <a:bodyPr>
            <a:normAutofit/>
          </a:bodyPr>
          <a:lstStyle/>
          <a:p>
            <a:r>
              <a:rPr lang="en-IN" sz="2200" dirty="0" smtClean="0">
                <a:latin typeface="Times New Roman" pitchFamily="18" charset="0"/>
                <a:cs typeface="Times New Roman" pitchFamily="18" charset="0"/>
              </a:rPr>
              <a:t>The tool must match its intended use. Wrong selection of a tool can lead to problems like lower efficiency and effectiveness of testing may be lost.</a:t>
            </a:r>
          </a:p>
          <a:p>
            <a:r>
              <a:rPr lang="en-IN" sz="2200" dirty="0" smtClean="0">
                <a:latin typeface="Times New Roman" pitchFamily="18" charset="0"/>
                <a:cs typeface="Times New Roman" pitchFamily="18" charset="0"/>
              </a:rPr>
              <a:t> Different phases of a life cycle have different quality-factor requirements. Tools required at each stage may differ significantly.</a:t>
            </a:r>
          </a:p>
          <a:p>
            <a:r>
              <a:rPr lang="en-IN" sz="2200" dirty="0" smtClean="0">
                <a:latin typeface="Times New Roman" pitchFamily="18" charset="0"/>
                <a:cs typeface="Times New Roman" pitchFamily="18" charset="0"/>
              </a:rPr>
              <a:t>Matching a tool with the skills of testers is also essential. If the testers do not have proper training and skill then they may not be able to work effectively.</a:t>
            </a:r>
          </a:p>
          <a:p>
            <a:r>
              <a:rPr lang="en-IN" sz="2200" dirty="0" smtClean="0">
                <a:latin typeface="Times New Roman" pitchFamily="18" charset="0"/>
                <a:cs typeface="Times New Roman" pitchFamily="18" charset="0"/>
              </a:rPr>
              <a:t> Select affordable tools. Cost and benefits of various tools must be compared before making final decision.</a:t>
            </a:r>
          </a:p>
          <a:p>
            <a:r>
              <a:rPr lang="en-IN" sz="2200" dirty="0" smtClean="0">
                <a:latin typeface="Times New Roman" pitchFamily="18" charset="0"/>
                <a:cs typeface="Times New Roman" pitchFamily="18" charset="0"/>
              </a:rPr>
              <a:t> Backdoor entry of tools must be prevented. Unauthorized entry results into failure of tool and creates a negative environment for new tool introduction.</a:t>
            </a:r>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382000" cy="838200"/>
          </a:xfrm>
        </p:spPr>
        <p:txBody>
          <a:bodyPr>
            <a:noAutofit/>
          </a:bodyPr>
          <a:lstStyle/>
          <a:p>
            <a:r>
              <a:rPr lang="en-US" dirty="0" smtClean="0"/>
              <a:t>Automation tools:</a:t>
            </a:r>
            <a:endParaRPr lang="en-US" dirty="0"/>
          </a:p>
        </p:txBody>
      </p:sp>
      <p:sp>
        <p:nvSpPr>
          <p:cNvPr id="3" name="Content Placeholder 2"/>
          <p:cNvSpPr>
            <a:spLocks noGrp="1"/>
          </p:cNvSpPr>
          <p:nvPr>
            <p:ph idx="1"/>
          </p:nvPr>
        </p:nvSpPr>
        <p:spPr>
          <a:xfrm>
            <a:off x="457200" y="1600200"/>
            <a:ext cx="8229600" cy="4974336"/>
          </a:xfrm>
        </p:spPr>
        <p:txBody>
          <a:bodyPr/>
          <a:lstStyle/>
          <a:p>
            <a:endParaRPr lang="en-US" sz="1800" dirty="0" smtClean="0"/>
          </a:p>
          <a:p>
            <a:endParaRPr lang="en-US" sz="1800" dirty="0" smtClean="0"/>
          </a:p>
          <a:p>
            <a:r>
              <a:rPr lang="en-US" sz="1800" dirty="0" smtClean="0"/>
              <a:t>Following are the most popular test tools :</a:t>
            </a:r>
          </a:p>
          <a:p>
            <a:endParaRPr lang="en-US" dirty="0"/>
          </a:p>
        </p:txBody>
      </p:sp>
      <p:pic>
        <p:nvPicPr>
          <p:cNvPr id="5" name="Picture 4" descr="testing tools">
            <a:hlinkClick r:id="rId2"/>
          </p:cNvPr>
          <p:cNvPicPr/>
          <p:nvPr/>
        </p:nvPicPr>
        <p:blipFill>
          <a:blip r:embed="rId3" cstate="print"/>
          <a:srcRect/>
          <a:stretch>
            <a:fillRect/>
          </a:stretch>
        </p:blipFill>
        <p:spPr bwMode="auto">
          <a:xfrm>
            <a:off x="2209800" y="2743200"/>
            <a:ext cx="4114800"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7239000" cy="457200"/>
          </a:xfrm>
        </p:spPr>
        <p:txBody>
          <a:bodyPr>
            <a:noAutofit/>
          </a:bodyPr>
          <a:lstStyle/>
          <a:p>
            <a:r>
              <a:rPr lang="en-US" b="1" dirty="0" smtClean="0">
                <a:latin typeface="+mn-lt"/>
              </a:rPr>
              <a:t>Manual Testing :</a:t>
            </a:r>
            <a:endParaRPr lang="en-US" dirty="0">
              <a:latin typeface="+mn-lt"/>
            </a:endParaRPr>
          </a:p>
        </p:txBody>
      </p:sp>
      <p:sp>
        <p:nvSpPr>
          <p:cNvPr id="3" name="Content Placeholder 2"/>
          <p:cNvSpPr>
            <a:spLocks noGrp="1"/>
          </p:cNvSpPr>
          <p:nvPr>
            <p:ph idx="1"/>
          </p:nvPr>
        </p:nvSpPr>
        <p:spPr>
          <a:xfrm>
            <a:off x="304800" y="1143000"/>
            <a:ext cx="8382000" cy="5431536"/>
          </a:xfrm>
        </p:spPr>
        <p:txBody>
          <a:bodyPr>
            <a:normAutofit/>
          </a:bodyPr>
          <a:lstStyle/>
          <a:p>
            <a:r>
              <a:rPr lang="en-US" sz="2000" dirty="0" smtClean="0"/>
              <a:t>In Manual Testing , Testers </a:t>
            </a:r>
            <a:r>
              <a:rPr lang="en-US" sz="2000" b="1" dirty="0" smtClean="0"/>
              <a:t>manually execute test cases </a:t>
            </a:r>
            <a:r>
              <a:rPr lang="en-US" sz="2000" dirty="0" smtClean="0"/>
              <a:t>without using any automation tools. </a:t>
            </a:r>
          </a:p>
          <a:p>
            <a:pPr>
              <a:buNone/>
            </a:pPr>
            <a:endParaRPr lang="en-US" sz="2000" dirty="0" smtClean="0"/>
          </a:p>
          <a:p>
            <a:r>
              <a:rPr lang="en-US" sz="2000" dirty="0" smtClean="0"/>
              <a:t> It requires a tester to play the role of an end user.</a:t>
            </a:r>
          </a:p>
          <a:p>
            <a:endParaRPr lang="en-US" sz="2000" dirty="0" smtClean="0"/>
          </a:p>
          <a:p>
            <a:r>
              <a:rPr lang="en-US" sz="2000" dirty="0" smtClean="0"/>
              <a:t> Any new application </a:t>
            </a:r>
            <a:r>
              <a:rPr lang="en-US" sz="2000" b="1" dirty="0" smtClean="0"/>
              <a:t>must be manually tested before </a:t>
            </a:r>
            <a:r>
              <a:rPr lang="en-US" sz="2000" dirty="0" smtClean="0"/>
              <a:t>its testing can be automated. </a:t>
            </a:r>
          </a:p>
          <a:p>
            <a:endParaRPr lang="en-US" sz="2000" dirty="0" smtClean="0"/>
          </a:p>
          <a:p>
            <a:r>
              <a:rPr lang="en-US" sz="2000" dirty="0" smtClean="0"/>
              <a:t>Manual testing requires </a:t>
            </a:r>
            <a:r>
              <a:rPr lang="en-US" sz="2000" b="1" dirty="0" smtClean="0"/>
              <a:t>more effort</a:t>
            </a:r>
            <a:r>
              <a:rPr lang="en-US" sz="2000" dirty="0" smtClean="0"/>
              <a:t>, but is necessary to check  automation feasibility.</a:t>
            </a:r>
          </a:p>
          <a:p>
            <a:endParaRPr lang="en-US" sz="2000" dirty="0" smtClean="0"/>
          </a:p>
          <a:p>
            <a:r>
              <a:rPr lang="en-US" sz="2000" dirty="0" smtClean="0"/>
              <a:t>Manual Testing does not require knowledge of any testing tool. </a:t>
            </a:r>
          </a:p>
          <a:p>
            <a:pPr>
              <a:buNone/>
            </a:pPr>
            <a:endParaRPr lang="en-US" sz="2000" dirty="0" smtClean="0"/>
          </a:p>
          <a:p>
            <a:r>
              <a:rPr lang="en-US" sz="2000" dirty="0" smtClean="0"/>
              <a:t>One of the  Software Testing Fundamental is </a:t>
            </a:r>
            <a:r>
              <a:rPr lang="en-US" sz="2000" b="1" dirty="0" smtClean="0"/>
              <a:t>"100% Automation is not possible"</a:t>
            </a:r>
            <a:r>
              <a:rPr lang="en-US" sz="2000" dirty="0" smtClean="0"/>
              <a:t>. This makes Manual Testing imperative. </a:t>
            </a:r>
          </a:p>
          <a:p>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90600"/>
          </a:xfrm>
        </p:spPr>
        <p:txBody>
          <a:bodyPr>
            <a:normAutofit/>
          </a:bodyPr>
          <a:lstStyle/>
          <a:p>
            <a:r>
              <a:rPr lang="en-US" b="1" dirty="0" smtClean="0"/>
              <a:t>QTP (</a:t>
            </a:r>
            <a:r>
              <a:rPr lang="en-US" dirty="0" smtClean="0"/>
              <a:t>Quick Test Professional </a:t>
            </a:r>
            <a:r>
              <a:rPr lang="en-US" b="1" dirty="0" smtClean="0"/>
              <a:t>): </a:t>
            </a:r>
            <a:endParaRPr lang="en-US" dirty="0"/>
          </a:p>
        </p:txBody>
      </p:sp>
      <p:sp>
        <p:nvSpPr>
          <p:cNvPr id="3" name="Content Placeholder 2"/>
          <p:cNvSpPr>
            <a:spLocks noGrp="1"/>
          </p:cNvSpPr>
          <p:nvPr>
            <p:ph idx="1"/>
          </p:nvPr>
        </p:nvSpPr>
        <p:spPr>
          <a:xfrm>
            <a:off x="457200" y="1828800"/>
            <a:ext cx="8229600" cy="4745736"/>
          </a:xfrm>
        </p:spPr>
        <p:txBody>
          <a:bodyPr>
            <a:normAutofit/>
          </a:bodyPr>
          <a:lstStyle/>
          <a:p>
            <a:endParaRPr lang="en-US" sz="2000" dirty="0" smtClean="0"/>
          </a:p>
          <a:p>
            <a:r>
              <a:rPr lang="en-US" sz="2000" dirty="0" smtClean="0"/>
              <a:t>HP's  Quick Test Professional ( now known as HP Functional Test) is the MARKET  leader in Functional Testing Tool. </a:t>
            </a:r>
          </a:p>
          <a:p>
            <a:endParaRPr lang="en-US" sz="2000" dirty="0" smtClean="0"/>
          </a:p>
          <a:p>
            <a:r>
              <a:rPr lang="en-IN" sz="2000" dirty="0" smtClean="0"/>
              <a:t>Key word driven testing</a:t>
            </a:r>
          </a:p>
          <a:p>
            <a:endParaRPr lang="en-IN" sz="2000" dirty="0" smtClean="0"/>
          </a:p>
          <a:p>
            <a:r>
              <a:rPr lang="en-IN" sz="2000" dirty="0" smtClean="0"/>
              <a:t> Suitable for both client server and web based application</a:t>
            </a:r>
          </a:p>
          <a:p>
            <a:endParaRPr lang="en-IN" sz="2000" dirty="0" smtClean="0"/>
          </a:p>
          <a:p>
            <a:r>
              <a:rPr lang="en-IN" sz="2000" dirty="0" smtClean="0"/>
              <a:t>Better error handling mechanism</a:t>
            </a:r>
          </a:p>
          <a:p>
            <a:pPr>
              <a:buNone/>
            </a:pPr>
            <a:endParaRPr lang="en-IN" sz="2000" dirty="0" smtClean="0"/>
          </a:p>
          <a:p>
            <a:r>
              <a:rPr lang="en-IN" sz="2000" dirty="0" smtClean="0"/>
              <a:t> Excellent data driven testing features</a:t>
            </a:r>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066800"/>
          </a:xfrm>
        </p:spPr>
        <p:txBody>
          <a:bodyPr/>
          <a:lstStyle/>
          <a:p>
            <a:r>
              <a:rPr lang="en-US" b="1" dirty="0" smtClean="0"/>
              <a:t>Rational Robot: </a:t>
            </a:r>
            <a:endParaRPr lang="en-US" dirty="0"/>
          </a:p>
        </p:txBody>
      </p:sp>
      <p:sp>
        <p:nvSpPr>
          <p:cNvPr id="3" name="Content Placeholder 2"/>
          <p:cNvSpPr>
            <a:spLocks noGrp="1"/>
          </p:cNvSpPr>
          <p:nvPr>
            <p:ph idx="1"/>
          </p:nvPr>
        </p:nvSpPr>
        <p:spPr>
          <a:xfrm>
            <a:off x="457200" y="1752600"/>
            <a:ext cx="8229600" cy="4495800"/>
          </a:xfrm>
        </p:spPr>
        <p:txBody>
          <a:bodyPr>
            <a:normAutofit/>
          </a:bodyPr>
          <a:lstStyle/>
          <a:p>
            <a:r>
              <a:rPr lang="en-IN" sz="2000" dirty="0" smtClean="0"/>
              <a:t>Rational Robot is a complete set of components for automating the testing of Microsoft Windows client/server and Internet applications. </a:t>
            </a:r>
          </a:p>
          <a:p>
            <a:endParaRPr lang="en-IN" sz="2000" dirty="0" smtClean="0"/>
          </a:p>
          <a:p>
            <a:r>
              <a:rPr lang="en-IN" sz="2000" dirty="0" smtClean="0"/>
              <a:t>The main component of Robot lets you start recording tests in as few as two mouse clicks. </a:t>
            </a:r>
          </a:p>
          <a:p>
            <a:endParaRPr lang="en-IN" sz="2000" dirty="0" smtClean="0"/>
          </a:p>
          <a:p>
            <a:r>
              <a:rPr lang="en-IN" sz="2000" dirty="0" smtClean="0"/>
              <a:t>After recording, Robot plays back the tests in a fraction of the time it would take to repeat the actions manually.</a:t>
            </a:r>
          </a:p>
          <a:p>
            <a:pPr>
              <a:buNone/>
            </a:pPr>
            <a:endParaRPr lang="en-IN" sz="2000" dirty="0" smtClean="0"/>
          </a:p>
          <a:p>
            <a:r>
              <a:rPr lang="en-IN" sz="2000" dirty="0" smtClean="0"/>
              <a:t>Enables defect detection, includes test cases and test management, supports multiple UI technologies</a:t>
            </a: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066800"/>
          </a:xfrm>
        </p:spPr>
        <p:txBody>
          <a:bodyPr>
            <a:noAutofit/>
          </a:bodyPr>
          <a:lstStyle/>
          <a:p>
            <a:r>
              <a:rPr lang="en-US" b="1" dirty="0" smtClean="0"/>
              <a:t>Selenium</a:t>
            </a:r>
            <a:r>
              <a:rPr lang="en-US" dirty="0" smtClean="0"/>
              <a:t>: </a:t>
            </a:r>
            <a:endParaRPr lang="en-US" dirty="0"/>
          </a:p>
        </p:txBody>
      </p:sp>
      <p:sp>
        <p:nvSpPr>
          <p:cNvPr id="3" name="Content Placeholder 2"/>
          <p:cNvSpPr>
            <a:spLocks noGrp="1"/>
          </p:cNvSpPr>
          <p:nvPr>
            <p:ph idx="1"/>
          </p:nvPr>
        </p:nvSpPr>
        <p:spPr>
          <a:xfrm>
            <a:off x="457200" y="1524000"/>
            <a:ext cx="8229600" cy="5050536"/>
          </a:xfrm>
        </p:spPr>
        <p:txBody>
          <a:bodyPr>
            <a:normAutofit/>
          </a:bodyPr>
          <a:lstStyle/>
          <a:p>
            <a:r>
              <a:rPr lang="en-IN" sz="2400" dirty="0" smtClean="0"/>
              <a:t> </a:t>
            </a:r>
            <a:r>
              <a:rPr lang="en-IN" sz="2000" dirty="0" smtClean="0"/>
              <a:t>It is a portable </a:t>
            </a:r>
            <a:r>
              <a:rPr lang="en-IN" sz="2000" dirty="0" smtClean="0">
                <a:hlinkClick r:id="rId2" tooltip="Software testing"/>
              </a:rPr>
              <a:t>software testing</a:t>
            </a:r>
            <a:r>
              <a:rPr lang="en-IN" sz="2000" dirty="0" smtClean="0"/>
              <a:t> </a:t>
            </a:r>
            <a:r>
              <a:rPr lang="en-IN" sz="2000" dirty="0" smtClean="0">
                <a:hlinkClick r:id="rId3" tooltip="Software framework"/>
              </a:rPr>
              <a:t>framework</a:t>
            </a:r>
            <a:r>
              <a:rPr lang="en-IN" sz="2000" dirty="0" smtClean="0"/>
              <a:t> for </a:t>
            </a:r>
            <a:r>
              <a:rPr lang="en-IN" sz="2000" dirty="0" smtClean="0">
                <a:hlinkClick r:id="rId4" tooltip="Web application"/>
              </a:rPr>
              <a:t>web applications</a:t>
            </a:r>
            <a:r>
              <a:rPr lang="en-IN" sz="2000" dirty="0" smtClean="0"/>
              <a:t>. </a:t>
            </a:r>
          </a:p>
          <a:p>
            <a:pPr>
              <a:buNone/>
            </a:pPr>
            <a:endParaRPr lang="en-IN" sz="2000" dirty="0" smtClean="0"/>
          </a:p>
          <a:p>
            <a:r>
              <a:rPr lang="en-IN" sz="2000" dirty="0" smtClean="0"/>
              <a:t>It provides a record/playback tool for authoring tests without learning a test </a:t>
            </a:r>
            <a:r>
              <a:rPr lang="en-IN" sz="2000" dirty="0" smtClean="0">
                <a:hlinkClick r:id="rId5" tooltip="Scripting language"/>
              </a:rPr>
              <a:t>scripting language</a:t>
            </a:r>
            <a:r>
              <a:rPr lang="en-IN" sz="2000" dirty="0" smtClean="0"/>
              <a:t> (</a:t>
            </a:r>
            <a:r>
              <a:rPr lang="en-IN" sz="2000" b="1" dirty="0" smtClean="0"/>
              <a:t>Selenium IDE</a:t>
            </a:r>
            <a:r>
              <a:rPr lang="en-IN" sz="2000" dirty="0" smtClean="0"/>
              <a:t>). </a:t>
            </a:r>
          </a:p>
          <a:p>
            <a:endParaRPr lang="en-IN" sz="2000" dirty="0" smtClean="0"/>
          </a:p>
          <a:p>
            <a:r>
              <a:rPr lang="en-IN" sz="2000" dirty="0" smtClean="0"/>
              <a:t>It also provides a test </a:t>
            </a:r>
            <a:r>
              <a:rPr lang="en-IN" sz="2000" dirty="0" smtClean="0">
                <a:hlinkClick r:id="rId6" tooltip="Domain-specific language"/>
              </a:rPr>
              <a:t>domain-specific language</a:t>
            </a:r>
            <a:r>
              <a:rPr lang="en-IN" sz="2000" dirty="0" smtClean="0"/>
              <a:t>  to write tests in a number of popular programming languages, including   </a:t>
            </a:r>
            <a:r>
              <a:rPr lang="en-IN" sz="2000" dirty="0" smtClean="0">
                <a:hlinkClick r:id="rId7" tooltip="Java (software platform)"/>
              </a:rPr>
              <a:t>Java</a:t>
            </a:r>
            <a:r>
              <a:rPr lang="en-IN" sz="2000" dirty="0" smtClean="0"/>
              <a:t>, </a:t>
            </a:r>
            <a:r>
              <a:rPr lang="en-IN" sz="2000" dirty="0" smtClean="0">
                <a:hlinkClick r:id="rId8" tooltip="C Sharp (programming language)"/>
              </a:rPr>
              <a:t>C#</a:t>
            </a:r>
            <a:r>
              <a:rPr lang="en-IN" sz="2000" dirty="0" smtClean="0"/>
              <a:t>, </a:t>
            </a:r>
            <a:r>
              <a:rPr lang="en-IN" sz="2000" dirty="0" smtClean="0">
                <a:hlinkClick r:id="rId9" tooltip="Groovy (programming language)"/>
              </a:rPr>
              <a:t>Groovy</a:t>
            </a:r>
            <a:r>
              <a:rPr lang="en-IN" sz="2000" dirty="0" smtClean="0"/>
              <a:t>, </a:t>
            </a:r>
            <a:r>
              <a:rPr lang="en-IN" sz="2000" dirty="0" smtClean="0">
                <a:hlinkClick r:id="rId10" tooltip="Perl"/>
              </a:rPr>
              <a:t>Perl</a:t>
            </a:r>
            <a:r>
              <a:rPr lang="en-IN" sz="2000" dirty="0" smtClean="0"/>
              <a:t>, </a:t>
            </a:r>
            <a:r>
              <a:rPr lang="en-IN" sz="2000" dirty="0" smtClean="0">
                <a:hlinkClick r:id="rId11" tooltip="PHP"/>
              </a:rPr>
              <a:t>PHP</a:t>
            </a:r>
            <a:r>
              <a:rPr lang="en-IN" sz="2000" dirty="0" smtClean="0"/>
              <a:t>, </a:t>
            </a:r>
            <a:r>
              <a:rPr lang="en-IN" sz="2000" dirty="0" smtClean="0">
                <a:hlinkClick r:id="rId12" tooltip="Python (programming language)"/>
              </a:rPr>
              <a:t>Python</a:t>
            </a:r>
            <a:r>
              <a:rPr lang="en-IN" sz="2000" dirty="0" smtClean="0"/>
              <a:t> and </a:t>
            </a:r>
            <a:r>
              <a:rPr lang="en-IN" sz="2000" dirty="0" smtClean="0">
                <a:hlinkClick r:id="rId13" tooltip="Ruby (programming language)"/>
              </a:rPr>
              <a:t>Ruby</a:t>
            </a:r>
            <a:r>
              <a:rPr lang="en-IN" sz="2000" dirty="0" smtClean="0"/>
              <a:t>. </a:t>
            </a:r>
          </a:p>
          <a:p>
            <a:endParaRPr lang="en-IN" sz="2000" dirty="0" smtClean="0"/>
          </a:p>
          <a:p>
            <a:r>
              <a:rPr lang="en-IN" sz="2000" dirty="0" smtClean="0"/>
              <a:t>The tests can then be run against most modern </a:t>
            </a:r>
            <a:r>
              <a:rPr lang="en-IN" sz="2000" dirty="0" smtClean="0">
                <a:hlinkClick r:id="rId14" tooltip="Web browser"/>
              </a:rPr>
              <a:t>web browsers</a:t>
            </a:r>
            <a:r>
              <a:rPr lang="en-IN" sz="2000" dirty="0" smtClean="0"/>
              <a:t>.</a:t>
            </a:r>
          </a:p>
          <a:p>
            <a:endParaRPr lang="en-IN" sz="2000" dirty="0" smtClean="0"/>
          </a:p>
          <a:p>
            <a:r>
              <a:rPr lang="en-IN" sz="2000" dirty="0" smtClean="0"/>
              <a:t> Selenium deploys on </a:t>
            </a:r>
            <a:r>
              <a:rPr lang="en-IN" sz="2000" dirty="0" smtClean="0">
                <a:hlinkClick r:id="rId15" tooltip="Microsoft Windows"/>
              </a:rPr>
              <a:t>Windows</a:t>
            </a:r>
            <a:r>
              <a:rPr lang="en-IN" sz="2000" dirty="0" smtClean="0"/>
              <a:t>, </a:t>
            </a:r>
            <a:r>
              <a:rPr lang="en-IN" sz="2000" dirty="0" smtClean="0">
                <a:hlinkClick r:id="rId16" tooltip="Linux"/>
              </a:rPr>
              <a:t>Linux</a:t>
            </a:r>
            <a:r>
              <a:rPr lang="en-IN" sz="2000" dirty="0" smtClean="0"/>
              <a:t>, and </a:t>
            </a:r>
            <a:r>
              <a:rPr lang="en-IN" sz="2000" dirty="0" smtClean="0">
                <a:hlinkClick r:id="rId17" tooltip="Macintosh"/>
              </a:rPr>
              <a:t>Macintosh</a:t>
            </a:r>
            <a:r>
              <a:rPr lang="en-IN" sz="2000" dirty="0" smtClean="0"/>
              <a:t> platforms.</a:t>
            </a:r>
          </a:p>
          <a:p>
            <a:pPr>
              <a:buNone/>
            </a:pPr>
            <a:endParaRPr lang="en-IN" sz="2000" dirty="0" smtClean="0"/>
          </a:p>
          <a:p>
            <a:r>
              <a:rPr lang="en-IN" sz="2000" dirty="0" smtClean="0"/>
              <a:t> It is </a:t>
            </a:r>
            <a:r>
              <a:rPr lang="en-IN" sz="2000" dirty="0" smtClean="0">
                <a:hlinkClick r:id="rId18" tooltip="Open-source software"/>
              </a:rPr>
              <a:t>open-source software</a:t>
            </a:r>
            <a:r>
              <a:rPr lang="en-IN" sz="2000" dirty="0" smtClean="0"/>
              <a:t>,.</a:t>
            </a:r>
            <a:endParaRPr lang="en-US" sz="2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382000" cy="1066800"/>
          </a:xfrm>
        </p:spPr>
        <p:txBody>
          <a:bodyPr/>
          <a:lstStyle/>
          <a:p>
            <a:r>
              <a:rPr lang="en-IN" b="1" dirty="0" smtClean="0">
                <a:latin typeface="+mn-lt"/>
              </a:rPr>
              <a:t>SilkTest:</a:t>
            </a:r>
            <a:endParaRPr lang="en-IN" dirty="0">
              <a:latin typeface="+mn-lt"/>
            </a:endParaRPr>
          </a:p>
        </p:txBody>
      </p:sp>
      <p:sp>
        <p:nvSpPr>
          <p:cNvPr id="3" name="Content Placeholder 2"/>
          <p:cNvSpPr>
            <a:spLocks noGrp="1"/>
          </p:cNvSpPr>
          <p:nvPr>
            <p:ph idx="1"/>
          </p:nvPr>
        </p:nvSpPr>
        <p:spPr>
          <a:xfrm>
            <a:off x="228600" y="1676400"/>
            <a:ext cx="8763000" cy="4898136"/>
          </a:xfrm>
        </p:spPr>
        <p:txBody>
          <a:bodyPr>
            <a:normAutofit/>
          </a:bodyPr>
          <a:lstStyle/>
          <a:p>
            <a:r>
              <a:rPr lang="en-IN" sz="2000" b="1" dirty="0" smtClean="0"/>
              <a:t>SilkTest</a:t>
            </a:r>
            <a:r>
              <a:rPr lang="en-IN" sz="2000" dirty="0" smtClean="0"/>
              <a:t> is a tool for automated function and regression testing of enterprise applications.</a:t>
            </a:r>
          </a:p>
          <a:p>
            <a:endParaRPr lang="en-IN" sz="2000" dirty="0" smtClean="0"/>
          </a:p>
          <a:p>
            <a:r>
              <a:rPr lang="en-US" sz="2000" dirty="0" smtClean="0"/>
              <a:t>It is used for testing e-business applications</a:t>
            </a:r>
          </a:p>
          <a:p>
            <a:endParaRPr lang="en-US" sz="2000" dirty="0" smtClean="0"/>
          </a:p>
          <a:p>
            <a:r>
              <a:rPr lang="en-US" sz="2000" dirty="0" smtClean="0"/>
              <a:t>It offers test planning, management, direct database access and validation.</a:t>
            </a:r>
            <a:endParaRPr lang="en-IN" sz="2000" dirty="0" smtClean="0"/>
          </a:p>
          <a:p>
            <a:pPr>
              <a:buNone/>
            </a:pPr>
            <a:endParaRPr lang="en-IN" sz="2000" dirty="0" smtClean="0"/>
          </a:p>
          <a:p>
            <a:pPr>
              <a:buNone/>
            </a:pPr>
            <a:endParaRPr lang="en-IN" sz="2000" dirty="0" smtClean="0"/>
          </a:p>
          <a:p>
            <a:r>
              <a:rPr lang="en-IN" sz="2000" dirty="0" smtClean="0"/>
              <a:t>Extensions supported by SilkTest: .NET, Java (Swing, SWT), DOM, IE, Firefox, SAP Windows GUI.</a:t>
            </a:r>
          </a:p>
          <a:p>
            <a:endParaRPr lang="en-IN"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229600" cy="838200"/>
          </a:xfrm>
        </p:spPr>
        <p:txBody>
          <a:bodyPr/>
          <a:lstStyle/>
          <a:p>
            <a:r>
              <a:rPr lang="en-IN" dirty="0" smtClean="0">
                <a:latin typeface="+mn-lt"/>
              </a:rPr>
              <a:t> WinRunner:</a:t>
            </a:r>
            <a:endParaRPr lang="en-IN" dirty="0">
              <a:latin typeface="+mn-lt"/>
            </a:endParaRPr>
          </a:p>
        </p:txBody>
      </p:sp>
      <p:sp>
        <p:nvSpPr>
          <p:cNvPr id="3" name="Content Placeholder 2"/>
          <p:cNvSpPr>
            <a:spLocks noGrp="1"/>
          </p:cNvSpPr>
          <p:nvPr>
            <p:ph idx="1"/>
          </p:nvPr>
        </p:nvSpPr>
        <p:spPr>
          <a:xfrm>
            <a:off x="0" y="1524000"/>
            <a:ext cx="9144000" cy="5050536"/>
          </a:xfrm>
        </p:spPr>
        <p:txBody>
          <a:bodyPr>
            <a:noAutofit/>
          </a:bodyPr>
          <a:lstStyle/>
          <a:p>
            <a:r>
              <a:rPr lang="en-IN" sz="2000" dirty="0" smtClean="0">
                <a:hlinkClick r:id="rId3" tooltip="HP"/>
              </a:rPr>
              <a:t>HP</a:t>
            </a:r>
            <a:r>
              <a:rPr lang="en-IN" sz="2000" dirty="0" smtClean="0"/>
              <a:t> </a:t>
            </a:r>
            <a:r>
              <a:rPr lang="en-IN" sz="2000" b="1" dirty="0" smtClean="0"/>
              <a:t>WinRunner</a:t>
            </a:r>
            <a:r>
              <a:rPr lang="en-IN" sz="2000" dirty="0" smtClean="0"/>
              <a:t> software was an automated functional GUI testing tool that allowed a user to record and play back user interface (UI) interactions as </a:t>
            </a:r>
            <a:r>
              <a:rPr lang="en-IN" sz="2000" i="1" dirty="0" smtClean="0"/>
              <a:t>test scripts.</a:t>
            </a:r>
          </a:p>
          <a:p>
            <a:endParaRPr lang="en-IN" sz="2000" i="1" dirty="0" smtClean="0"/>
          </a:p>
          <a:p>
            <a:r>
              <a:rPr lang="en-IN" sz="2000" dirty="0" smtClean="0"/>
              <a:t>Functionality testing tool</a:t>
            </a:r>
          </a:p>
          <a:p>
            <a:endParaRPr lang="en-IN" sz="2000" dirty="0" smtClean="0"/>
          </a:p>
          <a:p>
            <a:r>
              <a:rPr lang="en-IN" sz="2000" dirty="0" smtClean="0"/>
              <a:t>Supports  web technologies such as (VB, VC++, D2K, Java, HTML, Power Builder, </a:t>
            </a:r>
            <a:r>
              <a:rPr lang="en-IN" sz="2000" dirty="0" err="1" smtClean="0"/>
              <a:t>Delphe</a:t>
            </a:r>
            <a:r>
              <a:rPr lang="en-IN" sz="2000" dirty="0" smtClean="0"/>
              <a:t>, </a:t>
            </a:r>
            <a:r>
              <a:rPr lang="en-IN" sz="2000" dirty="0" err="1" smtClean="0"/>
              <a:t>Cibell</a:t>
            </a:r>
            <a:r>
              <a:rPr lang="en-IN" sz="2000" dirty="0" smtClean="0"/>
              <a:t> (ERP))</a:t>
            </a:r>
          </a:p>
          <a:p>
            <a:pPr>
              <a:buNone/>
            </a:pPr>
            <a:endParaRPr lang="en-IN" sz="2000" dirty="0" smtClean="0"/>
          </a:p>
          <a:p>
            <a:r>
              <a:rPr lang="en-IN" sz="2000" dirty="0" smtClean="0"/>
              <a:t>It run on Windows only.</a:t>
            </a:r>
          </a:p>
          <a:p>
            <a:endParaRPr lang="en-IN" sz="2000" dirty="0" smtClean="0"/>
          </a:p>
          <a:p>
            <a:r>
              <a:rPr lang="en-IN" sz="2000" dirty="0" smtClean="0"/>
              <a:t>This  tool developed in C on VC++ environment.</a:t>
            </a:r>
          </a:p>
          <a:p>
            <a:endParaRPr lang="en-IN" sz="2000" dirty="0" smtClean="0"/>
          </a:p>
          <a:p>
            <a:pPr>
              <a:buNone/>
            </a:pPr>
            <a:endParaRPr lang="en-IN"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8229600" cy="1066800"/>
          </a:xfrm>
        </p:spPr>
        <p:txBody>
          <a:bodyPr>
            <a:normAutofit fontScale="90000"/>
          </a:bodyPr>
          <a:lstStyle/>
          <a:p>
            <a:r>
              <a:rPr lang="en-US" b="1" dirty="0" smtClean="0"/>
              <a:t>Benefits of Automated Testing</a:t>
            </a:r>
            <a:r>
              <a:rPr lang="en-IN" b="1" dirty="0" smtClean="0"/>
              <a:t/>
            </a:r>
            <a:br>
              <a:rPr lang="en-IN" b="1" dirty="0" smtClean="0"/>
            </a:br>
            <a:endParaRPr lang="en-IN" dirty="0"/>
          </a:p>
        </p:txBody>
      </p:sp>
      <p:sp>
        <p:nvSpPr>
          <p:cNvPr id="1025" name="Rectangle 1"/>
          <p:cNvSpPr>
            <a:spLocks noGrp="1" noChangeArrowheads="1"/>
          </p:cNvSpPr>
          <p:nvPr>
            <p:ph idx="1"/>
          </p:nvPr>
        </p:nvSpPr>
        <p:spPr bwMode="auto">
          <a:xfrm>
            <a:off x="228600" y="1981200"/>
            <a:ext cx="84582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chemeClr val="tx1"/>
                </a:solidFill>
                <a:effectLst/>
                <a:ea typeface="Times New Roman" pitchFamily="18" charset="0"/>
                <a:cs typeface="Arial" pitchFamily="34" charset="0"/>
              </a:rPr>
              <a:t>Reliable:</a:t>
            </a:r>
            <a:r>
              <a:rPr kumimoji="0" lang="en-US" sz="2000" b="0" i="0" u="none" strike="noStrike" cap="none" normalizeH="0" baseline="0" dirty="0" smtClean="0">
                <a:ln>
                  <a:noFill/>
                </a:ln>
                <a:solidFill>
                  <a:schemeClr val="tx1"/>
                </a:solidFill>
                <a:effectLst/>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lang="en-US" sz="2000" dirty="0" smtClean="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ea typeface="Times New Roman" pitchFamily="18" charset="0"/>
                <a:cs typeface="Arial" pitchFamily="34" charset="0"/>
              </a:rPr>
              <a:t>Tests perform precisely the same operations each time they are run, thereby eliminating human error </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20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chemeClr val="tx1"/>
                </a:solidFill>
                <a:effectLst/>
                <a:ea typeface="Times New Roman" pitchFamily="18" charset="0"/>
                <a:cs typeface="Arial" pitchFamily="34" charset="0"/>
              </a:rPr>
              <a:t>Repeatable:</a:t>
            </a:r>
            <a:r>
              <a:rPr kumimoji="0" lang="en-US" sz="2000" b="0" i="0" u="none" strike="noStrike" cap="none" normalizeH="0" baseline="0" dirty="0" smtClean="0">
                <a:ln>
                  <a:noFill/>
                </a:ln>
                <a:solidFill>
                  <a:schemeClr val="tx1"/>
                </a:solidFill>
                <a:effectLst/>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lang="en-US" sz="2000" dirty="0" smtClean="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ea typeface="Times New Roman" pitchFamily="18" charset="0"/>
                <a:cs typeface="Arial" pitchFamily="34" charset="0"/>
              </a:rPr>
              <a:t>You can test how the software reacts under repeated execution of the same operations.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0" i="0" u="none" strike="noStrike" cap="none" normalizeH="0" baseline="0" dirty="0" smtClean="0">
                <a:ln>
                  <a:noFill/>
                </a:ln>
                <a:solidFill>
                  <a:schemeClr val="tx1"/>
                </a:solidFill>
                <a:effectLst/>
                <a:ea typeface="Times New Roman" pitchFamily="18" charset="0"/>
                <a:cs typeface="Arial" pitchFamily="34" charset="0"/>
              </a:rPr>
              <a:t/>
            </a:r>
            <a:br>
              <a:rPr kumimoji="0" lang="en-US" sz="2000" b="0" i="0" u="none" strike="noStrike" cap="none" normalizeH="0" baseline="0" dirty="0" smtClean="0">
                <a:ln>
                  <a:noFill/>
                </a:ln>
                <a:solidFill>
                  <a:schemeClr val="tx1"/>
                </a:solidFill>
                <a:effectLst/>
                <a:ea typeface="Times New Roman" pitchFamily="18" charset="0"/>
                <a:cs typeface="Arial" pitchFamily="34" charset="0"/>
              </a:rPr>
            </a:br>
            <a:r>
              <a:rPr kumimoji="0" lang="en-US" sz="2000" b="1" i="0" u="none" strike="noStrike" cap="none" normalizeH="0" baseline="0" dirty="0" smtClean="0">
                <a:ln>
                  <a:noFill/>
                </a:ln>
                <a:solidFill>
                  <a:schemeClr val="tx1"/>
                </a:solidFill>
                <a:effectLst/>
                <a:ea typeface="Times New Roman" pitchFamily="18" charset="0"/>
                <a:cs typeface="Arial" pitchFamily="34" charset="0"/>
              </a:rPr>
              <a:t>Programmable</a:t>
            </a:r>
            <a:r>
              <a:rPr kumimoji="0" lang="en-US" sz="2000" b="0" i="0" u="none" strike="noStrike" cap="none" normalizeH="0" baseline="0" dirty="0" smtClean="0">
                <a:ln>
                  <a:noFill/>
                </a:ln>
                <a:solidFill>
                  <a:schemeClr val="tx1"/>
                </a:solidFill>
                <a:effectLst/>
                <a:ea typeface="Times New Roman" pitchFamily="18" charset="0"/>
                <a:cs typeface="Arial" pitchFamily="34" charset="0"/>
              </a:rPr>
              <a:t>: You can program sophisticated tests that bring out hidden information from the application. </a:t>
            </a:r>
            <a:br>
              <a:rPr kumimoji="0" lang="en-US" sz="2000" b="0" i="0" u="none" strike="noStrike" cap="none" normalizeH="0" baseline="0" dirty="0" smtClean="0">
                <a:ln>
                  <a:noFill/>
                </a:ln>
                <a:solidFill>
                  <a:schemeClr val="tx1"/>
                </a:solidFill>
                <a:effectLst/>
                <a:ea typeface="Times New Roman" pitchFamily="18" charset="0"/>
                <a:cs typeface="Arial" pitchFamily="34" charset="0"/>
              </a:rPr>
            </a:br>
            <a:r>
              <a:rPr kumimoji="0" lang="en-US" sz="2000" b="0" i="0" u="none" strike="noStrike" cap="none" normalizeH="0" baseline="0" dirty="0" smtClean="0">
                <a:ln>
                  <a:noFill/>
                </a:ln>
                <a:solidFill>
                  <a:schemeClr val="tx1"/>
                </a:solidFill>
                <a:effectLst/>
                <a:ea typeface="Times New Roman" pitchFamily="18" charset="0"/>
                <a:cs typeface="Arial" pitchFamily="34" charset="0"/>
              </a:rPr>
              <a:t/>
            </a:r>
            <a:br>
              <a:rPr kumimoji="0" lang="en-US" sz="2000" b="0" i="0" u="none" strike="noStrike" cap="none" normalizeH="0" baseline="0" dirty="0" smtClean="0">
                <a:ln>
                  <a:noFill/>
                </a:ln>
                <a:solidFill>
                  <a:schemeClr val="tx1"/>
                </a:solidFill>
                <a:effectLst/>
                <a:ea typeface="Times New Roman" pitchFamily="18" charset="0"/>
                <a:cs typeface="Arial" pitchFamily="34" charset="0"/>
              </a:rPr>
            </a:br>
            <a:r>
              <a:rPr kumimoji="0" lang="en-US" sz="2000" b="1" i="0" u="none" strike="noStrike" cap="none" normalizeH="0" baseline="0" dirty="0" smtClean="0">
                <a:ln>
                  <a:noFill/>
                </a:ln>
                <a:solidFill>
                  <a:schemeClr val="tx1"/>
                </a:solidFill>
                <a:effectLst/>
                <a:ea typeface="Times New Roman" pitchFamily="18" charset="0"/>
                <a:cs typeface="Arial" pitchFamily="34" charset="0"/>
              </a:rPr>
              <a:t>Comprehensive:</a:t>
            </a:r>
            <a:r>
              <a:rPr kumimoji="0" lang="en-US" sz="2000" b="0" i="0" u="none" strike="noStrike" cap="none" normalizeH="0" baseline="0" dirty="0" smtClean="0">
                <a:ln>
                  <a:noFill/>
                </a:ln>
                <a:solidFill>
                  <a:schemeClr val="tx1"/>
                </a:solidFill>
                <a:effectLst/>
                <a:ea typeface="Times New Roman" pitchFamily="18" charset="0"/>
                <a:cs typeface="Arial" pitchFamily="34" charset="0"/>
              </a:rPr>
              <a:t> You can build a suite of tests that covers every feature in your application.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229600" cy="1066800"/>
          </a:xfrm>
        </p:spPr>
        <p:txBody>
          <a:bodyPr/>
          <a:lstStyle/>
          <a:p>
            <a:endParaRPr lang="en-IN" dirty="0"/>
          </a:p>
        </p:txBody>
      </p:sp>
      <p:sp>
        <p:nvSpPr>
          <p:cNvPr id="3" name="Content Placeholder 2"/>
          <p:cNvSpPr>
            <a:spLocks noGrp="1"/>
          </p:cNvSpPr>
          <p:nvPr>
            <p:ph idx="1"/>
          </p:nvPr>
        </p:nvSpPr>
        <p:spPr>
          <a:xfrm>
            <a:off x="228600" y="1905000"/>
            <a:ext cx="8229600" cy="4325112"/>
          </a:xfrm>
        </p:spPr>
        <p:txBody>
          <a:bodyPr>
            <a:normAutofit/>
          </a:bodyPr>
          <a:lstStyle/>
          <a:p>
            <a:pPr marL="0" lvl="0" indent="0" eaLnBrk="0" fontAlgn="base" hangingPunct="0">
              <a:spcBef>
                <a:spcPct val="0"/>
              </a:spcBef>
              <a:spcAft>
                <a:spcPct val="0"/>
              </a:spcAft>
              <a:buClrTx/>
              <a:buNone/>
              <a:tabLst>
                <a:tab pos="457200" algn="l"/>
              </a:tabLst>
            </a:pPr>
            <a:r>
              <a:rPr lang="en-US" sz="2000" b="1" dirty="0" smtClean="0">
                <a:ea typeface="Times New Roman" pitchFamily="18" charset="0"/>
                <a:cs typeface="Arial" pitchFamily="34" charset="0"/>
              </a:rPr>
              <a:t>Reusable:</a:t>
            </a:r>
          </a:p>
          <a:p>
            <a:pPr marL="0" lvl="0" indent="0" eaLnBrk="0" fontAlgn="base" hangingPunct="0">
              <a:spcBef>
                <a:spcPct val="0"/>
              </a:spcBef>
              <a:spcAft>
                <a:spcPct val="0"/>
              </a:spcAft>
              <a:buClrTx/>
              <a:buNone/>
              <a:tabLst>
                <a:tab pos="457200" algn="l"/>
              </a:tabLst>
            </a:pPr>
            <a:r>
              <a:rPr lang="en-US" sz="2000" b="1" dirty="0" smtClean="0">
                <a:ea typeface="Times New Roman" pitchFamily="18" charset="0"/>
                <a:cs typeface="Arial" pitchFamily="34" charset="0"/>
              </a:rPr>
              <a:t>	</a:t>
            </a:r>
            <a:r>
              <a:rPr lang="en-US" sz="2000" dirty="0" smtClean="0">
                <a:ea typeface="Times New Roman" pitchFamily="18" charset="0"/>
                <a:cs typeface="Arial" pitchFamily="34" charset="0"/>
              </a:rPr>
              <a:t> You can reuse tests on different versions of an application, even if the user interface changes. </a:t>
            </a:r>
          </a:p>
          <a:p>
            <a:pPr marL="0" lvl="0" indent="0" eaLnBrk="0" fontAlgn="base" hangingPunct="0">
              <a:spcBef>
                <a:spcPct val="0"/>
              </a:spcBef>
              <a:spcAft>
                <a:spcPct val="0"/>
              </a:spcAft>
              <a:buClrTx/>
              <a:buNone/>
              <a:tabLst>
                <a:tab pos="457200" algn="l"/>
              </a:tabLst>
            </a:pPr>
            <a:endParaRPr lang="en-US" sz="2000" dirty="0" smtClean="0">
              <a:ea typeface="Times New Roman" pitchFamily="18" charset="0"/>
              <a:cs typeface="Arial" pitchFamily="34" charset="0"/>
            </a:endParaRPr>
          </a:p>
          <a:p>
            <a:pPr marL="0" lvl="0" indent="0" eaLnBrk="0" fontAlgn="base" hangingPunct="0">
              <a:spcBef>
                <a:spcPct val="0"/>
              </a:spcBef>
              <a:spcAft>
                <a:spcPct val="0"/>
              </a:spcAft>
              <a:buClrTx/>
              <a:buNone/>
              <a:tabLst>
                <a:tab pos="457200" algn="l"/>
              </a:tabLst>
            </a:pPr>
            <a:r>
              <a:rPr lang="en-US" sz="2000" b="1" dirty="0" smtClean="0">
                <a:ea typeface="Times New Roman" pitchFamily="18" charset="0"/>
                <a:cs typeface="Arial" pitchFamily="34" charset="0"/>
              </a:rPr>
              <a:t>Better Quality Software:</a:t>
            </a:r>
          </a:p>
          <a:p>
            <a:pPr marL="0" lvl="0" indent="0" eaLnBrk="0" fontAlgn="base" hangingPunct="0">
              <a:spcBef>
                <a:spcPct val="0"/>
              </a:spcBef>
              <a:spcAft>
                <a:spcPct val="0"/>
              </a:spcAft>
              <a:buClrTx/>
              <a:buNone/>
              <a:tabLst>
                <a:tab pos="457200" algn="l"/>
              </a:tabLst>
            </a:pPr>
            <a:r>
              <a:rPr lang="en-US" sz="2000" b="1" dirty="0" smtClean="0">
                <a:ea typeface="Times New Roman" pitchFamily="18" charset="0"/>
                <a:cs typeface="Arial" pitchFamily="34" charset="0"/>
              </a:rPr>
              <a:t>	</a:t>
            </a:r>
            <a:r>
              <a:rPr lang="en-US" sz="2000" dirty="0" smtClean="0">
                <a:ea typeface="Times New Roman" pitchFamily="18" charset="0"/>
                <a:cs typeface="Arial" pitchFamily="34" charset="0"/>
              </a:rPr>
              <a:t> Because you can run more tests in less time with fewer resources </a:t>
            </a:r>
          </a:p>
          <a:p>
            <a:pPr marL="0" lvl="0" indent="0" eaLnBrk="0" fontAlgn="base" hangingPunct="0">
              <a:spcBef>
                <a:spcPct val="0"/>
              </a:spcBef>
              <a:spcAft>
                <a:spcPct val="0"/>
              </a:spcAft>
              <a:buClrTx/>
              <a:buNone/>
              <a:tabLst>
                <a:tab pos="457200" algn="l"/>
              </a:tabLst>
            </a:pPr>
            <a:endParaRPr lang="en-US" sz="2000" dirty="0" smtClean="0">
              <a:ea typeface="Times New Roman" pitchFamily="18" charset="0"/>
              <a:cs typeface="Arial" pitchFamily="34" charset="0"/>
            </a:endParaRPr>
          </a:p>
          <a:p>
            <a:pPr marL="0" lvl="0" indent="0" eaLnBrk="0" fontAlgn="base" hangingPunct="0">
              <a:spcBef>
                <a:spcPct val="0"/>
              </a:spcBef>
              <a:spcAft>
                <a:spcPct val="0"/>
              </a:spcAft>
              <a:buClrTx/>
              <a:buNone/>
              <a:tabLst>
                <a:tab pos="457200" algn="l"/>
              </a:tabLst>
            </a:pPr>
            <a:r>
              <a:rPr lang="en-US" sz="2000" b="1" dirty="0" smtClean="0">
                <a:ea typeface="Times New Roman" pitchFamily="18" charset="0"/>
                <a:cs typeface="Times New Roman" pitchFamily="18" charset="0"/>
              </a:rPr>
              <a:t>Fast:</a:t>
            </a:r>
          </a:p>
          <a:p>
            <a:pPr marL="0" lvl="0" indent="0" eaLnBrk="0" fontAlgn="base" hangingPunct="0">
              <a:spcBef>
                <a:spcPct val="0"/>
              </a:spcBef>
              <a:spcAft>
                <a:spcPct val="0"/>
              </a:spcAft>
              <a:buClrTx/>
              <a:buNone/>
              <a:tabLst>
                <a:tab pos="457200" algn="l"/>
              </a:tabLst>
            </a:pPr>
            <a:r>
              <a:rPr lang="en-US" sz="2000" b="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 Automated Tools run tests significantly faster than human users. </a:t>
            </a:r>
            <a:r>
              <a:rPr lang="en-US" sz="2000" dirty="0" smtClean="0">
                <a:solidFill>
                  <a:srgbClr val="343434"/>
                </a:solidFill>
                <a:ea typeface="Times New Roman" pitchFamily="18" charset="0"/>
                <a:cs typeface="Times New Roman" pitchFamily="18" charset="0"/>
              </a:rPr>
              <a:t>70% faster than the manual testing</a:t>
            </a:r>
          </a:p>
          <a:p>
            <a:pPr marL="0" lvl="0" indent="0" eaLnBrk="0" fontAlgn="base" hangingPunct="0">
              <a:spcBef>
                <a:spcPct val="0"/>
              </a:spcBef>
              <a:spcAft>
                <a:spcPct val="0"/>
              </a:spcAft>
              <a:buClrTx/>
              <a:buNone/>
              <a:tabLst>
                <a:tab pos="457200" algn="l"/>
              </a:tabLst>
            </a:pPr>
            <a:endParaRPr lang="en-US" sz="2000" dirty="0" smtClean="0">
              <a:ea typeface="Times New Roman" pitchFamily="18" charset="0"/>
              <a:cs typeface="Arial" pitchFamily="34" charset="0"/>
            </a:endParaRPr>
          </a:p>
          <a:p>
            <a:pPr marL="0" lvl="0" indent="0" eaLnBrk="0" fontAlgn="base" hangingPunct="0">
              <a:spcBef>
                <a:spcPct val="0"/>
              </a:spcBef>
              <a:spcAft>
                <a:spcPct val="0"/>
              </a:spcAft>
              <a:buClrTx/>
              <a:buNone/>
              <a:tabLst>
                <a:tab pos="457200" algn="l"/>
              </a:tabLst>
            </a:pPr>
            <a:r>
              <a:rPr lang="en-US" sz="2000" b="1" dirty="0" smtClean="0">
                <a:ea typeface="Calibri" pitchFamily="34" charset="0"/>
                <a:cs typeface="Times New Roman" pitchFamily="18" charset="0"/>
              </a:rPr>
              <a:t>Cost Reduction:</a:t>
            </a:r>
            <a:r>
              <a:rPr lang="en-US" sz="2000" dirty="0" smtClean="0">
                <a:ea typeface="Calibri" pitchFamily="34" charset="0"/>
                <a:cs typeface="Times New Roman" pitchFamily="18" charset="0"/>
              </a:rPr>
              <a:t> </a:t>
            </a:r>
          </a:p>
          <a:p>
            <a:pPr marL="0" lvl="0" indent="0" eaLnBrk="0" fontAlgn="base" hangingPunct="0">
              <a:spcBef>
                <a:spcPct val="0"/>
              </a:spcBef>
              <a:spcAft>
                <a:spcPct val="0"/>
              </a:spcAft>
              <a:buClrTx/>
              <a:buNone/>
              <a:tabLst>
                <a:tab pos="457200" algn="l"/>
              </a:tabLst>
            </a:pPr>
            <a:r>
              <a:rPr lang="en-US" sz="2000" dirty="0" smtClean="0">
                <a:ea typeface="Calibri" pitchFamily="34" charset="0"/>
                <a:cs typeface="Times New Roman" pitchFamily="18" charset="0"/>
              </a:rPr>
              <a:t>	As the number of resources for regression test are reduced</a:t>
            </a:r>
            <a:r>
              <a:rPr lang="en-US" sz="2000" dirty="0" smtClean="0">
                <a:cs typeface="Arial" pitchFamily="34" charset="0"/>
              </a:rPr>
              <a:t> </a:t>
            </a:r>
          </a:p>
          <a:p>
            <a:endParaRPr lang="en-IN"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229600" cy="1066800"/>
          </a:xfrm>
        </p:spPr>
        <p:txBody>
          <a:bodyPr/>
          <a:lstStyle/>
          <a:p>
            <a:r>
              <a:rPr lang="en-US" dirty="0" smtClean="0"/>
              <a:t>Automated test tool features:</a:t>
            </a:r>
            <a:endParaRPr lang="en-IN" dirty="0"/>
          </a:p>
        </p:txBody>
      </p:sp>
      <p:sp>
        <p:nvSpPr>
          <p:cNvPr id="3" name="Content Placeholder 2"/>
          <p:cNvSpPr>
            <a:spLocks noGrp="1"/>
          </p:cNvSpPr>
          <p:nvPr>
            <p:ph idx="1"/>
          </p:nvPr>
        </p:nvSpPr>
        <p:spPr>
          <a:xfrm>
            <a:off x="228600" y="1524000"/>
            <a:ext cx="8458200" cy="5050536"/>
          </a:xfrm>
        </p:spPr>
        <p:txBody>
          <a:bodyPr>
            <a:normAutofit/>
          </a:bodyPr>
          <a:lstStyle/>
          <a:p>
            <a:pPr>
              <a:buNone/>
            </a:pPr>
            <a:endParaRPr lang="en-US" dirty="0" smtClean="0"/>
          </a:p>
          <a:p>
            <a:pPr marL="1648206" lvl="4" indent="-514350">
              <a:buFont typeface="+mj-lt"/>
              <a:buAutoNum type="arabicPeriod"/>
            </a:pPr>
            <a:r>
              <a:rPr lang="en-US" sz="4800" dirty="0" smtClean="0"/>
              <a:t>Essential</a:t>
            </a:r>
          </a:p>
          <a:p>
            <a:pPr marL="1648206" lvl="4" indent="-514350">
              <a:buFont typeface="+mj-lt"/>
              <a:buAutoNum type="arabicPeriod"/>
            </a:pPr>
            <a:r>
              <a:rPr lang="en-US" sz="4800" dirty="0" smtClean="0"/>
              <a:t>Highly Desirable</a:t>
            </a:r>
          </a:p>
          <a:p>
            <a:pPr marL="1648206" lvl="4" indent="-514350">
              <a:buFont typeface="+mj-lt"/>
              <a:buAutoNum type="arabicPeriod"/>
            </a:pPr>
            <a:r>
              <a:rPr lang="en-US" sz="4800" dirty="0" smtClean="0"/>
              <a:t>Nice to Have</a:t>
            </a:r>
          </a:p>
          <a:p>
            <a:pPr marL="1648206" lvl="4" indent="-514350">
              <a:buFont typeface="+mj-lt"/>
              <a:buAutoNum type="arabicPeriod"/>
            </a:pPr>
            <a:endParaRPr lang="en-US" sz="3600" dirty="0" smtClean="0"/>
          </a:p>
          <a:p>
            <a:pPr>
              <a:buNone/>
            </a:pPr>
            <a:endParaRPr lang="en-US" dirty="0" smtClean="0"/>
          </a:p>
          <a:p>
            <a:pPr>
              <a:buNone/>
            </a:pPr>
            <a:endParaRPr lang="en-US" dirty="0" smtClean="0"/>
          </a:p>
          <a:p>
            <a:pPr>
              <a:buNone/>
            </a:pPr>
            <a:endParaRPr lang="en-IN" dirty="0" smtClean="0"/>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229600" cy="685800"/>
          </a:xfrm>
        </p:spPr>
        <p:txBody>
          <a:bodyPr>
            <a:normAutofit fontScale="90000"/>
          </a:bodyPr>
          <a:lstStyle/>
          <a:p>
            <a:r>
              <a:rPr lang="en-US" b="1" u="sng" dirty="0" smtClean="0"/>
              <a:t>1.Essential:</a:t>
            </a:r>
            <a:endParaRPr lang="en-IN" dirty="0"/>
          </a:p>
        </p:txBody>
      </p:sp>
      <p:sp>
        <p:nvSpPr>
          <p:cNvPr id="3" name="Content Placeholder 2"/>
          <p:cNvSpPr>
            <a:spLocks noGrp="1"/>
          </p:cNvSpPr>
          <p:nvPr>
            <p:ph idx="1"/>
          </p:nvPr>
        </p:nvSpPr>
        <p:spPr>
          <a:xfrm>
            <a:off x="228600" y="1371600"/>
            <a:ext cx="8686800" cy="5202936"/>
          </a:xfrm>
        </p:spPr>
        <p:txBody>
          <a:bodyPr>
            <a:normAutofit fontScale="92500"/>
          </a:bodyPr>
          <a:lstStyle/>
          <a:p>
            <a:pPr lvl="0"/>
            <a:r>
              <a:rPr lang="en-US" sz="2400" dirty="0" smtClean="0"/>
              <a:t>The ability to divide the script into a small number (3 or 4) of repeatable modules.</a:t>
            </a:r>
          </a:p>
          <a:p>
            <a:pPr lvl="0"/>
            <a:endParaRPr lang="en-IN" sz="2400" dirty="0" smtClean="0"/>
          </a:p>
          <a:p>
            <a:pPr lvl="0"/>
            <a:r>
              <a:rPr lang="en-US" sz="2400" dirty="0" smtClean="0"/>
              <a:t>Supports the use of multiple data sheets/tables (up to at least 8).</a:t>
            </a:r>
          </a:p>
          <a:p>
            <a:pPr lvl="0"/>
            <a:endParaRPr lang="en-IN" sz="2400" dirty="0" smtClean="0"/>
          </a:p>
          <a:p>
            <a:pPr lvl="0"/>
            <a:r>
              <a:rPr lang="en-US" sz="2400" dirty="0" smtClean="0"/>
              <a:t>The ability to store objects names in the data tables and refer to them in the script.</a:t>
            </a:r>
          </a:p>
          <a:p>
            <a:pPr lvl="0"/>
            <a:endParaRPr lang="en-IN" sz="2400" dirty="0" smtClean="0"/>
          </a:p>
          <a:p>
            <a:pPr lvl="0"/>
            <a:r>
              <a:rPr lang="en-US" sz="2400" dirty="0" smtClean="0"/>
              <a:t>The ability to treat the contents of different cells in the data sheets as input data, output data, windows, objects, functions, commands, URL, executable paths, commands etc.</a:t>
            </a:r>
          </a:p>
          <a:p>
            <a:pPr lvl="0"/>
            <a:endParaRPr lang="en-IN" sz="2400" dirty="0" smtClean="0"/>
          </a:p>
          <a:p>
            <a:pPr lvl="0"/>
            <a:r>
              <a:rPr lang="en-US" sz="2400" dirty="0" smtClean="0"/>
              <a:t>The ability to access any data sheet from any module.</a:t>
            </a:r>
            <a:endParaRPr lang="en-IN" sz="2400" dirty="0" smtClean="0"/>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762000"/>
          </a:xfrm>
        </p:spPr>
        <p:txBody>
          <a:bodyPr>
            <a:normAutofit/>
          </a:bodyPr>
          <a:lstStyle/>
          <a:p>
            <a:r>
              <a:rPr lang="en-US" sz="3600" b="1" u="sng" dirty="0" smtClean="0"/>
              <a:t>2.Highly Desirable</a:t>
            </a:r>
            <a:endParaRPr lang="en-IN" sz="3600" dirty="0"/>
          </a:p>
        </p:txBody>
      </p:sp>
      <p:sp>
        <p:nvSpPr>
          <p:cNvPr id="3" name="Content Placeholder 2"/>
          <p:cNvSpPr>
            <a:spLocks noGrp="1"/>
          </p:cNvSpPr>
          <p:nvPr>
            <p:ph idx="1"/>
          </p:nvPr>
        </p:nvSpPr>
        <p:spPr>
          <a:xfrm>
            <a:off x="457200" y="1524000"/>
            <a:ext cx="8229600" cy="5050536"/>
          </a:xfrm>
        </p:spPr>
        <p:txBody>
          <a:bodyPr/>
          <a:lstStyle/>
          <a:p>
            <a:pPr lvl="0"/>
            <a:r>
              <a:rPr lang="en-US" dirty="0" smtClean="0"/>
              <a:t>The ability to recover from Severity 1(fatal) errors and still continue to the end.</a:t>
            </a:r>
          </a:p>
          <a:p>
            <a:pPr lvl="0"/>
            <a:endParaRPr lang="en-IN" dirty="0" smtClean="0"/>
          </a:p>
          <a:p>
            <a:pPr lvl="0"/>
            <a:r>
              <a:rPr lang="en-US" dirty="0" smtClean="0"/>
              <a:t>The ability for the user to create User defined functions.</a:t>
            </a:r>
          </a:p>
          <a:p>
            <a:pPr lvl="0"/>
            <a:endParaRPr lang="en-IN" dirty="0" smtClean="0"/>
          </a:p>
          <a:p>
            <a:pPr lvl="0"/>
            <a:r>
              <a:rPr lang="en-US" dirty="0" smtClean="0"/>
              <a:t>The ability to write directly into the results report.</a:t>
            </a:r>
          </a:p>
          <a:p>
            <a:pPr lvl="0"/>
            <a:endParaRPr lang="en-IN" dirty="0" smtClean="0"/>
          </a:p>
          <a:p>
            <a:pPr lvl="0"/>
            <a:r>
              <a:rPr lang="en-US" dirty="0" smtClean="0"/>
              <a:t>The ability to write into the data table (by the script).</a:t>
            </a:r>
            <a:endParaRPr lang="en-IN" dirty="0" smtClean="0"/>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838200"/>
          </a:xfrm>
        </p:spPr>
        <p:txBody>
          <a:bodyPr/>
          <a:lstStyle/>
          <a:p>
            <a:r>
              <a:rPr lang="en-US" b="1" dirty="0" smtClean="0">
                <a:latin typeface="+mn-lt"/>
              </a:rPr>
              <a:t>Advantages of manual testing:</a:t>
            </a:r>
            <a:endParaRPr lang="en-IN" dirty="0">
              <a:latin typeface="+mn-lt"/>
            </a:endParaRPr>
          </a:p>
        </p:txBody>
      </p:sp>
      <p:sp>
        <p:nvSpPr>
          <p:cNvPr id="3" name="Content Placeholder 2"/>
          <p:cNvSpPr>
            <a:spLocks noGrp="1"/>
          </p:cNvSpPr>
          <p:nvPr>
            <p:ph idx="1"/>
          </p:nvPr>
        </p:nvSpPr>
        <p:spPr>
          <a:xfrm>
            <a:off x="457200" y="1371600"/>
            <a:ext cx="8229600" cy="5257800"/>
          </a:xfrm>
        </p:spPr>
        <p:txBody>
          <a:bodyPr>
            <a:normAutofit lnSpcReduction="10000"/>
          </a:bodyPr>
          <a:lstStyle/>
          <a:p>
            <a:pPr marL="624078" indent="-514350">
              <a:buFont typeface="+mj-lt"/>
              <a:buAutoNum type="arabicPeriod"/>
            </a:pPr>
            <a:r>
              <a:rPr lang="en-IN" sz="2000" dirty="0" smtClean="0"/>
              <a:t>It is preferable for products with </a:t>
            </a:r>
            <a:r>
              <a:rPr lang="en-IN" sz="2000" b="1" dirty="0" smtClean="0"/>
              <a:t>short life cycles</a:t>
            </a:r>
            <a:r>
              <a:rPr lang="en-IN" sz="2000" dirty="0" smtClean="0"/>
              <a:t>.</a:t>
            </a:r>
          </a:p>
          <a:p>
            <a:pPr marL="624078" indent="-514350">
              <a:buFont typeface="+mj-lt"/>
              <a:buAutoNum type="arabicPeriod"/>
            </a:pPr>
            <a:endParaRPr lang="en-IN" sz="2000" dirty="0" smtClean="0"/>
          </a:p>
          <a:p>
            <a:pPr marL="624078" indent="-514350">
              <a:buFont typeface="+mj-lt"/>
              <a:buAutoNum type="arabicPeriod"/>
            </a:pPr>
            <a:r>
              <a:rPr lang="en-IN" sz="2000" dirty="0" smtClean="0"/>
              <a:t> It is preferable for products that have </a:t>
            </a:r>
            <a:r>
              <a:rPr lang="en-IN" sz="2000" b="1" dirty="0" smtClean="0"/>
              <a:t>GUIs</a:t>
            </a:r>
            <a:r>
              <a:rPr lang="en-IN" sz="2000" dirty="0" smtClean="0"/>
              <a:t> that </a:t>
            </a:r>
            <a:r>
              <a:rPr lang="en-IN" sz="2000" b="1" dirty="0" smtClean="0"/>
              <a:t>constantly change</a:t>
            </a:r>
          </a:p>
          <a:p>
            <a:pPr marL="624078" indent="-514350">
              <a:buFont typeface="+mj-lt"/>
              <a:buAutoNum type="arabicPeriod"/>
            </a:pPr>
            <a:endParaRPr lang="en-IN" sz="2000" b="1" dirty="0" smtClean="0"/>
          </a:p>
          <a:p>
            <a:pPr marL="624078" indent="-514350">
              <a:buFont typeface="+mj-lt"/>
              <a:buAutoNum type="arabicPeriod"/>
            </a:pPr>
            <a:r>
              <a:rPr lang="en-IN" sz="2000" dirty="0" smtClean="0"/>
              <a:t>It requires </a:t>
            </a:r>
            <a:r>
              <a:rPr lang="en-IN" sz="2000" b="1" dirty="0" smtClean="0"/>
              <a:t>less time and expense to begin </a:t>
            </a:r>
            <a:r>
              <a:rPr lang="en-IN" sz="2000" dirty="0" smtClean="0"/>
              <a:t>productive manual testing.</a:t>
            </a:r>
          </a:p>
          <a:p>
            <a:pPr marL="624078" indent="-514350">
              <a:buFont typeface="+mj-lt"/>
              <a:buAutoNum type="arabicPeriod"/>
            </a:pPr>
            <a:endParaRPr lang="en-IN" sz="2000" dirty="0" smtClean="0"/>
          </a:p>
          <a:p>
            <a:pPr marL="624078" indent="-514350">
              <a:buFont typeface="+mj-lt"/>
              <a:buAutoNum type="arabicPeriod"/>
            </a:pPr>
            <a:r>
              <a:rPr lang="en-IN" sz="2000" dirty="0" smtClean="0"/>
              <a:t> Automation </a:t>
            </a:r>
            <a:r>
              <a:rPr lang="en-IN" sz="2000" b="1" dirty="0" smtClean="0"/>
              <a:t>can not replace human intuition, inference, and inductive reasoning</a:t>
            </a:r>
          </a:p>
          <a:p>
            <a:pPr marL="624078" indent="-514350">
              <a:buNone/>
            </a:pPr>
            <a:endParaRPr lang="en-IN" sz="2000" dirty="0" smtClean="0"/>
          </a:p>
          <a:p>
            <a:pPr marL="624078" indent="-514350">
              <a:buAutoNum type="arabicPeriod" startAt="5"/>
            </a:pPr>
            <a:r>
              <a:rPr lang="en-IN" sz="2000" dirty="0" smtClean="0"/>
              <a:t>Automation </a:t>
            </a:r>
            <a:r>
              <a:rPr lang="en-IN" sz="2000" b="1" dirty="0" smtClean="0"/>
              <a:t>can not change course in the middle </a:t>
            </a:r>
            <a:r>
              <a:rPr lang="en-IN" sz="2000" dirty="0" smtClean="0"/>
              <a:t>of a test run to examine something that had not been previously considered.</a:t>
            </a:r>
          </a:p>
          <a:p>
            <a:pPr marL="624078" indent="-514350">
              <a:buAutoNum type="arabicPeriod" startAt="5"/>
            </a:pPr>
            <a:endParaRPr lang="en-IN" sz="2000" dirty="0" smtClean="0"/>
          </a:p>
          <a:p>
            <a:pPr marL="624078" indent="-514350">
              <a:buAutoNum type="arabicPeriod" startAt="5"/>
            </a:pPr>
            <a:r>
              <a:rPr lang="en-IN" sz="2000" dirty="0" smtClean="0"/>
              <a:t> Automation tests are </a:t>
            </a:r>
            <a:r>
              <a:rPr lang="en-IN" sz="2000" b="1" dirty="0" smtClean="0"/>
              <a:t>more easily fooled </a:t>
            </a:r>
            <a:r>
              <a:rPr lang="en-IN" sz="2000" dirty="0" smtClean="0"/>
              <a:t>than human testers.</a:t>
            </a:r>
          </a:p>
          <a:p>
            <a:endParaRPr lang="en-IN" dirty="0"/>
          </a:p>
        </p:txBody>
      </p:sp>
      <p:sp>
        <p:nvSpPr>
          <p:cNvPr id="4" name="Rectangle 3"/>
          <p:cNvSpPr/>
          <p:nvPr/>
        </p:nvSpPr>
        <p:spPr>
          <a:xfrm>
            <a:off x="2722776" y="3244334"/>
            <a:ext cx="240772" cy="369332"/>
          </a:xfrm>
          <a:prstGeom prst="rect">
            <a:avLst/>
          </a:prstGeom>
        </p:spPr>
        <p:txBody>
          <a:bodyPr wrap="none">
            <a:spAutoFit/>
          </a:bodyPr>
          <a:lstStyle/>
          <a:p>
            <a:r>
              <a:rPr lang="en-US" dirty="0" smtClean="0"/>
              <a:t> </a:t>
            </a:r>
            <a:endParaRPr lang="en-IN"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762000"/>
          </a:xfrm>
        </p:spPr>
        <p:txBody>
          <a:bodyPr>
            <a:normAutofit fontScale="90000"/>
          </a:bodyPr>
          <a:lstStyle/>
          <a:p>
            <a:r>
              <a:rPr lang="en-US" dirty="0" smtClean="0"/>
              <a:t>3.</a:t>
            </a:r>
            <a:r>
              <a:rPr lang="en-US" b="1" u="sng" dirty="0" smtClean="0"/>
              <a:t> Nice to Have:</a:t>
            </a:r>
            <a:r>
              <a:rPr lang="en-IN" dirty="0" smtClean="0"/>
              <a:t/>
            </a:r>
            <a:br>
              <a:rPr lang="en-IN" dirty="0" smtClean="0"/>
            </a:br>
            <a:endParaRPr lang="en-IN" dirty="0"/>
          </a:p>
        </p:txBody>
      </p:sp>
      <p:sp>
        <p:nvSpPr>
          <p:cNvPr id="3" name="Content Placeholder 2"/>
          <p:cNvSpPr>
            <a:spLocks noGrp="1"/>
          </p:cNvSpPr>
          <p:nvPr>
            <p:ph idx="1"/>
          </p:nvPr>
        </p:nvSpPr>
        <p:spPr>
          <a:xfrm>
            <a:off x="457200" y="1752600"/>
            <a:ext cx="8229600" cy="4745736"/>
          </a:xfrm>
        </p:spPr>
        <p:txBody>
          <a:bodyPr/>
          <a:lstStyle/>
          <a:p>
            <a:pPr lvl="0"/>
            <a:r>
              <a:rPr lang="en-US" dirty="0" smtClean="0"/>
              <a:t>Direct interface to the test management system (bi-directional).</a:t>
            </a:r>
          </a:p>
          <a:p>
            <a:pPr lvl="0">
              <a:buNone/>
            </a:pPr>
            <a:endParaRPr lang="en-IN" dirty="0" smtClean="0"/>
          </a:p>
          <a:p>
            <a:pPr lvl="0"/>
            <a:r>
              <a:rPr lang="en-US" dirty="0" smtClean="0"/>
              <a:t>The ability to add comments to the data table (rows).</a:t>
            </a:r>
          </a:p>
          <a:p>
            <a:pPr lvl="0"/>
            <a:endParaRPr lang="en-IN" dirty="0" smtClean="0"/>
          </a:p>
          <a:p>
            <a:pPr lvl="0"/>
            <a:r>
              <a:rPr lang="en-US" dirty="0" smtClean="0"/>
              <a:t>The ability to restrict output to the results file .</a:t>
            </a:r>
            <a:endParaRPr lang="en-IN" dirty="0" smtClean="0"/>
          </a:p>
          <a:p>
            <a:endParaRPr lang="en-IN" dirty="0" smtClean="0"/>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066800"/>
          </a:xfrm>
        </p:spPr>
        <p:txBody>
          <a:bodyPr/>
          <a:lstStyle/>
          <a:p>
            <a:r>
              <a:rPr lang="en-US" b="1" dirty="0" smtClean="0"/>
              <a:t>Static Test Tools:</a:t>
            </a:r>
            <a:endParaRPr lang="en-IN" dirty="0"/>
          </a:p>
        </p:txBody>
      </p:sp>
      <p:sp>
        <p:nvSpPr>
          <p:cNvPr id="3" name="Content Placeholder 2"/>
          <p:cNvSpPr>
            <a:spLocks noGrp="1"/>
          </p:cNvSpPr>
          <p:nvPr>
            <p:ph idx="1"/>
          </p:nvPr>
        </p:nvSpPr>
        <p:spPr>
          <a:xfrm>
            <a:off x="457200" y="1600200"/>
            <a:ext cx="8229600" cy="4974336"/>
          </a:xfrm>
        </p:spPr>
        <p:txBody>
          <a:bodyPr/>
          <a:lstStyle/>
          <a:p>
            <a:r>
              <a:rPr lang="en-US" dirty="0" smtClean="0"/>
              <a:t>These are generally used by developers as part of the development and component testing process.</a:t>
            </a:r>
          </a:p>
          <a:p>
            <a:r>
              <a:rPr lang="en-US" dirty="0" smtClean="0"/>
              <a:t>These tools do not involve actual input and output</a:t>
            </a:r>
          </a:p>
          <a:p>
            <a:r>
              <a:rPr lang="en-US" dirty="0" smtClean="0"/>
              <a:t>Static analysis tools are an extension of compiler technology</a:t>
            </a:r>
          </a:p>
          <a:p>
            <a:r>
              <a:rPr lang="en-US" dirty="0" smtClean="0"/>
              <a:t>Static analysis tools for code can help the developers to understand the structure of the code, and can also be used to enforce coding standards</a:t>
            </a:r>
            <a:endParaRPr lang="en-IN" dirty="0" smtClean="0"/>
          </a:p>
          <a:p>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914400"/>
          </a:xfrm>
        </p:spPr>
        <p:txBody>
          <a:bodyPr>
            <a:normAutofit fontScale="90000"/>
          </a:bodyPr>
          <a:lstStyle/>
          <a:p>
            <a:r>
              <a:rPr lang="en-IN" b="1" dirty="0" smtClean="0"/>
              <a:t>Which are features for selecting static test tools?</a:t>
            </a:r>
            <a:endParaRPr lang="en-IN" dirty="0"/>
          </a:p>
        </p:txBody>
      </p:sp>
      <p:sp>
        <p:nvSpPr>
          <p:cNvPr id="3" name="Content Placeholder 2"/>
          <p:cNvSpPr>
            <a:spLocks noGrp="1"/>
          </p:cNvSpPr>
          <p:nvPr>
            <p:ph idx="1"/>
          </p:nvPr>
        </p:nvSpPr>
        <p:spPr>
          <a:xfrm>
            <a:off x="457200" y="1828800"/>
            <a:ext cx="8229600" cy="4745736"/>
          </a:xfrm>
        </p:spPr>
        <p:txBody>
          <a:bodyPr>
            <a:normAutofit fontScale="92500"/>
          </a:bodyPr>
          <a:lstStyle/>
          <a:p>
            <a:r>
              <a:rPr lang="en-IN" dirty="0" smtClean="0">
                <a:latin typeface="Times New Roman" pitchFamily="18" charset="0"/>
                <a:cs typeface="Times New Roman" pitchFamily="18" charset="0"/>
              </a:rPr>
              <a:t>Assessment of the organization’s maturity (e.g. readiness for change);</a:t>
            </a:r>
          </a:p>
          <a:p>
            <a:r>
              <a:rPr lang="en-IN" dirty="0" smtClean="0">
                <a:latin typeface="Times New Roman" pitchFamily="18" charset="0"/>
                <a:cs typeface="Times New Roman" pitchFamily="18" charset="0"/>
              </a:rPr>
              <a:t>Identification of the areas within the organization where tool support will help to improve testing processes; </a:t>
            </a:r>
          </a:p>
          <a:p>
            <a:r>
              <a:rPr lang="en-IN" dirty="0" smtClean="0">
                <a:latin typeface="Times New Roman" pitchFamily="18" charset="0"/>
                <a:cs typeface="Times New Roman" pitchFamily="18" charset="0"/>
              </a:rPr>
              <a:t>Evaluation of tools against clear requirements and objective criteria;</a:t>
            </a:r>
          </a:p>
          <a:p>
            <a:r>
              <a:rPr lang="en-IN" dirty="0" smtClean="0">
                <a:latin typeface="Times New Roman" pitchFamily="18" charset="0"/>
                <a:cs typeface="Times New Roman" pitchFamily="18" charset="0"/>
              </a:rPr>
              <a:t> Evaluation of the vendor (training, support and other commercial aspects) or open-source network of support;</a:t>
            </a:r>
          </a:p>
          <a:p>
            <a:r>
              <a:rPr lang="en-IN" dirty="0" smtClean="0">
                <a:latin typeface="Times New Roman" pitchFamily="18" charset="0"/>
                <a:cs typeface="Times New Roman" pitchFamily="18" charset="0"/>
              </a:rPr>
              <a:t> Identifying and planning internal implementation (including coaching and mentoring for</a:t>
            </a:r>
          </a:p>
          <a:p>
            <a:pPr>
              <a:buNone/>
            </a:pPr>
            <a:r>
              <a:rPr lang="en-IN" dirty="0" smtClean="0">
                <a:latin typeface="Times New Roman" pitchFamily="18" charset="0"/>
                <a:cs typeface="Times New Roman" pitchFamily="18" charset="0"/>
              </a:rPr>
              <a:t>      those new to the use of the tool).</a:t>
            </a:r>
            <a:endParaRPr lang="en-IN"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066800"/>
          </a:xfrm>
        </p:spPr>
        <p:txBody>
          <a:bodyPr/>
          <a:lstStyle/>
          <a:p>
            <a:r>
              <a:rPr lang="en-US" b="1" dirty="0" smtClean="0"/>
              <a:t>Static Test Tools Examples:</a:t>
            </a:r>
            <a:endParaRPr lang="en-IN" dirty="0"/>
          </a:p>
        </p:txBody>
      </p:sp>
      <p:sp>
        <p:nvSpPr>
          <p:cNvPr id="3" name="Content Placeholder 2"/>
          <p:cNvSpPr>
            <a:spLocks noGrp="1"/>
          </p:cNvSpPr>
          <p:nvPr>
            <p:ph idx="1"/>
          </p:nvPr>
        </p:nvSpPr>
        <p:spPr>
          <a:xfrm>
            <a:off x="457200" y="1600200"/>
            <a:ext cx="8229600" cy="4974336"/>
          </a:xfrm>
        </p:spPr>
        <p:txBody>
          <a:bodyPr>
            <a:normAutofit fontScale="92500" lnSpcReduction="10000"/>
          </a:bodyPr>
          <a:lstStyle/>
          <a:p>
            <a:r>
              <a:rPr lang="en-US" sz="2400" b="1" dirty="0" smtClean="0"/>
              <a:t>Flow analyzers:</a:t>
            </a:r>
            <a:r>
              <a:rPr lang="en-US" sz="2400" dirty="0" smtClean="0"/>
              <a:t> </a:t>
            </a:r>
          </a:p>
          <a:p>
            <a:pPr>
              <a:buNone/>
            </a:pPr>
            <a:r>
              <a:rPr lang="en-US" sz="2400" dirty="0" smtClean="0"/>
              <a:t>			They ensure consistency in data flow from input to output. </a:t>
            </a:r>
          </a:p>
          <a:p>
            <a:pPr>
              <a:buNone/>
            </a:pPr>
            <a:endParaRPr lang="en-IN" sz="2400" dirty="0" smtClean="0"/>
          </a:p>
          <a:p>
            <a:r>
              <a:rPr lang="en-US" sz="2400" b="1" dirty="0" smtClean="0"/>
              <a:t>2) Path tests:</a:t>
            </a:r>
            <a:r>
              <a:rPr lang="en-US" sz="2400" dirty="0" smtClean="0"/>
              <a:t> </a:t>
            </a:r>
          </a:p>
          <a:p>
            <a:pPr>
              <a:buNone/>
            </a:pPr>
            <a:r>
              <a:rPr lang="en-US" sz="2400" dirty="0" smtClean="0"/>
              <a:t>			They find unused code and code with contradictions.</a:t>
            </a:r>
          </a:p>
          <a:p>
            <a:pPr>
              <a:buNone/>
            </a:pPr>
            <a:endParaRPr lang="en-IN" sz="2400" dirty="0" smtClean="0"/>
          </a:p>
          <a:p>
            <a:r>
              <a:rPr lang="en-US" sz="2400" b="1" dirty="0" smtClean="0"/>
              <a:t>3) Coverage analyzers:</a:t>
            </a:r>
            <a:r>
              <a:rPr lang="en-US" sz="2400" dirty="0" smtClean="0"/>
              <a:t> </a:t>
            </a:r>
          </a:p>
          <a:p>
            <a:pPr>
              <a:buNone/>
            </a:pPr>
            <a:r>
              <a:rPr lang="en-US" sz="2400" dirty="0" smtClean="0"/>
              <a:t>			It ensures that all logic paths are tested.</a:t>
            </a:r>
          </a:p>
          <a:p>
            <a:pPr>
              <a:buNone/>
            </a:pPr>
            <a:endParaRPr lang="en-IN" sz="2400" dirty="0" smtClean="0"/>
          </a:p>
          <a:p>
            <a:r>
              <a:rPr lang="en-US" sz="2400" b="1" dirty="0" smtClean="0"/>
              <a:t>4) Interface analyzers:</a:t>
            </a:r>
          </a:p>
          <a:p>
            <a:pPr>
              <a:buNone/>
            </a:pPr>
            <a:r>
              <a:rPr lang="en-US" sz="2400" b="1" dirty="0" smtClean="0"/>
              <a:t>			</a:t>
            </a:r>
            <a:r>
              <a:rPr lang="en-US" sz="2400" dirty="0" smtClean="0"/>
              <a:t> It examines the effects of passing variables and data between modules.</a:t>
            </a:r>
            <a:endParaRPr lang="en-IN" sz="2400" dirty="0" smtClean="0"/>
          </a:p>
          <a:p>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1066800"/>
          </a:xfrm>
        </p:spPr>
        <p:txBody>
          <a:bodyPr/>
          <a:lstStyle/>
          <a:p>
            <a:r>
              <a:rPr lang="en-US" dirty="0" smtClean="0"/>
              <a:t>Dynamic analysis tools</a:t>
            </a:r>
            <a:endParaRPr lang="en-IN" dirty="0"/>
          </a:p>
        </p:txBody>
      </p:sp>
      <p:sp>
        <p:nvSpPr>
          <p:cNvPr id="3" name="Content Placeholder 2"/>
          <p:cNvSpPr>
            <a:spLocks noGrp="1"/>
          </p:cNvSpPr>
          <p:nvPr>
            <p:ph idx="1"/>
          </p:nvPr>
        </p:nvSpPr>
        <p:spPr>
          <a:xfrm>
            <a:off x="457200" y="1600200"/>
            <a:ext cx="8229600" cy="4974336"/>
          </a:xfrm>
        </p:spPr>
        <p:txBody>
          <a:bodyPr/>
          <a:lstStyle/>
          <a:p>
            <a:r>
              <a:rPr lang="en-US" b="1" dirty="0" smtClean="0"/>
              <a:t>‘</a:t>
            </a:r>
            <a:r>
              <a:rPr lang="en-US" b="1" dirty="0" smtClean="0">
                <a:latin typeface="Times New Roman" pitchFamily="18" charset="0"/>
                <a:cs typeface="Times New Roman" pitchFamily="18" charset="0"/>
              </a:rPr>
              <a:t>dynamic</a:t>
            </a:r>
            <a:r>
              <a:rPr lang="en-US" dirty="0" smtClean="0">
                <a:latin typeface="Times New Roman" pitchFamily="18" charset="0"/>
                <a:cs typeface="Times New Roman" pitchFamily="18" charset="0"/>
              </a:rPr>
              <a:t>’ because they require the code to be in a</a:t>
            </a:r>
            <a:r>
              <a:rPr lang="en-US" b="1" dirty="0" smtClean="0">
                <a:latin typeface="Times New Roman" pitchFamily="18" charset="0"/>
                <a:cs typeface="Times New Roman" pitchFamily="18" charset="0"/>
              </a:rPr>
              <a:t> running state</a:t>
            </a:r>
            <a:r>
              <a:rPr lang="en-US"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They analyze what</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happening </a:t>
            </a:r>
            <a:r>
              <a:rPr lang="en-US" b="1" dirty="0" smtClean="0">
                <a:latin typeface="Times New Roman" pitchFamily="18" charset="0"/>
                <a:cs typeface="Times New Roman" pitchFamily="18" charset="0"/>
              </a:rPr>
              <a:t>‘behind the scenes’ </a:t>
            </a:r>
            <a:r>
              <a:rPr lang="en-US" dirty="0" smtClean="0">
                <a:latin typeface="Times New Roman" pitchFamily="18" charset="0"/>
                <a:cs typeface="Times New Roman" pitchFamily="18" charset="0"/>
              </a:rPr>
              <a:t>that is in the code while the software is running.</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These tools would typically be used by developers in component testing and component integration testing,</a:t>
            </a:r>
          </a:p>
          <a:p>
            <a:r>
              <a:rPr lang="en-US" dirty="0" smtClean="0">
                <a:latin typeface="Times New Roman" pitchFamily="18" charset="0"/>
                <a:cs typeface="Times New Roman" pitchFamily="18" charset="0"/>
              </a:rPr>
              <a:t>e.g. when testing middleware, when testing security or when looking for robustness defects.</a:t>
            </a:r>
            <a:endParaRPr lang="en-IN" dirty="0" smtClean="0">
              <a:latin typeface="Times New Roman" pitchFamily="18" charset="0"/>
              <a:cs typeface="Times New Roman" pitchFamily="18" charset="0"/>
            </a:endParaRPr>
          </a:p>
          <a:p>
            <a:endParaRPr lang="en-US" dirty="0" smtClean="0"/>
          </a:p>
          <a:p>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229600" cy="1066800"/>
          </a:xfrm>
        </p:spPr>
        <p:txBody>
          <a:bodyPr/>
          <a:lstStyle/>
          <a:p>
            <a:r>
              <a:rPr lang="en-US" dirty="0" smtClean="0"/>
              <a:t>Features of Dynamic test tools:</a:t>
            </a:r>
            <a:endParaRPr lang="en-IN" dirty="0"/>
          </a:p>
        </p:txBody>
      </p:sp>
      <p:sp>
        <p:nvSpPr>
          <p:cNvPr id="3" name="Content Placeholder 2"/>
          <p:cNvSpPr>
            <a:spLocks noGrp="1"/>
          </p:cNvSpPr>
          <p:nvPr>
            <p:ph idx="1"/>
          </p:nvPr>
        </p:nvSpPr>
        <p:spPr>
          <a:xfrm>
            <a:off x="457200" y="1676400"/>
            <a:ext cx="8229600" cy="4898136"/>
          </a:xfrm>
        </p:spPr>
        <p:txBody>
          <a:bodyPr/>
          <a:lstStyle/>
          <a:p>
            <a:r>
              <a:rPr lang="en-US" dirty="0" smtClean="0"/>
              <a:t>To detect memory leaks.</a:t>
            </a:r>
          </a:p>
          <a:p>
            <a:endParaRPr lang="en-US" dirty="0" smtClean="0"/>
          </a:p>
          <a:p>
            <a:r>
              <a:rPr lang="en-US" dirty="0" smtClean="0"/>
              <a:t>To identify pointer arithmetic errors such as null pointers</a:t>
            </a:r>
          </a:p>
          <a:p>
            <a:endParaRPr lang="en-US" dirty="0" smtClean="0"/>
          </a:p>
          <a:p>
            <a:r>
              <a:rPr lang="en-US" dirty="0" smtClean="0"/>
              <a:t>To identify time dependencies</a:t>
            </a:r>
          </a:p>
          <a:p>
            <a:endParaRPr lang="en-US" dirty="0" smtClean="0"/>
          </a:p>
          <a:p>
            <a:r>
              <a:rPr lang="en-US" dirty="0" smtClean="0"/>
              <a:t> test the software system with 'live' data</a:t>
            </a:r>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762000"/>
          </a:xfrm>
        </p:spPr>
        <p:txBody>
          <a:bodyPr/>
          <a:lstStyle/>
          <a:p>
            <a:r>
              <a:rPr lang="en-US" dirty="0" smtClean="0"/>
              <a:t>Dynamic test tools examples:</a:t>
            </a:r>
            <a:endParaRPr lang="en-IN" dirty="0"/>
          </a:p>
        </p:txBody>
      </p:sp>
      <p:sp>
        <p:nvSpPr>
          <p:cNvPr id="3" name="Content Placeholder 2"/>
          <p:cNvSpPr>
            <a:spLocks noGrp="1"/>
          </p:cNvSpPr>
          <p:nvPr>
            <p:ph idx="1"/>
          </p:nvPr>
        </p:nvSpPr>
        <p:spPr>
          <a:xfrm>
            <a:off x="381000" y="1371600"/>
            <a:ext cx="8305800" cy="5202936"/>
          </a:xfrm>
        </p:spPr>
        <p:txBody>
          <a:bodyPr>
            <a:normAutofit fontScale="92500" lnSpcReduction="10000"/>
          </a:bodyPr>
          <a:lstStyle/>
          <a:p>
            <a:pPr>
              <a:buNone/>
            </a:pPr>
            <a:r>
              <a:rPr lang="en-US" b="1" dirty="0" smtClean="0"/>
              <a:t>1</a:t>
            </a:r>
            <a:r>
              <a:rPr lang="en-US" sz="2400" b="1" dirty="0" smtClean="0"/>
              <a:t>) Test driver:</a:t>
            </a:r>
            <a:r>
              <a:rPr lang="en-US" sz="2400" dirty="0" smtClean="0"/>
              <a:t> </a:t>
            </a:r>
          </a:p>
          <a:p>
            <a:pPr>
              <a:buNone/>
            </a:pPr>
            <a:r>
              <a:rPr lang="en-US" sz="2000" dirty="0" smtClean="0"/>
              <a:t>			</a:t>
            </a:r>
            <a:r>
              <a:rPr lang="en-US" sz="2400" dirty="0" smtClean="0"/>
              <a:t>It inputs data into a module-under-test (MUT).</a:t>
            </a:r>
          </a:p>
          <a:p>
            <a:pPr>
              <a:buNone/>
            </a:pPr>
            <a:endParaRPr lang="en-IN" dirty="0" smtClean="0"/>
          </a:p>
          <a:p>
            <a:pPr>
              <a:buNone/>
            </a:pPr>
            <a:r>
              <a:rPr lang="en-US" b="1" dirty="0" smtClean="0"/>
              <a:t>2) Test beds:</a:t>
            </a:r>
            <a:endParaRPr lang="en-US" sz="2400" b="1" dirty="0" smtClean="0"/>
          </a:p>
          <a:p>
            <a:pPr>
              <a:buNone/>
            </a:pPr>
            <a:r>
              <a:rPr lang="en-US" sz="2400" b="1" dirty="0" smtClean="0"/>
              <a:t>			</a:t>
            </a:r>
            <a:r>
              <a:rPr lang="en-US" sz="2200" dirty="0" smtClean="0"/>
              <a:t> It simultaneously displays source code along with the program under execution.</a:t>
            </a:r>
          </a:p>
          <a:p>
            <a:pPr>
              <a:buNone/>
            </a:pPr>
            <a:endParaRPr lang="en-IN" sz="2400" dirty="0" smtClean="0"/>
          </a:p>
          <a:p>
            <a:pPr>
              <a:buNone/>
            </a:pPr>
            <a:r>
              <a:rPr lang="en-US" sz="2400" b="1" dirty="0" smtClean="0"/>
              <a:t>3) Emulators:</a:t>
            </a:r>
            <a:r>
              <a:rPr lang="en-US" sz="2400" dirty="0" smtClean="0"/>
              <a:t> </a:t>
            </a:r>
          </a:p>
          <a:p>
            <a:pPr>
              <a:buNone/>
            </a:pPr>
            <a:r>
              <a:rPr lang="en-US" sz="2400" dirty="0" smtClean="0"/>
              <a:t>			</a:t>
            </a:r>
            <a:r>
              <a:rPr lang="en-US" sz="2200" dirty="0" smtClean="0"/>
              <a:t>The response facilities are used to emulate parts of the system not yet developed.</a:t>
            </a:r>
          </a:p>
          <a:p>
            <a:pPr>
              <a:buNone/>
            </a:pPr>
            <a:endParaRPr lang="en-IN" sz="2000" dirty="0" smtClean="0"/>
          </a:p>
          <a:p>
            <a:pPr>
              <a:buNone/>
            </a:pPr>
            <a:r>
              <a:rPr lang="en-US" sz="2400" b="1" dirty="0" smtClean="0"/>
              <a:t>4) Mutation analyzers:</a:t>
            </a:r>
          </a:p>
          <a:p>
            <a:pPr>
              <a:buNone/>
            </a:pPr>
            <a:r>
              <a:rPr lang="en-US" sz="2400" b="1" dirty="0" smtClean="0"/>
              <a:t>			</a:t>
            </a:r>
            <a:r>
              <a:rPr lang="en-US" sz="2200" dirty="0" smtClean="0"/>
              <a:t> The errors are deliberately 'fed' into the code in order to test fault tolerance of the system</a:t>
            </a:r>
            <a:endParaRPr lang="en-IN" sz="2200" dirty="0" smtClean="0"/>
          </a:p>
          <a:p>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1066800"/>
          </a:xfrm>
        </p:spPr>
        <p:txBody>
          <a:bodyPr/>
          <a:lstStyle/>
          <a:p>
            <a:r>
              <a:rPr lang="en-IN" dirty="0" smtClean="0"/>
              <a:t>What is a Testing Framework?</a:t>
            </a:r>
            <a:endParaRPr lang="en-IN" dirty="0"/>
          </a:p>
        </p:txBody>
      </p:sp>
      <p:sp>
        <p:nvSpPr>
          <p:cNvPr id="3" name="Content Placeholder 2"/>
          <p:cNvSpPr>
            <a:spLocks noGrp="1"/>
          </p:cNvSpPr>
          <p:nvPr>
            <p:ph idx="1"/>
          </p:nvPr>
        </p:nvSpPr>
        <p:spPr>
          <a:xfrm>
            <a:off x="457200" y="1676400"/>
            <a:ext cx="8229600" cy="4898136"/>
          </a:xfrm>
        </p:spPr>
        <p:txBody>
          <a:bodyPr>
            <a:normAutofit/>
          </a:bodyPr>
          <a:lstStyle/>
          <a:p>
            <a:r>
              <a:rPr lang="en-IN" sz="2000" dirty="0" smtClean="0"/>
              <a:t>testing automation framework is an execution environment for automated tests. </a:t>
            </a:r>
          </a:p>
          <a:p>
            <a:endParaRPr lang="en-IN" sz="2000" dirty="0" smtClean="0"/>
          </a:p>
          <a:p>
            <a:r>
              <a:rPr lang="en-IN" sz="2000" dirty="0" smtClean="0"/>
              <a:t>It is the overall system in which the tests will be automated.</a:t>
            </a:r>
          </a:p>
          <a:p>
            <a:endParaRPr lang="en-IN" sz="2000" dirty="0" smtClean="0"/>
          </a:p>
          <a:p>
            <a:r>
              <a:rPr lang="en-IN" sz="2000" dirty="0" smtClean="0"/>
              <a:t> It is defined as the set of assumptions, concepts, and practices that constitute a work platform or support for automated testing.</a:t>
            </a:r>
          </a:p>
          <a:p>
            <a:endParaRPr lang="en-IN" sz="2000" dirty="0" smtClean="0"/>
          </a:p>
          <a:p>
            <a:r>
              <a:rPr lang="en-IN" sz="2000" dirty="0" smtClean="0"/>
              <a:t>It is application independent. </a:t>
            </a:r>
          </a:p>
          <a:p>
            <a:endParaRPr lang="en-IN" sz="2000" dirty="0" smtClean="0"/>
          </a:p>
          <a:p>
            <a:r>
              <a:rPr lang="en-IN" sz="2000" dirty="0" smtClean="0"/>
              <a:t> It is easy to expand, maintain and perpetuate. sting.</a:t>
            </a:r>
            <a:endParaRPr lang="en-IN"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762000"/>
          </a:xfrm>
        </p:spPr>
        <p:txBody>
          <a:bodyPr/>
          <a:lstStyle/>
          <a:p>
            <a:r>
              <a:rPr lang="en-IN" dirty="0" smtClean="0"/>
              <a:t>Why we need a Testing Framework</a:t>
            </a:r>
            <a:endParaRPr lang="en-IN" dirty="0"/>
          </a:p>
        </p:txBody>
      </p:sp>
      <p:sp>
        <p:nvSpPr>
          <p:cNvPr id="3" name="Content Placeholder 2"/>
          <p:cNvSpPr>
            <a:spLocks noGrp="1"/>
          </p:cNvSpPr>
          <p:nvPr>
            <p:ph idx="1"/>
          </p:nvPr>
        </p:nvSpPr>
        <p:spPr>
          <a:xfrm>
            <a:off x="457200" y="1371600"/>
            <a:ext cx="8229600" cy="5202936"/>
          </a:xfrm>
        </p:spPr>
        <p:txBody>
          <a:bodyPr>
            <a:normAutofit/>
          </a:bodyPr>
          <a:lstStyle/>
          <a:p>
            <a:r>
              <a:rPr lang="en-IN" sz="2000" dirty="0" smtClean="0"/>
              <a:t>If we have a group of testers and suppose if each project implements a unique strategy then the time needed for the tester become productive in the new environment will take long. </a:t>
            </a:r>
          </a:p>
          <a:p>
            <a:endParaRPr lang="en-IN" sz="2000" dirty="0" smtClean="0"/>
          </a:p>
          <a:p>
            <a:r>
              <a:rPr lang="en-IN" sz="2000" dirty="0" smtClean="0"/>
              <a:t>To handle this we cannot make changes to the automation environment for each new application that comes along.</a:t>
            </a:r>
          </a:p>
          <a:p>
            <a:endParaRPr lang="en-IN" sz="2000" dirty="0" smtClean="0"/>
          </a:p>
          <a:p>
            <a:r>
              <a:rPr lang="en-IN" sz="2000" dirty="0" smtClean="0"/>
              <a:t> For this purpose we use a testing framework that is application independent and has the capability to expand with the requirements of each application.</a:t>
            </a:r>
          </a:p>
          <a:p>
            <a:endParaRPr lang="en-IN" sz="2000" dirty="0" smtClean="0"/>
          </a:p>
          <a:p>
            <a:r>
              <a:rPr lang="en-IN" sz="2000" dirty="0" smtClean="0"/>
              <a:t> Also an organized test framework helps in avoiding duplication of test cases automated across the application. In short Test frameworks helps teams organize their test suites and in turn help improve the efficiency of testing.</a:t>
            </a:r>
            <a:endParaRPr lang="en-IN"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066800"/>
          </a:xfrm>
        </p:spPr>
        <p:txBody>
          <a:bodyPr/>
          <a:lstStyle/>
          <a:p>
            <a:r>
              <a:rPr lang="en-IN" dirty="0" smtClean="0"/>
              <a:t>Types Of Testing Frameworks</a:t>
            </a:r>
            <a:endParaRPr lang="en-IN" dirty="0"/>
          </a:p>
        </p:txBody>
      </p:sp>
      <p:pic>
        <p:nvPicPr>
          <p:cNvPr id="4" name="Content Placeholder 3"/>
          <p:cNvPicPr>
            <a:picLocks noGrp="1"/>
          </p:cNvPicPr>
          <p:nvPr>
            <p:ph idx="1"/>
          </p:nvPr>
        </p:nvPicPr>
        <p:blipFill>
          <a:blip r:embed="rId2" cstate="print"/>
          <a:srcRect/>
          <a:stretch>
            <a:fillRect/>
          </a:stretch>
        </p:blipFill>
        <p:spPr bwMode="auto">
          <a:xfrm>
            <a:off x="1066800" y="1752600"/>
            <a:ext cx="7162800" cy="48212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229600" cy="1066800"/>
          </a:xfrm>
        </p:spPr>
        <p:txBody>
          <a:bodyPr/>
          <a:lstStyle/>
          <a:p>
            <a:r>
              <a:rPr lang="en-US" b="1" dirty="0" smtClean="0"/>
              <a:t>Disadvantages of manual testing:</a:t>
            </a:r>
            <a:endParaRPr lang="en-IN" dirty="0"/>
          </a:p>
        </p:txBody>
      </p:sp>
      <p:sp>
        <p:nvSpPr>
          <p:cNvPr id="3" name="Content Placeholder 2"/>
          <p:cNvSpPr>
            <a:spLocks noGrp="1"/>
          </p:cNvSpPr>
          <p:nvPr>
            <p:ph idx="1"/>
          </p:nvPr>
        </p:nvSpPr>
        <p:spPr>
          <a:xfrm>
            <a:off x="457200" y="1447800"/>
            <a:ext cx="8229600" cy="5410200"/>
          </a:xfrm>
        </p:spPr>
        <p:txBody>
          <a:bodyPr>
            <a:noAutofit/>
          </a:bodyPr>
          <a:lstStyle/>
          <a:p>
            <a:pPr marL="624078" indent="-514350">
              <a:lnSpc>
                <a:spcPct val="200000"/>
              </a:lnSpc>
              <a:buFont typeface="+mj-lt"/>
              <a:buAutoNum type="arabicPeriod"/>
            </a:pPr>
            <a:r>
              <a:rPr lang="en-US" sz="2000" dirty="0" smtClean="0"/>
              <a:t>Requires </a:t>
            </a:r>
            <a:r>
              <a:rPr lang="en-US" sz="2000" b="1" dirty="0" smtClean="0"/>
              <a:t>more time or more resources</a:t>
            </a:r>
            <a:r>
              <a:rPr lang="en-US" sz="2000" dirty="0" smtClean="0"/>
              <a:t>, some times both</a:t>
            </a:r>
          </a:p>
          <a:p>
            <a:pPr marL="624078" indent="-514350">
              <a:lnSpc>
                <a:spcPct val="200000"/>
              </a:lnSpc>
              <a:buFont typeface="+mj-lt"/>
              <a:buAutoNum type="arabicPeriod"/>
            </a:pPr>
            <a:r>
              <a:rPr lang="en-US" sz="2000" b="1" dirty="0" smtClean="0"/>
              <a:t>Performance testing</a:t>
            </a:r>
            <a:r>
              <a:rPr lang="en-US" sz="2000" dirty="0" smtClean="0"/>
              <a:t> is </a:t>
            </a:r>
            <a:r>
              <a:rPr lang="en-US" sz="2000" b="1" dirty="0" smtClean="0"/>
              <a:t>impractical</a:t>
            </a:r>
            <a:r>
              <a:rPr lang="en-US" sz="2000" dirty="0" smtClean="0"/>
              <a:t> in manual testing.</a:t>
            </a:r>
          </a:p>
          <a:p>
            <a:pPr marL="624078" indent="-514350">
              <a:lnSpc>
                <a:spcPct val="200000"/>
              </a:lnSpc>
              <a:buFont typeface="+mj-lt"/>
              <a:buAutoNum type="arabicPeriod"/>
            </a:pPr>
            <a:r>
              <a:rPr lang="en-US" sz="2000" b="1" dirty="0" smtClean="0"/>
              <a:t>Less Accuracy </a:t>
            </a:r>
          </a:p>
          <a:p>
            <a:pPr marL="624078" indent="-514350">
              <a:lnSpc>
                <a:spcPct val="200000"/>
              </a:lnSpc>
              <a:buFont typeface="+mj-lt"/>
              <a:buAutoNum type="arabicPeriod"/>
            </a:pPr>
            <a:r>
              <a:rPr lang="en-US" sz="2000" dirty="0" smtClean="0"/>
              <a:t>Executing same tests again and again </a:t>
            </a:r>
            <a:r>
              <a:rPr lang="en-US" sz="2000" b="1" dirty="0" smtClean="0"/>
              <a:t>time taking process</a:t>
            </a:r>
            <a:r>
              <a:rPr lang="en-US" sz="2000" dirty="0" smtClean="0"/>
              <a:t> as well as </a:t>
            </a:r>
            <a:r>
              <a:rPr lang="en-US" sz="2000" b="1" dirty="0" smtClean="0"/>
              <a:t>Tedious</a:t>
            </a:r>
            <a:r>
              <a:rPr lang="en-US" sz="2000" dirty="0" smtClean="0"/>
              <a:t>. </a:t>
            </a:r>
          </a:p>
          <a:p>
            <a:pPr marL="624078" indent="-514350">
              <a:lnSpc>
                <a:spcPct val="200000"/>
              </a:lnSpc>
              <a:buFont typeface="+mj-lt"/>
              <a:buAutoNum type="arabicPeriod"/>
            </a:pPr>
            <a:r>
              <a:rPr lang="en-US" sz="2000" b="1" dirty="0" smtClean="0"/>
              <a:t>Not </a:t>
            </a:r>
            <a:r>
              <a:rPr lang="en-US" sz="2000" dirty="0" smtClean="0"/>
              <a:t>Suitable for </a:t>
            </a:r>
            <a:r>
              <a:rPr lang="en-US" sz="2000" b="1" dirty="0" smtClean="0"/>
              <a:t>Large scale projects </a:t>
            </a:r>
            <a:r>
              <a:rPr lang="en-US" sz="2000" dirty="0" smtClean="0"/>
              <a:t>and </a:t>
            </a:r>
            <a:r>
              <a:rPr lang="en-US" sz="2000" b="1" dirty="0" smtClean="0"/>
              <a:t>time bounded  </a:t>
            </a:r>
            <a:r>
              <a:rPr lang="en-US" sz="2000" dirty="0" smtClean="0"/>
              <a:t>projects.</a:t>
            </a:r>
          </a:p>
          <a:p>
            <a:pPr marL="624078" indent="-514350">
              <a:lnSpc>
                <a:spcPct val="200000"/>
              </a:lnSpc>
              <a:buNone/>
            </a:pPr>
            <a:r>
              <a:rPr lang="en-US" sz="2000" u="sng" dirty="0" smtClean="0"/>
              <a:t/>
            </a:r>
            <a:br>
              <a:rPr lang="en-US" sz="2000" u="sng" dirty="0" smtClean="0"/>
            </a:br>
            <a:endParaRPr lang="en-IN"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r>
              <a:rPr lang="en-IN" dirty="0" smtClean="0"/>
              <a:t>Modular Testing Framework</a:t>
            </a:r>
            <a:endParaRPr lang="en-IN" dirty="0"/>
          </a:p>
        </p:txBody>
      </p:sp>
      <p:sp>
        <p:nvSpPr>
          <p:cNvPr id="3" name="Content Placeholder 2"/>
          <p:cNvSpPr>
            <a:spLocks noGrp="1"/>
          </p:cNvSpPr>
          <p:nvPr>
            <p:ph idx="1"/>
          </p:nvPr>
        </p:nvSpPr>
        <p:spPr>
          <a:xfrm>
            <a:off x="457200" y="1752600"/>
            <a:ext cx="8229600" cy="4821936"/>
          </a:xfrm>
        </p:spPr>
        <p:txBody>
          <a:bodyPr>
            <a:normAutofit/>
          </a:bodyPr>
          <a:lstStyle/>
          <a:p>
            <a:r>
              <a:rPr lang="en-IN" sz="2000" dirty="0" smtClean="0"/>
              <a:t>The Modularity testing framework is built on the concept of abstraction.</a:t>
            </a:r>
          </a:p>
          <a:p>
            <a:endParaRPr lang="en-IN" sz="2000" dirty="0" smtClean="0"/>
          </a:p>
          <a:p>
            <a:r>
              <a:rPr lang="en-IN" sz="2000" dirty="0" smtClean="0"/>
              <a:t>  This involves the creation of independent scripts that represent the modules of the application under test. </a:t>
            </a:r>
          </a:p>
          <a:p>
            <a:endParaRPr lang="en-IN" sz="2000" dirty="0" smtClean="0"/>
          </a:p>
        </p:txBody>
      </p:sp>
      <p:pic>
        <p:nvPicPr>
          <p:cNvPr id="4098" name="Picture 2"/>
          <p:cNvPicPr>
            <a:picLocks noChangeAspect="1" noChangeArrowheads="1"/>
          </p:cNvPicPr>
          <p:nvPr/>
        </p:nvPicPr>
        <p:blipFill>
          <a:blip r:embed="rId2" cstate="print"/>
          <a:srcRect/>
          <a:stretch>
            <a:fillRect/>
          </a:stretch>
        </p:blipFill>
        <p:spPr bwMode="auto">
          <a:xfrm>
            <a:off x="685800" y="3733800"/>
            <a:ext cx="8029575" cy="2400300"/>
          </a:xfrm>
          <a:prstGeom prst="rect">
            <a:avLst/>
          </a:prstGeom>
          <a:noFill/>
          <a:ln w="9525">
            <a:noFill/>
            <a:miter lim="800000"/>
            <a:headEnd/>
            <a:tailEnd/>
          </a:ln>
          <a:effec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5719"/>
          </a:xfrm>
        </p:spPr>
        <p:txBody>
          <a:bodyPr>
            <a:normAutofit fontScale="90000"/>
          </a:bodyPr>
          <a:lstStyle/>
          <a:p>
            <a:endParaRPr lang="en-IN" dirty="0"/>
          </a:p>
        </p:txBody>
      </p:sp>
      <p:sp>
        <p:nvSpPr>
          <p:cNvPr id="3" name="Content Placeholder 2"/>
          <p:cNvSpPr>
            <a:spLocks noGrp="1"/>
          </p:cNvSpPr>
          <p:nvPr>
            <p:ph idx="1"/>
          </p:nvPr>
        </p:nvSpPr>
        <p:spPr>
          <a:xfrm>
            <a:off x="457200" y="1524000"/>
            <a:ext cx="8229600" cy="5050536"/>
          </a:xfrm>
        </p:spPr>
        <p:txBody>
          <a:bodyPr/>
          <a:lstStyle/>
          <a:p>
            <a:r>
              <a:rPr lang="en-IN" dirty="0" smtClean="0"/>
              <a:t>These modules in turn are used in a hierarchical fashion to build large test cases.</a:t>
            </a:r>
          </a:p>
          <a:p>
            <a:endParaRPr lang="en-IN" dirty="0" smtClean="0"/>
          </a:p>
          <a:p>
            <a:pPr>
              <a:buNone/>
            </a:pPr>
            <a:r>
              <a:rPr lang="en-IN" dirty="0" smtClean="0"/>
              <a:t> • Thus it builds an abstraction layer for a component to hide that component from the rest of the application. </a:t>
            </a:r>
          </a:p>
          <a:p>
            <a:pPr>
              <a:buNone/>
            </a:pPr>
            <a:endParaRPr lang="en-IN" dirty="0" smtClean="0"/>
          </a:p>
          <a:p>
            <a:pPr>
              <a:buFont typeface="Arial" pitchFamily="34" charset="0"/>
              <a:buChar char="•"/>
            </a:pPr>
            <a:r>
              <a:rPr lang="en-IN" dirty="0" smtClean="0"/>
              <a:t>Thus the changes made to the other part of the application do not effect that component.</a:t>
            </a:r>
          </a:p>
          <a:p>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914400"/>
          </a:xfrm>
        </p:spPr>
        <p:txBody>
          <a:bodyPr/>
          <a:lstStyle/>
          <a:p>
            <a:r>
              <a:rPr lang="en-IN" dirty="0" smtClean="0"/>
              <a:t>Data-Driven Testing Framework </a:t>
            </a:r>
            <a:endParaRPr lang="en-IN" dirty="0"/>
          </a:p>
        </p:txBody>
      </p:sp>
      <p:sp>
        <p:nvSpPr>
          <p:cNvPr id="3" name="Content Placeholder 2"/>
          <p:cNvSpPr>
            <a:spLocks noGrp="1"/>
          </p:cNvSpPr>
          <p:nvPr>
            <p:ph idx="1"/>
          </p:nvPr>
        </p:nvSpPr>
        <p:spPr>
          <a:xfrm>
            <a:off x="457200" y="1828800"/>
            <a:ext cx="8229600" cy="4745736"/>
          </a:xfrm>
        </p:spPr>
        <p:txBody>
          <a:bodyPr/>
          <a:lstStyle/>
          <a:p>
            <a:r>
              <a:rPr lang="en-IN" sz="2000" dirty="0" smtClean="0"/>
              <a:t>Data driven testing is where the test input and the expected output results are stored in a separate data file (normally in a tabular format) so that a single driver script can execute all the test cases with multiple sets of data. </a:t>
            </a:r>
          </a:p>
          <a:p>
            <a:endParaRPr lang="en-IN" sz="2000" dirty="0" smtClean="0"/>
          </a:p>
          <a:p>
            <a:r>
              <a:rPr lang="en-IN" sz="2000" dirty="0" smtClean="0"/>
              <a:t>The driver script contains navigation through the program, reading of the data files and logging of the test status information</a:t>
            </a:r>
            <a:r>
              <a:rPr lang="en-IN" dirty="0" smtClean="0"/>
              <a:t>. </a:t>
            </a:r>
          </a:p>
          <a:p>
            <a:endParaRPr lang="en-IN" dirty="0"/>
          </a:p>
        </p:txBody>
      </p:sp>
      <p:pic>
        <p:nvPicPr>
          <p:cNvPr id="6" name="Picture 5"/>
          <p:cNvPicPr/>
          <p:nvPr/>
        </p:nvPicPr>
        <p:blipFill>
          <a:blip r:embed="rId2" cstate="print"/>
          <a:srcRect/>
          <a:stretch>
            <a:fillRect/>
          </a:stretch>
        </p:blipFill>
        <p:spPr bwMode="auto">
          <a:xfrm>
            <a:off x="762000" y="4495800"/>
            <a:ext cx="7391400" cy="1628775"/>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066800"/>
          </a:xfrm>
        </p:spPr>
        <p:txBody>
          <a:bodyPr>
            <a:normAutofit fontScale="90000"/>
          </a:bodyPr>
          <a:lstStyle/>
          <a:p>
            <a:r>
              <a:rPr lang="en-IN" dirty="0" smtClean="0"/>
              <a:t>Keyword- Driven Testing Framework </a:t>
            </a:r>
            <a:endParaRPr lang="en-IN" dirty="0"/>
          </a:p>
        </p:txBody>
      </p:sp>
      <p:sp>
        <p:nvSpPr>
          <p:cNvPr id="3" name="Content Placeholder 2"/>
          <p:cNvSpPr>
            <a:spLocks noGrp="1"/>
          </p:cNvSpPr>
          <p:nvPr>
            <p:ph idx="1"/>
          </p:nvPr>
        </p:nvSpPr>
        <p:spPr>
          <a:xfrm>
            <a:off x="304800" y="1600200"/>
            <a:ext cx="8382000" cy="4974336"/>
          </a:xfrm>
        </p:spPr>
        <p:txBody>
          <a:bodyPr>
            <a:normAutofit/>
          </a:bodyPr>
          <a:lstStyle/>
          <a:p>
            <a:r>
              <a:rPr lang="en-IN" sz="2000" dirty="0" smtClean="0"/>
              <a:t>Keyword driven testing is an application independent framework utilizing data tables and self explanatory keywords to explain the actions to be performed on the application under test.</a:t>
            </a:r>
          </a:p>
          <a:p>
            <a:endParaRPr lang="en-IN" sz="2000" dirty="0" smtClean="0"/>
          </a:p>
          <a:p>
            <a:r>
              <a:rPr lang="en-IN" sz="2000" dirty="0" smtClean="0"/>
              <a:t> Not only is the test data kept in the file but even the directives telling what to do which is in the test scripts is put in external input data file.</a:t>
            </a:r>
          </a:p>
          <a:p>
            <a:pPr>
              <a:buNone/>
            </a:pPr>
            <a:r>
              <a:rPr lang="en-IN" sz="2000" dirty="0" smtClean="0"/>
              <a:t> </a:t>
            </a:r>
          </a:p>
          <a:p>
            <a:r>
              <a:rPr lang="en-IN" sz="2000" dirty="0" smtClean="0"/>
              <a:t>These directives are called keywords. </a:t>
            </a:r>
          </a:p>
          <a:p>
            <a:endParaRPr lang="en-IN" sz="2000" dirty="0"/>
          </a:p>
        </p:txBody>
      </p:sp>
      <p:pic>
        <p:nvPicPr>
          <p:cNvPr id="5" name="Picture 4"/>
          <p:cNvPicPr/>
          <p:nvPr/>
        </p:nvPicPr>
        <p:blipFill>
          <a:blip r:embed="rId2" cstate="print"/>
          <a:srcRect/>
          <a:stretch>
            <a:fillRect/>
          </a:stretch>
        </p:blipFill>
        <p:spPr bwMode="auto">
          <a:xfrm>
            <a:off x="762000" y="4724400"/>
            <a:ext cx="7620000" cy="1762125"/>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609600"/>
          </a:xfrm>
        </p:spPr>
        <p:txBody>
          <a:bodyPr>
            <a:normAutofit fontScale="90000"/>
          </a:bodyPr>
          <a:lstStyle/>
          <a:p>
            <a:r>
              <a:rPr lang="en-IN" dirty="0" smtClean="0"/>
              <a:t>Hybrid Testing Framework</a:t>
            </a:r>
            <a:endParaRPr lang="en-IN" dirty="0"/>
          </a:p>
        </p:txBody>
      </p:sp>
      <p:sp>
        <p:nvSpPr>
          <p:cNvPr id="3" name="Content Placeholder 2"/>
          <p:cNvSpPr>
            <a:spLocks noGrp="1"/>
          </p:cNvSpPr>
          <p:nvPr>
            <p:ph idx="1"/>
          </p:nvPr>
        </p:nvSpPr>
        <p:spPr>
          <a:xfrm>
            <a:off x="457200" y="1371600"/>
            <a:ext cx="8229600" cy="5202936"/>
          </a:xfrm>
        </p:spPr>
        <p:txBody>
          <a:bodyPr/>
          <a:lstStyle/>
          <a:p>
            <a:r>
              <a:rPr lang="en-IN" sz="2000" dirty="0" smtClean="0"/>
              <a:t>Hybrid testing framework is the combination of modular, data-driven and keyword driven testing frameworks.</a:t>
            </a:r>
          </a:p>
          <a:p>
            <a:endParaRPr lang="en-IN" sz="2000" dirty="0" smtClean="0"/>
          </a:p>
          <a:p>
            <a:r>
              <a:rPr lang="en-IN" sz="2000" dirty="0" smtClean="0"/>
              <a:t> This combination of frameworks helps the data driven scripts take advantage of the libraries which usually accompany the keyword driven testing</a:t>
            </a:r>
            <a:r>
              <a:rPr lang="en-IN" dirty="0" smtClean="0"/>
              <a:t>. </a:t>
            </a:r>
          </a:p>
          <a:p>
            <a:endParaRPr lang="en-IN" dirty="0"/>
          </a:p>
        </p:txBody>
      </p:sp>
      <p:pic>
        <p:nvPicPr>
          <p:cNvPr id="4" name="Picture 3"/>
          <p:cNvPicPr/>
          <p:nvPr/>
        </p:nvPicPr>
        <p:blipFill>
          <a:blip r:embed="rId2" cstate="print"/>
          <a:srcRect/>
          <a:stretch>
            <a:fillRect/>
          </a:stretch>
        </p:blipFill>
        <p:spPr bwMode="auto">
          <a:xfrm>
            <a:off x="381000" y="3657600"/>
            <a:ext cx="7924800" cy="3000375"/>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685800"/>
          </a:xfrm>
        </p:spPr>
        <p:txBody>
          <a:bodyPr>
            <a:normAutofit fontScale="90000"/>
          </a:bodyPr>
          <a:lstStyle/>
          <a:p>
            <a:r>
              <a:rPr lang="en-IN" dirty="0" smtClean="0"/>
              <a:t>Comparison of Frameworks </a:t>
            </a:r>
            <a:endParaRPr lang="en-IN"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457200" y="1371600"/>
            <a:ext cx="8229600" cy="5121275"/>
          </a:xfrm>
          <a:prstGeom prst="rect">
            <a:avLst/>
          </a:prstGeom>
          <a:noFill/>
          <a:ln w="9525">
            <a:noFill/>
            <a:miter lim="800000"/>
            <a:headEnd/>
            <a:tailEnd/>
          </a:ln>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1219200"/>
          </a:xfrm>
        </p:spPr>
        <p:txBody>
          <a:bodyPr>
            <a:normAutofit fontScale="90000"/>
          </a:bodyPr>
          <a:lstStyle/>
          <a:p>
            <a:r>
              <a:rPr lang="en-IN" b="1" dirty="0" smtClean="0"/>
              <a:t/>
            </a:r>
            <a:br>
              <a:rPr lang="en-IN" b="1" dirty="0" smtClean="0"/>
            </a:br>
            <a:r>
              <a:rPr lang="en-IN" b="1" dirty="0" smtClean="0"/>
              <a:t/>
            </a:r>
            <a:br>
              <a:rPr lang="en-IN" b="1" dirty="0" smtClean="0"/>
            </a:br>
            <a:r>
              <a:rPr lang="en-IN" b="1" dirty="0" smtClean="0"/>
              <a:t>Software Test Metrics</a:t>
            </a:r>
            <a:br>
              <a:rPr lang="en-IN" b="1" dirty="0" smtClean="0"/>
            </a:br>
            <a:r>
              <a:rPr lang="en-IN" b="1" dirty="0" smtClean="0"/>
              <a:t/>
            </a:r>
            <a:br>
              <a:rPr lang="en-IN" b="1" dirty="0" smtClean="0"/>
            </a:br>
            <a:endParaRPr lang="en-IN" dirty="0"/>
          </a:p>
        </p:txBody>
      </p:sp>
      <p:sp>
        <p:nvSpPr>
          <p:cNvPr id="3" name="Content Placeholder 2"/>
          <p:cNvSpPr>
            <a:spLocks noGrp="1"/>
          </p:cNvSpPr>
          <p:nvPr>
            <p:ph idx="1"/>
          </p:nvPr>
        </p:nvSpPr>
        <p:spPr>
          <a:xfrm>
            <a:off x="457200" y="1752600"/>
            <a:ext cx="8382000" cy="4821936"/>
          </a:xfrm>
        </p:spPr>
        <p:txBody>
          <a:bodyPr>
            <a:normAutofit/>
          </a:bodyPr>
          <a:lstStyle/>
          <a:p>
            <a:pPr>
              <a:buNone/>
            </a:pPr>
            <a:r>
              <a:rPr lang="en-IN" i="1" dirty="0" smtClean="0"/>
              <a:t>Metrics can be defined as  “STANDARDS  OF  MEASUREMENT”.</a:t>
            </a:r>
            <a:endParaRPr lang="en-IN" dirty="0" smtClean="0"/>
          </a:p>
          <a:p>
            <a:pPr>
              <a:buNone/>
            </a:pPr>
            <a:r>
              <a:rPr lang="en-IN" dirty="0" smtClean="0"/>
              <a:t>•       </a:t>
            </a:r>
            <a:r>
              <a:rPr lang="en-IN" i="1" dirty="0" smtClean="0"/>
              <a:t>Metric is a unit used for describing  or measuring an attribute.</a:t>
            </a:r>
            <a:endParaRPr lang="en-IN" dirty="0" smtClean="0"/>
          </a:p>
          <a:p>
            <a:pPr>
              <a:buNone/>
            </a:pPr>
            <a:r>
              <a:rPr lang="en-IN" dirty="0" smtClean="0"/>
              <a:t>•       </a:t>
            </a:r>
            <a:r>
              <a:rPr lang="en-IN" i="1" dirty="0" smtClean="0"/>
              <a:t>Test metrics are the means by which the software quality can be  measured.</a:t>
            </a:r>
            <a:endParaRPr lang="en-IN" dirty="0" smtClean="0"/>
          </a:p>
          <a:p>
            <a:pPr>
              <a:buNone/>
            </a:pPr>
            <a:r>
              <a:rPr lang="en-IN" dirty="0" smtClean="0"/>
              <a:t>•       </a:t>
            </a:r>
            <a:r>
              <a:rPr lang="en-IN" i="1" dirty="0" smtClean="0"/>
              <a:t>Test provides the visibility into the readiness of the product , and gives clear measurement of the quality and completeness of the product.</a:t>
            </a:r>
            <a:endParaRPr lang="en-IN" dirty="0" smtClean="0"/>
          </a:p>
          <a:p>
            <a:endParaRPr lang="en-IN"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i="1" dirty="0" smtClean="0"/>
              <a:t>Why we Need Metrics?</a:t>
            </a:r>
            <a:endParaRPr lang="en-IN" dirty="0"/>
          </a:p>
        </p:txBody>
      </p:sp>
      <p:sp>
        <p:nvSpPr>
          <p:cNvPr id="3" name="Content Placeholder 2"/>
          <p:cNvSpPr>
            <a:spLocks noGrp="1"/>
          </p:cNvSpPr>
          <p:nvPr>
            <p:ph idx="1"/>
          </p:nvPr>
        </p:nvSpPr>
        <p:spPr/>
        <p:txBody>
          <a:bodyPr/>
          <a:lstStyle/>
          <a:p>
            <a:r>
              <a:rPr lang="en-IN" b="1" dirty="0" smtClean="0"/>
              <a:t>You cannot improve what you cannot measure.”</a:t>
            </a:r>
            <a:endParaRPr lang="en-IN" dirty="0" smtClean="0"/>
          </a:p>
          <a:p>
            <a:r>
              <a:rPr lang="en-IN" b="1" dirty="0" smtClean="0"/>
              <a:t>“You cannot control what you cannot measure”</a:t>
            </a:r>
            <a:endParaRPr lang="en-IN" dirty="0" smtClean="0"/>
          </a:p>
          <a:p>
            <a:endParaRPr lang="en-IN"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TEST METRICS HELPS IN,</a:t>
            </a:r>
            <a:endParaRPr lang="en-IN" dirty="0"/>
          </a:p>
        </p:txBody>
      </p:sp>
      <p:sp>
        <p:nvSpPr>
          <p:cNvPr id="3" name="Content Placeholder 2"/>
          <p:cNvSpPr>
            <a:spLocks noGrp="1"/>
          </p:cNvSpPr>
          <p:nvPr>
            <p:ph idx="1"/>
          </p:nvPr>
        </p:nvSpPr>
        <p:spPr/>
        <p:txBody>
          <a:bodyPr/>
          <a:lstStyle/>
          <a:p>
            <a:pPr>
              <a:lnSpc>
                <a:spcPct val="150000"/>
              </a:lnSpc>
            </a:pPr>
            <a:r>
              <a:rPr lang="en-IN" dirty="0" smtClean="0"/>
              <a:t>Take decision for next phase of activities</a:t>
            </a:r>
          </a:p>
          <a:p>
            <a:pPr>
              <a:lnSpc>
                <a:spcPct val="150000"/>
              </a:lnSpc>
            </a:pPr>
            <a:r>
              <a:rPr lang="en-IN" dirty="0" smtClean="0"/>
              <a:t>Evidence of the claim or prediction</a:t>
            </a:r>
          </a:p>
          <a:p>
            <a:pPr>
              <a:lnSpc>
                <a:spcPct val="150000"/>
              </a:lnSpc>
            </a:pPr>
            <a:r>
              <a:rPr lang="en-IN" dirty="0" smtClean="0"/>
              <a:t>Understand the type of improvement required</a:t>
            </a:r>
          </a:p>
          <a:p>
            <a:pPr>
              <a:lnSpc>
                <a:spcPct val="150000"/>
              </a:lnSpc>
            </a:pPr>
            <a:r>
              <a:rPr lang="en-IN" dirty="0" smtClean="0"/>
              <a:t>Take decision on process or technology change</a:t>
            </a:r>
          </a:p>
          <a:p>
            <a:pPr>
              <a:lnSpc>
                <a:spcPct val="150000"/>
              </a:lnSpc>
            </a:pPr>
            <a:endParaRPr lang="en-IN" dirty="0" smtClean="0"/>
          </a:p>
          <a:p>
            <a:endParaRPr lang="en-IN"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066800"/>
          </a:xfrm>
        </p:spPr>
        <p:txBody>
          <a:bodyPr/>
          <a:lstStyle/>
          <a:p>
            <a:r>
              <a:rPr lang="en-IN" dirty="0" smtClean="0"/>
              <a:t>Type of Testing  Metrics</a:t>
            </a:r>
            <a:endParaRPr lang="en-IN" dirty="0"/>
          </a:p>
        </p:txBody>
      </p:sp>
      <p:sp>
        <p:nvSpPr>
          <p:cNvPr id="3" name="Content Placeholder 2"/>
          <p:cNvSpPr>
            <a:spLocks noGrp="1"/>
          </p:cNvSpPr>
          <p:nvPr>
            <p:ph idx="1"/>
          </p:nvPr>
        </p:nvSpPr>
        <p:spPr>
          <a:xfrm>
            <a:off x="457200" y="1600200"/>
            <a:ext cx="8229600" cy="4974336"/>
          </a:xfrm>
        </p:spPr>
        <p:txBody>
          <a:bodyPr>
            <a:normAutofit/>
          </a:bodyPr>
          <a:lstStyle/>
          <a:p>
            <a:pPr>
              <a:buNone/>
            </a:pPr>
            <a:r>
              <a:rPr lang="en-IN" b="1" dirty="0" smtClean="0"/>
              <a:t>1.Base Metrics (Direct Measure)</a:t>
            </a:r>
          </a:p>
          <a:p>
            <a:pPr>
              <a:buFont typeface="Arial" pitchFamily="34" charset="0"/>
              <a:buChar char="•"/>
            </a:pPr>
            <a:r>
              <a:rPr lang="en-IN" sz="2000" dirty="0" smtClean="0"/>
              <a:t> Base metrics constitute the raw data gathered by a Test Analyst throughout the testing effort. </a:t>
            </a:r>
          </a:p>
          <a:p>
            <a:pPr>
              <a:buFont typeface="Arial" pitchFamily="34" charset="0"/>
              <a:buChar char="•"/>
            </a:pPr>
            <a:endParaRPr lang="en-IN" sz="2000" dirty="0" smtClean="0"/>
          </a:p>
          <a:p>
            <a:pPr>
              <a:buFont typeface="Arial" pitchFamily="34" charset="0"/>
              <a:buChar char="•"/>
            </a:pPr>
            <a:r>
              <a:rPr lang="en-IN" sz="2000" dirty="0" smtClean="0"/>
              <a:t>These metrics are used to provide project status reports to the Test Lead and Project Manager; they also feed into the formulas used to derive Calculated Metrics.</a:t>
            </a:r>
          </a:p>
          <a:p>
            <a:pPr>
              <a:buFont typeface="Arial" pitchFamily="34" charset="0"/>
              <a:buChar char="•"/>
            </a:pPr>
            <a:endParaRPr lang="en-IN" sz="2000" dirty="0" smtClean="0"/>
          </a:p>
          <a:p>
            <a:pPr>
              <a:buFont typeface="Arial" pitchFamily="34" charset="0"/>
              <a:buChar char="•"/>
            </a:pPr>
            <a:r>
              <a:rPr lang="en-IN" sz="2000" dirty="0" smtClean="0"/>
              <a:t>This data will be tracked throughout the Test Life cycle.</a:t>
            </a:r>
          </a:p>
          <a:p>
            <a:pPr>
              <a:buFont typeface="Arial" pitchFamily="34" charset="0"/>
              <a:buChar char="•"/>
            </a:pPr>
            <a:endParaRPr lang="en-IN" sz="2000" dirty="0" smtClean="0"/>
          </a:p>
          <a:p>
            <a:pPr>
              <a:buFont typeface="Arial" pitchFamily="34" charset="0"/>
              <a:buChar char="•"/>
            </a:pPr>
            <a:r>
              <a:rPr lang="en-IN" sz="2000" dirty="0" smtClean="0"/>
              <a:t>Ex: no. of of Test Cases, no. of of Test Cases</a:t>
            </a:r>
          </a:p>
          <a:p>
            <a:pPr>
              <a:buNone/>
            </a:pP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066800"/>
          </a:xfrm>
        </p:spPr>
        <p:txBody>
          <a:bodyPr/>
          <a:lstStyle/>
          <a:p>
            <a:r>
              <a:rPr lang="en-US" dirty="0" smtClean="0"/>
              <a:t>Continued…</a:t>
            </a:r>
            <a:endParaRPr lang="en-IN" dirty="0"/>
          </a:p>
        </p:txBody>
      </p:sp>
      <p:sp>
        <p:nvSpPr>
          <p:cNvPr id="3" name="Content Placeholder 2"/>
          <p:cNvSpPr>
            <a:spLocks noGrp="1"/>
          </p:cNvSpPr>
          <p:nvPr>
            <p:ph idx="1"/>
          </p:nvPr>
        </p:nvSpPr>
        <p:spPr>
          <a:xfrm>
            <a:off x="457200" y="1524000"/>
            <a:ext cx="8229600" cy="5050536"/>
          </a:xfrm>
        </p:spPr>
        <p:txBody>
          <a:bodyPr>
            <a:normAutofit/>
          </a:bodyPr>
          <a:lstStyle/>
          <a:p>
            <a:pPr marL="624078" indent="-514350">
              <a:lnSpc>
                <a:spcPct val="170000"/>
              </a:lnSpc>
              <a:buNone/>
            </a:pPr>
            <a:r>
              <a:rPr lang="en-US" dirty="0" smtClean="0">
                <a:solidFill>
                  <a:schemeClr val="accent3">
                    <a:lumMod val="60000"/>
                    <a:lumOff val="40000"/>
                  </a:schemeClr>
                </a:solidFill>
              </a:rPr>
              <a:t>6.</a:t>
            </a:r>
            <a:r>
              <a:rPr lang="en-US" dirty="0" smtClean="0"/>
              <a:t> </a:t>
            </a:r>
            <a:r>
              <a:rPr lang="en-US" sz="2000" dirty="0" smtClean="0"/>
              <a:t>Batch Testing is not possible, for each and every test execution </a:t>
            </a:r>
            <a:r>
              <a:rPr lang="en-US" sz="2000" b="1" dirty="0" smtClean="0"/>
              <a:t>Human user interaction is mandatory</a:t>
            </a:r>
            <a:r>
              <a:rPr lang="en-US" sz="2000" dirty="0" smtClean="0"/>
              <a:t>.</a:t>
            </a:r>
          </a:p>
          <a:p>
            <a:pPr marL="624078" indent="-514350">
              <a:lnSpc>
                <a:spcPct val="200000"/>
              </a:lnSpc>
              <a:buNone/>
            </a:pPr>
            <a:r>
              <a:rPr lang="en-US" sz="2000" dirty="0" smtClean="0">
                <a:solidFill>
                  <a:schemeClr val="accent3">
                    <a:lumMod val="60000"/>
                    <a:lumOff val="40000"/>
                  </a:schemeClr>
                </a:solidFill>
              </a:rPr>
              <a:t>7.     </a:t>
            </a:r>
            <a:r>
              <a:rPr lang="en-US" sz="2000" dirty="0" smtClean="0"/>
              <a:t>Manual Test Case </a:t>
            </a:r>
            <a:r>
              <a:rPr lang="en-US" sz="2000" b="1" dirty="0" smtClean="0"/>
              <a:t>scope is very limited.</a:t>
            </a:r>
          </a:p>
          <a:p>
            <a:pPr marL="624078" indent="-514350">
              <a:lnSpc>
                <a:spcPct val="200000"/>
              </a:lnSpc>
              <a:buNone/>
            </a:pPr>
            <a:r>
              <a:rPr lang="en-US" sz="2000" b="1" dirty="0" smtClean="0">
                <a:solidFill>
                  <a:schemeClr val="accent3">
                    <a:lumMod val="60000"/>
                    <a:lumOff val="40000"/>
                  </a:schemeClr>
                </a:solidFill>
              </a:rPr>
              <a:t>8.     </a:t>
            </a:r>
            <a:r>
              <a:rPr lang="en-US" sz="2000" b="1" dirty="0" smtClean="0"/>
              <a:t>Comparing large </a:t>
            </a:r>
            <a:r>
              <a:rPr lang="en-US" sz="2000" dirty="0" smtClean="0"/>
              <a:t>amount of data is impractical.</a:t>
            </a:r>
          </a:p>
          <a:p>
            <a:pPr marL="624078" indent="-514350">
              <a:lnSpc>
                <a:spcPct val="200000"/>
              </a:lnSpc>
              <a:buNone/>
            </a:pPr>
            <a:r>
              <a:rPr lang="en-US" sz="2000" dirty="0" smtClean="0">
                <a:solidFill>
                  <a:schemeClr val="accent3">
                    <a:lumMod val="60000"/>
                    <a:lumOff val="40000"/>
                  </a:schemeClr>
                </a:solidFill>
              </a:rPr>
              <a:t>9.      </a:t>
            </a:r>
            <a:r>
              <a:rPr lang="en-US" sz="2000" dirty="0" smtClean="0"/>
              <a:t>Checking </a:t>
            </a:r>
            <a:r>
              <a:rPr lang="en-US" sz="2000" b="1" dirty="0" smtClean="0"/>
              <a:t>relevance of search </a:t>
            </a:r>
            <a:r>
              <a:rPr lang="en-US" sz="2000" dirty="0" smtClean="0"/>
              <a:t>of operation is </a:t>
            </a:r>
            <a:r>
              <a:rPr lang="en-US" sz="2000" b="1" dirty="0" smtClean="0"/>
              <a:t>difficult</a:t>
            </a:r>
          </a:p>
          <a:p>
            <a:pPr marL="624078" indent="-514350">
              <a:lnSpc>
                <a:spcPct val="200000"/>
              </a:lnSpc>
              <a:buNone/>
            </a:pPr>
            <a:r>
              <a:rPr lang="en-US" sz="2000" dirty="0" smtClean="0">
                <a:solidFill>
                  <a:schemeClr val="accent3">
                    <a:lumMod val="60000"/>
                    <a:lumOff val="40000"/>
                  </a:schemeClr>
                </a:solidFill>
              </a:rPr>
              <a:t>10.    </a:t>
            </a:r>
            <a:r>
              <a:rPr lang="en-US" sz="2000" b="1" dirty="0" smtClean="0"/>
              <a:t>Processing change requests </a:t>
            </a:r>
            <a:r>
              <a:rPr lang="en-US" sz="2000" dirty="0" smtClean="0"/>
              <a:t>during software maintenance </a:t>
            </a:r>
            <a:r>
              <a:rPr lang="en-US" sz="2000" b="1" dirty="0" smtClean="0"/>
              <a:t>takes more time</a:t>
            </a:r>
            <a:r>
              <a:rPr lang="en-US" sz="2000" dirty="0" smtClean="0"/>
              <a:t>.</a:t>
            </a:r>
            <a:endParaRPr lang="en-IN" sz="2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228600"/>
          </a:xfrm>
        </p:spPr>
        <p:txBody>
          <a:bodyPr>
            <a:normAutofit fontScale="90000"/>
          </a:bodyPr>
          <a:lstStyle/>
          <a:p>
            <a:endParaRPr lang="en-IN" dirty="0"/>
          </a:p>
        </p:txBody>
      </p:sp>
      <p:sp>
        <p:nvSpPr>
          <p:cNvPr id="3" name="Content Placeholder 2"/>
          <p:cNvSpPr>
            <a:spLocks noGrp="1"/>
          </p:cNvSpPr>
          <p:nvPr>
            <p:ph idx="1"/>
          </p:nvPr>
        </p:nvSpPr>
        <p:spPr>
          <a:xfrm>
            <a:off x="457200" y="1066800"/>
            <a:ext cx="8229600" cy="5507736"/>
          </a:xfrm>
        </p:spPr>
        <p:txBody>
          <a:bodyPr>
            <a:normAutofit/>
          </a:bodyPr>
          <a:lstStyle/>
          <a:p>
            <a:pPr>
              <a:buNone/>
            </a:pPr>
            <a:r>
              <a:rPr lang="en-IN" b="1" dirty="0" smtClean="0"/>
              <a:t>2.Calculated Metrics (Indirect Measure)</a:t>
            </a:r>
            <a:endParaRPr lang="en-IN" dirty="0" smtClean="0"/>
          </a:p>
          <a:p>
            <a:pPr>
              <a:lnSpc>
                <a:spcPct val="150000"/>
              </a:lnSpc>
            </a:pPr>
            <a:r>
              <a:rPr lang="en-IN" dirty="0" smtClean="0"/>
              <a:t>  Calculated Metrics convert the Base Metrics data into more useful information.  </a:t>
            </a:r>
          </a:p>
          <a:p>
            <a:pPr>
              <a:lnSpc>
                <a:spcPct val="150000"/>
              </a:lnSpc>
            </a:pPr>
            <a:r>
              <a:rPr lang="en-IN" dirty="0" smtClean="0"/>
              <a:t>These types of metrics are generally the responsibility of the Test Lead and can be tracked at many different levels (by module, tester, or project).</a:t>
            </a:r>
          </a:p>
          <a:p>
            <a:pPr>
              <a:lnSpc>
                <a:spcPct val="150000"/>
              </a:lnSpc>
            </a:pPr>
            <a:r>
              <a:rPr lang="en-IN" dirty="0" smtClean="0"/>
              <a:t>Ex: % Complete, % Test Coverage</a:t>
            </a:r>
          </a:p>
          <a:p>
            <a:endParaRPr lang="en-IN"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066800"/>
          </a:xfrm>
        </p:spPr>
        <p:txBody>
          <a:bodyPr/>
          <a:lstStyle/>
          <a:p>
            <a:r>
              <a:rPr lang="en-IN" dirty="0" smtClean="0"/>
              <a:t>Metrics life Cycle:</a:t>
            </a:r>
            <a:endParaRPr lang="en-IN"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19200" y="1905000"/>
            <a:ext cx="6553200" cy="4724400"/>
          </a:xfrm>
          <a:prstGeom prst="rect">
            <a:avLst/>
          </a:prstGeom>
          <a:noFill/>
          <a:ln w="9525">
            <a:noFill/>
            <a:miter lim="800000"/>
            <a:headEnd/>
            <a:tailEnd/>
          </a:ln>
          <a:effec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990600"/>
            <a:ext cx="8229600" cy="152400"/>
          </a:xfrm>
        </p:spPr>
        <p:txBody>
          <a:bodyPr>
            <a:normAutofit fontScale="90000"/>
          </a:bodyPr>
          <a:lstStyle/>
          <a:p>
            <a:endParaRPr lang="en-IN" dirty="0"/>
          </a:p>
        </p:txBody>
      </p:sp>
      <p:pic>
        <p:nvPicPr>
          <p:cNvPr id="4" name="Content Placeholder 3" descr="http://cdn.softwaretestinghelp.com/wp-content/qa/uploads/2014/09/Metrics-Life-Cycle.jpg"/>
          <p:cNvPicPr>
            <a:picLocks noGrp="1"/>
          </p:cNvPicPr>
          <p:nvPr>
            <p:ph idx="1"/>
          </p:nvPr>
        </p:nvPicPr>
        <p:blipFill>
          <a:blip r:embed="rId2" cstate="print"/>
          <a:srcRect/>
          <a:stretch>
            <a:fillRect/>
          </a:stretch>
        </p:blipFill>
        <p:spPr bwMode="auto">
          <a:xfrm>
            <a:off x="533400" y="533400"/>
            <a:ext cx="8229600" cy="6015831"/>
          </a:xfrm>
          <a:prstGeom prst="rect">
            <a:avLst/>
          </a:prstGeom>
          <a:noFill/>
          <a:ln w="9525">
            <a:noFill/>
            <a:miter lim="800000"/>
            <a:headEnd/>
            <a:tailEnd/>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229600" cy="1066800"/>
          </a:xfrm>
        </p:spPr>
        <p:txBody>
          <a:bodyPr>
            <a:normAutofit fontScale="90000"/>
          </a:bodyPr>
          <a:lstStyle/>
          <a:p>
            <a:r>
              <a:rPr lang="en-IN" b="1" dirty="0" smtClean="0"/>
              <a:t>Definitions and Formulas for Calculating Metrics:</a:t>
            </a:r>
            <a:endParaRPr lang="en-IN" dirty="0"/>
          </a:p>
        </p:txBody>
      </p:sp>
      <p:sp>
        <p:nvSpPr>
          <p:cNvPr id="3" name="Content Placeholder 2"/>
          <p:cNvSpPr>
            <a:spLocks noGrp="1"/>
          </p:cNvSpPr>
          <p:nvPr>
            <p:ph idx="1"/>
          </p:nvPr>
        </p:nvSpPr>
        <p:spPr>
          <a:xfrm>
            <a:off x="457200" y="1752600"/>
            <a:ext cx="8229600" cy="4821936"/>
          </a:xfrm>
        </p:spPr>
        <p:txBody>
          <a:bodyPr/>
          <a:lstStyle/>
          <a:p>
            <a:pPr>
              <a:buNone/>
            </a:pPr>
            <a:r>
              <a:rPr lang="en-IN" b="1" dirty="0" smtClean="0"/>
              <a:t>1) %</a:t>
            </a:r>
            <a:r>
              <a:rPr lang="en-IN" b="1" dirty="0" err="1" smtClean="0"/>
              <a:t>ge</a:t>
            </a:r>
            <a:r>
              <a:rPr lang="en-IN" b="1" dirty="0" smtClean="0"/>
              <a:t> Test cases Executed</a:t>
            </a:r>
            <a:r>
              <a:rPr lang="en-IN" dirty="0" smtClean="0"/>
              <a:t>: </a:t>
            </a:r>
          </a:p>
          <a:p>
            <a:pPr>
              <a:buNone/>
            </a:pPr>
            <a:r>
              <a:rPr lang="en-IN" dirty="0" smtClean="0"/>
              <a:t>		This metric is used to obtain the execution status of the test cases in terms of %</a:t>
            </a:r>
            <a:r>
              <a:rPr lang="en-IN" dirty="0" err="1" smtClean="0"/>
              <a:t>ge</a:t>
            </a:r>
            <a:r>
              <a:rPr lang="en-IN" dirty="0" smtClean="0"/>
              <a:t>.</a:t>
            </a:r>
          </a:p>
          <a:p>
            <a:pPr>
              <a:buNone/>
            </a:pPr>
            <a:endParaRPr lang="en-IN" dirty="0" smtClean="0"/>
          </a:p>
          <a:p>
            <a:r>
              <a:rPr lang="en-IN" dirty="0" smtClean="0"/>
              <a:t>%</a:t>
            </a:r>
            <a:r>
              <a:rPr lang="en-IN" dirty="0" err="1" smtClean="0"/>
              <a:t>ge</a:t>
            </a:r>
            <a:r>
              <a:rPr lang="en-IN" dirty="0" smtClean="0"/>
              <a:t> Test cases Executed =</a:t>
            </a:r>
            <a:r>
              <a:rPr lang="en-IN" b="1" dirty="0" smtClean="0"/>
              <a:t> (</a:t>
            </a:r>
            <a:r>
              <a:rPr lang="en-IN" dirty="0" smtClean="0"/>
              <a:t>No. of Test cases </a:t>
            </a:r>
            <a:r>
              <a:rPr lang="en-IN" b="1" dirty="0" smtClean="0"/>
              <a:t>executed </a:t>
            </a:r>
            <a:r>
              <a:rPr lang="en-IN" dirty="0" smtClean="0"/>
              <a:t>/ Total no. of Test cases </a:t>
            </a:r>
            <a:r>
              <a:rPr lang="en-IN" b="1" dirty="0" smtClean="0"/>
              <a:t>written</a:t>
            </a:r>
            <a:r>
              <a:rPr lang="en-IN" dirty="0" smtClean="0"/>
              <a:t>) * 100.</a:t>
            </a:r>
          </a:p>
          <a:p>
            <a:endParaRPr lang="en-IN"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79136"/>
          </a:xfrm>
        </p:spPr>
        <p:txBody>
          <a:bodyPr>
            <a:normAutofit/>
          </a:bodyPr>
          <a:lstStyle/>
          <a:p>
            <a:pPr>
              <a:buNone/>
            </a:pPr>
            <a:r>
              <a:rPr lang="en-IN" sz="2400" b="1" dirty="0" smtClean="0"/>
              <a:t>2) %</a:t>
            </a:r>
            <a:r>
              <a:rPr lang="en-IN" sz="2400" b="1" dirty="0" err="1" smtClean="0"/>
              <a:t>ge</a:t>
            </a:r>
            <a:r>
              <a:rPr lang="en-IN" sz="2400" b="1" dirty="0" smtClean="0"/>
              <a:t> Test cases not executed</a:t>
            </a:r>
            <a:r>
              <a:rPr lang="en-IN" sz="2400" dirty="0" smtClean="0"/>
              <a:t>: </a:t>
            </a:r>
          </a:p>
          <a:p>
            <a:pPr>
              <a:buNone/>
            </a:pPr>
            <a:r>
              <a:rPr lang="en-IN" sz="2400" dirty="0" smtClean="0"/>
              <a:t>			This metric is used to obtain the pending execution status of the test cases in terms of %</a:t>
            </a:r>
            <a:r>
              <a:rPr lang="en-IN" sz="2400" dirty="0" err="1" smtClean="0"/>
              <a:t>ge</a:t>
            </a:r>
            <a:r>
              <a:rPr lang="en-IN" sz="2400" dirty="0" smtClean="0"/>
              <a:t>.</a:t>
            </a:r>
          </a:p>
          <a:p>
            <a:pPr>
              <a:buNone/>
            </a:pPr>
            <a:endParaRPr lang="en-IN" sz="2400" dirty="0" smtClean="0"/>
          </a:p>
          <a:p>
            <a:r>
              <a:rPr lang="en-IN" sz="2400" dirty="0" smtClean="0"/>
              <a:t>%</a:t>
            </a:r>
            <a:r>
              <a:rPr lang="en-IN" sz="2400" dirty="0" err="1" smtClean="0"/>
              <a:t>ge</a:t>
            </a:r>
            <a:r>
              <a:rPr lang="en-IN" sz="2400" dirty="0" smtClean="0"/>
              <a:t> Test cases not executed =</a:t>
            </a:r>
            <a:r>
              <a:rPr lang="en-IN" sz="2400" b="1" dirty="0" smtClean="0"/>
              <a:t> (</a:t>
            </a:r>
            <a:r>
              <a:rPr lang="en-IN" sz="2400" dirty="0" smtClean="0"/>
              <a:t>No. of Test cases </a:t>
            </a:r>
            <a:r>
              <a:rPr lang="en-IN" sz="2400" b="1" dirty="0" smtClean="0"/>
              <a:t>not executed </a:t>
            </a:r>
            <a:r>
              <a:rPr lang="en-IN" sz="2400" dirty="0" smtClean="0"/>
              <a:t>/ Total no. of Test cases </a:t>
            </a:r>
            <a:r>
              <a:rPr lang="en-IN" sz="2400" b="1" dirty="0" smtClean="0"/>
              <a:t>written</a:t>
            </a:r>
            <a:r>
              <a:rPr lang="en-IN" sz="2400" dirty="0" smtClean="0"/>
              <a:t>) * 100.</a:t>
            </a:r>
          </a:p>
          <a:p>
            <a:endParaRPr lang="en-IN" sz="2400" dirty="0" smtClean="0"/>
          </a:p>
          <a:p>
            <a:pPr>
              <a:buNone/>
            </a:pPr>
            <a:r>
              <a:rPr lang="en-US" sz="2400" b="1" dirty="0" smtClean="0"/>
              <a:t>3) %</a:t>
            </a:r>
            <a:r>
              <a:rPr lang="en-US" sz="2400" b="1" dirty="0" err="1" smtClean="0"/>
              <a:t>ge</a:t>
            </a:r>
            <a:r>
              <a:rPr lang="en-US" sz="2400" b="1" dirty="0" smtClean="0"/>
              <a:t> Test cases Passed</a:t>
            </a:r>
            <a:r>
              <a:rPr lang="en-US" sz="2400" dirty="0" smtClean="0"/>
              <a:t>: </a:t>
            </a:r>
          </a:p>
          <a:p>
            <a:pPr>
              <a:buNone/>
            </a:pPr>
            <a:r>
              <a:rPr lang="en-US" sz="2400" dirty="0" smtClean="0"/>
              <a:t>			This metric is used to obtain the Pass %</a:t>
            </a:r>
            <a:r>
              <a:rPr lang="en-US" sz="2400" dirty="0" err="1" smtClean="0"/>
              <a:t>ge</a:t>
            </a:r>
            <a:r>
              <a:rPr lang="en-US" sz="2400" dirty="0" smtClean="0"/>
              <a:t> of the executed test cases.</a:t>
            </a:r>
          </a:p>
          <a:p>
            <a:pPr>
              <a:buNone/>
            </a:pPr>
            <a:endParaRPr lang="en-US" sz="2400" dirty="0" smtClean="0"/>
          </a:p>
          <a:p>
            <a:r>
              <a:rPr lang="en-US" sz="2400" dirty="0" smtClean="0"/>
              <a:t>%</a:t>
            </a:r>
            <a:r>
              <a:rPr lang="en-US" sz="2400" dirty="0" err="1" smtClean="0"/>
              <a:t>ge</a:t>
            </a:r>
            <a:r>
              <a:rPr lang="en-US" sz="2400" dirty="0" smtClean="0"/>
              <a:t> Test cases Passed =</a:t>
            </a:r>
            <a:r>
              <a:rPr lang="en-US" sz="2400" b="1" dirty="0" smtClean="0"/>
              <a:t> (</a:t>
            </a:r>
            <a:r>
              <a:rPr lang="en-US" sz="2400" dirty="0" smtClean="0"/>
              <a:t>No. of Test cases </a:t>
            </a:r>
            <a:r>
              <a:rPr lang="en-US" sz="2400" b="1" dirty="0" smtClean="0"/>
              <a:t>Passed </a:t>
            </a:r>
            <a:r>
              <a:rPr lang="en-US" sz="2400" dirty="0" smtClean="0"/>
              <a:t>/ Total no. of Test cases </a:t>
            </a:r>
            <a:r>
              <a:rPr lang="en-US" sz="2400" b="1" dirty="0" smtClean="0"/>
              <a:t>Executed</a:t>
            </a:r>
            <a:r>
              <a:rPr lang="en-US" sz="2400" dirty="0" smtClean="0"/>
              <a:t>) * 100.</a:t>
            </a:r>
          </a:p>
          <a:p>
            <a:endParaRPr lang="en-IN" sz="1800"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36336"/>
          </a:xfrm>
        </p:spPr>
        <p:txBody>
          <a:bodyPr/>
          <a:lstStyle/>
          <a:p>
            <a:pPr>
              <a:buNone/>
            </a:pPr>
            <a:r>
              <a:rPr lang="en-US" sz="2400" b="1" dirty="0" smtClean="0"/>
              <a:t>#4) %</a:t>
            </a:r>
            <a:r>
              <a:rPr lang="en-US" sz="2400" b="1" dirty="0" err="1" smtClean="0"/>
              <a:t>ge</a:t>
            </a:r>
            <a:r>
              <a:rPr lang="en-US" sz="2400" b="1" dirty="0" smtClean="0"/>
              <a:t> Test cases Failed</a:t>
            </a:r>
            <a:r>
              <a:rPr lang="en-US" sz="2400" dirty="0" smtClean="0"/>
              <a:t>: </a:t>
            </a:r>
          </a:p>
          <a:p>
            <a:pPr>
              <a:buNone/>
            </a:pPr>
            <a:r>
              <a:rPr lang="en-US" sz="2400" dirty="0" smtClean="0"/>
              <a:t>			This metric is used to obtain the Fail %</a:t>
            </a:r>
            <a:r>
              <a:rPr lang="en-US" sz="2400" dirty="0" err="1" smtClean="0"/>
              <a:t>ge</a:t>
            </a:r>
            <a:r>
              <a:rPr lang="en-US" sz="2400" dirty="0" smtClean="0"/>
              <a:t> of the executed test cases.</a:t>
            </a:r>
          </a:p>
          <a:p>
            <a:pPr>
              <a:buNone/>
            </a:pPr>
            <a:endParaRPr lang="en-US" sz="2400" dirty="0" smtClean="0"/>
          </a:p>
          <a:p>
            <a:r>
              <a:rPr lang="en-US" sz="2400" dirty="0" smtClean="0"/>
              <a:t>%</a:t>
            </a:r>
            <a:r>
              <a:rPr lang="en-US" sz="2400" dirty="0" err="1" smtClean="0"/>
              <a:t>ge</a:t>
            </a:r>
            <a:r>
              <a:rPr lang="en-US" sz="2400" dirty="0" smtClean="0"/>
              <a:t> Test cases Failed =</a:t>
            </a:r>
            <a:r>
              <a:rPr lang="en-US" sz="2400" b="1" dirty="0" smtClean="0"/>
              <a:t> (</a:t>
            </a:r>
            <a:r>
              <a:rPr lang="en-US" sz="2400" dirty="0" smtClean="0"/>
              <a:t>No. of Test cases Failed / Total no. of Test cases Executed) * 100.</a:t>
            </a:r>
          </a:p>
          <a:p>
            <a:endParaRPr lang="en-US" sz="2400" dirty="0" smtClean="0"/>
          </a:p>
          <a:p>
            <a:r>
              <a:rPr lang="en-US" sz="2400" b="1" dirty="0" smtClean="0"/>
              <a:t>#5) %</a:t>
            </a:r>
            <a:r>
              <a:rPr lang="en-US" sz="2400" b="1" dirty="0" err="1" smtClean="0"/>
              <a:t>ge</a:t>
            </a:r>
            <a:r>
              <a:rPr lang="en-US" sz="2400" b="1" dirty="0" smtClean="0"/>
              <a:t> Test cases Blocked</a:t>
            </a:r>
            <a:r>
              <a:rPr lang="en-US" sz="2400" dirty="0" smtClean="0"/>
              <a:t>: </a:t>
            </a:r>
          </a:p>
          <a:p>
            <a:pPr>
              <a:buNone/>
            </a:pPr>
            <a:r>
              <a:rPr lang="en-US" sz="2400" dirty="0" smtClean="0"/>
              <a:t>                      </a:t>
            </a:r>
            <a:r>
              <a:rPr lang="en-US" sz="2200" dirty="0" smtClean="0"/>
              <a:t>This metric is used to obtain the blocked %</a:t>
            </a:r>
            <a:r>
              <a:rPr lang="en-US" sz="2200" dirty="0" err="1" smtClean="0"/>
              <a:t>ge</a:t>
            </a:r>
            <a:r>
              <a:rPr lang="en-US" sz="2200" dirty="0" smtClean="0"/>
              <a:t> of the executed test cases. A detailed report can be submitted by specifying the actual reason of blocking the test cases.</a:t>
            </a:r>
          </a:p>
          <a:p>
            <a:pPr>
              <a:buNone/>
            </a:pPr>
            <a:endParaRPr lang="en-US" sz="2200" dirty="0" smtClean="0"/>
          </a:p>
          <a:p>
            <a:r>
              <a:rPr lang="en-US" sz="2400" dirty="0" smtClean="0"/>
              <a:t>%</a:t>
            </a:r>
            <a:r>
              <a:rPr lang="en-US" sz="2400" dirty="0" err="1" smtClean="0"/>
              <a:t>ge</a:t>
            </a:r>
            <a:r>
              <a:rPr lang="en-US" sz="2400" dirty="0" smtClean="0"/>
              <a:t> Test cases Blocked =</a:t>
            </a:r>
            <a:r>
              <a:rPr lang="en-US" sz="2400" b="1" dirty="0" smtClean="0"/>
              <a:t> (</a:t>
            </a:r>
            <a:r>
              <a:rPr lang="en-US" sz="2400" dirty="0" smtClean="0"/>
              <a:t>No. of Test cases Blocked / Total no. of Test cases Executed) * 100.</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What is Software Test Measurement?</a:t>
            </a:r>
            <a:br>
              <a:rPr lang="en-IN" b="1" dirty="0" smtClean="0"/>
            </a:br>
            <a:endParaRPr lang="en-IN" dirty="0"/>
          </a:p>
        </p:txBody>
      </p:sp>
      <p:sp>
        <p:nvSpPr>
          <p:cNvPr id="3" name="Content Placeholder 2"/>
          <p:cNvSpPr>
            <a:spLocks noGrp="1"/>
          </p:cNvSpPr>
          <p:nvPr>
            <p:ph idx="1"/>
          </p:nvPr>
        </p:nvSpPr>
        <p:spPr/>
        <p:txBody>
          <a:bodyPr/>
          <a:lstStyle/>
          <a:p>
            <a:r>
              <a:rPr lang="en-IN" i="1" dirty="0" smtClean="0"/>
              <a:t>Measurement is the quantitative indication of extent, amount, dimension, capacity, or size of some attribute of a product or process.</a:t>
            </a:r>
            <a:r>
              <a:rPr lang="en-IN" b="1" dirty="0" smtClean="0"/>
              <a:t/>
            </a:r>
            <a:br>
              <a:rPr lang="en-IN" b="1" dirty="0" smtClean="0"/>
            </a:br>
            <a:endParaRPr lang="en-IN" dirty="0" smtClean="0"/>
          </a:p>
          <a:p>
            <a:r>
              <a:rPr lang="en-IN" b="1" dirty="0" smtClean="0"/>
              <a:t>Test measurement example:</a:t>
            </a:r>
            <a:r>
              <a:rPr lang="en-IN" dirty="0" smtClean="0"/>
              <a:t> Total number of defects.</a:t>
            </a:r>
          </a:p>
          <a:p>
            <a:endParaRPr lang="en-IN"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05800" cy="1066800"/>
          </a:xfrm>
        </p:spPr>
        <p:txBody>
          <a:bodyPr>
            <a:normAutofit fontScale="90000"/>
          </a:bodyPr>
          <a:lstStyle/>
          <a:p>
            <a:r>
              <a:rPr lang="en-IN" dirty="0" smtClean="0"/>
              <a:t>difference between Measurement &amp; Metrics.</a:t>
            </a:r>
            <a:endParaRPr lang="en-IN" dirty="0"/>
          </a:p>
        </p:txBody>
      </p:sp>
      <p:pic>
        <p:nvPicPr>
          <p:cNvPr id="4" name="Content Placeholder 3"/>
          <p:cNvPicPr>
            <a:picLocks noGrp="1"/>
          </p:cNvPicPr>
          <p:nvPr>
            <p:ph idx="1"/>
          </p:nvPr>
        </p:nvPicPr>
        <p:blipFill>
          <a:blip r:embed="rId2" cstate="print"/>
          <a:srcRect/>
          <a:stretch>
            <a:fillRect/>
          </a:stretch>
        </p:blipFill>
        <p:spPr bwMode="auto">
          <a:xfrm>
            <a:off x="381000" y="2514600"/>
            <a:ext cx="7848600" cy="3809999"/>
          </a:xfrm>
          <a:prstGeom prst="rect">
            <a:avLst/>
          </a:prstGeom>
          <a:noFill/>
          <a:ln w="9525">
            <a:noFill/>
            <a:miter lim="800000"/>
            <a:headEnd/>
            <a:tailEnd/>
          </a:ln>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1066800"/>
          </a:xfrm>
        </p:spPr>
        <p:txBody>
          <a:bodyPr/>
          <a:lstStyle/>
          <a:p>
            <a:r>
              <a:rPr lang="en-US" dirty="0" smtClean="0"/>
              <a:t>Project metrics</a:t>
            </a:r>
            <a:endParaRPr lang="en-US" dirty="0"/>
          </a:p>
        </p:txBody>
      </p:sp>
      <p:sp>
        <p:nvSpPr>
          <p:cNvPr id="3" name="Content Placeholder 2"/>
          <p:cNvSpPr>
            <a:spLocks noGrp="1"/>
          </p:cNvSpPr>
          <p:nvPr>
            <p:ph idx="1"/>
          </p:nvPr>
        </p:nvSpPr>
        <p:spPr>
          <a:xfrm>
            <a:off x="381000" y="1828800"/>
            <a:ext cx="8229600" cy="4325112"/>
          </a:xfrm>
        </p:spPr>
        <p:txBody>
          <a:bodyPr>
            <a:normAutofit/>
          </a:bodyPr>
          <a:lstStyle/>
          <a:p>
            <a:pPr lvl="0"/>
            <a:r>
              <a:rPr lang="en-US" sz="2400" dirty="0" smtClean="0"/>
              <a:t>A software team can use software project metrics to adapt project workflow and technical activities.</a:t>
            </a:r>
          </a:p>
          <a:p>
            <a:pPr lvl="0">
              <a:lnSpc>
                <a:spcPct val="150000"/>
              </a:lnSpc>
            </a:pPr>
            <a:r>
              <a:rPr lang="en-US" sz="2400" dirty="0" smtClean="0"/>
              <a:t>Project metrics are used to avoid development schedule delays, to mitigate potential risks, and to assess product quality on an on-going basis.</a:t>
            </a:r>
          </a:p>
          <a:p>
            <a:pPr lvl="0">
              <a:lnSpc>
                <a:spcPct val="150000"/>
              </a:lnSpc>
            </a:pPr>
            <a:r>
              <a:rPr lang="en-US" sz="2400" dirty="0" smtClean="0"/>
              <a:t>Every project should measure its inputs (resources), outputs (deliverables), and results (effectiveness of deliverables).</a:t>
            </a:r>
          </a:p>
          <a:p>
            <a:pPr lvl="0"/>
            <a:endParaRPr lang="en-US"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229600" cy="4325112"/>
          </a:xfrm>
        </p:spPr>
        <p:txBody>
          <a:bodyPr/>
          <a:lstStyle/>
          <a:p>
            <a:pPr lvl="0">
              <a:buNone/>
            </a:pPr>
            <a:r>
              <a:rPr lang="en-US" i="1" dirty="0" smtClean="0"/>
              <a:t>Project metrics </a:t>
            </a:r>
            <a:r>
              <a:rPr lang="en-US" dirty="0" smtClean="0"/>
              <a:t>enable project manager to</a:t>
            </a:r>
          </a:p>
          <a:p>
            <a:pPr lvl="1">
              <a:lnSpc>
                <a:spcPct val="150000"/>
              </a:lnSpc>
            </a:pPr>
            <a:r>
              <a:rPr lang="en-US" sz="2200" dirty="0" smtClean="0">
                <a:solidFill>
                  <a:schemeClr val="tx1"/>
                </a:solidFill>
              </a:rPr>
              <a:t>Assess status of ongoing project</a:t>
            </a:r>
          </a:p>
          <a:p>
            <a:pPr lvl="1">
              <a:lnSpc>
                <a:spcPct val="150000"/>
              </a:lnSpc>
            </a:pPr>
            <a:r>
              <a:rPr lang="en-US" sz="2200" dirty="0" smtClean="0">
                <a:solidFill>
                  <a:schemeClr val="tx1"/>
                </a:solidFill>
              </a:rPr>
              <a:t>Track potential risks</a:t>
            </a:r>
          </a:p>
          <a:p>
            <a:pPr lvl="1">
              <a:lnSpc>
                <a:spcPct val="150000"/>
              </a:lnSpc>
            </a:pPr>
            <a:r>
              <a:rPr lang="en-US" sz="2200" dirty="0" smtClean="0">
                <a:solidFill>
                  <a:schemeClr val="tx1"/>
                </a:solidFill>
              </a:rPr>
              <a:t>Uncover problem are before they go critical</a:t>
            </a:r>
          </a:p>
          <a:p>
            <a:pPr lvl="1">
              <a:lnSpc>
                <a:spcPct val="150000"/>
              </a:lnSpc>
            </a:pPr>
            <a:r>
              <a:rPr lang="en-US" sz="2200" dirty="0" smtClean="0">
                <a:solidFill>
                  <a:schemeClr val="tx1"/>
                </a:solidFill>
              </a:rPr>
              <a:t>Adjust work flow or tasks</a:t>
            </a:r>
          </a:p>
          <a:p>
            <a:pPr lvl="1">
              <a:lnSpc>
                <a:spcPct val="150000"/>
              </a:lnSpc>
            </a:pPr>
            <a:r>
              <a:rPr lang="en-US" sz="2200" dirty="0" smtClean="0">
                <a:solidFill>
                  <a:schemeClr val="tx1"/>
                </a:solidFill>
              </a:rPr>
              <a:t>Evaluate the project team’s ability to control quality of software work products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228600"/>
          </a:xfrm>
        </p:spPr>
        <p:txBody>
          <a:bodyPr>
            <a:normAutofit fontScale="90000"/>
          </a:bodyPr>
          <a:lstStyle/>
          <a:p>
            <a:r>
              <a:rPr lang="en-US" sz="3100" b="1" dirty="0" smtClean="0"/>
              <a:t>Comparison between Automation Testing and Manual testing</a:t>
            </a:r>
            <a:r>
              <a:rPr lang="en-US" dirty="0" smtClean="0"/>
              <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1600201"/>
          <a:ext cx="8229600" cy="5033604"/>
        </p:xfrm>
        <a:graphic>
          <a:graphicData uri="http://schemas.openxmlformats.org/drawingml/2006/table">
            <a:tbl>
              <a:tblPr firstRow="1" bandRow="1">
                <a:tableStyleId>{5C22544A-7EE6-4342-B048-85BDC9FD1C3A}</a:tableStyleId>
              </a:tblPr>
              <a:tblGrid>
                <a:gridCol w="4114800"/>
                <a:gridCol w="4114800"/>
              </a:tblGrid>
              <a:tr h="444987">
                <a:tc>
                  <a:txBody>
                    <a:bodyPr/>
                    <a:lstStyle/>
                    <a:p>
                      <a:r>
                        <a:rPr kumimoji="0" lang="en-US" sz="2400" b="1" kern="1200" dirty="0" smtClean="0">
                          <a:solidFill>
                            <a:schemeClr val="lt1"/>
                          </a:solidFill>
                          <a:latin typeface="+mn-lt"/>
                          <a:ea typeface="+mn-ea"/>
                          <a:cs typeface="+mn-cs"/>
                        </a:rPr>
                        <a:t>Automation Testing</a:t>
                      </a:r>
                      <a:endParaRPr lang="en-US" sz="2400" dirty="0"/>
                    </a:p>
                  </a:txBody>
                  <a:tcPr/>
                </a:tc>
                <a:tc>
                  <a:txBody>
                    <a:bodyPr/>
                    <a:lstStyle/>
                    <a:p>
                      <a:r>
                        <a:rPr kumimoji="0" lang="en-US" sz="2400" b="1" kern="1200" dirty="0" smtClean="0">
                          <a:solidFill>
                            <a:schemeClr val="lt1"/>
                          </a:solidFill>
                          <a:latin typeface="+mn-lt"/>
                          <a:ea typeface="+mn-ea"/>
                          <a:cs typeface="+mn-cs"/>
                        </a:rPr>
                        <a:t>Manual Testing</a:t>
                      </a:r>
                      <a:endParaRPr lang="en-US" sz="2400" dirty="0"/>
                    </a:p>
                  </a:txBody>
                  <a:tcPr/>
                </a:tc>
              </a:tr>
              <a:tr h="622982">
                <a:tc>
                  <a:txBody>
                    <a:bodyPr/>
                    <a:lstStyle/>
                    <a:p>
                      <a:r>
                        <a:rPr kumimoji="0" lang="en-US" sz="1800" kern="1200" dirty="0" smtClean="0">
                          <a:solidFill>
                            <a:schemeClr val="dk1"/>
                          </a:solidFill>
                          <a:latin typeface="+mn-lt"/>
                          <a:ea typeface="+mn-ea"/>
                          <a:cs typeface="+mn-cs"/>
                        </a:rPr>
                        <a:t>Perform the </a:t>
                      </a:r>
                      <a:r>
                        <a:rPr kumimoji="0" lang="en-US" sz="1800" b="1" kern="1200" dirty="0" smtClean="0">
                          <a:solidFill>
                            <a:schemeClr val="dk1"/>
                          </a:solidFill>
                          <a:latin typeface="+mn-lt"/>
                          <a:ea typeface="+mn-ea"/>
                          <a:cs typeface="+mn-cs"/>
                        </a:rPr>
                        <a:t>same operation </a:t>
                      </a:r>
                      <a:r>
                        <a:rPr kumimoji="0" lang="en-US" sz="1800" kern="1200" dirty="0" smtClean="0">
                          <a:solidFill>
                            <a:schemeClr val="dk1"/>
                          </a:solidFill>
                          <a:latin typeface="+mn-lt"/>
                          <a:ea typeface="+mn-ea"/>
                          <a:cs typeface="+mn-cs"/>
                        </a:rPr>
                        <a:t>each time</a:t>
                      </a:r>
                      <a:endParaRPr lang="en-US" sz="1800" dirty="0"/>
                    </a:p>
                  </a:txBody>
                  <a:tcPr/>
                </a:tc>
                <a:tc>
                  <a:txBody>
                    <a:bodyPr/>
                    <a:lstStyle/>
                    <a:p>
                      <a:pPr>
                        <a:buFontTx/>
                        <a:buNone/>
                      </a:pPr>
                      <a:r>
                        <a:rPr kumimoji="0" lang="en-US" sz="1800" kern="1200" dirty="0" smtClean="0">
                          <a:solidFill>
                            <a:schemeClr val="dk1"/>
                          </a:solidFill>
                          <a:latin typeface="+mn-lt"/>
                          <a:ea typeface="+mn-ea"/>
                          <a:cs typeface="+mn-cs"/>
                        </a:rPr>
                        <a:t>Test execution is </a:t>
                      </a:r>
                      <a:r>
                        <a:rPr kumimoji="0" lang="en-US" sz="1800" b="1" kern="1200" dirty="0" smtClean="0">
                          <a:solidFill>
                            <a:schemeClr val="dk1"/>
                          </a:solidFill>
                          <a:latin typeface="+mn-lt"/>
                          <a:ea typeface="+mn-ea"/>
                          <a:cs typeface="+mn-cs"/>
                        </a:rPr>
                        <a:t>not accurate all the time.</a:t>
                      </a:r>
                      <a:r>
                        <a:rPr kumimoji="0" lang="en-US" sz="1800" kern="1200" dirty="0" smtClean="0">
                          <a:solidFill>
                            <a:schemeClr val="dk1"/>
                          </a:solidFill>
                          <a:latin typeface="+mn-lt"/>
                          <a:ea typeface="+mn-ea"/>
                          <a:cs typeface="+mn-cs"/>
                        </a:rPr>
                        <a:t> Hence not reliable.</a:t>
                      </a:r>
                      <a:endParaRPr lang="en-US" sz="1800" dirty="0"/>
                    </a:p>
                  </a:txBody>
                  <a:tcPr/>
                </a:tc>
              </a:tr>
              <a:tr h="622982">
                <a:tc>
                  <a:txBody>
                    <a:bodyPr/>
                    <a:lstStyle/>
                    <a:p>
                      <a:r>
                        <a:rPr kumimoji="0" lang="en-US" sz="1800" kern="1200" dirty="0" smtClean="0">
                          <a:solidFill>
                            <a:schemeClr val="dk1"/>
                          </a:solidFill>
                          <a:latin typeface="+mn-lt"/>
                          <a:ea typeface="+mn-ea"/>
                          <a:cs typeface="+mn-cs"/>
                        </a:rPr>
                        <a:t>Useful to execute the set of test cases </a:t>
                      </a:r>
                      <a:r>
                        <a:rPr kumimoji="0" lang="en-US" sz="1800" b="1" kern="1200" dirty="0" smtClean="0">
                          <a:solidFill>
                            <a:schemeClr val="dk1"/>
                          </a:solidFill>
                          <a:latin typeface="+mn-lt"/>
                          <a:ea typeface="+mn-ea"/>
                          <a:cs typeface="+mn-cs"/>
                        </a:rPr>
                        <a:t>frequently.</a:t>
                      </a:r>
                      <a:endParaRPr lang="en-US" sz="1800" b="1" dirty="0"/>
                    </a:p>
                  </a:txBody>
                  <a:tcPr/>
                </a:tc>
                <a:tc>
                  <a:txBody>
                    <a:bodyPr/>
                    <a:lstStyle/>
                    <a:p>
                      <a:pPr>
                        <a:buFontTx/>
                        <a:buNone/>
                      </a:pPr>
                      <a:r>
                        <a:rPr kumimoji="0" lang="en-US" sz="1800" kern="1200" dirty="0" smtClean="0">
                          <a:solidFill>
                            <a:schemeClr val="dk1"/>
                          </a:solidFill>
                          <a:latin typeface="+mn-lt"/>
                          <a:ea typeface="+mn-ea"/>
                          <a:cs typeface="+mn-cs"/>
                        </a:rPr>
                        <a:t>Useful when the test case only needs to run </a:t>
                      </a:r>
                      <a:r>
                        <a:rPr kumimoji="0" lang="en-US" sz="1800" b="1" kern="1200" dirty="0" smtClean="0">
                          <a:solidFill>
                            <a:schemeClr val="dk1"/>
                          </a:solidFill>
                          <a:latin typeface="+mn-lt"/>
                          <a:ea typeface="+mn-ea"/>
                          <a:cs typeface="+mn-cs"/>
                        </a:rPr>
                        <a:t>once or twice</a:t>
                      </a:r>
                      <a:r>
                        <a:rPr kumimoji="0" lang="en-US" sz="1800" kern="1200" dirty="0" smtClean="0">
                          <a:solidFill>
                            <a:schemeClr val="dk1"/>
                          </a:solidFill>
                          <a:latin typeface="+mn-lt"/>
                          <a:ea typeface="+mn-ea"/>
                          <a:cs typeface="+mn-cs"/>
                        </a:rPr>
                        <a:t>.</a:t>
                      </a:r>
                      <a:endParaRPr lang="en-US" sz="1800" dirty="0"/>
                    </a:p>
                  </a:txBody>
                  <a:tcPr/>
                </a:tc>
              </a:tr>
              <a:tr h="622982">
                <a:tc>
                  <a:txBody>
                    <a:bodyPr/>
                    <a:lstStyle/>
                    <a:p>
                      <a:r>
                        <a:rPr kumimoji="0" lang="en-US" sz="1800" b="1" kern="1200" dirty="0" smtClean="0">
                          <a:solidFill>
                            <a:schemeClr val="dk1"/>
                          </a:solidFill>
                          <a:latin typeface="+mn-lt"/>
                          <a:ea typeface="+mn-ea"/>
                          <a:cs typeface="+mn-cs"/>
                        </a:rPr>
                        <a:t>Fewer testers </a:t>
                      </a:r>
                      <a:r>
                        <a:rPr kumimoji="0" lang="en-US" sz="1800" kern="1200" dirty="0" smtClean="0">
                          <a:solidFill>
                            <a:schemeClr val="dk1"/>
                          </a:solidFill>
                          <a:latin typeface="+mn-lt"/>
                          <a:ea typeface="+mn-ea"/>
                          <a:cs typeface="+mn-cs"/>
                        </a:rPr>
                        <a:t>required to execute the test cases.</a:t>
                      </a:r>
                      <a:endParaRPr lang="en-US" sz="1800" dirty="0"/>
                    </a:p>
                  </a:txBody>
                  <a:tcPr/>
                </a:tc>
                <a:tc>
                  <a:txBody>
                    <a:bodyPr/>
                    <a:lstStyle/>
                    <a:p>
                      <a:pPr>
                        <a:buFontTx/>
                        <a:buNone/>
                      </a:pPr>
                      <a:r>
                        <a:rPr lang="en-US" sz="1800" b="1" dirty="0" smtClean="0"/>
                        <a:t>Large number </a:t>
                      </a:r>
                      <a:r>
                        <a:rPr lang="en-US" sz="1800" dirty="0" smtClean="0"/>
                        <a:t>of tester</a:t>
                      </a:r>
                      <a:r>
                        <a:rPr lang="en-US" sz="1800" baseline="0" dirty="0" smtClean="0"/>
                        <a:t> required</a:t>
                      </a:r>
                      <a:endParaRPr lang="en-US" sz="1800" dirty="0"/>
                    </a:p>
                  </a:txBody>
                  <a:tcPr/>
                </a:tc>
              </a:tr>
              <a:tr h="504021">
                <a:tc>
                  <a:txBody>
                    <a:bodyPr/>
                    <a:lstStyle/>
                    <a:p>
                      <a:r>
                        <a:rPr lang="en-US" sz="1800" dirty="0" smtClean="0"/>
                        <a:t>Platform </a:t>
                      </a:r>
                      <a:r>
                        <a:rPr lang="en-US" sz="1800" b="1" dirty="0" smtClean="0"/>
                        <a:t>independent.</a:t>
                      </a:r>
                      <a:endParaRPr lang="en-US" sz="1800" b="1" dirty="0"/>
                    </a:p>
                  </a:txBody>
                  <a:tcPr/>
                </a:tc>
                <a:tc>
                  <a:txBody>
                    <a:bodyPr/>
                    <a:lstStyle/>
                    <a:p>
                      <a:r>
                        <a:rPr lang="en-US" sz="1800" dirty="0" smtClean="0"/>
                        <a:t>It</a:t>
                      </a:r>
                      <a:r>
                        <a:rPr lang="en-US" sz="1800" baseline="0" dirty="0" smtClean="0"/>
                        <a:t> is  </a:t>
                      </a:r>
                      <a:r>
                        <a:rPr lang="en-US" sz="1800" dirty="0" smtClean="0"/>
                        <a:t>Platform </a:t>
                      </a:r>
                      <a:r>
                        <a:rPr lang="en-US" sz="1800" b="1" dirty="0" smtClean="0"/>
                        <a:t>dependent.</a:t>
                      </a:r>
                      <a:endParaRPr lang="en-US" sz="1800" b="1" dirty="0"/>
                    </a:p>
                  </a:txBody>
                  <a:tcPr/>
                </a:tc>
              </a:tr>
              <a:tr h="622982">
                <a:tc>
                  <a:txBody>
                    <a:bodyPr/>
                    <a:lstStyle/>
                    <a:p>
                      <a:r>
                        <a:rPr kumimoji="0" lang="en-US" sz="1800" kern="1200" dirty="0" smtClean="0">
                          <a:solidFill>
                            <a:schemeClr val="dk1"/>
                          </a:solidFill>
                          <a:latin typeface="+mn-lt"/>
                          <a:ea typeface="+mn-ea"/>
                          <a:cs typeface="+mn-cs"/>
                        </a:rPr>
                        <a:t>Testers can </a:t>
                      </a:r>
                      <a:r>
                        <a:rPr kumimoji="0" lang="en-US" sz="1800" b="1" kern="1200" dirty="0" smtClean="0">
                          <a:solidFill>
                            <a:schemeClr val="dk1"/>
                          </a:solidFill>
                          <a:latin typeface="+mn-lt"/>
                          <a:ea typeface="+mn-ea"/>
                          <a:cs typeface="+mn-cs"/>
                        </a:rPr>
                        <a:t>fetch</a:t>
                      </a:r>
                      <a:r>
                        <a:rPr kumimoji="0" lang="en-US" sz="1800" b="1" kern="1200" baseline="0" dirty="0" smtClean="0">
                          <a:solidFill>
                            <a:schemeClr val="dk1"/>
                          </a:solidFill>
                          <a:latin typeface="+mn-lt"/>
                          <a:ea typeface="+mn-ea"/>
                          <a:cs typeface="+mn-cs"/>
                        </a:rPr>
                        <a:t> </a:t>
                      </a:r>
                      <a:r>
                        <a:rPr kumimoji="0" lang="en-US" sz="1800" b="1" kern="1200" dirty="0" smtClean="0">
                          <a:solidFill>
                            <a:schemeClr val="dk1"/>
                          </a:solidFill>
                          <a:latin typeface="+mn-lt"/>
                          <a:ea typeface="+mn-ea"/>
                          <a:cs typeface="+mn-cs"/>
                        </a:rPr>
                        <a:t>complicated information</a:t>
                      </a:r>
                      <a:r>
                        <a:rPr kumimoji="0" lang="en-US" sz="1800" b="1" kern="1200" baseline="0" dirty="0" smtClean="0">
                          <a:solidFill>
                            <a:schemeClr val="dk1"/>
                          </a:solidFill>
                          <a:latin typeface="+mn-lt"/>
                          <a:ea typeface="+mn-ea"/>
                          <a:cs typeface="+mn-cs"/>
                        </a:rPr>
                        <a:t> </a:t>
                      </a:r>
                      <a:r>
                        <a:rPr kumimoji="0" lang="en-US" sz="1800" kern="1200" baseline="0" dirty="0" smtClean="0">
                          <a:solidFill>
                            <a:schemeClr val="dk1"/>
                          </a:solidFill>
                          <a:latin typeface="+mn-lt"/>
                          <a:ea typeface="+mn-ea"/>
                          <a:cs typeface="+mn-cs"/>
                        </a:rPr>
                        <a:t>from code</a:t>
                      </a:r>
                      <a:r>
                        <a:rPr kumimoji="0" lang="en-US" sz="1800" kern="1200" dirty="0" smtClean="0">
                          <a:solidFill>
                            <a:schemeClr val="dk1"/>
                          </a:solidFill>
                          <a:latin typeface="+mn-lt"/>
                          <a:ea typeface="+mn-ea"/>
                          <a:cs typeface="+mn-cs"/>
                        </a:rPr>
                        <a:t>.</a:t>
                      </a:r>
                      <a:endParaRPr lang="en-US" sz="1800" dirty="0"/>
                    </a:p>
                  </a:txBody>
                  <a:tcPr/>
                </a:tc>
                <a:tc>
                  <a:txBody>
                    <a:bodyPr/>
                    <a:lstStyle/>
                    <a:p>
                      <a:r>
                        <a:rPr kumimoji="0" lang="en-US" sz="1800" kern="1200" dirty="0" smtClean="0">
                          <a:solidFill>
                            <a:schemeClr val="dk1"/>
                          </a:solidFill>
                          <a:latin typeface="+mn-lt"/>
                          <a:ea typeface="+mn-ea"/>
                          <a:cs typeface="+mn-cs"/>
                        </a:rPr>
                        <a:t>Does </a:t>
                      </a:r>
                      <a:r>
                        <a:rPr kumimoji="0" lang="en-US" sz="1800" b="1" kern="1200" dirty="0" smtClean="0">
                          <a:solidFill>
                            <a:schemeClr val="dk1"/>
                          </a:solidFill>
                          <a:latin typeface="+mn-lt"/>
                          <a:ea typeface="+mn-ea"/>
                          <a:cs typeface="+mn-cs"/>
                        </a:rPr>
                        <a:t>not involve </a:t>
                      </a:r>
                      <a:r>
                        <a:rPr kumimoji="0" lang="en-US" sz="1800" kern="1200" dirty="0" smtClean="0">
                          <a:solidFill>
                            <a:schemeClr val="dk1"/>
                          </a:solidFill>
                          <a:latin typeface="+mn-lt"/>
                          <a:ea typeface="+mn-ea"/>
                          <a:cs typeface="+mn-cs"/>
                        </a:rPr>
                        <a:t>in programming task to </a:t>
                      </a:r>
                      <a:r>
                        <a:rPr kumimoji="0" lang="en-US" sz="1800" b="1" kern="1200" dirty="0" smtClean="0">
                          <a:solidFill>
                            <a:schemeClr val="dk1"/>
                          </a:solidFill>
                          <a:latin typeface="+mn-lt"/>
                          <a:ea typeface="+mn-ea"/>
                          <a:cs typeface="+mn-cs"/>
                        </a:rPr>
                        <a:t>fetch hidden information</a:t>
                      </a:r>
                      <a:r>
                        <a:rPr kumimoji="0" lang="en-US" sz="1800" kern="1200" dirty="0" smtClean="0">
                          <a:solidFill>
                            <a:schemeClr val="dk1"/>
                          </a:solidFill>
                          <a:latin typeface="+mn-lt"/>
                          <a:ea typeface="+mn-ea"/>
                          <a:cs typeface="+mn-cs"/>
                        </a:rPr>
                        <a:t>.</a:t>
                      </a:r>
                      <a:endParaRPr lang="en-US" sz="1800" dirty="0"/>
                    </a:p>
                  </a:txBody>
                  <a:tcPr/>
                </a:tc>
              </a:tr>
              <a:tr h="504021">
                <a:tc>
                  <a:txBody>
                    <a:bodyPr/>
                    <a:lstStyle/>
                    <a:p>
                      <a:r>
                        <a:rPr lang="en-US" sz="1800" b="1" dirty="0" smtClean="0"/>
                        <a:t>Faster</a:t>
                      </a:r>
                      <a:endParaRPr lang="en-US" sz="1800" b="1" dirty="0"/>
                    </a:p>
                  </a:txBody>
                  <a:tcPr/>
                </a:tc>
                <a:tc>
                  <a:txBody>
                    <a:bodyPr/>
                    <a:lstStyle/>
                    <a:p>
                      <a:r>
                        <a:rPr lang="en-US" sz="1800" b="1" dirty="0" smtClean="0"/>
                        <a:t>Slow</a:t>
                      </a:r>
                      <a:endParaRPr lang="en-US" sz="1800" b="1" dirty="0"/>
                    </a:p>
                  </a:txBody>
                  <a:tcPr/>
                </a:tc>
              </a:tr>
              <a:tr h="504021">
                <a:tc>
                  <a:txBody>
                    <a:bodyPr/>
                    <a:lstStyle/>
                    <a:p>
                      <a:r>
                        <a:rPr lang="en-US" sz="1800" dirty="0" smtClean="0"/>
                        <a:t>Not Helpful in UI</a:t>
                      </a:r>
                      <a:endParaRPr lang="en-US" sz="1800" dirty="0"/>
                    </a:p>
                  </a:txBody>
                  <a:tcPr/>
                </a:tc>
                <a:tc>
                  <a:txBody>
                    <a:bodyPr/>
                    <a:lstStyle/>
                    <a:p>
                      <a:r>
                        <a:rPr lang="en-US" sz="1800" dirty="0" smtClean="0"/>
                        <a:t>Helpful in UI</a:t>
                      </a:r>
                      <a:endParaRPr lang="en-US" sz="1800" dirty="0"/>
                    </a:p>
                  </a:txBody>
                  <a:tcPr/>
                </a:tc>
              </a:tr>
              <a:tr h="504021">
                <a:tc>
                  <a:txBody>
                    <a:bodyPr/>
                    <a:lstStyle/>
                    <a:p>
                      <a:r>
                        <a:rPr lang="en-US" sz="1800" b="1" dirty="0" smtClean="0"/>
                        <a:t>High </a:t>
                      </a:r>
                      <a:r>
                        <a:rPr lang="en-US" sz="1800" dirty="0" smtClean="0"/>
                        <a:t>Cost</a:t>
                      </a:r>
                      <a:endParaRPr lang="en-US" sz="1800" dirty="0"/>
                    </a:p>
                  </a:txBody>
                  <a:tcPr/>
                </a:tc>
                <a:tc>
                  <a:txBody>
                    <a:bodyPr/>
                    <a:lstStyle/>
                    <a:p>
                      <a:r>
                        <a:rPr lang="en-US" sz="1800" b="1" dirty="0" smtClean="0"/>
                        <a:t>Less</a:t>
                      </a:r>
                      <a:r>
                        <a:rPr lang="en-US" sz="1800" b="1" baseline="0" dirty="0" smtClean="0"/>
                        <a:t> </a:t>
                      </a:r>
                      <a:r>
                        <a:rPr lang="en-US" sz="1800" baseline="0" dirty="0" smtClean="0"/>
                        <a:t>than automation.</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Metrics</a:t>
            </a:r>
            <a:endParaRPr lang="en-US" dirty="0"/>
          </a:p>
        </p:txBody>
      </p:sp>
      <p:sp>
        <p:nvSpPr>
          <p:cNvPr id="3" name="Content Placeholder 2"/>
          <p:cNvSpPr>
            <a:spLocks noGrp="1"/>
          </p:cNvSpPr>
          <p:nvPr>
            <p:ph idx="1"/>
          </p:nvPr>
        </p:nvSpPr>
        <p:spPr/>
        <p:txBody>
          <a:bodyPr/>
          <a:lstStyle/>
          <a:p>
            <a:r>
              <a:rPr lang="en-US" dirty="0" smtClean="0"/>
              <a:t>It is the set of metrics to indicate  how different activities  of  the project are processing.</a:t>
            </a:r>
          </a:p>
          <a:p>
            <a:r>
              <a:rPr lang="en-US" dirty="0" smtClean="0"/>
              <a:t>We used progress metrics to track planned vs. actual over time.</a:t>
            </a:r>
          </a:p>
          <a:p>
            <a:r>
              <a:rPr lang="en-US" dirty="0" smtClean="0"/>
              <a:t>To provide software quality assurance, we want to track progress of such things as a defects , test cases , man hours.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lstStyle/>
          <a:p>
            <a:r>
              <a:rPr lang="fi-FI" dirty="0" smtClean="0"/>
              <a:t>Productivity metrics</a:t>
            </a:r>
            <a:endParaRPr lang="en-US" dirty="0"/>
          </a:p>
        </p:txBody>
      </p:sp>
      <p:sp>
        <p:nvSpPr>
          <p:cNvPr id="3" name="Content Placeholder 2"/>
          <p:cNvSpPr>
            <a:spLocks noGrp="1"/>
          </p:cNvSpPr>
          <p:nvPr>
            <p:ph idx="1"/>
          </p:nvPr>
        </p:nvSpPr>
        <p:spPr>
          <a:xfrm>
            <a:off x="457200" y="1828800"/>
            <a:ext cx="8229600" cy="4745736"/>
          </a:xfrm>
        </p:spPr>
        <p:txBody>
          <a:bodyPr>
            <a:normAutofit/>
          </a:bodyPr>
          <a:lstStyle/>
          <a:p>
            <a:r>
              <a:rPr lang="en-GB" sz="2400" dirty="0" smtClean="0"/>
              <a:t>Productivity is the measure of the efficiency of a process to consume inputs and produce outputs.</a:t>
            </a:r>
          </a:p>
          <a:p>
            <a:endParaRPr lang="en-GB" sz="2400" dirty="0" smtClean="0"/>
          </a:p>
          <a:p>
            <a:r>
              <a:rPr lang="en-GB" sz="2400" dirty="0" smtClean="0"/>
              <a:t>Productivity metrics can be applied to development, enhancement, and support work within IT organizations. </a:t>
            </a:r>
          </a:p>
          <a:p>
            <a:endParaRPr lang="en-GB" dirty="0" smtClean="0"/>
          </a:p>
          <a:p>
            <a:r>
              <a:rPr lang="en-US" b="1" i="1" dirty="0" smtClean="0"/>
              <a:t>Metric Formula</a:t>
            </a:r>
          </a:p>
          <a:p>
            <a:pPr>
              <a:buNone/>
            </a:pPr>
            <a:r>
              <a:rPr lang="en-US" sz="1800" dirty="0" smtClean="0"/>
              <a:t>      Development Productivity = 	</a:t>
            </a:r>
            <a:r>
              <a:rPr lang="en-US" sz="1800" u="sng" dirty="0" smtClean="0"/>
              <a:t>Development project size (in FP)</a:t>
            </a:r>
            <a:endParaRPr lang="en-US" sz="1800" dirty="0" smtClean="0"/>
          </a:p>
          <a:p>
            <a:pPr>
              <a:buNone/>
            </a:pPr>
            <a:r>
              <a:rPr lang="en-US" sz="1800" dirty="0" smtClean="0"/>
              <a:t>  				                  Development effort (in hours)</a:t>
            </a:r>
            <a:endParaRPr lang="en-US" dirty="0" smtClean="0"/>
          </a:p>
          <a:p>
            <a:endParaRPr lang="en-GB"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a:bodyPr>
          <a:lstStyle/>
          <a:p>
            <a:r>
              <a:rPr lang="en-US" sz="2400" dirty="0" smtClean="0"/>
              <a:t>Development effort is the hours expended doing project work from project inception through to acceptance by the customer or user.</a:t>
            </a:r>
          </a:p>
          <a:p>
            <a:endParaRPr lang="en-US" sz="2400" dirty="0" smtClean="0"/>
          </a:p>
          <a:p>
            <a:r>
              <a:rPr lang="en-GB" sz="2400" dirty="0" smtClean="0"/>
              <a:t>Development project size is the function point size of the functionality created for the project.  Included are conversion and test functions</a:t>
            </a:r>
          </a:p>
          <a:p>
            <a:endParaRPr lang="en-GB" sz="2400" dirty="0" smtClean="0"/>
          </a:p>
          <a:p>
            <a:r>
              <a:rPr lang="en-GB" sz="2400" dirty="0" smtClean="0"/>
              <a:t>Function points are obtained from the organization´s historical project information. </a:t>
            </a:r>
            <a:endParaRPr lang="en-US" sz="2400" dirty="0"/>
          </a:p>
        </p:txBody>
      </p:sp>
      <p:sp>
        <p:nvSpPr>
          <p:cNvPr id="4" name="TextBox 3"/>
          <p:cNvSpPr txBox="1"/>
          <p:nvPr/>
        </p:nvSpPr>
        <p:spPr>
          <a:xfrm>
            <a:off x="4419600" y="5867400"/>
            <a:ext cx="3429000" cy="369332"/>
          </a:xfrm>
          <a:prstGeom prst="rect">
            <a:avLst/>
          </a:prstGeom>
          <a:solidFill>
            <a:srgbClr val="002060"/>
          </a:solidFill>
        </p:spPr>
        <p:txBody>
          <a:bodyPr wrap="square" rtlCol="0">
            <a:spAutoFit/>
          </a:bodyPr>
          <a:lstStyle/>
          <a:p>
            <a:r>
              <a:rPr lang="en-US" dirty="0" smtClean="0">
                <a:hlinkClick r:id="rId2"/>
              </a:rPr>
              <a:t>For more Details Contact Us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8229600" cy="1143000"/>
          </a:xfrm>
        </p:spPr>
        <p:txBody>
          <a:bodyPr>
            <a:noAutofit/>
          </a:bodyPr>
          <a:lstStyle/>
          <a:p>
            <a:r>
              <a:rPr lang="en-US" b="1" dirty="0" smtClean="0"/>
              <a:t>	Why Automated Testing?</a:t>
            </a:r>
            <a:br>
              <a:rPr lang="en-US" b="1" dirty="0" smtClean="0"/>
            </a:br>
            <a:endParaRPr lang="en-US" dirty="0"/>
          </a:p>
        </p:txBody>
      </p:sp>
      <p:sp>
        <p:nvSpPr>
          <p:cNvPr id="3" name="Content Placeholder 2"/>
          <p:cNvSpPr>
            <a:spLocks noGrp="1"/>
          </p:cNvSpPr>
          <p:nvPr>
            <p:ph idx="1"/>
          </p:nvPr>
        </p:nvSpPr>
        <p:spPr>
          <a:xfrm>
            <a:off x="457200" y="2057400"/>
            <a:ext cx="8229600" cy="4517136"/>
          </a:xfrm>
        </p:spPr>
        <p:txBody>
          <a:bodyPr>
            <a:normAutofit/>
          </a:bodyPr>
          <a:lstStyle/>
          <a:p>
            <a:pPr>
              <a:buNone/>
            </a:pPr>
            <a:r>
              <a:rPr lang="en-US" dirty="0" smtClean="0"/>
              <a:t> </a:t>
            </a:r>
          </a:p>
          <a:p>
            <a:pPr lvl="0"/>
            <a:r>
              <a:rPr lang="en-US" dirty="0" smtClean="0"/>
              <a:t>Difficult to test for multi lingual sites manually</a:t>
            </a:r>
          </a:p>
          <a:p>
            <a:r>
              <a:rPr lang="en-US" dirty="0" smtClean="0"/>
              <a:t>Does not require Human intervention</a:t>
            </a:r>
          </a:p>
          <a:p>
            <a:r>
              <a:rPr lang="en-US" dirty="0" smtClean="0"/>
              <a:t>Increases  speed of test execution</a:t>
            </a:r>
          </a:p>
          <a:p>
            <a:r>
              <a:rPr lang="en-US" dirty="0" smtClean="0"/>
              <a:t>Increase  Test Coverage</a:t>
            </a:r>
          </a:p>
          <a:p>
            <a:r>
              <a:rPr lang="en-US" dirty="0" smtClean="0"/>
              <a:t>Manual Testing can become boring and hence error prone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8229600" cy="304800"/>
          </a:xfrm>
        </p:spPr>
        <p:txBody>
          <a:bodyPr>
            <a:normAutofit fontScale="90000"/>
          </a:bodyPr>
          <a:lstStyle/>
          <a:p>
            <a:r>
              <a:rPr lang="en-US" b="1" dirty="0" smtClean="0"/>
              <a:t>	Which Test Cases to Automate?</a:t>
            </a:r>
            <a:br>
              <a:rPr lang="en-US" b="1" dirty="0" smtClean="0"/>
            </a:br>
            <a:endParaRPr lang="en-US" dirty="0"/>
          </a:p>
        </p:txBody>
      </p:sp>
      <p:sp>
        <p:nvSpPr>
          <p:cNvPr id="3" name="Content Placeholder 2"/>
          <p:cNvSpPr>
            <a:spLocks noGrp="1"/>
          </p:cNvSpPr>
          <p:nvPr>
            <p:ph idx="1"/>
          </p:nvPr>
        </p:nvSpPr>
        <p:spPr>
          <a:xfrm>
            <a:off x="457200" y="1676400"/>
            <a:ext cx="8458200" cy="4898136"/>
          </a:xfrm>
        </p:spPr>
        <p:txBody>
          <a:bodyPr>
            <a:normAutofit/>
          </a:bodyPr>
          <a:lstStyle/>
          <a:p>
            <a:pPr>
              <a:buNone/>
            </a:pPr>
            <a:r>
              <a:rPr lang="en-US" sz="1800" b="1" dirty="0" smtClean="0"/>
              <a:t>    </a:t>
            </a:r>
            <a:r>
              <a:rPr lang="en-US" sz="1800" b="1" u="sng" dirty="0" smtClean="0"/>
              <a:t>Test cases to be automated can be selected using the following criterion to increase the automation ROI(Return On Investment)</a:t>
            </a:r>
          </a:p>
          <a:p>
            <a:pPr lvl="0"/>
            <a:endParaRPr lang="en-US" sz="1900" dirty="0" smtClean="0"/>
          </a:p>
          <a:p>
            <a:pPr lvl="0"/>
            <a:r>
              <a:rPr lang="en-US" sz="1900" b="1" dirty="0" smtClean="0"/>
              <a:t>High Risk</a:t>
            </a:r>
            <a:r>
              <a:rPr lang="en-US" sz="1900" dirty="0" smtClean="0"/>
              <a:t> - Business Critical test cases.</a:t>
            </a:r>
          </a:p>
          <a:p>
            <a:pPr lvl="0"/>
            <a:r>
              <a:rPr lang="en-US" sz="1900" dirty="0" smtClean="0"/>
              <a:t>Test cases that are </a:t>
            </a:r>
            <a:r>
              <a:rPr lang="en-US" sz="1900" b="1" dirty="0" smtClean="0"/>
              <a:t>executed repeatedly.</a:t>
            </a:r>
          </a:p>
          <a:p>
            <a:pPr lvl="0"/>
            <a:r>
              <a:rPr lang="en-US" sz="1900" dirty="0" smtClean="0"/>
              <a:t>Test Cases </a:t>
            </a:r>
            <a:r>
              <a:rPr lang="en-US" sz="1900" b="1" dirty="0" smtClean="0"/>
              <a:t>that are very tedious or difficult </a:t>
            </a:r>
            <a:r>
              <a:rPr lang="en-US" sz="1900" dirty="0" smtClean="0"/>
              <a:t>to perform manually</a:t>
            </a:r>
          </a:p>
          <a:p>
            <a:pPr lvl="0"/>
            <a:r>
              <a:rPr lang="en-US" sz="1900" dirty="0" smtClean="0"/>
              <a:t>Test Cases which are </a:t>
            </a:r>
            <a:r>
              <a:rPr lang="en-US" sz="1900" b="1" dirty="0" smtClean="0"/>
              <a:t>time consuming</a:t>
            </a:r>
          </a:p>
          <a:p>
            <a:pPr>
              <a:buNone/>
            </a:pPr>
            <a:endParaRPr lang="en-US" sz="1900" dirty="0" smtClean="0"/>
          </a:p>
          <a:p>
            <a:pPr>
              <a:buNone/>
            </a:pPr>
            <a:r>
              <a:rPr lang="en-US" sz="1800" b="1" u="sng" dirty="0" smtClean="0"/>
              <a:t>   The following category of test cases are not suitable for automation:</a:t>
            </a:r>
          </a:p>
          <a:p>
            <a:pPr>
              <a:buNone/>
            </a:pPr>
            <a:endParaRPr lang="en-US" sz="1900" dirty="0" smtClean="0"/>
          </a:p>
          <a:p>
            <a:pPr lvl="0"/>
            <a:r>
              <a:rPr lang="en-US" sz="1900" dirty="0" smtClean="0"/>
              <a:t>Test Cases that are </a:t>
            </a:r>
            <a:r>
              <a:rPr lang="en-US" sz="1900" b="1" dirty="0" smtClean="0"/>
              <a:t>newly designed and not executed manually </a:t>
            </a:r>
            <a:r>
              <a:rPr lang="en-US" sz="1900" dirty="0" smtClean="0"/>
              <a:t> at least once</a:t>
            </a:r>
          </a:p>
          <a:p>
            <a:pPr lvl="0"/>
            <a:r>
              <a:rPr lang="en-US" sz="1900" dirty="0" smtClean="0"/>
              <a:t>Test Cases for which the </a:t>
            </a:r>
            <a:r>
              <a:rPr lang="en-US" sz="1900" b="1" dirty="0" smtClean="0"/>
              <a:t>requirements are changing frequently</a:t>
            </a:r>
          </a:p>
          <a:p>
            <a:pPr lvl="0"/>
            <a:r>
              <a:rPr lang="en-US" sz="1900" dirty="0" smtClean="0"/>
              <a:t>Test cases which are </a:t>
            </a:r>
            <a:r>
              <a:rPr lang="en-US" sz="1900" b="1" dirty="0" smtClean="0"/>
              <a:t>executed on ad-hoc basis</a:t>
            </a:r>
            <a:r>
              <a:rPr lang="en-US" sz="1900" dirty="0" smtClean="0"/>
              <a:t>.</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533400"/>
          </a:xfrm>
        </p:spPr>
        <p:txBody>
          <a:bodyPr>
            <a:normAutofit fontScale="90000"/>
          </a:bodyPr>
          <a:lstStyle/>
          <a:p>
            <a:r>
              <a:rPr lang="en-US" b="1" dirty="0" smtClean="0"/>
              <a:t>Automation Process</a:t>
            </a:r>
            <a:br>
              <a:rPr lang="en-US" b="1" dirty="0" smtClean="0"/>
            </a:br>
            <a:endParaRPr lang="en-US" dirty="0"/>
          </a:p>
        </p:txBody>
      </p:sp>
      <p:sp>
        <p:nvSpPr>
          <p:cNvPr id="5" name="Rectangle 4"/>
          <p:cNvSpPr/>
          <p:nvPr/>
        </p:nvSpPr>
        <p:spPr>
          <a:xfrm>
            <a:off x="6705600" y="5410200"/>
            <a:ext cx="2057400" cy="1066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590800" y="5181600"/>
            <a:ext cx="3429000" cy="369332"/>
          </a:xfrm>
          <a:prstGeom prst="rect">
            <a:avLst/>
          </a:prstGeom>
          <a:noFill/>
        </p:spPr>
        <p:txBody>
          <a:bodyPr wrap="square" rtlCol="0">
            <a:spAutoFit/>
          </a:bodyPr>
          <a:lstStyle/>
          <a:p>
            <a:r>
              <a:rPr lang="en-US" dirty="0" smtClean="0"/>
              <a:t>Figure. Automation Processing </a:t>
            </a:r>
            <a:endParaRPr lang="en-IN"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609600" y="1600200"/>
            <a:ext cx="7162799" cy="3600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ustom 1">
      <a:dk1>
        <a:sysClr val="windowText" lastClr="000000"/>
      </a:dk1>
      <a:lt1>
        <a:sysClr val="window" lastClr="FFFFFF"/>
      </a:lt1>
      <a:dk2>
        <a:srgbClr val="92D050"/>
      </a:dk2>
      <a:lt2>
        <a:srgbClr val="DEDEDE"/>
      </a:lt2>
      <a:accent1>
        <a:srgbClr val="92D050"/>
      </a:accent1>
      <a:accent2>
        <a:srgbClr val="92D050"/>
      </a:accent2>
      <a:accent3>
        <a:srgbClr val="A04DA3"/>
      </a:accent3>
      <a:accent4>
        <a:srgbClr val="92D050"/>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501</TotalTime>
  <Words>2353</Words>
  <Application>Microsoft Office PowerPoint</Application>
  <PresentationFormat>On-screen Show (4:3)</PresentationFormat>
  <Paragraphs>435</Paragraphs>
  <Slides>62</Slides>
  <Notes>3</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Urban</vt:lpstr>
      <vt:lpstr>Chapter 6 Testing Tools and Measurements</vt:lpstr>
      <vt:lpstr>Manual Testing :</vt:lpstr>
      <vt:lpstr>Advantages of manual testing:</vt:lpstr>
      <vt:lpstr>Disadvantages of manual testing:</vt:lpstr>
      <vt:lpstr>Continued…</vt:lpstr>
      <vt:lpstr>Comparison between Automation Testing and Manual testing </vt:lpstr>
      <vt:lpstr> Why Automated Testing? </vt:lpstr>
      <vt:lpstr> Which Test Cases to Automate? </vt:lpstr>
      <vt:lpstr>Automation Process </vt:lpstr>
      <vt:lpstr>1.Test tool selection: </vt:lpstr>
      <vt:lpstr>2.Define the scope of Automation: </vt:lpstr>
      <vt:lpstr>3.Planning, Design and Development  </vt:lpstr>
      <vt:lpstr>4.Test Execution: </vt:lpstr>
      <vt:lpstr>5.Maintenance: </vt:lpstr>
      <vt:lpstr>Enlist factors considered for selecting a testing tool for test automation</vt:lpstr>
      <vt:lpstr>Slide 16</vt:lpstr>
      <vt:lpstr>Slide 17</vt:lpstr>
      <vt:lpstr>Guidelines for selecting a tool:</vt:lpstr>
      <vt:lpstr>Automation tools:</vt:lpstr>
      <vt:lpstr>QTP (Quick Test Professional ): </vt:lpstr>
      <vt:lpstr>Rational Robot: </vt:lpstr>
      <vt:lpstr>Selenium: </vt:lpstr>
      <vt:lpstr>SilkTest:</vt:lpstr>
      <vt:lpstr> WinRunner:</vt:lpstr>
      <vt:lpstr>Benefits of Automated Testing </vt:lpstr>
      <vt:lpstr>Slide 26</vt:lpstr>
      <vt:lpstr>Automated test tool features:</vt:lpstr>
      <vt:lpstr>1.Essential:</vt:lpstr>
      <vt:lpstr>2.Highly Desirable</vt:lpstr>
      <vt:lpstr>3. Nice to Have: </vt:lpstr>
      <vt:lpstr>Static Test Tools:</vt:lpstr>
      <vt:lpstr>Which are features for selecting static test tools?</vt:lpstr>
      <vt:lpstr>Static Test Tools Examples:</vt:lpstr>
      <vt:lpstr>Dynamic analysis tools</vt:lpstr>
      <vt:lpstr>Features of Dynamic test tools:</vt:lpstr>
      <vt:lpstr>Dynamic test tools examples:</vt:lpstr>
      <vt:lpstr>What is a Testing Framework?</vt:lpstr>
      <vt:lpstr>Why we need a Testing Framework</vt:lpstr>
      <vt:lpstr>Types Of Testing Frameworks</vt:lpstr>
      <vt:lpstr>Modular Testing Framework</vt:lpstr>
      <vt:lpstr>Slide 41</vt:lpstr>
      <vt:lpstr>Data-Driven Testing Framework </vt:lpstr>
      <vt:lpstr>Keyword- Driven Testing Framework </vt:lpstr>
      <vt:lpstr>Hybrid Testing Framework</vt:lpstr>
      <vt:lpstr>Comparison of Frameworks </vt:lpstr>
      <vt:lpstr>  Software Test Metrics  </vt:lpstr>
      <vt:lpstr>Why we Need Metrics?</vt:lpstr>
      <vt:lpstr>TEST METRICS HELPS IN,</vt:lpstr>
      <vt:lpstr>Type of Testing  Metrics</vt:lpstr>
      <vt:lpstr>Slide 50</vt:lpstr>
      <vt:lpstr>Metrics life Cycle:</vt:lpstr>
      <vt:lpstr>Slide 52</vt:lpstr>
      <vt:lpstr>Definitions and Formulas for Calculating Metrics:</vt:lpstr>
      <vt:lpstr>Slide 54</vt:lpstr>
      <vt:lpstr>Slide 55</vt:lpstr>
      <vt:lpstr>What is Software Test Measurement? </vt:lpstr>
      <vt:lpstr>difference between Measurement &amp; Metrics.</vt:lpstr>
      <vt:lpstr>Project metrics</vt:lpstr>
      <vt:lpstr>Slide 59</vt:lpstr>
      <vt:lpstr>Progress Metrics</vt:lpstr>
      <vt:lpstr>Productivity metrics</vt:lpstr>
      <vt:lpstr>Slide 62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Testing Tools and Measurements</dc:title>
  <dc:creator>M</dc:creator>
  <cp:lastModifiedBy>PCP</cp:lastModifiedBy>
  <cp:revision>75</cp:revision>
  <dcterms:created xsi:type="dcterms:W3CDTF">2015-03-07T09:45:47Z</dcterms:created>
  <dcterms:modified xsi:type="dcterms:W3CDTF">2017-09-18T05:23:33Z</dcterms:modified>
</cp:coreProperties>
</file>