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56" r:id="rId2"/>
    <p:sldId id="257" r:id="rId3"/>
    <p:sldId id="260" r:id="rId4"/>
    <p:sldId id="261" r:id="rId5"/>
    <p:sldId id="262" r:id="rId6"/>
    <p:sldId id="263" r:id="rId7"/>
    <p:sldId id="264"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1" r:id="rId33"/>
    <p:sldId id="292" r:id="rId34"/>
    <p:sldId id="293" r:id="rId35"/>
    <p:sldId id="294" r:id="rId36"/>
    <p:sldId id="290"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067948-F8F1-4E85-874B-7B67079FC930}" type="datetimeFigureOut">
              <a:rPr lang="en-US" smtClean="0"/>
              <a:pPr/>
              <a:t>9/18/2017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0B73250-C670-4548-8202-FE65CC99FC0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6"/>
          <p:cNvSpPr>
            <a:spLocks noGrp="1" noChangeArrowheads="1"/>
          </p:cNvSpPr>
          <p:nvPr>
            <p:ph type="sldNum" sz="quarter"/>
          </p:nvPr>
        </p:nvSpPr>
        <p:spPr>
          <a:noFill/>
        </p:spPr>
        <p:txBody>
          <a:bodyPr/>
          <a:lstStyle/>
          <a:p>
            <a:fld id="{DDF1861A-9DD2-410E-B6AF-E1E1754D4C35}" type="slidenum">
              <a:rPr lang="en-US"/>
              <a:pPr/>
              <a:t>23</a:t>
            </a:fld>
            <a:endParaRPr lang="en-US"/>
          </a:p>
        </p:txBody>
      </p:sp>
      <p:sp>
        <p:nvSpPr>
          <p:cNvPr id="21507" name="Rectangle 1"/>
          <p:cNvSpPr txBox="1">
            <a:spLocks noGrp="1" noRot="1" noChangeAspect="1" noChangeArrowheads="1" noTextEdit="1"/>
          </p:cNvSpPr>
          <p:nvPr>
            <p:ph type="sldImg"/>
          </p:nvPr>
        </p:nvSpPr>
        <p:spPr>
          <a:xfrm>
            <a:off x="1210236" y="694171"/>
            <a:ext cx="4437529" cy="3429000"/>
          </a:xfrm>
          <a:solidFill>
            <a:srgbClr val="FFFFFF"/>
          </a:solidFill>
          <a:ln>
            <a:solidFill>
              <a:srgbClr val="000000"/>
            </a:solidFill>
            <a:miter lim="800000"/>
          </a:ln>
        </p:spPr>
      </p:sp>
      <p:sp>
        <p:nvSpPr>
          <p:cNvPr id="21508" name="Rectangle 2"/>
          <p:cNvSpPr txBox="1">
            <a:spLocks noGrp="1" noChangeArrowheads="1"/>
          </p:cNvSpPr>
          <p:nvPr>
            <p:ph type="body" idx="1"/>
          </p:nvPr>
        </p:nvSpPr>
        <p:spPr>
          <a:xfrm>
            <a:off x="686360" y="4342535"/>
            <a:ext cx="5486681" cy="4114511"/>
          </a:xfrm>
          <a:noFill/>
          <a:ln/>
        </p:spPr>
        <p:txBody>
          <a:bodyPr wrap="none" anchor="ct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8" name="Rectangle 6"/>
          <p:cNvSpPr>
            <a:spLocks noGrp="1" noChangeArrowheads="1"/>
          </p:cNvSpPr>
          <p:nvPr>
            <p:ph type="sldNum" sz="quarter"/>
          </p:nvPr>
        </p:nvSpPr>
        <p:spPr>
          <a:noFill/>
        </p:spPr>
        <p:txBody>
          <a:bodyPr/>
          <a:lstStyle/>
          <a:p>
            <a:fld id="{1778ED83-2BE0-464C-B270-1C4FE2557D59}" type="slidenum">
              <a:rPr lang="en-US"/>
              <a:pPr/>
              <a:t>32</a:t>
            </a:fld>
            <a:endParaRPr lang="en-US"/>
          </a:p>
        </p:txBody>
      </p:sp>
      <p:sp>
        <p:nvSpPr>
          <p:cNvPr id="14339" name="Rectangle 1"/>
          <p:cNvSpPr txBox="1">
            <a:spLocks noGrp="1" noRot="1" noChangeAspect="1" noChangeArrowheads="1" noTextEdit="1"/>
          </p:cNvSpPr>
          <p:nvPr>
            <p:ph type="sldImg"/>
          </p:nvPr>
        </p:nvSpPr>
        <p:spPr>
          <a:xfrm>
            <a:off x="1210236" y="694171"/>
            <a:ext cx="4437529" cy="3429000"/>
          </a:xfrm>
          <a:solidFill>
            <a:srgbClr val="FFFFFF"/>
          </a:solidFill>
          <a:ln>
            <a:solidFill>
              <a:srgbClr val="000000"/>
            </a:solidFill>
            <a:miter lim="800000"/>
          </a:ln>
        </p:spPr>
      </p:sp>
      <p:sp>
        <p:nvSpPr>
          <p:cNvPr id="14340" name="Rectangle 2"/>
          <p:cNvSpPr txBox="1">
            <a:spLocks noGrp="1" noChangeArrowheads="1"/>
          </p:cNvSpPr>
          <p:nvPr>
            <p:ph type="body" idx="1"/>
          </p:nvPr>
        </p:nvSpPr>
        <p:spPr>
          <a:xfrm>
            <a:off x="686360" y="4342535"/>
            <a:ext cx="5486681" cy="4114511"/>
          </a:xfrm>
          <a:noFill/>
          <a:ln/>
        </p:spPr>
        <p:txBody>
          <a:bodyPr wrap="none" anchor="ct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Rectangle 6"/>
          <p:cNvSpPr>
            <a:spLocks noGrp="1" noChangeArrowheads="1"/>
          </p:cNvSpPr>
          <p:nvPr>
            <p:ph type="sldNum" sz="quarter"/>
          </p:nvPr>
        </p:nvSpPr>
        <p:spPr>
          <a:noFill/>
        </p:spPr>
        <p:txBody>
          <a:bodyPr/>
          <a:lstStyle/>
          <a:p>
            <a:fld id="{5615BF27-1EB6-4708-A7A0-A6CAB99D8FF3}" type="slidenum">
              <a:rPr lang="en-US"/>
              <a:pPr/>
              <a:t>33</a:t>
            </a:fld>
            <a:endParaRPr lang="en-US"/>
          </a:p>
        </p:txBody>
      </p:sp>
      <p:sp>
        <p:nvSpPr>
          <p:cNvPr id="15363" name="Rectangle 1"/>
          <p:cNvSpPr txBox="1">
            <a:spLocks noGrp="1" noRot="1" noChangeAspect="1" noChangeArrowheads="1" noTextEdit="1"/>
          </p:cNvSpPr>
          <p:nvPr>
            <p:ph type="sldImg"/>
          </p:nvPr>
        </p:nvSpPr>
        <p:spPr>
          <a:xfrm>
            <a:off x="1210236" y="694171"/>
            <a:ext cx="4437529" cy="3429000"/>
          </a:xfrm>
          <a:solidFill>
            <a:srgbClr val="FFFFFF"/>
          </a:solidFill>
          <a:ln>
            <a:solidFill>
              <a:srgbClr val="000000"/>
            </a:solidFill>
            <a:miter lim="800000"/>
          </a:ln>
        </p:spPr>
      </p:sp>
      <p:sp>
        <p:nvSpPr>
          <p:cNvPr id="15364" name="Rectangle 2"/>
          <p:cNvSpPr txBox="1">
            <a:spLocks noGrp="1" noChangeArrowheads="1"/>
          </p:cNvSpPr>
          <p:nvPr>
            <p:ph type="body" idx="1"/>
          </p:nvPr>
        </p:nvSpPr>
        <p:spPr>
          <a:xfrm>
            <a:off x="686360" y="4342535"/>
            <a:ext cx="5486681" cy="4114511"/>
          </a:xfrm>
          <a:noFill/>
          <a:ln/>
        </p:spPr>
        <p:txBody>
          <a:bodyPr wrap="none" anchor="ctr"/>
          <a:lstStyle/>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6" name="Rectangle 6"/>
          <p:cNvSpPr>
            <a:spLocks noGrp="1" noChangeArrowheads="1"/>
          </p:cNvSpPr>
          <p:nvPr>
            <p:ph type="sldNum" sz="quarter"/>
          </p:nvPr>
        </p:nvSpPr>
        <p:spPr>
          <a:noFill/>
        </p:spPr>
        <p:txBody>
          <a:bodyPr/>
          <a:lstStyle/>
          <a:p>
            <a:fld id="{6FFEBA75-981A-426A-9E6C-13FA8CCA513E}" type="slidenum">
              <a:rPr lang="en-US"/>
              <a:pPr/>
              <a:t>34</a:t>
            </a:fld>
            <a:endParaRPr lang="en-US"/>
          </a:p>
        </p:txBody>
      </p:sp>
      <p:sp>
        <p:nvSpPr>
          <p:cNvPr id="16387" name="Rectangle 1"/>
          <p:cNvSpPr txBox="1">
            <a:spLocks noGrp="1" noRot="1" noChangeAspect="1" noChangeArrowheads="1" noTextEdit="1"/>
          </p:cNvSpPr>
          <p:nvPr>
            <p:ph type="sldImg"/>
          </p:nvPr>
        </p:nvSpPr>
        <p:spPr>
          <a:xfrm>
            <a:off x="1210236" y="694171"/>
            <a:ext cx="4437529" cy="3429000"/>
          </a:xfrm>
          <a:solidFill>
            <a:srgbClr val="FFFFFF"/>
          </a:solidFill>
          <a:ln>
            <a:solidFill>
              <a:srgbClr val="000000"/>
            </a:solidFill>
            <a:miter lim="800000"/>
          </a:ln>
        </p:spPr>
      </p:sp>
      <p:sp>
        <p:nvSpPr>
          <p:cNvPr id="16388" name="Rectangle 2"/>
          <p:cNvSpPr txBox="1">
            <a:spLocks noGrp="1" noChangeArrowheads="1"/>
          </p:cNvSpPr>
          <p:nvPr>
            <p:ph type="body" idx="1"/>
          </p:nvPr>
        </p:nvSpPr>
        <p:spPr>
          <a:xfrm>
            <a:off x="686360" y="4342535"/>
            <a:ext cx="5486681" cy="4114511"/>
          </a:xfrm>
          <a:noFill/>
          <a:ln/>
        </p:spPr>
        <p:txBody>
          <a:bodyPr wrap="none" anchor="ctr"/>
          <a:lstStyle/>
          <a:p>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698" name="Rectangle 6"/>
          <p:cNvSpPr>
            <a:spLocks noGrp="1" noChangeArrowheads="1"/>
          </p:cNvSpPr>
          <p:nvPr>
            <p:ph type="sldNum" sz="quarter"/>
          </p:nvPr>
        </p:nvSpPr>
        <p:spPr>
          <a:noFill/>
        </p:spPr>
        <p:txBody>
          <a:bodyPr/>
          <a:lstStyle/>
          <a:p>
            <a:fld id="{3A86B708-BF7D-41D4-B17C-E18AFD5893E5}" type="slidenum">
              <a:rPr lang="en-US"/>
              <a:pPr/>
              <a:t>36</a:t>
            </a:fld>
            <a:endParaRPr lang="en-US"/>
          </a:p>
        </p:txBody>
      </p:sp>
      <p:sp>
        <p:nvSpPr>
          <p:cNvPr id="29699" name="Rectangle 1"/>
          <p:cNvSpPr txBox="1">
            <a:spLocks noGrp="1" noRot="1" noChangeAspect="1" noChangeArrowheads="1" noTextEdit="1"/>
          </p:cNvSpPr>
          <p:nvPr>
            <p:ph type="sldImg"/>
          </p:nvPr>
        </p:nvSpPr>
        <p:spPr>
          <a:xfrm>
            <a:off x="1143000" y="693738"/>
            <a:ext cx="4572000" cy="3429000"/>
          </a:xfrm>
          <a:solidFill>
            <a:srgbClr val="FFFFFF"/>
          </a:solidFill>
          <a:ln>
            <a:solidFill>
              <a:srgbClr val="000000"/>
            </a:solidFill>
            <a:miter lim="800000"/>
          </a:ln>
        </p:spPr>
      </p:sp>
      <p:sp>
        <p:nvSpPr>
          <p:cNvPr id="29700" name="Rectangle 2"/>
          <p:cNvSpPr txBox="1">
            <a:spLocks noGrp="1" noChangeArrowheads="1"/>
          </p:cNvSpPr>
          <p:nvPr>
            <p:ph type="body" idx="1"/>
          </p:nvPr>
        </p:nvSpPr>
        <p:spPr>
          <a:xfrm>
            <a:off x="686360" y="4342535"/>
            <a:ext cx="5486681" cy="4114511"/>
          </a:xfrm>
          <a:noFill/>
          <a:ln/>
        </p:spPr>
        <p:txBody>
          <a:bodyPr wrap="none" anchor="ct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30" name="Rectangle 6"/>
          <p:cNvSpPr>
            <a:spLocks noGrp="1" noChangeArrowheads="1"/>
          </p:cNvSpPr>
          <p:nvPr>
            <p:ph type="sldNum" sz="quarter"/>
          </p:nvPr>
        </p:nvSpPr>
        <p:spPr>
          <a:noFill/>
        </p:spPr>
        <p:txBody>
          <a:bodyPr/>
          <a:lstStyle/>
          <a:p>
            <a:fld id="{FB00AC2F-3B05-423B-A2F0-D3ECA6C28CBC}" type="slidenum">
              <a:rPr lang="en-US"/>
              <a:pPr/>
              <a:t>24</a:t>
            </a:fld>
            <a:endParaRPr lang="en-US"/>
          </a:p>
        </p:txBody>
      </p:sp>
      <p:sp>
        <p:nvSpPr>
          <p:cNvPr id="22531" name="Rectangle 1"/>
          <p:cNvSpPr txBox="1">
            <a:spLocks noGrp="1" noRot="1" noChangeAspect="1" noChangeArrowheads="1" noTextEdit="1"/>
          </p:cNvSpPr>
          <p:nvPr>
            <p:ph type="sldImg"/>
          </p:nvPr>
        </p:nvSpPr>
        <p:spPr>
          <a:xfrm>
            <a:off x="1210236" y="694171"/>
            <a:ext cx="4437529" cy="3429000"/>
          </a:xfrm>
          <a:solidFill>
            <a:srgbClr val="FFFFFF"/>
          </a:solidFill>
          <a:ln>
            <a:solidFill>
              <a:srgbClr val="000000"/>
            </a:solidFill>
            <a:miter lim="800000"/>
          </a:ln>
        </p:spPr>
      </p:sp>
      <p:sp>
        <p:nvSpPr>
          <p:cNvPr id="22532" name="Rectangle 2"/>
          <p:cNvSpPr txBox="1">
            <a:spLocks noGrp="1" noChangeArrowheads="1"/>
          </p:cNvSpPr>
          <p:nvPr>
            <p:ph type="body" idx="1"/>
          </p:nvPr>
        </p:nvSpPr>
        <p:spPr>
          <a:xfrm>
            <a:off x="686360" y="4342535"/>
            <a:ext cx="5486681" cy="4114511"/>
          </a:xfrm>
          <a:noFill/>
          <a:ln/>
        </p:spPr>
        <p:txBody>
          <a:bodyPr wrap="none" anchor="ct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Rectangle 6"/>
          <p:cNvSpPr>
            <a:spLocks noGrp="1" noChangeArrowheads="1"/>
          </p:cNvSpPr>
          <p:nvPr>
            <p:ph type="sldNum" sz="quarter"/>
          </p:nvPr>
        </p:nvSpPr>
        <p:spPr>
          <a:noFill/>
        </p:spPr>
        <p:txBody>
          <a:bodyPr/>
          <a:lstStyle/>
          <a:p>
            <a:fld id="{451C5BA8-94AC-42ED-B59E-4DAAD245AD5E}" type="slidenum">
              <a:rPr lang="en-US"/>
              <a:pPr/>
              <a:t>25</a:t>
            </a:fld>
            <a:endParaRPr lang="en-US"/>
          </a:p>
        </p:txBody>
      </p:sp>
      <p:sp>
        <p:nvSpPr>
          <p:cNvPr id="23555" name="Rectangle 1"/>
          <p:cNvSpPr txBox="1">
            <a:spLocks noGrp="1" noRot="1" noChangeAspect="1" noChangeArrowheads="1" noTextEdit="1"/>
          </p:cNvSpPr>
          <p:nvPr>
            <p:ph type="sldImg"/>
          </p:nvPr>
        </p:nvSpPr>
        <p:spPr>
          <a:xfrm>
            <a:off x="1210236" y="694171"/>
            <a:ext cx="4437529" cy="3429000"/>
          </a:xfrm>
          <a:solidFill>
            <a:srgbClr val="FFFFFF"/>
          </a:solidFill>
          <a:ln>
            <a:solidFill>
              <a:srgbClr val="000000"/>
            </a:solidFill>
            <a:miter lim="800000"/>
          </a:ln>
        </p:spPr>
      </p:sp>
      <p:sp>
        <p:nvSpPr>
          <p:cNvPr id="23556" name="Rectangle 2"/>
          <p:cNvSpPr txBox="1">
            <a:spLocks noGrp="1" noChangeArrowheads="1"/>
          </p:cNvSpPr>
          <p:nvPr>
            <p:ph type="body" idx="1"/>
          </p:nvPr>
        </p:nvSpPr>
        <p:spPr>
          <a:xfrm>
            <a:off x="686360" y="4342535"/>
            <a:ext cx="5486681" cy="4114511"/>
          </a:xfrm>
          <a:noFill/>
          <a:ln/>
        </p:spPr>
        <p:txBody>
          <a:bodyPr wrap="none" anchor="ct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8" name="Rectangle 6"/>
          <p:cNvSpPr>
            <a:spLocks noGrp="1" noChangeArrowheads="1"/>
          </p:cNvSpPr>
          <p:nvPr>
            <p:ph type="sldNum" sz="quarter"/>
          </p:nvPr>
        </p:nvSpPr>
        <p:spPr>
          <a:noFill/>
        </p:spPr>
        <p:txBody>
          <a:bodyPr/>
          <a:lstStyle/>
          <a:p>
            <a:fld id="{DCE2FEAF-C3E2-4F77-9281-3F891D8DA5A5}" type="slidenum">
              <a:rPr lang="en-US"/>
              <a:pPr/>
              <a:t>26</a:t>
            </a:fld>
            <a:endParaRPr lang="en-US"/>
          </a:p>
        </p:txBody>
      </p:sp>
      <p:sp>
        <p:nvSpPr>
          <p:cNvPr id="24579" name="Rectangle 1"/>
          <p:cNvSpPr txBox="1">
            <a:spLocks noGrp="1" noRot="1" noChangeAspect="1" noChangeArrowheads="1" noTextEdit="1"/>
          </p:cNvSpPr>
          <p:nvPr>
            <p:ph type="sldImg"/>
          </p:nvPr>
        </p:nvSpPr>
        <p:spPr>
          <a:xfrm>
            <a:off x="1210236" y="694171"/>
            <a:ext cx="4437529" cy="3429000"/>
          </a:xfrm>
          <a:solidFill>
            <a:srgbClr val="FFFFFF"/>
          </a:solidFill>
          <a:ln>
            <a:solidFill>
              <a:srgbClr val="000000"/>
            </a:solidFill>
            <a:miter lim="800000"/>
          </a:ln>
        </p:spPr>
      </p:sp>
      <p:sp>
        <p:nvSpPr>
          <p:cNvPr id="24580" name="Rectangle 2"/>
          <p:cNvSpPr txBox="1">
            <a:spLocks noGrp="1" noChangeArrowheads="1"/>
          </p:cNvSpPr>
          <p:nvPr>
            <p:ph type="body" idx="1"/>
          </p:nvPr>
        </p:nvSpPr>
        <p:spPr>
          <a:xfrm>
            <a:off x="686360" y="4342535"/>
            <a:ext cx="5486681" cy="4114511"/>
          </a:xfrm>
          <a:noFill/>
          <a:ln/>
        </p:spPr>
        <p:txBody>
          <a:bodyPr wrap="none" anchor="ct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Rectangle 6"/>
          <p:cNvSpPr>
            <a:spLocks noGrp="1" noChangeArrowheads="1"/>
          </p:cNvSpPr>
          <p:nvPr>
            <p:ph type="sldNum" sz="quarter"/>
          </p:nvPr>
        </p:nvSpPr>
        <p:spPr>
          <a:noFill/>
        </p:spPr>
        <p:txBody>
          <a:bodyPr/>
          <a:lstStyle/>
          <a:p>
            <a:fld id="{62D0D703-1914-4755-8D8C-7EBD28D53535}" type="slidenum">
              <a:rPr lang="en-US"/>
              <a:pPr/>
              <a:t>27</a:t>
            </a:fld>
            <a:endParaRPr lang="en-US"/>
          </a:p>
        </p:txBody>
      </p:sp>
      <p:sp>
        <p:nvSpPr>
          <p:cNvPr id="20483" name="Rectangle 1"/>
          <p:cNvSpPr txBox="1">
            <a:spLocks noGrp="1" noRot="1" noChangeAspect="1" noChangeArrowheads="1" noTextEdit="1"/>
          </p:cNvSpPr>
          <p:nvPr>
            <p:ph type="sldImg"/>
          </p:nvPr>
        </p:nvSpPr>
        <p:spPr>
          <a:xfrm>
            <a:off x="1210236" y="694171"/>
            <a:ext cx="4437529" cy="3429000"/>
          </a:xfrm>
          <a:solidFill>
            <a:srgbClr val="FFFFFF"/>
          </a:solidFill>
          <a:ln>
            <a:solidFill>
              <a:srgbClr val="000000"/>
            </a:solidFill>
            <a:miter lim="800000"/>
          </a:ln>
        </p:spPr>
      </p:sp>
      <p:sp>
        <p:nvSpPr>
          <p:cNvPr id="20484" name="Rectangle 2"/>
          <p:cNvSpPr txBox="1">
            <a:spLocks noGrp="1" noChangeArrowheads="1"/>
          </p:cNvSpPr>
          <p:nvPr>
            <p:ph type="body" idx="1"/>
          </p:nvPr>
        </p:nvSpPr>
        <p:spPr>
          <a:xfrm>
            <a:off x="686360" y="4342535"/>
            <a:ext cx="5486681" cy="4114511"/>
          </a:xfrm>
          <a:noFill/>
          <a:ln/>
        </p:spPr>
        <p:txBody>
          <a:bodyPr wrap="none" anchor="ct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6"/>
          <p:cNvSpPr>
            <a:spLocks noGrp="1" noChangeArrowheads="1"/>
          </p:cNvSpPr>
          <p:nvPr>
            <p:ph type="sldNum" sz="quarter"/>
          </p:nvPr>
        </p:nvSpPr>
        <p:spPr>
          <a:noFill/>
        </p:spPr>
        <p:txBody>
          <a:bodyPr/>
          <a:lstStyle/>
          <a:p>
            <a:fld id="{16800608-E581-4C1C-AA61-634A027BCCCE}" type="slidenum">
              <a:rPr lang="en-US"/>
              <a:pPr/>
              <a:t>28</a:t>
            </a:fld>
            <a:endParaRPr lang="en-US"/>
          </a:p>
        </p:txBody>
      </p:sp>
      <p:sp>
        <p:nvSpPr>
          <p:cNvPr id="25603" name="Rectangle 1"/>
          <p:cNvSpPr txBox="1">
            <a:spLocks noGrp="1" noRot="1" noChangeAspect="1" noChangeArrowheads="1" noTextEdit="1"/>
          </p:cNvSpPr>
          <p:nvPr>
            <p:ph type="sldImg"/>
          </p:nvPr>
        </p:nvSpPr>
        <p:spPr>
          <a:xfrm>
            <a:off x="1210236" y="694171"/>
            <a:ext cx="4437529" cy="3429000"/>
          </a:xfrm>
          <a:solidFill>
            <a:srgbClr val="FFFFFF"/>
          </a:solidFill>
          <a:ln>
            <a:solidFill>
              <a:srgbClr val="000000"/>
            </a:solidFill>
            <a:miter lim="800000"/>
          </a:ln>
        </p:spPr>
      </p:sp>
      <p:sp>
        <p:nvSpPr>
          <p:cNvPr id="25604" name="Rectangle 2"/>
          <p:cNvSpPr txBox="1">
            <a:spLocks noGrp="1" noChangeArrowheads="1"/>
          </p:cNvSpPr>
          <p:nvPr>
            <p:ph type="body" idx="1"/>
          </p:nvPr>
        </p:nvSpPr>
        <p:spPr>
          <a:xfrm>
            <a:off x="686360" y="4342535"/>
            <a:ext cx="5486681" cy="4114511"/>
          </a:xfrm>
          <a:noFill/>
          <a:ln/>
        </p:spPr>
        <p:txBody>
          <a:bodyPr wrap="none" anchor="ct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6"/>
          <p:cNvSpPr>
            <a:spLocks noGrp="1" noChangeArrowheads="1"/>
          </p:cNvSpPr>
          <p:nvPr>
            <p:ph type="sldNum" sz="quarter"/>
          </p:nvPr>
        </p:nvSpPr>
        <p:spPr>
          <a:noFill/>
        </p:spPr>
        <p:txBody>
          <a:bodyPr/>
          <a:lstStyle/>
          <a:p>
            <a:fld id="{075A2042-4DCC-4935-9CBC-219A7489F773}" type="slidenum">
              <a:rPr lang="en-US"/>
              <a:pPr/>
              <a:t>29</a:t>
            </a:fld>
            <a:endParaRPr lang="en-US"/>
          </a:p>
        </p:txBody>
      </p:sp>
      <p:sp>
        <p:nvSpPr>
          <p:cNvPr id="26627" name="Rectangle 1"/>
          <p:cNvSpPr txBox="1">
            <a:spLocks noGrp="1" noRot="1" noChangeAspect="1" noChangeArrowheads="1" noTextEdit="1"/>
          </p:cNvSpPr>
          <p:nvPr>
            <p:ph type="sldImg"/>
          </p:nvPr>
        </p:nvSpPr>
        <p:spPr>
          <a:xfrm>
            <a:off x="1210236" y="694171"/>
            <a:ext cx="4437529" cy="3429000"/>
          </a:xfrm>
          <a:solidFill>
            <a:srgbClr val="FFFFFF"/>
          </a:solidFill>
          <a:ln>
            <a:solidFill>
              <a:srgbClr val="000000"/>
            </a:solidFill>
            <a:miter lim="800000"/>
          </a:ln>
        </p:spPr>
      </p:sp>
      <p:sp>
        <p:nvSpPr>
          <p:cNvPr id="26628" name="Rectangle 2"/>
          <p:cNvSpPr txBox="1">
            <a:spLocks noGrp="1" noChangeArrowheads="1"/>
          </p:cNvSpPr>
          <p:nvPr>
            <p:ph type="body" idx="1"/>
          </p:nvPr>
        </p:nvSpPr>
        <p:spPr>
          <a:xfrm>
            <a:off x="686360" y="4342535"/>
            <a:ext cx="5486681" cy="4114511"/>
          </a:xfrm>
          <a:noFill/>
          <a:ln/>
        </p:spPr>
        <p:txBody>
          <a:bodyPr wrap="none" anchor="ct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650" name="Rectangle 6"/>
          <p:cNvSpPr>
            <a:spLocks noGrp="1" noChangeArrowheads="1"/>
          </p:cNvSpPr>
          <p:nvPr>
            <p:ph type="sldNum" sz="quarter"/>
          </p:nvPr>
        </p:nvSpPr>
        <p:spPr>
          <a:noFill/>
        </p:spPr>
        <p:txBody>
          <a:bodyPr/>
          <a:lstStyle/>
          <a:p>
            <a:fld id="{63CEF27A-B525-4CDC-B8F9-580BFD9AAE23}" type="slidenum">
              <a:rPr lang="en-US"/>
              <a:pPr/>
              <a:t>30</a:t>
            </a:fld>
            <a:endParaRPr lang="en-US"/>
          </a:p>
        </p:txBody>
      </p:sp>
      <p:sp>
        <p:nvSpPr>
          <p:cNvPr id="27651" name="Rectangle 1"/>
          <p:cNvSpPr txBox="1">
            <a:spLocks noGrp="1" noRot="1" noChangeAspect="1" noChangeArrowheads="1" noTextEdit="1"/>
          </p:cNvSpPr>
          <p:nvPr>
            <p:ph type="sldImg"/>
          </p:nvPr>
        </p:nvSpPr>
        <p:spPr>
          <a:xfrm>
            <a:off x="1210236" y="694171"/>
            <a:ext cx="4437529" cy="3429000"/>
          </a:xfrm>
          <a:solidFill>
            <a:srgbClr val="FFFFFF"/>
          </a:solidFill>
          <a:ln>
            <a:solidFill>
              <a:srgbClr val="000000"/>
            </a:solidFill>
            <a:miter lim="800000"/>
          </a:ln>
        </p:spPr>
      </p:sp>
      <p:sp>
        <p:nvSpPr>
          <p:cNvPr id="27652" name="Rectangle 2"/>
          <p:cNvSpPr txBox="1">
            <a:spLocks noGrp="1" noChangeArrowheads="1"/>
          </p:cNvSpPr>
          <p:nvPr>
            <p:ph type="body" idx="1"/>
          </p:nvPr>
        </p:nvSpPr>
        <p:spPr>
          <a:xfrm>
            <a:off x="686360" y="4342535"/>
            <a:ext cx="5486681" cy="4114511"/>
          </a:xfrm>
          <a:noFill/>
          <a:ln/>
        </p:spPr>
        <p:txBody>
          <a:bodyPr wrap="none" anchor="ct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6"/>
          <p:cNvSpPr>
            <a:spLocks noGrp="1" noChangeArrowheads="1"/>
          </p:cNvSpPr>
          <p:nvPr>
            <p:ph type="sldNum" sz="quarter"/>
          </p:nvPr>
        </p:nvSpPr>
        <p:spPr>
          <a:noFill/>
        </p:spPr>
        <p:txBody>
          <a:bodyPr/>
          <a:lstStyle/>
          <a:p>
            <a:fld id="{79E3159F-5F6E-4512-A35E-EC07B47D6FFD}" type="slidenum">
              <a:rPr lang="en-US"/>
              <a:pPr/>
              <a:t>31</a:t>
            </a:fld>
            <a:endParaRPr lang="en-US"/>
          </a:p>
        </p:txBody>
      </p:sp>
      <p:sp>
        <p:nvSpPr>
          <p:cNvPr id="28675" name="Rectangle 1"/>
          <p:cNvSpPr txBox="1">
            <a:spLocks noGrp="1" noRot="1" noChangeAspect="1" noChangeArrowheads="1" noTextEdit="1"/>
          </p:cNvSpPr>
          <p:nvPr>
            <p:ph type="sldImg"/>
          </p:nvPr>
        </p:nvSpPr>
        <p:spPr>
          <a:xfrm>
            <a:off x="1210236" y="694171"/>
            <a:ext cx="4437529" cy="3429000"/>
          </a:xfrm>
          <a:solidFill>
            <a:srgbClr val="FFFFFF"/>
          </a:solidFill>
          <a:ln>
            <a:solidFill>
              <a:srgbClr val="000000"/>
            </a:solidFill>
            <a:miter lim="800000"/>
          </a:ln>
        </p:spPr>
      </p:sp>
      <p:sp>
        <p:nvSpPr>
          <p:cNvPr id="28676" name="Rectangle 2"/>
          <p:cNvSpPr txBox="1">
            <a:spLocks noGrp="1" noChangeArrowheads="1"/>
          </p:cNvSpPr>
          <p:nvPr>
            <p:ph type="body" idx="1"/>
          </p:nvPr>
        </p:nvSpPr>
        <p:spPr>
          <a:xfrm>
            <a:off x="686360" y="4342535"/>
            <a:ext cx="5486681" cy="4114511"/>
          </a:xfrm>
          <a:noFill/>
          <a:ln/>
        </p:spPr>
        <p:txBody>
          <a:bodyPr wrap="none" anchor="ct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F9E9A479-8738-426D-9713-E4EBE85EBEC5}" type="datetimeFigureOut">
              <a:rPr lang="en-US" smtClean="0"/>
              <a:pPr/>
              <a:t>9/18/2017</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AA6DAEE0-FD1F-479F-9FAE-112A51AA83F8}" type="slidenum">
              <a:rPr lang="en-IN" smtClean="0"/>
              <a:pPr/>
              <a:t>‹#›</a:t>
            </a:fld>
            <a:endParaRPr lang="en-IN"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F9E9A479-8738-426D-9713-E4EBE85EBEC5}" type="datetimeFigureOut">
              <a:rPr lang="en-US" smtClean="0"/>
              <a:pPr/>
              <a:t>9/18/2017</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AA6DAEE0-FD1F-479F-9FAE-112A51AA83F8}" type="slidenum">
              <a:rPr lang="en-IN" smtClean="0"/>
              <a:pPr/>
              <a:t>‹#›</a:t>
            </a:fld>
            <a:endParaRPr lang="en-IN"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F9E9A479-8738-426D-9713-E4EBE85EBEC5}" type="datetimeFigureOut">
              <a:rPr lang="en-US" smtClean="0"/>
              <a:pPr/>
              <a:t>9/18/2017</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AA6DAEE0-FD1F-479F-9FAE-112A51AA83F8}" type="slidenum">
              <a:rPr lang="en-IN" smtClean="0"/>
              <a:pPr/>
              <a:t>‹#›</a:t>
            </a:fld>
            <a:endParaRPr lang="en-IN"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6481" y="273629"/>
            <a:ext cx="8226720" cy="1143480"/>
          </a:xfrm>
        </p:spPr>
        <p:txBody>
          <a:bodyPr/>
          <a:lstStyle/>
          <a:p>
            <a:r>
              <a:rPr lang="en-US" smtClean="0"/>
              <a:t>Click to edit Master title style</a:t>
            </a:r>
            <a:endParaRPr lang="en-IN"/>
          </a:p>
        </p:txBody>
      </p:sp>
      <p:sp>
        <p:nvSpPr>
          <p:cNvPr id="3" name="Date Placeholder 2"/>
          <p:cNvSpPr>
            <a:spLocks noGrp="1"/>
          </p:cNvSpPr>
          <p:nvPr>
            <p:ph type="dt" idx="10"/>
          </p:nvPr>
        </p:nvSpPr>
        <p:spPr>
          <a:xfrm>
            <a:off x="456481" y="6247376"/>
            <a:ext cx="2128320" cy="470930"/>
          </a:xfrm>
        </p:spPr>
        <p:txBody>
          <a:bodyPr/>
          <a:lstStyle>
            <a:lvl1pPr>
              <a:defRPr/>
            </a:lvl1pPr>
          </a:lstStyle>
          <a:p>
            <a:pPr>
              <a:defRPr/>
            </a:pPr>
            <a:endParaRPr lang="en-US"/>
          </a:p>
        </p:txBody>
      </p:sp>
      <p:sp>
        <p:nvSpPr>
          <p:cNvPr id="4" name="Footer Placeholder 3"/>
          <p:cNvSpPr>
            <a:spLocks noGrp="1"/>
          </p:cNvSpPr>
          <p:nvPr>
            <p:ph type="ftr" idx="11"/>
          </p:nvPr>
        </p:nvSpPr>
        <p:spPr>
          <a:xfrm>
            <a:off x="3127680" y="6247376"/>
            <a:ext cx="2897280" cy="470930"/>
          </a:xfrm>
        </p:spPr>
        <p:txBody>
          <a:bodyPr/>
          <a:lstStyle>
            <a:lvl1pPr>
              <a:defRPr/>
            </a:lvl1pPr>
          </a:lstStyle>
          <a:p>
            <a:pPr>
              <a:defRPr/>
            </a:pPr>
            <a:endParaRPr lang="en-US"/>
          </a:p>
        </p:txBody>
      </p:sp>
      <p:sp>
        <p:nvSpPr>
          <p:cNvPr id="5" name="Slide Number Placeholder 4"/>
          <p:cNvSpPr>
            <a:spLocks noGrp="1"/>
          </p:cNvSpPr>
          <p:nvPr>
            <p:ph type="sldNum" idx="12"/>
          </p:nvPr>
        </p:nvSpPr>
        <p:spPr>
          <a:xfrm>
            <a:off x="6556321" y="6247376"/>
            <a:ext cx="2128320" cy="470930"/>
          </a:xfrm>
        </p:spPr>
        <p:txBody>
          <a:bodyPr/>
          <a:lstStyle>
            <a:lvl1pPr>
              <a:defRPr/>
            </a:lvl1pPr>
          </a:lstStyle>
          <a:p>
            <a:pPr>
              <a:defRPr/>
            </a:pPr>
            <a:fld id="{B466227B-074C-41F6-AACA-F62BC2EA92C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F9E9A479-8738-426D-9713-E4EBE85EBEC5}" type="datetimeFigureOut">
              <a:rPr lang="en-US" smtClean="0"/>
              <a:pPr/>
              <a:t>9/18/2017</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AA6DAEE0-FD1F-479F-9FAE-112A51AA83F8}" type="slidenum">
              <a:rPr lang="en-IN" smtClean="0"/>
              <a:pPr/>
              <a:t>‹#›</a:t>
            </a:fld>
            <a:endParaRPr lang="en-IN"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9E9A479-8738-426D-9713-E4EBE85EBEC5}" type="datetimeFigureOut">
              <a:rPr lang="en-US" smtClean="0"/>
              <a:pPr/>
              <a:t>9/18/2017</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AA6DAEE0-FD1F-479F-9FAE-112A51AA83F8}" type="slidenum">
              <a:rPr lang="en-IN" smtClean="0"/>
              <a:pPr/>
              <a:t>‹#›</a:t>
            </a:fld>
            <a:endParaRPr lang="en-IN"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F9E9A479-8738-426D-9713-E4EBE85EBEC5}" type="datetimeFigureOut">
              <a:rPr lang="en-US" smtClean="0"/>
              <a:pPr/>
              <a:t>9/18/2017</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AA6DAEE0-FD1F-479F-9FAE-112A51AA83F8}" type="slidenum">
              <a:rPr lang="en-IN" smtClean="0"/>
              <a:pPr/>
              <a:t>‹#›</a:t>
            </a:fld>
            <a:endParaRPr lang="en-IN"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F9E9A479-8738-426D-9713-E4EBE85EBEC5}" type="datetimeFigureOut">
              <a:rPr lang="en-US" smtClean="0"/>
              <a:pPr/>
              <a:t>9/18/2017</a:t>
            </a:fld>
            <a:endParaRPr lang="en-IN" dirty="0"/>
          </a:p>
        </p:txBody>
      </p:sp>
      <p:sp>
        <p:nvSpPr>
          <p:cNvPr id="8" name="Footer Placeholder 7"/>
          <p:cNvSpPr>
            <a:spLocks noGrp="1"/>
          </p:cNvSpPr>
          <p:nvPr>
            <p:ph type="ftr" sz="quarter" idx="11"/>
          </p:nvPr>
        </p:nvSpPr>
        <p:spPr/>
        <p:txBody>
          <a:bodyPr/>
          <a:lstStyle/>
          <a:p>
            <a:endParaRPr lang="en-IN" dirty="0"/>
          </a:p>
        </p:txBody>
      </p:sp>
      <p:sp>
        <p:nvSpPr>
          <p:cNvPr id="9" name="Slide Number Placeholder 8"/>
          <p:cNvSpPr>
            <a:spLocks noGrp="1"/>
          </p:cNvSpPr>
          <p:nvPr>
            <p:ph type="sldNum" sz="quarter" idx="12"/>
          </p:nvPr>
        </p:nvSpPr>
        <p:spPr/>
        <p:txBody>
          <a:bodyPr/>
          <a:lstStyle/>
          <a:p>
            <a:fld id="{AA6DAEE0-FD1F-479F-9FAE-112A51AA83F8}" type="slidenum">
              <a:rPr lang="en-IN" smtClean="0"/>
              <a:pPr/>
              <a:t>‹#›</a:t>
            </a:fld>
            <a:endParaRPr lang="en-IN"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F9E9A479-8738-426D-9713-E4EBE85EBEC5}" type="datetimeFigureOut">
              <a:rPr lang="en-US" smtClean="0"/>
              <a:pPr/>
              <a:t>9/18/2017</a:t>
            </a:fld>
            <a:endParaRPr lang="en-IN" dirty="0"/>
          </a:p>
        </p:txBody>
      </p:sp>
      <p:sp>
        <p:nvSpPr>
          <p:cNvPr id="4" name="Footer Placeholder 3"/>
          <p:cNvSpPr>
            <a:spLocks noGrp="1"/>
          </p:cNvSpPr>
          <p:nvPr>
            <p:ph type="ftr" sz="quarter" idx="11"/>
          </p:nvPr>
        </p:nvSpPr>
        <p:spPr/>
        <p:txBody>
          <a:bodyPr/>
          <a:lstStyle/>
          <a:p>
            <a:endParaRPr lang="en-IN" dirty="0"/>
          </a:p>
        </p:txBody>
      </p:sp>
      <p:sp>
        <p:nvSpPr>
          <p:cNvPr id="5" name="Slide Number Placeholder 4"/>
          <p:cNvSpPr>
            <a:spLocks noGrp="1"/>
          </p:cNvSpPr>
          <p:nvPr>
            <p:ph type="sldNum" sz="quarter" idx="12"/>
          </p:nvPr>
        </p:nvSpPr>
        <p:spPr/>
        <p:txBody>
          <a:bodyPr/>
          <a:lstStyle/>
          <a:p>
            <a:fld id="{AA6DAEE0-FD1F-479F-9FAE-112A51AA83F8}" type="slidenum">
              <a:rPr lang="en-IN" smtClean="0"/>
              <a:pPr/>
              <a:t>‹#›</a:t>
            </a:fld>
            <a:endParaRPr lang="en-IN"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E9A479-8738-426D-9713-E4EBE85EBEC5}" type="datetimeFigureOut">
              <a:rPr lang="en-US" smtClean="0"/>
              <a:pPr/>
              <a:t>9/18/2017</a:t>
            </a:fld>
            <a:endParaRPr lang="en-IN" dirty="0"/>
          </a:p>
        </p:txBody>
      </p:sp>
      <p:sp>
        <p:nvSpPr>
          <p:cNvPr id="3" name="Footer Placeholder 2"/>
          <p:cNvSpPr>
            <a:spLocks noGrp="1"/>
          </p:cNvSpPr>
          <p:nvPr>
            <p:ph type="ftr" sz="quarter" idx="11"/>
          </p:nvPr>
        </p:nvSpPr>
        <p:spPr/>
        <p:txBody>
          <a:bodyPr/>
          <a:lstStyle/>
          <a:p>
            <a:endParaRPr lang="en-IN" dirty="0"/>
          </a:p>
        </p:txBody>
      </p:sp>
      <p:sp>
        <p:nvSpPr>
          <p:cNvPr id="4" name="Slide Number Placeholder 3"/>
          <p:cNvSpPr>
            <a:spLocks noGrp="1"/>
          </p:cNvSpPr>
          <p:nvPr>
            <p:ph type="sldNum" sz="quarter" idx="12"/>
          </p:nvPr>
        </p:nvSpPr>
        <p:spPr/>
        <p:txBody>
          <a:bodyPr/>
          <a:lstStyle/>
          <a:p>
            <a:fld id="{AA6DAEE0-FD1F-479F-9FAE-112A51AA83F8}" type="slidenum">
              <a:rPr lang="en-IN" smtClean="0"/>
              <a:pPr/>
              <a:t>‹#›</a:t>
            </a:fld>
            <a:endParaRPr lang="en-IN"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9E9A479-8738-426D-9713-E4EBE85EBEC5}" type="datetimeFigureOut">
              <a:rPr lang="en-US" smtClean="0"/>
              <a:pPr/>
              <a:t>9/18/2017</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AA6DAEE0-FD1F-479F-9FAE-112A51AA83F8}" type="slidenum">
              <a:rPr lang="en-IN" smtClean="0"/>
              <a:pPr/>
              <a:t>‹#›</a:t>
            </a:fld>
            <a:endParaRPr lang="en-IN"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9E9A479-8738-426D-9713-E4EBE85EBEC5}" type="datetimeFigureOut">
              <a:rPr lang="en-US" smtClean="0"/>
              <a:pPr/>
              <a:t>9/18/2017</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AA6DAEE0-FD1F-479F-9FAE-112A51AA83F8}" type="slidenum">
              <a:rPr lang="en-IN" smtClean="0"/>
              <a:pPr/>
              <a:t>‹#›</a:t>
            </a:fld>
            <a:endParaRPr lang="en-IN"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E9A479-8738-426D-9713-E4EBE85EBEC5}" type="datetimeFigureOut">
              <a:rPr lang="en-US" smtClean="0"/>
              <a:pPr/>
              <a:t>9/18/2017</a:t>
            </a:fld>
            <a:endParaRPr lang="en-IN"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6DAEE0-FD1F-479F-9FAE-112A51AA83F8}" type="slidenum">
              <a:rPr lang="en-IN" smtClean="0"/>
              <a:pPr/>
              <a:t>‹#›</a:t>
            </a:fld>
            <a:endParaRPr lang="en-IN"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pcpolytechnic.com/computer/learning.html"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istqbexamcertification.com/what-is-non-functional-testing-testing-of-software-product-characteristics/"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www.pcpolytechnic.com/contact-us.html"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4348" y="500042"/>
            <a:ext cx="7772400" cy="1857388"/>
          </a:xfrm>
        </p:spPr>
        <p:txBody>
          <a:bodyPr>
            <a:normAutofit/>
          </a:bodyPr>
          <a:lstStyle/>
          <a:p>
            <a:r>
              <a:rPr lang="en-US" sz="4000" dirty="0" smtClean="0">
                <a:latin typeface="Algerian" pitchFamily="82" charset="0"/>
              </a:rPr>
              <a:t>Chapter 4: </a:t>
            </a:r>
            <a:br>
              <a:rPr lang="en-US" sz="4000" dirty="0" smtClean="0">
                <a:latin typeface="Algerian" pitchFamily="82" charset="0"/>
              </a:rPr>
            </a:br>
            <a:r>
              <a:rPr lang="en-US" sz="4000" dirty="0" smtClean="0">
                <a:solidFill>
                  <a:schemeClr val="tx2">
                    <a:lumMod val="60000"/>
                    <a:lumOff val="40000"/>
                  </a:schemeClr>
                </a:solidFill>
                <a:latin typeface="Algerian" pitchFamily="82" charset="0"/>
              </a:rPr>
              <a:t>Test Management</a:t>
            </a:r>
            <a:endParaRPr lang="en-IN" sz="4000" dirty="0">
              <a:solidFill>
                <a:schemeClr val="tx2">
                  <a:lumMod val="60000"/>
                  <a:lumOff val="40000"/>
                </a:schemeClr>
              </a:solidFill>
              <a:latin typeface="Algerian" pitchFamily="82" charset="0"/>
            </a:endParaRPr>
          </a:p>
        </p:txBody>
      </p:sp>
      <p:sp>
        <p:nvSpPr>
          <p:cNvPr id="3" name="Subtitle 2"/>
          <p:cNvSpPr>
            <a:spLocks noGrp="1"/>
          </p:cNvSpPr>
          <p:nvPr>
            <p:ph type="subTitle" idx="1"/>
          </p:nvPr>
        </p:nvSpPr>
        <p:spPr>
          <a:xfrm>
            <a:off x="1500166" y="2643182"/>
            <a:ext cx="6400800" cy="3857652"/>
          </a:xfrm>
        </p:spPr>
        <p:txBody>
          <a:bodyPr>
            <a:normAutofit/>
          </a:bodyPr>
          <a:lstStyle/>
          <a:p>
            <a:pPr algn="l">
              <a:buFont typeface="Wingdings" pitchFamily="2" charset="2"/>
              <a:buChar char="ü"/>
            </a:pPr>
            <a:r>
              <a:rPr lang="en-US" b="1" dirty="0" smtClean="0">
                <a:solidFill>
                  <a:srgbClr val="7030A0"/>
                </a:solidFill>
                <a:latin typeface="Agency FB" pitchFamily="34" charset="0"/>
              </a:rPr>
              <a:t>Test Planning</a:t>
            </a:r>
          </a:p>
          <a:p>
            <a:pPr algn="l">
              <a:buFont typeface="Wingdings" pitchFamily="2" charset="2"/>
              <a:buChar char="ü"/>
            </a:pPr>
            <a:r>
              <a:rPr lang="en-US" b="1" dirty="0" smtClean="0">
                <a:solidFill>
                  <a:srgbClr val="7030A0"/>
                </a:solidFill>
                <a:latin typeface="Agency FB" pitchFamily="34" charset="0"/>
              </a:rPr>
              <a:t>Test Management</a:t>
            </a:r>
          </a:p>
          <a:p>
            <a:pPr algn="l">
              <a:buFont typeface="Wingdings" pitchFamily="2" charset="2"/>
              <a:buChar char="ü"/>
            </a:pPr>
            <a:r>
              <a:rPr lang="en-US" b="1" dirty="0" smtClean="0">
                <a:solidFill>
                  <a:srgbClr val="7030A0"/>
                </a:solidFill>
                <a:latin typeface="Agency FB" pitchFamily="34" charset="0"/>
              </a:rPr>
              <a:t>Test Process</a:t>
            </a:r>
          </a:p>
          <a:p>
            <a:pPr algn="l">
              <a:buFont typeface="Wingdings" pitchFamily="2" charset="2"/>
              <a:buChar char="ü"/>
            </a:pPr>
            <a:r>
              <a:rPr lang="en-US" b="1" dirty="0" smtClean="0">
                <a:solidFill>
                  <a:srgbClr val="7030A0"/>
                </a:solidFill>
                <a:latin typeface="Agency FB" pitchFamily="34" charset="0"/>
              </a:rPr>
              <a:t>Test  Reporting</a:t>
            </a:r>
          </a:p>
          <a:p>
            <a:pPr>
              <a:buFont typeface="Wingdings" pitchFamily="2" charset="2"/>
              <a:buChar char="ü"/>
            </a:pPr>
            <a:endParaRPr lang="en-IN" dirty="0"/>
          </a:p>
        </p:txBody>
      </p:sp>
      <p:sp>
        <p:nvSpPr>
          <p:cNvPr id="4" name="TextBox 3"/>
          <p:cNvSpPr txBox="1"/>
          <p:nvPr/>
        </p:nvSpPr>
        <p:spPr>
          <a:xfrm>
            <a:off x="4214810" y="5214950"/>
            <a:ext cx="3857652" cy="369332"/>
          </a:xfrm>
          <a:prstGeom prst="rect">
            <a:avLst/>
          </a:prstGeom>
          <a:noFill/>
        </p:spPr>
        <p:txBody>
          <a:bodyPr wrap="square" rtlCol="0">
            <a:spAutoFit/>
          </a:bodyPr>
          <a:lstStyle/>
          <a:p>
            <a:r>
              <a:rPr lang="en-US" dirty="0" smtClean="0">
                <a:hlinkClick r:id="rId2"/>
              </a:rPr>
              <a:t>Visit to more Learning Resources</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940048"/>
          </a:xfrm>
        </p:spPr>
        <p:txBody>
          <a:bodyPr>
            <a:normAutofit fontScale="90000"/>
          </a:bodyPr>
          <a:lstStyle/>
          <a:p>
            <a:pPr algn="l"/>
            <a:r>
              <a:rPr lang="en-US" u="sng" dirty="0" smtClean="0">
                <a:solidFill>
                  <a:srgbClr val="FF0000"/>
                </a:solidFill>
                <a:latin typeface="Andalus" pitchFamily="18" charset="-78"/>
                <a:cs typeface="Andalus" pitchFamily="18" charset="-78"/>
              </a:rPr>
              <a:t/>
            </a:r>
            <a:br>
              <a:rPr lang="en-US" u="sng" dirty="0" smtClean="0">
                <a:solidFill>
                  <a:srgbClr val="FF0000"/>
                </a:solidFill>
                <a:latin typeface="Andalus" pitchFamily="18" charset="-78"/>
                <a:cs typeface="Andalus" pitchFamily="18" charset="-78"/>
              </a:rPr>
            </a:br>
            <a:r>
              <a:rPr lang="en-US" u="sng" dirty="0" smtClean="0">
                <a:solidFill>
                  <a:srgbClr val="FF0000"/>
                </a:solidFill>
                <a:latin typeface="Andalus" pitchFamily="18" charset="-78"/>
                <a:cs typeface="Andalus" pitchFamily="18" charset="-78"/>
              </a:rPr>
              <a:t>8.Test </a:t>
            </a:r>
            <a:r>
              <a:rPr lang="en-US" b="1" u="sng" dirty="0" smtClean="0">
                <a:solidFill>
                  <a:srgbClr val="FF0000"/>
                </a:solidFill>
                <a:latin typeface="Andalus" pitchFamily="18" charset="-78"/>
                <a:cs typeface="Andalus" pitchFamily="18" charset="-78"/>
              </a:rPr>
              <a:t>Deliverables:</a:t>
            </a:r>
            <a:br>
              <a:rPr lang="en-US" b="1" u="sng" dirty="0" smtClean="0">
                <a:solidFill>
                  <a:srgbClr val="FF0000"/>
                </a:solidFill>
                <a:latin typeface="Andalus" pitchFamily="18" charset="-78"/>
                <a:cs typeface="Andalus" pitchFamily="18" charset="-78"/>
              </a:rPr>
            </a:br>
            <a:r>
              <a:rPr lang="en-US" b="1" u="sng" dirty="0" smtClean="0">
                <a:solidFill>
                  <a:srgbClr val="FF0000"/>
                </a:solidFill>
                <a:latin typeface="Andalus" pitchFamily="18" charset="-78"/>
                <a:cs typeface="Andalus" pitchFamily="18" charset="-78"/>
              </a:rPr>
              <a:t/>
            </a:r>
            <a:br>
              <a:rPr lang="en-US" b="1" u="sng" dirty="0" smtClean="0">
                <a:solidFill>
                  <a:srgbClr val="FF0000"/>
                </a:solidFill>
                <a:latin typeface="Andalus" pitchFamily="18" charset="-78"/>
                <a:cs typeface="Andalus" pitchFamily="18" charset="-78"/>
              </a:rPr>
            </a:br>
            <a:r>
              <a:rPr lang="en-US" sz="2700" dirty="0" smtClean="0">
                <a:latin typeface="Aparajita" pitchFamily="34" charset="0"/>
                <a:cs typeface="Aparajita" pitchFamily="34" charset="0"/>
              </a:rPr>
              <a:t>Test deliverable is any document /Script/Data related to testing which is handover to Client/Stakeholder during or at the end of testing phase.</a:t>
            </a:r>
            <a:br>
              <a:rPr lang="en-US" sz="2700" dirty="0" smtClean="0">
                <a:latin typeface="Aparajita" pitchFamily="34" charset="0"/>
                <a:cs typeface="Aparajita" pitchFamily="34" charset="0"/>
              </a:rPr>
            </a:br>
            <a:r>
              <a:rPr lang="en-US" sz="2700" dirty="0" smtClean="0">
                <a:latin typeface="Aparajita" pitchFamily="34" charset="0"/>
                <a:cs typeface="Aparajita" pitchFamily="34" charset="0"/>
              </a:rPr>
              <a:t>Following are different types of deliverables that are generated at every phase of SDLC:</a:t>
            </a:r>
            <a:br>
              <a:rPr lang="en-US" sz="2700" dirty="0" smtClean="0">
                <a:latin typeface="Aparajita" pitchFamily="34" charset="0"/>
                <a:cs typeface="Aparajita" pitchFamily="34" charset="0"/>
              </a:rPr>
            </a:br>
            <a:endParaRPr lang="en-IN" u="sng" dirty="0">
              <a:solidFill>
                <a:srgbClr val="FF0000"/>
              </a:solidFill>
              <a:latin typeface="Aparajita" pitchFamily="34" charset="0"/>
              <a:cs typeface="Aparajita" pitchFamily="34" charset="0"/>
            </a:endParaRPr>
          </a:p>
        </p:txBody>
      </p:sp>
      <p:sp>
        <p:nvSpPr>
          <p:cNvPr id="3" name="Content Placeholder 2"/>
          <p:cNvSpPr>
            <a:spLocks noGrp="1"/>
          </p:cNvSpPr>
          <p:nvPr>
            <p:ph idx="1"/>
          </p:nvPr>
        </p:nvSpPr>
        <p:spPr>
          <a:xfrm>
            <a:off x="500034" y="3286124"/>
            <a:ext cx="8229600" cy="3214710"/>
          </a:xfrm>
        </p:spPr>
        <p:txBody>
          <a:bodyPr>
            <a:normAutofit/>
          </a:bodyPr>
          <a:lstStyle/>
          <a:p>
            <a:endParaRPr lang="en-US" sz="2800" dirty="0" smtClean="0">
              <a:latin typeface="Arabic Typesetting" pitchFamily="66" charset="-78"/>
              <a:cs typeface="Arabic Typesetting" pitchFamily="66" charset="-78"/>
            </a:endParaRPr>
          </a:p>
          <a:p>
            <a:pPr marL="1771650" lvl="3" indent="-514350">
              <a:buNone/>
            </a:pPr>
            <a:endParaRPr lang="en-IN" sz="1600" dirty="0">
              <a:latin typeface="Arabic Typesetting" pitchFamily="66" charset="-78"/>
              <a:cs typeface="Arabic Typesetting" pitchFamily="66" charset="-78"/>
            </a:endParaRPr>
          </a:p>
        </p:txBody>
      </p:sp>
      <p:pic>
        <p:nvPicPr>
          <p:cNvPr id="7" name="Picture 3"/>
          <p:cNvPicPr>
            <a:picLocks noChangeAspect="1" noChangeArrowheads="1"/>
          </p:cNvPicPr>
          <p:nvPr/>
        </p:nvPicPr>
        <p:blipFill>
          <a:blip r:embed="rId2"/>
          <a:srcRect/>
          <a:stretch>
            <a:fillRect/>
          </a:stretch>
        </p:blipFill>
        <p:spPr bwMode="auto">
          <a:xfrm>
            <a:off x="785786" y="3363913"/>
            <a:ext cx="7643866" cy="299404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3" algn="ctr" rtl="0">
              <a:spcBef>
                <a:spcPct val="0"/>
              </a:spcBef>
            </a:pPr>
            <a:r>
              <a:rPr lang="en-US" sz="4400" dirty="0" smtClean="0">
                <a:solidFill>
                  <a:srgbClr val="FF0000"/>
                </a:solidFill>
                <a:latin typeface="Andalus" pitchFamily="18" charset="-78"/>
                <a:cs typeface="Andalus" pitchFamily="18" charset="-78"/>
              </a:rPr>
              <a:t/>
            </a:r>
            <a:br>
              <a:rPr lang="en-US" sz="4400" dirty="0" smtClean="0">
                <a:solidFill>
                  <a:srgbClr val="FF0000"/>
                </a:solidFill>
                <a:latin typeface="Andalus" pitchFamily="18" charset="-78"/>
                <a:cs typeface="Andalus" pitchFamily="18" charset="-78"/>
              </a:rPr>
            </a:br>
            <a:r>
              <a:rPr lang="en-US" sz="4400" dirty="0" smtClean="0">
                <a:solidFill>
                  <a:srgbClr val="FF0000"/>
                </a:solidFill>
                <a:latin typeface="Andalus" pitchFamily="18" charset="-78"/>
                <a:cs typeface="Andalus" pitchFamily="18" charset="-78"/>
              </a:rPr>
              <a:t>9.Testing </a:t>
            </a:r>
            <a:r>
              <a:rPr lang="en-US" sz="4400" b="1" dirty="0" smtClean="0">
                <a:solidFill>
                  <a:srgbClr val="FF0000"/>
                </a:solidFill>
                <a:latin typeface="Andalus" pitchFamily="18" charset="-78"/>
                <a:cs typeface="Andalus" pitchFamily="18" charset="-78"/>
              </a:rPr>
              <a:t>task</a:t>
            </a:r>
            <a:br>
              <a:rPr lang="en-US" sz="4400" b="1" dirty="0" smtClean="0">
                <a:solidFill>
                  <a:srgbClr val="FF0000"/>
                </a:solidFill>
                <a:latin typeface="Andalus" pitchFamily="18" charset="-78"/>
                <a:cs typeface="Andalus" pitchFamily="18" charset="-78"/>
              </a:rPr>
            </a:br>
            <a:endParaRPr lang="en-IN" sz="4400" dirty="0">
              <a:solidFill>
                <a:srgbClr val="FF0000"/>
              </a:solidFill>
            </a:endParaRPr>
          </a:p>
        </p:txBody>
      </p:sp>
      <p:sp>
        <p:nvSpPr>
          <p:cNvPr id="3" name="Content Placeholder 2"/>
          <p:cNvSpPr>
            <a:spLocks noGrp="1"/>
          </p:cNvSpPr>
          <p:nvPr>
            <p:ph idx="1"/>
          </p:nvPr>
        </p:nvSpPr>
        <p:spPr>
          <a:xfrm>
            <a:off x="457200" y="1357298"/>
            <a:ext cx="8229600" cy="5072098"/>
          </a:xfrm>
        </p:spPr>
        <p:txBody>
          <a:bodyPr>
            <a:normAutofit/>
          </a:bodyPr>
          <a:lstStyle/>
          <a:p>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Uses work break down structure i.e. first various task are identified and then identify dependency among them.</a:t>
            </a:r>
          </a:p>
          <a:p>
            <a:r>
              <a:rPr lang="en-US" sz="2800" dirty="0" smtClean="0">
                <a:latin typeface="Times New Roman" pitchFamily="18" charset="0"/>
                <a:cs typeface="Times New Roman" pitchFamily="18" charset="0"/>
              </a:rPr>
              <a:t>Identify skills for testing</a:t>
            </a:r>
          </a:p>
          <a:p>
            <a:r>
              <a:rPr lang="en-US" sz="2800" dirty="0" smtClean="0">
                <a:latin typeface="Times New Roman" pitchFamily="18" charset="0"/>
                <a:cs typeface="Times New Roman" pitchFamily="18" charset="0"/>
              </a:rPr>
              <a:t>Determine size estimation for testing:</a:t>
            </a:r>
          </a:p>
          <a:p>
            <a:pPr lvl="2"/>
            <a:r>
              <a:rPr lang="en-US" sz="2000" dirty="0" smtClean="0">
                <a:latin typeface="Times New Roman" pitchFamily="18" charset="0"/>
                <a:cs typeface="Times New Roman" pitchFamily="18" charset="0"/>
              </a:rPr>
              <a:t>LOC (Line of Code) or FP (Function Points)</a:t>
            </a:r>
          </a:p>
          <a:p>
            <a:r>
              <a:rPr lang="en-US" sz="2800" dirty="0" smtClean="0">
                <a:latin typeface="Times New Roman" pitchFamily="18" charset="0"/>
                <a:cs typeface="Times New Roman" pitchFamily="18" charset="0"/>
              </a:rPr>
              <a:t>Determine effort estimation for people:</a:t>
            </a:r>
          </a:p>
          <a:p>
            <a:pPr lvl="2"/>
            <a:r>
              <a:rPr lang="en-US" sz="2000" dirty="0" smtClean="0">
                <a:latin typeface="Times New Roman" pitchFamily="18" charset="0"/>
                <a:cs typeface="Times New Roman" pitchFamily="18" charset="0"/>
              </a:rPr>
              <a:t>Days/months/years</a:t>
            </a:r>
          </a:p>
          <a:p>
            <a:endParaRPr lang="en-US" sz="2800" dirty="0" smtClean="0">
              <a:latin typeface="Times New Roman" pitchFamily="18" charset="0"/>
              <a:cs typeface="Times New Roman" pitchFamily="18" charset="0"/>
            </a:endParaRPr>
          </a:p>
          <a:p>
            <a:endParaRPr lang="en-US" dirty="0" smtClean="0"/>
          </a:p>
          <a:p>
            <a:pPr lvl="1">
              <a:buNone/>
            </a:pPr>
            <a:endParaRPr lang="en-IN"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B0F0"/>
                </a:solidFill>
                <a:latin typeface="Algerian" pitchFamily="82" charset="0"/>
              </a:rPr>
              <a:t>Test Management</a:t>
            </a:r>
            <a:endParaRPr lang="en-IN" dirty="0">
              <a:solidFill>
                <a:srgbClr val="00B0F0"/>
              </a:solidFill>
              <a:latin typeface="Algerian" pitchFamily="82" charset="0"/>
            </a:endParaRPr>
          </a:p>
        </p:txBody>
      </p:sp>
      <p:sp>
        <p:nvSpPr>
          <p:cNvPr id="3" name="Content Placeholder 2"/>
          <p:cNvSpPr>
            <a:spLocks noGrp="1"/>
          </p:cNvSpPr>
          <p:nvPr>
            <p:ph idx="1"/>
          </p:nvPr>
        </p:nvSpPr>
        <p:spPr>
          <a:xfrm>
            <a:off x="457200" y="1357298"/>
            <a:ext cx="8229600" cy="5000660"/>
          </a:xfrm>
        </p:spPr>
        <p:txBody>
          <a:bodyPr>
            <a:normAutofit/>
          </a:bodyPr>
          <a:lstStyle/>
          <a:p>
            <a:r>
              <a:rPr lang="en-US" sz="2800" dirty="0" smtClean="0">
                <a:latin typeface="Times New Roman" pitchFamily="18" charset="0"/>
                <a:cs typeface="Times New Roman" pitchFamily="18" charset="0"/>
              </a:rPr>
              <a:t>It refers to the activity of managing the S/W testing process</a:t>
            </a:r>
          </a:p>
          <a:p>
            <a:r>
              <a:rPr lang="en-US" sz="2800" dirty="0" smtClean="0">
                <a:latin typeface="Times New Roman" pitchFamily="18" charset="0"/>
                <a:cs typeface="Times New Roman" pitchFamily="18" charset="0"/>
              </a:rPr>
              <a:t>Test management allows different teams to plan , develop , execute and access all testing activities.</a:t>
            </a:r>
          </a:p>
          <a:p>
            <a:pPr marL="1428750" lvl="2" indent="-514350">
              <a:buFont typeface="+mj-lt"/>
              <a:buAutoNum type="arabicPeriod"/>
            </a:pPr>
            <a:r>
              <a:rPr lang="en-US" sz="2800" dirty="0" smtClean="0">
                <a:solidFill>
                  <a:srgbClr val="C00000"/>
                </a:solidFill>
                <a:latin typeface="Times New Roman" pitchFamily="18" charset="0"/>
                <a:cs typeface="Times New Roman" pitchFamily="18" charset="0"/>
              </a:rPr>
              <a:t>Standards:</a:t>
            </a:r>
          </a:p>
          <a:p>
            <a:pPr marL="1828800" lvl="3" indent="-457200">
              <a:buNone/>
            </a:pPr>
            <a:r>
              <a:rPr lang="en-US" sz="2400" dirty="0" smtClean="0">
                <a:solidFill>
                  <a:srgbClr val="00B0F0"/>
                </a:solidFill>
                <a:latin typeface="Times New Roman" pitchFamily="18" charset="0"/>
                <a:cs typeface="Times New Roman" pitchFamily="18" charset="0"/>
              </a:rPr>
              <a:t>1.Internal Standards:</a:t>
            </a:r>
          </a:p>
          <a:p>
            <a:pPr marL="1828800" lvl="3" indent="-457200">
              <a:buNone/>
            </a:pPr>
            <a:r>
              <a:rPr lang="en-US" sz="2400" dirty="0" smtClean="0">
                <a:solidFill>
                  <a:srgbClr val="00B0F0"/>
                </a:solidFill>
                <a:latin typeface="Times New Roman" pitchFamily="18" charset="0"/>
                <a:cs typeface="Times New Roman" pitchFamily="18" charset="0"/>
              </a:rPr>
              <a:t>2. External standards: </a:t>
            </a:r>
            <a:r>
              <a:rPr lang="en-US" sz="2400" dirty="0" smtClean="0">
                <a:latin typeface="Times New Roman" pitchFamily="18" charset="0"/>
                <a:cs typeface="Times New Roman" pitchFamily="18" charset="0"/>
              </a:rPr>
              <a:t>Customer,National,International</a:t>
            </a:r>
          </a:p>
          <a:p>
            <a:pPr marL="1428750" lvl="2" indent="-514350">
              <a:buFont typeface="+mj-lt"/>
              <a:buAutoNum type="arabicPeriod"/>
            </a:pPr>
            <a:r>
              <a:rPr lang="en-US" sz="2800" dirty="0" smtClean="0">
                <a:solidFill>
                  <a:srgbClr val="C00000"/>
                </a:solidFill>
                <a:latin typeface="Times New Roman" pitchFamily="18" charset="0"/>
                <a:cs typeface="Times New Roman" pitchFamily="18" charset="0"/>
              </a:rPr>
              <a:t>Test Infrastructure Management</a:t>
            </a:r>
          </a:p>
          <a:p>
            <a:pPr marL="1428750" lvl="2" indent="-514350">
              <a:buFont typeface="+mj-lt"/>
              <a:buAutoNum type="arabicPeriod"/>
            </a:pPr>
            <a:r>
              <a:rPr lang="en-US" sz="2800" dirty="0" smtClean="0">
                <a:solidFill>
                  <a:srgbClr val="C00000"/>
                </a:solidFill>
                <a:latin typeface="Times New Roman" pitchFamily="18" charset="0"/>
                <a:cs typeface="Times New Roman" pitchFamily="18" charset="0"/>
              </a:rPr>
              <a:t>Test People/Team Management</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latin typeface="Andalus" pitchFamily="18" charset="-78"/>
                <a:cs typeface="Andalus" pitchFamily="18" charset="-78"/>
              </a:rPr>
              <a:t>1.Standards</a:t>
            </a:r>
            <a:br>
              <a:rPr lang="en-US" dirty="0" smtClean="0">
                <a:solidFill>
                  <a:srgbClr val="FF0000"/>
                </a:solidFill>
                <a:latin typeface="Andalus" pitchFamily="18" charset="-78"/>
                <a:cs typeface="Andalus" pitchFamily="18" charset="-78"/>
              </a:rPr>
            </a:br>
            <a:r>
              <a:rPr lang="en-US" sz="3600" dirty="0" smtClean="0">
                <a:latin typeface="Andalus" pitchFamily="18" charset="-78"/>
                <a:cs typeface="Andalus" pitchFamily="18" charset="-78"/>
              </a:rPr>
              <a:t>It controls the activities under testing</a:t>
            </a:r>
            <a:endParaRPr lang="en-IN" sz="3600" dirty="0">
              <a:latin typeface="Andalus" pitchFamily="18" charset="-78"/>
              <a:cs typeface="Andalus" pitchFamily="18" charset="-78"/>
            </a:endParaRPr>
          </a:p>
        </p:txBody>
      </p:sp>
      <p:pic>
        <p:nvPicPr>
          <p:cNvPr id="4" name="Content Placeholder 3"/>
          <p:cNvPicPr>
            <a:picLocks noGrp="1"/>
          </p:cNvPicPr>
          <p:nvPr>
            <p:ph idx="1"/>
          </p:nvPr>
        </p:nvPicPr>
        <p:blipFill>
          <a:blip r:embed="rId2"/>
          <a:srcRect/>
          <a:stretch>
            <a:fillRect/>
          </a:stretch>
        </p:blipFill>
        <p:spPr bwMode="auto">
          <a:xfrm>
            <a:off x="714349" y="1571612"/>
            <a:ext cx="8215370" cy="492922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2" algn="ctr" rtl="0">
              <a:spcBef>
                <a:spcPct val="0"/>
              </a:spcBef>
            </a:pPr>
            <a:r>
              <a:rPr lang="en-US" sz="4400" dirty="0" smtClean="0">
                <a:solidFill>
                  <a:srgbClr val="C00000"/>
                </a:solidFill>
                <a:latin typeface="Andalus" pitchFamily="18" charset="-78"/>
                <a:cs typeface="Andalus" pitchFamily="18" charset="-78"/>
              </a:rPr>
              <a:t/>
            </a:r>
            <a:br>
              <a:rPr lang="en-US" sz="4400" dirty="0" smtClean="0">
                <a:solidFill>
                  <a:srgbClr val="C00000"/>
                </a:solidFill>
                <a:latin typeface="Andalus" pitchFamily="18" charset="-78"/>
                <a:cs typeface="Andalus" pitchFamily="18" charset="-78"/>
              </a:rPr>
            </a:br>
            <a:r>
              <a:rPr lang="en-US" sz="4400" dirty="0" smtClean="0">
                <a:solidFill>
                  <a:srgbClr val="C00000"/>
                </a:solidFill>
                <a:latin typeface="Andalus" pitchFamily="18" charset="-78"/>
                <a:cs typeface="Andalus" pitchFamily="18" charset="-78"/>
              </a:rPr>
              <a:t>2.Test Infrastructure Management</a:t>
            </a:r>
            <a:br>
              <a:rPr lang="en-US" sz="4400" dirty="0" smtClean="0">
                <a:solidFill>
                  <a:srgbClr val="C00000"/>
                </a:solidFill>
                <a:latin typeface="Andalus" pitchFamily="18" charset="-78"/>
                <a:cs typeface="Andalus" pitchFamily="18" charset="-78"/>
              </a:rPr>
            </a:br>
            <a:endParaRPr lang="en-IN" sz="4400" dirty="0">
              <a:latin typeface="Andalus" pitchFamily="18" charset="-78"/>
              <a:cs typeface="Andalus" pitchFamily="18" charset="-78"/>
            </a:endParaRPr>
          </a:p>
        </p:txBody>
      </p:sp>
      <p:sp>
        <p:nvSpPr>
          <p:cNvPr id="3" name="Content Placeholder 2"/>
          <p:cNvSpPr>
            <a:spLocks noGrp="1"/>
          </p:cNvSpPr>
          <p:nvPr>
            <p:ph idx="1"/>
          </p:nvPr>
        </p:nvSpPr>
        <p:spPr/>
        <p:txBody>
          <a:bodyPr/>
          <a:lstStyle/>
          <a:p>
            <a:r>
              <a:rPr lang="en-US" sz="2000" dirty="0" smtClean="0">
                <a:latin typeface="Times New Roman" pitchFamily="18" charset="0"/>
                <a:cs typeface="Times New Roman" pitchFamily="18" charset="0"/>
              </a:rPr>
              <a:t>More stability , Continuity and reliability is provided to automation testing by providing stronger infrastructure .</a:t>
            </a:r>
          </a:p>
          <a:p>
            <a:r>
              <a:rPr lang="en-US" sz="2000" dirty="0" smtClean="0">
                <a:latin typeface="Times New Roman" pitchFamily="18" charset="0"/>
                <a:cs typeface="Times New Roman" pitchFamily="18" charset="0"/>
              </a:rPr>
              <a:t>It is used for supporting automated and manual s/w testing</a:t>
            </a:r>
          </a:p>
          <a:p>
            <a:r>
              <a:rPr lang="en-US" sz="2000" dirty="0" smtClean="0">
                <a:latin typeface="Times New Roman" pitchFamily="18" charset="0"/>
                <a:cs typeface="Times New Roman" pitchFamily="18" charset="0"/>
              </a:rPr>
              <a:t>Testing infrastructure includes</a:t>
            </a:r>
            <a:r>
              <a:rPr lang="en-US" dirty="0" smtClean="0"/>
              <a:t>:</a:t>
            </a:r>
          </a:p>
          <a:p>
            <a:pPr marL="971550" lvl="1" indent="-514350">
              <a:buFont typeface="+mj-lt"/>
              <a:buAutoNum type="arabicPeriod"/>
            </a:pPr>
            <a:r>
              <a:rPr lang="en-US" sz="2000" dirty="0" smtClean="0">
                <a:latin typeface="Times New Roman" pitchFamily="18" charset="0"/>
                <a:cs typeface="Times New Roman" pitchFamily="18" charset="0"/>
              </a:rPr>
              <a:t>Test plan document</a:t>
            </a:r>
          </a:p>
          <a:p>
            <a:pPr marL="971550" lvl="1" indent="-514350">
              <a:buFont typeface="+mj-lt"/>
              <a:buAutoNum type="arabicPeriod"/>
            </a:pPr>
            <a:r>
              <a:rPr lang="en-US" sz="2000" dirty="0" smtClean="0">
                <a:latin typeface="Times New Roman" pitchFamily="18" charset="0"/>
                <a:cs typeface="Times New Roman" pitchFamily="18" charset="0"/>
              </a:rPr>
              <a:t>Test Cases (Planned and Designed)</a:t>
            </a:r>
          </a:p>
          <a:p>
            <a:pPr marL="971550" lvl="1" indent="-514350">
              <a:buFont typeface="+mj-lt"/>
              <a:buAutoNum type="arabicPeriod"/>
            </a:pPr>
            <a:r>
              <a:rPr lang="en-US" sz="2000" dirty="0" smtClean="0">
                <a:latin typeface="Times New Roman" pitchFamily="18" charset="0"/>
                <a:cs typeface="Times New Roman" pitchFamily="18" charset="0"/>
              </a:rPr>
              <a:t>Test environment (back end and front end)</a:t>
            </a:r>
          </a:p>
          <a:p>
            <a:pPr marL="971550" lvl="1" indent="-514350">
              <a:buFont typeface="+mj-lt"/>
              <a:buAutoNum type="arabicPeriod"/>
            </a:pPr>
            <a:r>
              <a:rPr lang="en-US" sz="2000" dirty="0" smtClean="0">
                <a:latin typeface="Times New Roman" pitchFamily="18" charset="0"/>
                <a:cs typeface="Times New Roman" pitchFamily="18" charset="0"/>
              </a:rPr>
              <a:t>Defect tracking database</a:t>
            </a:r>
          </a:p>
          <a:p>
            <a:pPr marL="971550" lvl="1" indent="-514350">
              <a:buFont typeface="+mj-lt"/>
              <a:buAutoNum type="arabicPeriod"/>
            </a:pPr>
            <a:r>
              <a:rPr lang="en-US" sz="2000" dirty="0" smtClean="0">
                <a:latin typeface="Times New Roman" pitchFamily="18" charset="0"/>
                <a:cs typeface="Times New Roman" pitchFamily="18" charset="0"/>
              </a:rPr>
              <a:t>Version control System</a:t>
            </a:r>
          </a:p>
          <a:p>
            <a:pPr marL="971550" lvl="1" indent="-514350">
              <a:buFont typeface="+mj-lt"/>
              <a:buAutoNum type="arabicPeriod"/>
            </a:pPr>
            <a:r>
              <a:rPr lang="en-US" sz="2000" dirty="0" smtClean="0">
                <a:latin typeface="Times New Roman" pitchFamily="18" charset="0"/>
                <a:cs typeface="Times New Roman" pitchFamily="18" charset="0"/>
              </a:rPr>
              <a:t>Requirement tracing tools</a:t>
            </a:r>
          </a:p>
          <a:p>
            <a:pPr marL="971550" lvl="1" indent="-514350">
              <a:buFont typeface="+mj-lt"/>
              <a:buAutoNum type="arabicPeriod"/>
            </a:pPr>
            <a:r>
              <a:rPr lang="en-US" sz="2000" dirty="0" smtClean="0">
                <a:latin typeface="Times New Roman" pitchFamily="18" charset="0"/>
                <a:cs typeface="Times New Roman" pitchFamily="18" charset="0"/>
              </a:rPr>
              <a:t>Test Labs</a:t>
            </a:r>
          </a:p>
          <a:p>
            <a:pPr marL="971550" lvl="1" indent="-514350">
              <a:buFont typeface="+mj-lt"/>
              <a:buAutoNum type="arabicPeriod"/>
            </a:pPr>
            <a:endParaRPr lang="en-US" dirty="0" smtClean="0"/>
          </a:p>
          <a:p>
            <a:pPr lvl="1"/>
            <a:endParaRPr lang="en-IN"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2" algn="ctr" rtl="0">
              <a:spcBef>
                <a:spcPct val="0"/>
              </a:spcBef>
            </a:pPr>
            <a:r>
              <a:rPr lang="en-US" sz="4400" dirty="0" smtClean="0">
                <a:solidFill>
                  <a:srgbClr val="C00000"/>
                </a:solidFill>
                <a:latin typeface="Andalus" pitchFamily="18" charset="-78"/>
                <a:cs typeface="Andalus" pitchFamily="18" charset="-78"/>
              </a:rPr>
              <a:t/>
            </a:r>
            <a:br>
              <a:rPr lang="en-US" sz="4400" dirty="0" smtClean="0">
                <a:solidFill>
                  <a:srgbClr val="C00000"/>
                </a:solidFill>
                <a:latin typeface="Andalus" pitchFamily="18" charset="-78"/>
                <a:cs typeface="Andalus" pitchFamily="18" charset="-78"/>
              </a:rPr>
            </a:br>
            <a:r>
              <a:rPr lang="en-US" sz="4400" dirty="0" smtClean="0">
                <a:solidFill>
                  <a:srgbClr val="C00000"/>
                </a:solidFill>
                <a:latin typeface="Andalus" pitchFamily="18" charset="-78"/>
                <a:cs typeface="Andalus" pitchFamily="18" charset="-78"/>
              </a:rPr>
              <a:t>3.Test People Management</a:t>
            </a:r>
            <a:br>
              <a:rPr lang="en-US" sz="4400" dirty="0" smtClean="0">
                <a:solidFill>
                  <a:srgbClr val="C00000"/>
                </a:solidFill>
                <a:latin typeface="Andalus" pitchFamily="18" charset="-78"/>
                <a:cs typeface="Andalus" pitchFamily="18" charset="-78"/>
              </a:rPr>
            </a:br>
            <a:endParaRPr lang="en-IN" sz="4400" dirty="0">
              <a:latin typeface="Andalus" pitchFamily="18" charset="-78"/>
              <a:cs typeface="Andalus" pitchFamily="18" charset="-78"/>
            </a:endParaRPr>
          </a:p>
        </p:txBody>
      </p:sp>
      <p:sp>
        <p:nvSpPr>
          <p:cNvPr id="3" name="Content Placeholder 2"/>
          <p:cNvSpPr>
            <a:spLocks noGrp="1"/>
          </p:cNvSpPr>
          <p:nvPr>
            <p:ph idx="1"/>
          </p:nvPr>
        </p:nvSpPr>
        <p:spPr>
          <a:xfrm>
            <a:off x="457200" y="1428736"/>
            <a:ext cx="8229600" cy="4697427"/>
          </a:xfrm>
        </p:spPr>
        <p:txBody>
          <a:bodyPr>
            <a:normAutofit/>
          </a:bodyPr>
          <a:lstStyle/>
          <a:p>
            <a:r>
              <a:rPr lang="en-US" sz="2000" dirty="0" smtClean="0">
                <a:latin typeface="Times New Roman" pitchFamily="18" charset="0"/>
                <a:cs typeface="Times New Roman" pitchFamily="18" charset="0"/>
              </a:rPr>
              <a:t>Test team is formed with people with various skill and experience level.</a:t>
            </a:r>
          </a:p>
          <a:p>
            <a:r>
              <a:rPr lang="en-US" sz="2000" dirty="0" smtClean="0">
                <a:latin typeface="Times New Roman" pitchFamily="18" charset="0"/>
                <a:cs typeface="Times New Roman" pitchFamily="18" charset="0"/>
              </a:rPr>
              <a:t>So to maximize quality their is need to mange a peoples which can be done by test lead.</a:t>
            </a:r>
          </a:p>
          <a:p>
            <a:r>
              <a:rPr lang="en-US" sz="2000" b="1" dirty="0" smtClean="0">
                <a:latin typeface="Times New Roman" pitchFamily="18" charset="0"/>
                <a:cs typeface="Times New Roman" pitchFamily="18" charset="0"/>
              </a:rPr>
              <a:t>Responsibilities of test lead:</a:t>
            </a:r>
          </a:p>
          <a:p>
            <a:pPr marL="800100" lvl="1" indent="-342900">
              <a:buFont typeface="+mj-lt"/>
              <a:buAutoNum type="arabicPeriod"/>
            </a:pPr>
            <a:r>
              <a:rPr lang="en-US" sz="2000" dirty="0" smtClean="0">
                <a:latin typeface="Times New Roman" pitchFamily="18" charset="0"/>
                <a:cs typeface="Times New Roman" pitchFamily="18" charset="0"/>
              </a:rPr>
              <a:t>Identify how the test team will formed.</a:t>
            </a:r>
          </a:p>
          <a:p>
            <a:pPr marL="800100" lvl="1" indent="-342900">
              <a:buFont typeface="+mj-lt"/>
              <a:buAutoNum type="arabicPeriod"/>
            </a:pPr>
            <a:r>
              <a:rPr lang="en-US" sz="2000" dirty="0" smtClean="0">
                <a:latin typeface="Times New Roman" pitchFamily="18" charset="0"/>
                <a:cs typeface="Times New Roman" pitchFamily="18" charset="0"/>
              </a:rPr>
              <a:t>Identify scope of testing.</a:t>
            </a:r>
          </a:p>
          <a:p>
            <a:pPr marL="800100" lvl="1" indent="-342900">
              <a:buFont typeface="+mj-lt"/>
              <a:buAutoNum type="arabicPeriod"/>
            </a:pPr>
            <a:r>
              <a:rPr lang="en-US" sz="2000" dirty="0" smtClean="0">
                <a:latin typeface="Times New Roman" pitchFamily="18" charset="0"/>
                <a:cs typeface="Times New Roman" pitchFamily="18" charset="0"/>
              </a:rPr>
              <a:t>Put out the test plan</a:t>
            </a:r>
          </a:p>
          <a:p>
            <a:pPr marL="800100" lvl="1" indent="-342900">
              <a:buFont typeface="+mj-lt"/>
              <a:buAutoNum type="arabicPeriod"/>
            </a:pPr>
            <a:r>
              <a:rPr lang="en-US" sz="2000" dirty="0" smtClean="0">
                <a:latin typeface="Times New Roman" pitchFamily="18" charset="0"/>
                <a:cs typeface="Times New Roman" pitchFamily="18" charset="0"/>
              </a:rPr>
              <a:t>Check what skills required for available resources.</a:t>
            </a:r>
          </a:p>
          <a:p>
            <a:pPr marL="800100" lvl="1" indent="-342900">
              <a:buFont typeface="+mj-lt"/>
              <a:buAutoNum type="arabicPeriod"/>
            </a:pPr>
            <a:r>
              <a:rPr lang="en-US" sz="2000" dirty="0" smtClean="0">
                <a:latin typeface="Times New Roman" pitchFamily="18" charset="0"/>
                <a:cs typeface="Times New Roman" pitchFamily="18" charset="0"/>
              </a:rPr>
              <a:t>Identify tools for test reporting , test management , test automation etc</a:t>
            </a:r>
          </a:p>
          <a:p>
            <a:pPr marL="800100" lvl="1" indent="-342900">
              <a:buFont typeface="+mj-lt"/>
              <a:buAutoNum type="arabicPeriod"/>
            </a:pPr>
            <a:r>
              <a:rPr lang="en-US" sz="2000" dirty="0" smtClean="0">
                <a:latin typeface="Times New Roman" pitchFamily="18" charset="0"/>
                <a:cs typeface="Times New Roman" pitchFamily="18" charset="0"/>
              </a:rPr>
              <a:t>Provide training for team</a:t>
            </a:r>
          </a:p>
          <a:p>
            <a:pPr marL="800100" lvl="1" indent="-342900">
              <a:buFont typeface="+mj-lt"/>
              <a:buAutoNum type="arabicPeriod"/>
            </a:pPr>
            <a:r>
              <a:rPr lang="en-US" sz="2000" dirty="0" smtClean="0">
                <a:latin typeface="Times New Roman" pitchFamily="18" charset="0"/>
                <a:cs typeface="Times New Roman" pitchFamily="18" charset="0"/>
              </a:rPr>
              <a:t>Create healthy environment for all resources to gain maximum throughput</a:t>
            </a:r>
            <a:r>
              <a:rPr lang="en-US" sz="1600" dirty="0" smtClean="0">
                <a:latin typeface="Times New Roman" pitchFamily="18" charset="0"/>
                <a:cs typeface="Times New Roman" pitchFamily="18" charset="0"/>
              </a:rPr>
              <a:t>.</a:t>
            </a:r>
            <a:endParaRPr lang="en-IN" sz="1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714356"/>
            <a:ext cx="8229600" cy="5715040"/>
          </a:xfrm>
        </p:spPr>
        <p:txBody>
          <a:bodyPr>
            <a:normAutofit lnSpcReduction="10000"/>
          </a:bodyPr>
          <a:lstStyle/>
          <a:p>
            <a:pPr>
              <a:buNone/>
            </a:pPr>
            <a:endParaRPr lang="en-US" b="1" u="sng" dirty="0" smtClean="0">
              <a:latin typeface="Times New Roman" pitchFamily="18" charset="0"/>
              <a:cs typeface="Times New Roman" pitchFamily="18" charset="0"/>
            </a:endParaRPr>
          </a:p>
          <a:p>
            <a:r>
              <a:rPr lang="en-US" b="1" u="sng" dirty="0" smtClean="0">
                <a:latin typeface="Times New Roman" pitchFamily="18" charset="0"/>
                <a:cs typeface="Times New Roman" pitchFamily="18" charset="0"/>
              </a:rPr>
              <a:t>Test team management activities:</a:t>
            </a:r>
          </a:p>
          <a:p>
            <a:endParaRPr lang="en-US" sz="2800" dirty="0" smtClean="0">
              <a:latin typeface="Times New Roman" pitchFamily="18" charset="0"/>
              <a:cs typeface="Times New Roman" pitchFamily="18" charset="0"/>
            </a:endParaRPr>
          </a:p>
          <a:p>
            <a:pPr marL="971550" lvl="1" indent="-514350">
              <a:buFont typeface="+mj-lt"/>
              <a:buAutoNum type="arabicPeriod"/>
            </a:pPr>
            <a:r>
              <a:rPr lang="en-US" sz="2400" dirty="0" smtClean="0">
                <a:latin typeface="Times New Roman" pitchFamily="18" charset="0"/>
                <a:cs typeface="Times New Roman" pitchFamily="18" charset="0"/>
              </a:rPr>
              <a:t>Initiate test planning activities</a:t>
            </a:r>
          </a:p>
          <a:p>
            <a:pPr marL="971550" lvl="1" indent="-514350">
              <a:buFont typeface="+mj-lt"/>
              <a:buAutoNum type="arabicPeriod"/>
            </a:pPr>
            <a:r>
              <a:rPr lang="en-US" sz="2400" dirty="0" smtClean="0">
                <a:latin typeface="Times New Roman" pitchFamily="18" charset="0"/>
                <a:cs typeface="Times New Roman" pitchFamily="18" charset="0"/>
              </a:rPr>
              <a:t>Encourage the team to conduct review meetings </a:t>
            </a:r>
          </a:p>
          <a:p>
            <a:pPr marL="971550" lvl="1" indent="-514350">
              <a:buFont typeface="+mj-lt"/>
              <a:buAutoNum type="arabicPeriod"/>
            </a:pPr>
            <a:r>
              <a:rPr lang="en-US" sz="2400" dirty="0" smtClean="0">
                <a:latin typeface="Times New Roman" pitchFamily="18" charset="0"/>
                <a:cs typeface="Times New Roman" pitchFamily="18" charset="0"/>
              </a:rPr>
              <a:t>Monitor test progress</a:t>
            </a:r>
          </a:p>
          <a:p>
            <a:pPr marL="971550" lvl="1" indent="-514350">
              <a:buFont typeface="+mj-lt"/>
              <a:buAutoNum type="arabicPeriod"/>
            </a:pPr>
            <a:r>
              <a:rPr lang="en-US" sz="2400" dirty="0" smtClean="0">
                <a:latin typeface="Times New Roman" pitchFamily="18" charset="0"/>
                <a:cs typeface="Times New Roman" pitchFamily="18" charset="0"/>
              </a:rPr>
              <a:t>Check available resources and reallocate them as required</a:t>
            </a:r>
          </a:p>
          <a:p>
            <a:pPr marL="971550" lvl="1" indent="-514350">
              <a:buFont typeface="+mj-lt"/>
              <a:buAutoNum type="arabicPeriod"/>
            </a:pPr>
            <a:r>
              <a:rPr lang="en-US" sz="2400" dirty="0" smtClean="0">
                <a:latin typeface="Times New Roman" pitchFamily="18" charset="0"/>
                <a:cs typeface="Times New Roman" pitchFamily="18" charset="0"/>
              </a:rPr>
              <a:t>Check for any delays in schedule</a:t>
            </a:r>
          </a:p>
          <a:p>
            <a:pPr marL="971550" lvl="1" indent="-514350">
              <a:buFont typeface="+mj-lt"/>
              <a:buAutoNum type="arabicPeriod"/>
            </a:pPr>
            <a:r>
              <a:rPr lang="en-US" sz="2400" dirty="0" smtClean="0">
                <a:latin typeface="Times New Roman" pitchFamily="18" charset="0"/>
                <a:cs typeface="Times New Roman" pitchFamily="18" charset="0"/>
              </a:rPr>
              <a:t>Discuss and resolve issues of testers</a:t>
            </a:r>
          </a:p>
          <a:p>
            <a:pPr marL="971550" lvl="1" indent="-514350">
              <a:buFont typeface="+mj-lt"/>
              <a:buAutoNum type="arabicPeriod"/>
            </a:pPr>
            <a:r>
              <a:rPr lang="en-US" sz="2400" dirty="0" smtClean="0">
                <a:latin typeface="Times New Roman" pitchFamily="18" charset="0"/>
                <a:cs typeface="Times New Roman" pitchFamily="18" charset="0"/>
              </a:rPr>
              <a:t>Prepare plan to resolve risk</a:t>
            </a:r>
          </a:p>
          <a:p>
            <a:pPr marL="971550" lvl="1" indent="-514350">
              <a:buFont typeface="+mj-lt"/>
              <a:buAutoNum type="arabicPeriod"/>
            </a:pPr>
            <a:r>
              <a:rPr lang="en-US" sz="2400" dirty="0" smtClean="0">
                <a:latin typeface="Times New Roman" pitchFamily="18" charset="0"/>
                <a:cs typeface="Times New Roman" pitchFamily="18" charset="0"/>
              </a:rPr>
              <a:t>Initiate timely status to the stakeholders and management.</a:t>
            </a:r>
          </a:p>
          <a:p>
            <a:pPr marL="971550" lvl="1" indent="-514350">
              <a:buFont typeface="+mj-lt"/>
              <a:buAutoNum type="arabicPeriod"/>
            </a:pPr>
            <a:r>
              <a:rPr lang="en-US" sz="2400" dirty="0" smtClean="0">
                <a:latin typeface="Times New Roman" pitchFamily="18" charset="0"/>
                <a:cs typeface="Times New Roman" pitchFamily="18" charset="0"/>
              </a:rPr>
              <a:t>Bridges gap between the testing team and the management.</a:t>
            </a:r>
          </a:p>
          <a:p>
            <a:pPr marL="971550" lvl="1" indent="-514350">
              <a:buFont typeface="+mj-lt"/>
              <a:buAutoNum type="arabicPeriod"/>
            </a:pPr>
            <a:endParaRPr lang="en-US" dirty="0" smtClean="0"/>
          </a:p>
          <a:p>
            <a:pPr marL="971550" lvl="1" indent="-514350">
              <a:buFont typeface="+mj-lt"/>
              <a:buAutoNum type="arabicPeriod"/>
            </a:pPr>
            <a:endParaRPr lang="en-US" dirty="0" smtClean="0"/>
          </a:p>
        </p:txBody>
      </p:sp>
      <p:sp>
        <p:nvSpPr>
          <p:cNvPr id="4" name="Title 3"/>
          <p:cNvSpPr>
            <a:spLocks noGrp="1"/>
          </p:cNvSpPr>
          <p:nvPr>
            <p:ph type="title"/>
          </p:nvPr>
        </p:nvSpPr>
        <p:spPr>
          <a:xfrm>
            <a:off x="457200" y="274638"/>
            <a:ext cx="8229600" cy="153966"/>
          </a:xfrm>
        </p:spPr>
        <p:txBody>
          <a:bodyPr>
            <a:normAutofit fontScale="90000"/>
          </a:bodyPr>
          <a:lstStyle/>
          <a:p>
            <a:endParaRPr lang="en-IN"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solidFill>
                  <a:srgbClr val="FF0000"/>
                </a:solidFill>
                <a:latin typeface="Andalus" pitchFamily="18" charset="-78"/>
                <a:cs typeface="Andalus" pitchFamily="18" charset="-78"/>
              </a:rPr>
              <a:t>3.Test Process</a:t>
            </a:r>
            <a:endParaRPr lang="en-IN" dirty="0">
              <a:solidFill>
                <a:srgbClr val="FF0000"/>
              </a:solidFill>
              <a:latin typeface="Andalus" pitchFamily="18" charset="-78"/>
              <a:cs typeface="Andalus" pitchFamily="18" charset="-78"/>
            </a:endParaRPr>
          </a:p>
        </p:txBody>
      </p:sp>
      <p:sp>
        <p:nvSpPr>
          <p:cNvPr id="3" name="Content Placeholder 2"/>
          <p:cNvSpPr>
            <a:spLocks noGrp="1"/>
          </p:cNvSpPr>
          <p:nvPr>
            <p:ph idx="1"/>
          </p:nvPr>
        </p:nvSpPr>
        <p:spPr/>
        <p:txBody>
          <a:bodyPr/>
          <a:lstStyle/>
          <a:p>
            <a:r>
              <a:rPr lang="en-IN" dirty="0" smtClean="0"/>
              <a:t>Testing is not a single activity instead it’s a set of number of processes.</a:t>
            </a:r>
          </a:p>
          <a:p>
            <a:r>
              <a:rPr lang="en-IN" dirty="0" smtClean="0"/>
              <a:t>It includes following activities:</a:t>
            </a:r>
          </a:p>
          <a:p>
            <a:pPr marL="971550" lvl="1" indent="-514350">
              <a:buFont typeface="+mj-lt"/>
              <a:buAutoNum type="arabicPeriod"/>
            </a:pPr>
            <a:r>
              <a:rPr lang="en-IN" dirty="0" smtClean="0"/>
              <a:t>Base Lining a Test Plan</a:t>
            </a:r>
          </a:p>
          <a:p>
            <a:pPr marL="971550" lvl="1" indent="-514350">
              <a:buFont typeface="+mj-lt"/>
              <a:buAutoNum type="arabicPeriod"/>
            </a:pPr>
            <a:r>
              <a:rPr lang="en-IN" dirty="0" smtClean="0"/>
              <a:t>Test Case Specification</a:t>
            </a:r>
          </a:p>
          <a:p>
            <a:pPr marL="971550" lvl="1" indent="-514350">
              <a:buFont typeface="+mj-lt"/>
              <a:buAutoNum type="arabicPeriod"/>
            </a:pPr>
            <a:r>
              <a:rPr lang="en-IN" dirty="0" smtClean="0"/>
              <a:t>Update of Traceability Matrix</a:t>
            </a:r>
            <a:endParaRPr lang="en-IN"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solidFill>
                  <a:srgbClr val="FF0000"/>
                </a:solidFill>
                <a:latin typeface="Andalus" pitchFamily="18" charset="-78"/>
                <a:cs typeface="Andalus" pitchFamily="18" charset="-78"/>
              </a:rPr>
              <a:t>1.Base Lining a Test Plan</a:t>
            </a:r>
            <a:endParaRPr lang="en-IN" dirty="0">
              <a:solidFill>
                <a:srgbClr val="FF0000"/>
              </a:solidFill>
              <a:latin typeface="Andalus" pitchFamily="18" charset="-78"/>
              <a:cs typeface="Andalus" pitchFamily="18" charset="-78"/>
            </a:endParaRPr>
          </a:p>
        </p:txBody>
      </p:sp>
      <p:sp>
        <p:nvSpPr>
          <p:cNvPr id="3" name="Content Placeholder 2"/>
          <p:cNvSpPr>
            <a:spLocks noGrp="1"/>
          </p:cNvSpPr>
          <p:nvPr>
            <p:ph idx="1"/>
          </p:nvPr>
        </p:nvSpPr>
        <p:spPr>
          <a:xfrm>
            <a:off x="457200" y="1357298"/>
            <a:ext cx="8401080" cy="5214974"/>
          </a:xfrm>
        </p:spPr>
        <p:txBody>
          <a:bodyPr>
            <a:normAutofit/>
          </a:bodyPr>
          <a:lstStyle/>
          <a:p>
            <a:pPr lvl="0">
              <a:lnSpc>
                <a:spcPct val="150000"/>
              </a:lnSpc>
            </a:pPr>
            <a:r>
              <a:rPr lang="en-US" sz="2000" dirty="0" smtClean="0">
                <a:latin typeface="Times New Roman" pitchFamily="18" charset="0"/>
                <a:cs typeface="Times New Roman" pitchFamily="18" charset="0"/>
              </a:rPr>
              <a:t>It is one of the type of </a:t>
            </a:r>
            <a:r>
              <a:rPr lang="en-US" sz="2000" dirty="0" smtClean="0">
                <a:latin typeface="Times New Roman" pitchFamily="18" charset="0"/>
                <a:cs typeface="Times New Roman" pitchFamily="18" charset="0"/>
                <a:hlinkClick r:id="rId2" tooltip="what is non-functional testing"/>
              </a:rPr>
              <a:t>non-functional testing</a:t>
            </a:r>
            <a:r>
              <a:rPr lang="en-US" sz="2000" dirty="0" smtClean="0">
                <a:latin typeface="Times New Roman" pitchFamily="18" charset="0"/>
                <a:cs typeface="Times New Roman" pitchFamily="18" charset="0"/>
              </a:rPr>
              <a:t>.</a:t>
            </a:r>
            <a:endParaRPr lang="en-IN" sz="2000" dirty="0" smtClean="0">
              <a:latin typeface="Times New Roman" pitchFamily="18" charset="0"/>
              <a:cs typeface="Times New Roman" pitchFamily="18" charset="0"/>
            </a:endParaRPr>
          </a:p>
          <a:p>
            <a:pPr lvl="0"/>
            <a:r>
              <a:rPr lang="en-US" sz="2000" dirty="0" smtClean="0">
                <a:latin typeface="Times New Roman" pitchFamily="18" charset="0"/>
                <a:cs typeface="Times New Roman" pitchFamily="18" charset="0"/>
              </a:rPr>
              <a:t>It refers to the validation of documents and specifications on which test cases would be designed.</a:t>
            </a:r>
          </a:p>
          <a:p>
            <a:pPr lvl="0"/>
            <a:r>
              <a:rPr lang="en-US" sz="2000" dirty="0" smtClean="0">
                <a:latin typeface="Times New Roman" pitchFamily="18" charset="0"/>
                <a:cs typeface="Times New Roman" pitchFamily="18" charset="0"/>
              </a:rPr>
              <a:t>The requirement specification validation is baseline testing.</a:t>
            </a:r>
            <a:endParaRPr lang="en-IN" sz="2000" dirty="0" smtClean="0">
              <a:latin typeface="Times New Roman" pitchFamily="18" charset="0"/>
              <a:cs typeface="Times New Roman" pitchFamily="18" charset="0"/>
            </a:endParaRPr>
          </a:p>
          <a:p>
            <a:pPr lvl="0"/>
            <a:r>
              <a:rPr lang="en-US" sz="2000" dirty="0" smtClean="0">
                <a:latin typeface="Times New Roman" pitchFamily="18" charset="0"/>
                <a:cs typeface="Times New Roman" pitchFamily="18" charset="0"/>
              </a:rPr>
              <a:t>Generally a baseline is defined as a line that forms the base for any construction or for measurement, comparisons or calculations.</a:t>
            </a:r>
          </a:p>
          <a:p>
            <a:pPr lvl="0"/>
            <a:r>
              <a:rPr lang="en-US" sz="2000" dirty="0" smtClean="0">
                <a:latin typeface="Times New Roman" pitchFamily="18" charset="0"/>
                <a:cs typeface="Times New Roman" pitchFamily="18" charset="0"/>
              </a:rPr>
              <a:t>It is developed by competent people and  and given to higher authorities for approval . If accepted then followed for further all activities</a:t>
            </a:r>
          </a:p>
          <a:p>
            <a:pPr lvl="0"/>
            <a:r>
              <a:rPr lang="en-US" sz="2000" dirty="0" smtClean="0">
                <a:latin typeface="Times New Roman" pitchFamily="18" charset="0"/>
                <a:cs typeface="Times New Roman" pitchFamily="18" charset="0"/>
              </a:rPr>
              <a:t>If changes are needed then first it is made into test plan and again approval is needed.</a:t>
            </a:r>
          </a:p>
          <a:p>
            <a:pPr lvl="0"/>
            <a:r>
              <a:rPr lang="en-US" sz="2000" dirty="0" smtClean="0">
                <a:latin typeface="Times New Roman" pitchFamily="18" charset="0"/>
                <a:cs typeface="Times New Roman" pitchFamily="18" charset="0"/>
              </a:rPr>
              <a:t> A majority of the issues are solved through baseline testing.</a:t>
            </a:r>
            <a:endParaRPr lang="en-IN" sz="2000" dirty="0" smtClean="0">
              <a:latin typeface="Times New Roman" pitchFamily="18" charset="0"/>
              <a:cs typeface="Times New Roman" pitchFamily="18" charset="0"/>
            </a:endParaRPr>
          </a:p>
          <a:p>
            <a:endParaRPr lang="en-IN"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1" algn="ctr" rtl="0">
              <a:spcBef>
                <a:spcPct val="0"/>
              </a:spcBef>
            </a:pPr>
            <a:r>
              <a:rPr lang="en-IN" sz="4400" dirty="0" smtClean="0">
                <a:solidFill>
                  <a:srgbClr val="FF0000"/>
                </a:solidFill>
                <a:latin typeface="Andalus" pitchFamily="18" charset="-78"/>
                <a:cs typeface="Andalus" pitchFamily="18" charset="-78"/>
              </a:rPr>
              <a:t/>
            </a:r>
            <a:br>
              <a:rPr lang="en-IN" sz="4400" dirty="0" smtClean="0">
                <a:solidFill>
                  <a:srgbClr val="FF0000"/>
                </a:solidFill>
                <a:latin typeface="Andalus" pitchFamily="18" charset="-78"/>
                <a:cs typeface="Andalus" pitchFamily="18" charset="-78"/>
              </a:rPr>
            </a:br>
            <a:r>
              <a:rPr lang="en-IN" sz="4400" dirty="0" smtClean="0">
                <a:solidFill>
                  <a:srgbClr val="FF0000"/>
                </a:solidFill>
                <a:latin typeface="Andalus" pitchFamily="18" charset="-78"/>
                <a:cs typeface="Andalus" pitchFamily="18" charset="-78"/>
              </a:rPr>
              <a:t>2.Test Case Specification</a:t>
            </a:r>
            <a:br>
              <a:rPr lang="en-IN" sz="4400" dirty="0" smtClean="0">
                <a:solidFill>
                  <a:srgbClr val="FF0000"/>
                </a:solidFill>
                <a:latin typeface="Andalus" pitchFamily="18" charset="-78"/>
                <a:cs typeface="Andalus" pitchFamily="18" charset="-78"/>
              </a:rPr>
            </a:br>
            <a:endParaRPr lang="en-IN" sz="4400" dirty="0">
              <a:solidFill>
                <a:srgbClr val="FF0000"/>
              </a:solidFill>
              <a:latin typeface="Andalus" pitchFamily="18" charset="-78"/>
              <a:cs typeface="Andalus" pitchFamily="18" charset="-78"/>
            </a:endParaRPr>
          </a:p>
        </p:txBody>
      </p:sp>
      <p:sp>
        <p:nvSpPr>
          <p:cNvPr id="3" name="Content Placeholder 2"/>
          <p:cNvSpPr>
            <a:spLocks noGrp="1"/>
          </p:cNvSpPr>
          <p:nvPr>
            <p:ph idx="1"/>
          </p:nvPr>
        </p:nvSpPr>
        <p:spPr>
          <a:xfrm>
            <a:off x="457200" y="1214422"/>
            <a:ext cx="8229600" cy="4911741"/>
          </a:xfrm>
        </p:spPr>
        <p:txBody>
          <a:bodyPr/>
          <a:lstStyle/>
          <a:p>
            <a:r>
              <a:rPr lang="en-US" sz="2400" dirty="0" smtClean="0">
                <a:latin typeface="Times New Roman" pitchFamily="18" charset="0"/>
                <a:cs typeface="Times New Roman" pitchFamily="18" charset="0"/>
              </a:rPr>
              <a:t>Test case specification has to be done separately for each unit.</a:t>
            </a:r>
          </a:p>
          <a:p>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 Based on the approach specified in the test plan first determine the feature to be tested for each unit.</a:t>
            </a:r>
          </a:p>
          <a:p>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Based on these the test cases are specified for testing unit.</a:t>
            </a:r>
          </a:p>
          <a:p>
            <a:pPr>
              <a:buNone/>
            </a:pPr>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Success of product is depending  quality of test cases through which it was passed.</a:t>
            </a:r>
            <a:endParaRPr lang="en-IN" sz="2400" dirty="0" smtClean="0">
              <a:latin typeface="Times New Roman" pitchFamily="18" charset="0"/>
              <a:cs typeface="Times New Roman" pitchFamily="18" charset="0"/>
            </a:endParaRPr>
          </a:p>
          <a:p>
            <a:endParaRPr lang="en-IN"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25470"/>
          </a:xfrm>
        </p:spPr>
        <p:txBody>
          <a:bodyPr>
            <a:normAutofit fontScale="90000"/>
          </a:bodyPr>
          <a:lstStyle/>
          <a:p>
            <a:r>
              <a:rPr lang="en-US" dirty="0" smtClean="0">
                <a:solidFill>
                  <a:srgbClr val="00B0F0"/>
                </a:solidFill>
                <a:latin typeface="Algerian" pitchFamily="82" charset="0"/>
              </a:rPr>
              <a:t>Test Planning </a:t>
            </a:r>
            <a:endParaRPr lang="en-IN" dirty="0">
              <a:solidFill>
                <a:srgbClr val="00B0F0"/>
              </a:solidFill>
              <a:latin typeface="Algerian" pitchFamily="82" charset="0"/>
            </a:endParaRPr>
          </a:p>
        </p:txBody>
      </p:sp>
      <p:sp>
        <p:nvSpPr>
          <p:cNvPr id="3" name="Content Placeholder 2"/>
          <p:cNvSpPr>
            <a:spLocks noGrp="1"/>
          </p:cNvSpPr>
          <p:nvPr>
            <p:ph idx="1"/>
          </p:nvPr>
        </p:nvSpPr>
        <p:spPr>
          <a:xfrm>
            <a:off x="457200" y="1000108"/>
            <a:ext cx="8472518" cy="5429288"/>
          </a:xfrm>
        </p:spPr>
        <p:txBody>
          <a:bodyPr>
            <a:normAutofit lnSpcReduction="10000"/>
          </a:bodyPr>
          <a:lstStyle/>
          <a:p>
            <a:r>
              <a:rPr lang="en-US" dirty="0" smtClean="0"/>
              <a:t>Test Plan:</a:t>
            </a:r>
          </a:p>
          <a:p>
            <a:pPr lvl="1"/>
            <a:r>
              <a:rPr lang="en-US" sz="2400" dirty="0" smtClean="0">
                <a:latin typeface="Andalus" pitchFamily="18" charset="-78"/>
                <a:cs typeface="Andalus" pitchFamily="18" charset="-78"/>
              </a:rPr>
              <a:t>It is a document that describes the scope , approach ,resource and schedule required for conducting test activities.</a:t>
            </a:r>
          </a:p>
          <a:p>
            <a:pPr lvl="1"/>
            <a:r>
              <a:rPr lang="en-US" sz="2400" dirty="0" smtClean="0">
                <a:latin typeface="Andalus" pitchFamily="18" charset="-78"/>
                <a:cs typeface="Andalus" pitchFamily="18" charset="-78"/>
              </a:rPr>
              <a:t>Following are the activities done as part of test planning</a:t>
            </a:r>
          </a:p>
          <a:p>
            <a:pPr marL="1714500" lvl="3" indent="-342900">
              <a:buFont typeface="+mj-lt"/>
              <a:buAutoNum type="arabicPeriod"/>
            </a:pPr>
            <a:r>
              <a:rPr lang="en-US" dirty="0" smtClean="0">
                <a:latin typeface="Andalus" pitchFamily="18" charset="-78"/>
                <a:cs typeface="Andalus" pitchFamily="18" charset="-78"/>
              </a:rPr>
              <a:t>Preparing a Test </a:t>
            </a:r>
            <a:r>
              <a:rPr lang="en-US" b="1" dirty="0" smtClean="0">
                <a:latin typeface="Andalus" pitchFamily="18" charset="-78"/>
                <a:cs typeface="Andalus" pitchFamily="18" charset="-78"/>
              </a:rPr>
              <a:t>Plan</a:t>
            </a:r>
          </a:p>
          <a:p>
            <a:pPr marL="1714500" lvl="3" indent="-342900">
              <a:buFont typeface="+mj-lt"/>
              <a:buAutoNum type="arabicPeriod"/>
            </a:pPr>
            <a:r>
              <a:rPr lang="en-US" b="1" dirty="0" smtClean="0">
                <a:latin typeface="Andalus" pitchFamily="18" charset="-78"/>
                <a:cs typeface="Andalus" pitchFamily="18" charset="-78"/>
              </a:rPr>
              <a:t>Scope</a:t>
            </a:r>
            <a:r>
              <a:rPr lang="en-US" dirty="0" smtClean="0">
                <a:latin typeface="Andalus" pitchFamily="18" charset="-78"/>
                <a:cs typeface="Andalus" pitchFamily="18" charset="-78"/>
              </a:rPr>
              <a:t> Management</a:t>
            </a:r>
          </a:p>
          <a:p>
            <a:pPr marL="1714500" lvl="3" indent="-342900">
              <a:buFont typeface="+mj-lt"/>
              <a:buAutoNum type="arabicPeriod"/>
            </a:pPr>
            <a:r>
              <a:rPr lang="en-US" dirty="0" smtClean="0">
                <a:latin typeface="Andalus" pitchFamily="18" charset="-78"/>
                <a:cs typeface="Andalus" pitchFamily="18" charset="-78"/>
              </a:rPr>
              <a:t>Deciding a Test </a:t>
            </a:r>
            <a:r>
              <a:rPr lang="en-US" b="1" dirty="0" smtClean="0">
                <a:latin typeface="Andalus" pitchFamily="18" charset="-78"/>
                <a:cs typeface="Andalus" pitchFamily="18" charset="-78"/>
              </a:rPr>
              <a:t>approach</a:t>
            </a:r>
          </a:p>
          <a:p>
            <a:pPr marL="1714500" lvl="3" indent="-342900">
              <a:buFont typeface="+mj-lt"/>
              <a:buAutoNum type="arabicPeriod"/>
            </a:pPr>
            <a:r>
              <a:rPr lang="en-US" dirty="0" smtClean="0">
                <a:latin typeface="Andalus" pitchFamily="18" charset="-78"/>
                <a:cs typeface="Andalus" pitchFamily="18" charset="-78"/>
              </a:rPr>
              <a:t>Setting up </a:t>
            </a:r>
            <a:r>
              <a:rPr lang="en-US" b="1" dirty="0" smtClean="0">
                <a:latin typeface="Andalus" pitchFamily="18" charset="-78"/>
                <a:cs typeface="Andalus" pitchFamily="18" charset="-78"/>
              </a:rPr>
              <a:t>criteria</a:t>
            </a:r>
            <a:r>
              <a:rPr lang="en-US" dirty="0" smtClean="0">
                <a:latin typeface="Andalus" pitchFamily="18" charset="-78"/>
                <a:cs typeface="Andalus" pitchFamily="18" charset="-78"/>
              </a:rPr>
              <a:t> for testing </a:t>
            </a:r>
          </a:p>
          <a:p>
            <a:pPr marL="1714500" lvl="3" indent="-342900">
              <a:buFont typeface="+mj-lt"/>
              <a:buAutoNum type="arabicPeriod"/>
            </a:pPr>
            <a:r>
              <a:rPr lang="en-US" dirty="0" smtClean="0">
                <a:latin typeface="Andalus" pitchFamily="18" charset="-78"/>
                <a:cs typeface="Andalus" pitchFamily="18" charset="-78"/>
              </a:rPr>
              <a:t>Identifying </a:t>
            </a:r>
            <a:r>
              <a:rPr lang="en-US" b="1" dirty="0" smtClean="0">
                <a:latin typeface="Andalus" pitchFamily="18" charset="-78"/>
                <a:cs typeface="Andalus" pitchFamily="18" charset="-78"/>
              </a:rPr>
              <a:t>Responsibilities</a:t>
            </a:r>
          </a:p>
          <a:p>
            <a:pPr marL="1714500" lvl="3" indent="-342900">
              <a:buFont typeface="+mj-lt"/>
              <a:buAutoNum type="arabicPeriod"/>
            </a:pPr>
            <a:r>
              <a:rPr lang="en-US" dirty="0" smtClean="0">
                <a:latin typeface="Andalus" pitchFamily="18" charset="-78"/>
                <a:cs typeface="Andalus" pitchFamily="18" charset="-78"/>
              </a:rPr>
              <a:t>Staffing and Training </a:t>
            </a:r>
            <a:r>
              <a:rPr lang="en-US" b="1" dirty="0" smtClean="0">
                <a:latin typeface="Andalus" pitchFamily="18" charset="-78"/>
                <a:cs typeface="Andalus" pitchFamily="18" charset="-78"/>
              </a:rPr>
              <a:t>needs</a:t>
            </a:r>
          </a:p>
          <a:p>
            <a:pPr marL="1714500" lvl="3" indent="-342900">
              <a:buFont typeface="+mj-lt"/>
              <a:buAutoNum type="arabicPeriod"/>
            </a:pPr>
            <a:r>
              <a:rPr lang="en-US" b="1" dirty="0" smtClean="0">
                <a:latin typeface="Andalus" pitchFamily="18" charset="-78"/>
                <a:cs typeface="Andalus" pitchFamily="18" charset="-78"/>
              </a:rPr>
              <a:t>Resources </a:t>
            </a:r>
            <a:r>
              <a:rPr lang="en-US" dirty="0" smtClean="0">
                <a:latin typeface="Andalus" pitchFamily="18" charset="-78"/>
                <a:cs typeface="Andalus" pitchFamily="18" charset="-78"/>
              </a:rPr>
              <a:t>requirement</a:t>
            </a:r>
          </a:p>
          <a:p>
            <a:pPr marL="1714500" lvl="3" indent="-342900">
              <a:buFont typeface="+mj-lt"/>
              <a:buAutoNum type="arabicPeriod"/>
            </a:pPr>
            <a:r>
              <a:rPr lang="en-US" dirty="0" smtClean="0">
                <a:latin typeface="Andalus" pitchFamily="18" charset="-78"/>
                <a:cs typeface="Andalus" pitchFamily="18" charset="-78"/>
              </a:rPr>
              <a:t>Test </a:t>
            </a:r>
            <a:r>
              <a:rPr lang="en-US" b="1" dirty="0" smtClean="0">
                <a:latin typeface="Andalus" pitchFamily="18" charset="-78"/>
                <a:cs typeface="Andalus" pitchFamily="18" charset="-78"/>
              </a:rPr>
              <a:t>Deliverables</a:t>
            </a:r>
          </a:p>
          <a:p>
            <a:pPr marL="1714500" lvl="3" indent="-342900">
              <a:buFont typeface="+mj-lt"/>
              <a:buAutoNum type="arabicPeriod"/>
            </a:pPr>
            <a:r>
              <a:rPr lang="en-US" dirty="0" smtClean="0">
                <a:latin typeface="Andalus" pitchFamily="18" charset="-78"/>
                <a:cs typeface="Andalus" pitchFamily="18" charset="-78"/>
              </a:rPr>
              <a:t>Testing </a:t>
            </a:r>
            <a:r>
              <a:rPr lang="en-US" b="1" dirty="0" smtClean="0">
                <a:latin typeface="Andalus" pitchFamily="18" charset="-78"/>
                <a:cs typeface="Andalus" pitchFamily="18" charset="-78"/>
              </a:rPr>
              <a:t>task</a:t>
            </a:r>
          </a:p>
          <a:p>
            <a:pPr marL="1714500" lvl="3" indent="-342900">
              <a:buFont typeface="+mj-lt"/>
              <a:buAutoNum type="arabicPeriod"/>
            </a:pPr>
            <a:endParaRPr lang="en-US" sz="1600" dirty="0" smtClean="0">
              <a:latin typeface="Andalus" pitchFamily="18" charset="-78"/>
              <a:cs typeface="Andalus" pitchFamily="18" charset="-78"/>
            </a:endParaRPr>
          </a:p>
          <a:p>
            <a:pPr marL="1714500" lvl="3" indent="-342900">
              <a:buFont typeface="+mj-lt"/>
              <a:buAutoNum type="arabicPeriod"/>
            </a:pPr>
            <a:endParaRPr lang="en-IN" sz="1600" dirty="0">
              <a:latin typeface="Andalus" pitchFamily="18" charset="-78"/>
              <a:cs typeface="Andalus" pitchFamily="18" charset="-78"/>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ctr" rtl="0">
              <a:spcBef>
                <a:spcPct val="0"/>
              </a:spcBef>
            </a:pPr>
            <a:r>
              <a:rPr lang="en-IN" sz="4400" dirty="0" smtClean="0">
                <a:solidFill>
                  <a:srgbClr val="FF0000"/>
                </a:solidFill>
                <a:latin typeface="Andalus" pitchFamily="18" charset="-78"/>
                <a:cs typeface="Andalus" pitchFamily="18" charset="-78"/>
              </a:rPr>
              <a:t/>
            </a:r>
            <a:br>
              <a:rPr lang="en-IN" sz="4400" dirty="0" smtClean="0">
                <a:solidFill>
                  <a:srgbClr val="FF0000"/>
                </a:solidFill>
                <a:latin typeface="Andalus" pitchFamily="18" charset="-78"/>
                <a:cs typeface="Andalus" pitchFamily="18" charset="-78"/>
              </a:rPr>
            </a:br>
            <a:r>
              <a:rPr lang="en-IN" sz="4400" dirty="0" smtClean="0">
                <a:solidFill>
                  <a:srgbClr val="FF0000"/>
                </a:solidFill>
                <a:latin typeface="Andalus" pitchFamily="18" charset="-78"/>
                <a:cs typeface="Andalus" pitchFamily="18" charset="-78"/>
              </a:rPr>
              <a:t>3.Update of Traceability Matrix</a:t>
            </a:r>
            <a:br>
              <a:rPr lang="en-IN" sz="4400" dirty="0" smtClean="0">
                <a:solidFill>
                  <a:srgbClr val="FF0000"/>
                </a:solidFill>
                <a:latin typeface="Andalus" pitchFamily="18" charset="-78"/>
                <a:cs typeface="Andalus" pitchFamily="18" charset="-78"/>
              </a:rPr>
            </a:br>
            <a:endParaRPr lang="en-IN" sz="4400" dirty="0">
              <a:solidFill>
                <a:srgbClr val="FF0000"/>
              </a:solidFill>
              <a:latin typeface="Andalus" pitchFamily="18" charset="-78"/>
              <a:cs typeface="Andalus" pitchFamily="18" charset="-78"/>
            </a:endParaRPr>
          </a:p>
        </p:txBody>
      </p:sp>
      <p:sp>
        <p:nvSpPr>
          <p:cNvPr id="3" name="Content Placeholder 2"/>
          <p:cNvSpPr>
            <a:spLocks noGrp="1"/>
          </p:cNvSpPr>
          <p:nvPr>
            <p:ph idx="1"/>
          </p:nvPr>
        </p:nvSpPr>
        <p:spPr/>
        <p:txBody>
          <a:bodyPr>
            <a:normAutofit fontScale="77500" lnSpcReduction="20000"/>
          </a:bodyPr>
          <a:lstStyle/>
          <a:p>
            <a:r>
              <a:rPr lang="en-IN" dirty="0" smtClean="0"/>
              <a:t>It act as tool that validate whether every requirement is tested or not</a:t>
            </a:r>
          </a:p>
          <a:p>
            <a:r>
              <a:rPr lang="en-IN" dirty="0" smtClean="0"/>
              <a:t>Every test case should  associated with requirement and every requirement has one or more associated test cases.</a:t>
            </a:r>
          </a:p>
          <a:p>
            <a:r>
              <a:rPr lang="en-IN" dirty="0" smtClean="0"/>
              <a:t>RTM(Requirement Traceability matrix) is created in requirement gathering phase by putting unique id to each one.</a:t>
            </a:r>
          </a:p>
          <a:p>
            <a:r>
              <a:rPr lang="en-IN" dirty="0" smtClean="0"/>
              <a:t>When a test case is finished corresponding requirement which is being tested is updated with test specification identifier.</a:t>
            </a:r>
          </a:p>
          <a:p>
            <a:r>
              <a:rPr lang="en-IN" dirty="0" smtClean="0"/>
              <a:t>By doing this two way connection between test case and requirement is established.</a:t>
            </a:r>
            <a:endParaRPr lang="en-IN"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71480"/>
            <a:ext cx="8229600" cy="5554683"/>
          </a:xfrm>
        </p:spPr>
        <p:txBody>
          <a:bodyPr/>
          <a:lstStyle/>
          <a:p>
            <a:r>
              <a:rPr lang="en-IN" dirty="0" smtClean="0"/>
              <a:t>Testability matrix helps in:</a:t>
            </a:r>
          </a:p>
          <a:p>
            <a:pPr lvl="1"/>
            <a:r>
              <a:rPr lang="en-US" dirty="0" smtClean="0"/>
              <a:t>Ensuring 100% test coverage</a:t>
            </a:r>
            <a:endParaRPr lang="en-IN" dirty="0" smtClean="0"/>
          </a:p>
          <a:p>
            <a:pPr lvl="1"/>
            <a:r>
              <a:rPr lang="en-US" dirty="0" smtClean="0"/>
              <a:t>Showing requirement/document inconsistencies</a:t>
            </a:r>
            <a:endParaRPr lang="en-IN" dirty="0" smtClean="0"/>
          </a:p>
          <a:p>
            <a:pPr lvl="1"/>
            <a:r>
              <a:rPr lang="en-US" dirty="0" smtClean="0"/>
              <a:t>Displaying the overall defect/execution status with focus on business requirements.</a:t>
            </a:r>
          </a:p>
          <a:p>
            <a:pPr lvl="1"/>
            <a:r>
              <a:rPr lang="en-US" dirty="0" smtClean="0"/>
              <a:t>Template for </a:t>
            </a:r>
            <a:r>
              <a:rPr lang="en-IN" dirty="0" smtClean="0"/>
              <a:t>RTM(Requirement Traceability matrix) :</a:t>
            </a:r>
          </a:p>
          <a:p>
            <a:endParaRPr lang="en-IN" dirty="0"/>
          </a:p>
        </p:txBody>
      </p:sp>
      <p:pic>
        <p:nvPicPr>
          <p:cNvPr id="1026" name="Picture 2"/>
          <p:cNvPicPr>
            <a:picLocks noChangeAspect="1" noChangeArrowheads="1"/>
          </p:cNvPicPr>
          <p:nvPr/>
        </p:nvPicPr>
        <p:blipFill>
          <a:blip r:embed="rId2"/>
          <a:srcRect/>
          <a:stretch>
            <a:fillRect/>
          </a:stretch>
        </p:blipFill>
        <p:spPr bwMode="auto">
          <a:xfrm>
            <a:off x="500034" y="4071941"/>
            <a:ext cx="8358246" cy="1417917"/>
          </a:xfrm>
          <a:prstGeom prst="rect">
            <a:avLst/>
          </a:prstGeom>
          <a:noFill/>
          <a:ln w="9525">
            <a:noFill/>
            <a:miter lim="800000"/>
            <a:headEnd/>
            <a:tailEnd/>
          </a:ln>
          <a:effectLst/>
        </p:spPr>
      </p:pic>
      <p:cxnSp>
        <p:nvCxnSpPr>
          <p:cNvPr id="6" name="Straight Connector 5"/>
          <p:cNvCxnSpPr/>
          <p:nvPr/>
        </p:nvCxnSpPr>
        <p:spPr>
          <a:xfrm>
            <a:off x="500034" y="5500702"/>
            <a:ext cx="828680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a:off x="8072462" y="4786322"/>
            <a:ext cx="142876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latin typeface="Andalus" pitchFamily="18" charset="-78"/>
                <a:cs typeface="Andalus" pitchFamily="18" charset="-78"/>
              </a:rPr>
              <a:t>4.Executing Test Cases</a:t>
            </a:r>
            <a:endParaRPr lang="en-US" dirty="0">
              <a:solidFill>
                <a:srgbClr val="FF0000"/>
              </a:solidFill>
              <a:latin typeface="Andalus" pitchFamily="18" charset="-78"/>
              <a:cs typeface="Andalus" pitchFamily="18" charset="-78"/>
            </a:endParaRPr>
          </a:p>
        </p:txBody>
      </p:sp>
      <p:sp>
        <p:nvSpPr>
          <p:cNvPr id="3" name="Content Placeholder 2"/>
          <p:cNvSpPr>
            <a:spLocks noGrp="1"/>
          </p:cNvSpPr>
          <p:nvPr>
            <p:ph idx="1"/>
          </p:nvPr>
        </p:nvSpPr>
        <p:spPr/>
        <p:txBody>
          <a:bodyPr>
            <a:noAutofit/>
          </a:bodyPr>
          <a:lstStyle/>
          <a:p>
            <a:r>
              <a:rPr lang="en-US" sz="2000" dirty="0" smtClean="0">
                <a:latin typeface="Times New Roman" pitchFamily="18" charset="0"/>
                <a:cs typeface="Times New Roman" pitchFamily="18" charset="0"/>
              </a:rPr>
              <a:t>Proper execution of test cases is essential which will minimize the work and reduce the time to release s/w product.</a:t>
            </a:r>
          </a:p>
          <a:p>
            <a:r>
              <a:rPr lang="en-US" sz="2000" dirty="0" smtClean="0">
                <a:latin typeface="Times New Roman" pitchFamily="18" charset="0"/>
                <a:cs typeface="Times New Roman" pitchFamily="18" charset="0"/>
              </a:rPr>
              <a:t>Test execution task:</a:t>
            </a:r>
          </a:p>
          <a:p>
            <a:pPr marL="514350" indent="-514350">
              <a:buFont typeface="+mj-lt"/>
              <a:buAutoNum type="arabicPeriod"/>
            </a:pPr>
            <a:r>
              <a:rPr lang="en-US" sz="2000" dirty="0" smtClean="0">
                <a:latin typeface="Times New Roman" pitchFamily="18" charset="0"/>
                <a:cs typeface="Times New Roman" pitchFamily="18" charset="0"/>
              </a:rPr>
              <a:t>Follow the test procedures to execute test cases.</a:t>
            </a:r>
          </a:p>
          <a:p>
            <a:pPr marL="514350" indent="-514350">
              <a:buFont typeface="+mj-lt"/>
              <a:buAutoNum type="arabicPeriod"/>
            </a:pPr>
            <a:r>
              <a:rPr lang="en-US" sz="2000" dirty="0" smtClean="0">
                <a:latin typeface="Times New Roman" pitchFamily="18" charset="0"/>
                <a:cs typeface="Times New Roman" pitchFamily="18" charset="0"/>
              </a:rPr>
              <a:t>Do the confirmation testing for the failed test cases.</a:t>
            </a:r>
          </a:p>
          <a:p>
            <a:pPr marL="514350" indent="-514350">
              <a:buFont typeface="+mj-lt"/>
              <a:buAutoNum type="arabicPeriod"/>
            </a:pPr>
            <a:r>
              <a:rPr lang="en-US" sz="2000" dirty="0" smtClean="0">
                <a:latin typeface="Times New Roman" pitchFamily="18" charset="0"/>
                <a:cs typeface="Times New Roman" pitchFamily="18" charset="0"/>
              </a:rPr>
              <a:t>Log the result for test execution.</a:t>
            </a:r>
          </a:p>
          <a:p>
            <a:pPr marL="514350" indent="-514350">
              <a:buFont typeface="+mj-lt"/>
              <a:buAutoNum type="arabicPeriod"/>
            </a:pPr>
            <a:r>
              <a:rPr lang="en-US" sz="2000" dirty="0" smtClean="0">
                <a:latin typeface="Times New Roman" pitchFamily="18" charset="0"/>
                <a:cs typeface="Times New Roman" pitchFamily="18" charset="0"/>
              </a:rPr>
              <a:t>Compare actual and expected results. In case of difference defect occurrence is reported.</a:t>
            </a:r>
          </a:p>
          <a:p>
            <a:pPr marL="514350" indent="-514350">
              <a:buFont typeface="+mj-lt"/>
              <a:buAutoNum type="arabicPeriod"/>
            </a:pPr>
            <a:r>
              <a:rPr lang="en-US" sz="2000" dirty="0" smtClean="0">
                <a:latin typeface="Times New Roman" pitchFamily="18" charset="0"/>
                <a:cs typeface="Times New Roman" pitchFamily="18" charset="0"/>
              </a:rPr>
              <a:t>Update defect database which is used to communicate between developer and tester team.</a:t>
            </a:r>
          </a:p>
          <a:p>
            <a:pPr marL="514350" indent="-514350">
              <a:buFont typeface="+mj-lt"/>
              <a:buAutoNum type="arabicPeriod"/>
            </a:pPr>
            <a:r>
              <a:rPr lang="en-US" sz="2000" dirty="0" smtClean="0">
                <a:latin typeface="Times New Roman" pitchFamily="18" charset="0"/>
                <a:cs typeface="Times New Roman" pitchFamily="18" charset="0"/>
              </a:rPr>
              <a:t>So the execution of test cases will decide the suspension or resumption of further test cases. </a:t>
            </a:r>
          </a:p>
          <a:p>
            <a:pPr marL="514350" indent="-514350">
              <a:buFont typeface="+mj-lt"/>
              <a:buAutoNum type="arabicPeriod"/>
            </a:pPr>
            <a:endParaRPr lang="en-US" sz="2000" dirty="0" smtClean="0">
              <a:latin typeface="Times New Roman" pitchFamily="18" charset="0"/>
              <a:cs typeface="Times New Roman" pitchFamily="18" charset="0"/>
            </a:endParaRPr>
          </a:p>
          <a:p>
            <a:pPr marL="514350" indent="-514350">
              <a:buFont typeface="+mj-lt"/>
              <a:buAutoNum type="arabicPeriod"/>
            </a:pP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idx="1"/>
          </p:nvPr>
        </p:nvSpPr>
        <p:spPr>
          <a:xfrm>
            <a:off x="456480" y="1604328"/>
            <a:ext cx="8045280" cy="4546558"/>
          </a:xfrm>
        </p:spPr>
        <p:txBody>
          <a:bodyPr/>
          <a:lstStyle/>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sz="2900" dirty="0" smtClean="0">
                <a:latin typeface="Century Schoolbook" pitchFamily="18" charset="0"/>
              </a:rPr>
              <a:t>Software Test Metrics is used in decision making. </a:t>
            </a: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sz="2900" dirty="0" smtClean="0">
                <a:latin typeface="Century Schoolbook" pitchFamily="18" charset="0"/>
              </a:rPr>
              <a:t>The test metrics is derived from raw test data.</a:t>
            </a: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sz="2900" dirty="0" smtClean="0">
                <a:latin typeface="Century Schoolbook" pitchFamily="18" charset="0"/>
              </a:rPr>
              <a:t>Because what cannot be measured cannot be managed.</a:t>
            </a: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sz="2900" dirty="0" smtClean="0">
                <a:latin typeface="Century Schoolbook" pitchFamily="18" charset="0"/>
              </a:rPr>
              <a:t> Hence Test Metrics is used in test management. </a:t>
            </a: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sz="2900" dirty="0" smtClean="0">
                <a:latin typeface="Century Schoolbook" pitchFamily="18" charset="0"/>
              </a:rPr>
              <a:t>It helps in showing the progress of testing.</a:t>
            </a:r>
          </a:p>
          <a:p>
            <a:pPr marL="391686" indent="-293764">
              <a:buSzPct val="45000"/>
              <a:buNone/>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endParaRPr lang="en-US" sz="2900" dirty="0" smtClean="0">
              <a:latin typeface="Century Schoolbook" pitchFamily="18" charset="0"/>
            </a:endParaRP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endParaRPr lang="en-US" sz="2900" dirty="0" smtClean="0">
              <a:latin typeface="Century Schoolbook" pitchFamily="18" charset="0"/>
            </a:endParaRP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endParaRPr lang="en-US" sz="2900" dirty="0" smtClean="0">
              <a:latin typeface="Century Schoolbook" pitchFamily="18" charset="0"/>
            </a:endParaRPr>
          </a:p>
        </p:txBody>
      </p:sp>
      <p:sp>
        <p:nvSpPr>
          <p:cNvPr id="4097" name="Rectangle 1"/>
          <p:cNvSpPr>
            <a:spLocks noGrp="1" noChangeArrowheads="1"/>
          </p:cNvSpPr>
          <p:nvPr>
            <p:ph type="title"/>
          </p:nvPr>
        </p:nvSpPr>
        <p:spPr>
          <a:xfrm>
            <a:off x="456481" y="273629"/>
            <a:ext cx="8228160" cy="1144921"/>
          </a:xfrm>
        </p:spPr>
        <p:txBody>
          <a:bodyPr tIns="35203"/>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US" dirty="0">
                <a:solidFill>
                  <a:srgbClr val="002060"/>
                </a:solidFill>
                <a:latin typeface="Andalus" pitchFamily="18" charset="-78"/>
                <a:cs typeface="Andalus" pitchFamily="18" charset="-78"/>
              </a:rPr>
              <a:t>Software Test Metrics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idx="1"/>
          </p:nvPr>
        </p:nvSpPr>
        <p:spPr>
          <a:xfrm>
            <a:off x="456480" y="1604329"/>
            <a:ext cx="8045280" cy="3977698"/>
          </a:xfrm>
        </p:spPr>
        <p:txBody>
          <a:bodyPr/>
          <a:lstStyle/>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latin typeface="Century Schoolbook" pitchFamily="18" charset="0"/>
              </a:rPr>
              <a:t>Provide status visibility.</a:t>
            </a: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latin typeface="Century Schoolbook" pitchFamily="18" charset="0"/>
              </a:rPr>
              <a:t>Form a basis for decision making.</a:t>
            </a: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latin typeface="Century Schoolbook" pitchFamily="18" charset="0"/>
              </a:rPr>
              <a:t>Set realistic expectations.</a:t>
            </a: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latin typeface="Century Schoolbook" pitchFamily="18" charset="0"/>
              </a:rPr>
              <a:t>Focus people’s activities.</a:t>
            </a: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latin typeface="Century Schoolbook" pitchFamily="18" charset="0"/>
              </a:rPr>
              <a:t>Supports process improvement.</a:t>
            </a:r>
          </a:p>
          <a:p>
            <a:pPr marL="391686" indent="-293764">
              <a:buSzPct val="45000"/>
              <a:buNone/>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endParaRPr lang="en-US" dirty="0" smtClean="0">
              <a:latin typeface="Century Schoolbook" pitchFamily="18" charset="0"/>
            </a:endParaRPr>
          </a:p>
          <a:p>
            <a:pPr marL="391686" indent="-293764">
              <a:buSzPct val="45000"/>
              <a:buNone/>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endParaRPr lang="en-US" dirty="0" smtClean="0">
              <a:latin typeface="Century Schoolbook" pitchFamily="18" charset="0"/>
            </a:endParaRP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endParaRPr lang="en-US" dirty="0" smtClean="0">
              <a:latin typeface="Century Schoolbook" pitchFamily="18" charset="0"/>
            </a:endParaRPr>
          </a:p>
        </p:txBody>
      </p:sp>
      <p:sp>
        <p:nvSpPr>
          <p:cNvPr id="5121" name="Rectangle 1"/>
          <p:cNvSpPr>
            <a:spLocks noGrp="1" noChangeArrowheads="1"/>
          </p:cNvSpPr>
          <p:nvPr>
            <p:ph type="title"/>
          </p:nvPr>
        </p:nvSpPr>
        <p:spPr>
          <a:xfrm>
            <a:off x="456481" y="273629"/>
            <a:ext cx="8228160" cy="1144921"/>
          </a:xfrm>
        </p:spPr>
        <p:txBody>
          <a:bodyPr tIns="35203"/>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US" dirty="0">
                <a:latin typeface="Andalus" pitchFamily="18" charset="-78"/>
                <a:cs typeface="Andalus" pitchFamily="18" charset="-78"/>
              </a:rPr>
              <a:t>Benefits of Metrics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idx="1"/>
          </p:nvPr>
        </p:nvSpPr>
        <p:spPr>
          <a:xfrm>
            <a:off x="456480" y="1604329"/>
            <a:ext cx="8045280" cy="3977698"/>
          </a:xfrm>
        </p:spPr>
        <p:txBody>
          <a:bodyPr>
            <a:normAutofit lnSpcReduction="10000"/>
          </a:bodyPr>
          <a:lstStyle/>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latin typeface="Century Schoolbook" pitchFamily="18" charset="0"/>
              </a:rPr>
              <a:t>Requirements Volatility</a:t>
            </a: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latin typeface="Century Schoolbook" pitchFamily="18" charset="0"/>
              </a:rPr>
              <a:t>Review Efficiency</a:t>
            </a: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latin typeface="Century Schoolbook" pitchFamily="18" charset="0"/>
              </a:rPr>
              <a:t>Productivity in Test Execution</a:t>
            </a: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latin typeface="Century Schoolbook" pitchFamily="18" charset="0"/>
              </a:rPr>
              <a:t>Defect Rejection Ratio</a:t>
            </a: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latin typeface="Century Schoolbook" pitchFamily="18" charset="0"/>
              </a:rPr>
              <a:t>Defect Fix Rejection Ratio</a:t>
            </a: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latin typeface="Century Schoolbook" pitchFamily="18" charset="0"/>
              </a:rPr>
              <a:t>Delivered Defect Density</a:t>
            </a: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latin typeface="Century Schoolbook" pitchFamily="18" charset="0"/>
              </a:rPr>
              <a:t>Outstanding defect ratio</a:t>
            </a:r>
          </a:p>
        </p:txBody>
      </p:sp>
      <p:sp>
        <p:nvSpPr>
          <p:cNvPr id="6145" name="Rectangle 1"/>
          <p:cNvSpPr>
            <a:spLocks noGrp="1" noChangeArrowheads="1"/>
          </p:cNvSpPr>
          <p:nvPr>
            <p:ph type="title"/>
          </p:nvPr>
        </p:nvSpPr>
        <p:spPr>
          <a:xfrm>
            <a:off x="456481" y="273629"/>
            <a:ext cx="8228160" cy="1144921"/>
          </a:xfrm>
        </p:spPr>
        <p:txBody>
          <a:bodyPr tIns="35203">
            <a:normAutofit fontScale="90000"/>
          </a:bodyPr>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US" dirty="0">
                <a:solidFill>
                  <a:srgbClr val="002060"/>
                </a:solidFill>
                <a:latin typeface="Century Schoolbook" pitchFamily="18" charset="0"/>
              </a:rPr>
              <a:t>Some of the Software Test Metrics are as below</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idx="1"/>
          </p:nvPr>
        </p:nvSpPr>
        <p:spPr>
          <a:xfrm>
            <a:off x="456480" y="1604329"/>
            <a:ext cx="8045280" cy="3977698"/>
          </a:xfrm>
        </p:spPr>
        <p:txBody>
          <a:bodyPr>
            <a:normAutofit lnSpcReduction="10000"/>
          </a:bodyPr>
          <a:lstStyle/>
          <a:p>
            <a:pPr marL="391686" indent="-293764">
              <a:buSzPct val="45000"/>
              <a:buNone/>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endParaRPr lang="en-US" dirty="0" smtClean="0"/>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t>Formula =</a:t>
            </a:r>
          </a:p>
          <a:p>
            <a:pPr marL="783372" lvl="1" indent="-293764">
              <a:buSzPct val="75000"/>
              <a:buFont typeface="Symbol"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t> {(No. of requirements added + No. of requirements deleted + No. of requirements modified) / No. of initial approved requirements} * 100</a:t>
            </a: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t>Unit Of measure = </a:t>
            </a:r>
          </a:p>
          <a:p>
            <a:pPr marL="783372" lvl="1" indent="-293764">
              <a:buSzPct val="75000"/>
              <a:buFont typeface="Symbol"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t>Percentage</a:t>
            </a:r>
          </a:p>
        </p:txBody>
      </p:sp>
      <p:sp>
        <p:nvSpPr>
          <p:cNvPr id="7169" name="Rectangle 1"/>
          <p:cNvSpPr>
            <a:spLocks noGrp="1" noChangeArrowheads="1"/>
          </p:cNvSpPr>
          <p:nvPr>
            <p:ph type="title"/>
          </p:nvPr>
        </p:nvSpPr>
        <p:spPr>
          <a:xfrm>
            <a:off x="456481" y="273629"/>
            <a:ext cx="8228160" cy="1144921"/>
          </a:xfrm>
        </p:spPr>
        <p:txBody>
          <a:bodyPr tIns="35203"/>
          <a:lstStyle/>
          <a:p>
            <a:pPr>
              <a:buSzPct val="45000"/>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US" u="sng" dirty="0">
                <a:solidFill>
                  <a:schemeClr val="accent2"/>
                </a:solidFill>
                <a:latin typeface="Andalus" pitchFamily="18" charset="-78"/>
                <a:cs typeface="Andalus" pitchFamily="18" charset="-78"/>
              </a:rPr>
              <a:t>Requirements Volatility:</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1"/>
          <p:cNvSpPr txBox="1">
            <a:spLocks noChangeArrowheads="1"/>
          </p:cNvSpPr>
          <p:nvPr/>
        </p:nvSpPr>
        <p:spPr bwMode="auto">
          <a:xfrm>
            <a:off x="456481" y="273629"/>
            <a:ext cx="8228160" cy="1144921"/>
          </a:xfrm>
          <a:prstGeom prst="rect">
            <a:avLst/>
          </a:prstGeom>
          <a:noFill/>
          <a:ln w="9525">
            <a:noFill/>
            <a:round/>
            <a:headEnd/>
            <a:tailEnd/>
          </a:ln>
        </p:spPr>
        <p:txBody>
          <a:bodyPr wrap="none" lIns="82945" tIns="41473" rIns="82945" bIns="41473" anchor="ctr"/>
          <a:lstStyle/>
          <a:p>
            <a:endParaRPr lang="en-IN"/>
          </a:p>
        </p:txBody>
      </p:sp>
      <p:sp>
        <p:nvSpPr>
          <p:cNvPr id="3074" name="Text Box 2"/>
          <p:cNvSpPr txBox="1">
            <a:spLocks noChangeArrowheads="1"/>
          </p:cNvSpPr>
          <p:nvPr/>
        </p:nvSpPr>
        <p:spPr bwMode="auto">
          <a:xfrm>
            <a:off x="456481" y="273629"/>
            <a:ext cx="8228160" cy="5308397"/>
          </a:xfrm>
          <a:prstGeom prst="rect">
            <a:avLst/>
          </a:prstGeom>
          <a:ln>
            <a:headEnd/>
            <a:tailEnd/>
          </a:ln>
        </p:spPr>
        <p:style>
          <a:lnRef idx="2">
            <a:schemeClr val="dk1"/>
          </a:lnRef>
          <a:fillRef idx="1">
            <a:schemeClr val="lt1"/>
          </a:fillRef>
          <a:effectRef idx="0">
            <a:schemeClr val="dk1"/>
          </a:effectRef>
          <a:fontRef idx="minor">
            <a:schemeClr val="dk1"/>
          </a:fontRef>
        </p:style>
        <p:txBody>
          <a:bodyPr lIns="0" tIns="32002" rIns="0" bIns="0" anchor="ctr"/>
          <a:lstStyle/>
          <a:p>
            <a:pPr algn="ct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US" sz="3600" b="1" u="sng" dirty="0">
                <a:solidFill>
                  <a:srgbClr val="000000"/>
                </a:solidFill>
                <a:effectLst>
                  <a:outerShdw blurRad="38100" dist="38100" dir="2700000" algn="tl">
                    <a:srgbClr val="C0C0C0"/>
                  </a:outerShdw>
                </a:effectLst>
                <a:latin typeface="Algerian" pitchFamily="82" charset="0"/>
                <a:ea typeface="WenQuanYi Micro Hei" charset="0"/>
                <a:cs typeface="WenQuanYi Micro Hei" charset="0"/>
              </a:rPr>
              <a:t>Collecting and Analyzing text Metrics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idx="1"/>
          </p:nvPr>
        </p:nvSpPr>
        <p:spPr>
          <a:xfrm>
            <a:off x="456480" y="1355183"/>
            <a:ext cx="8045280" cy="4730896"/>
          </a:xfrm>
        </p:spPr>
        <p:txBody>
          <a:bodyPr>
            <a:normAutofit/>
          </a:bodyPr>
          <a:lstStyle/>
          <a:p>
            <a:pPr marL="391686" indent="-293764">
              <a:spcBef>
                <a:spcPts val="400"/>
              </a:spcBef>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US" sz="2500" dirty="0">
                <a:latin typeface="Century Schoolbook" pitchFamily="18" charset="0"/>
              </a:rPr>
              <a:t>Components -</a:t>
            </a:r>
          </a:p>
          <a:p>
            <a:pPr marL="1304526" lvl="3" indent="-293764">
              <a:spcBef>
                <a:spcPts val="350"/>
              </a:spcBef>
              <a:buSzPct val="75000"/>
              <a:buFont typeface="Symbol"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US" sz="2500" dirty="0">
                <a:latin typeface="Century Schoolbook" pitchFamily="18" charset="0"/>
              </a:rPr>
              <a:t> No. of Critical, Major &amp; Minor review defects</a:t>
            </a:r>
          </a:p>
          <a:p>
            <a:pPr marL="1168846" lvl="3" indent="-293764">
              <a:spcBef>
                <a:spcPts val="350"/>
              </a:spcBef>
              <a:buSzPct val="45000"/>
              <a:buNone/>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US" sz="2500" dirty="0" smtClean="0">
                <a:latin typeface="Century Schoolbook" pitchFamily="18" charset="0"/>
              </a:rPr>
              <a:t>  - </a:t>
            </a:r>
            <a:r>
              <a:rPr lang="en-US" sz="2500" dirty="0">
                <a:latin typeface="Century Schoolbook" pitchFamily="18" charset="0"/>
              </a:rPr>
              <a:t>	Effort spent on review in hours</a:t>
            </a:r>
          </a:p>
          <a:p>
            <a:pPr marL="1397422" lvl="4" indent="-293764">
              <a:spcBef>
                <a:spcPts val="350"/>
              </a:spcBef>
              <a:buSzPct val="45000"/>
              <a:buNone/>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US" sz="2500" dirty="0">
                <a:latin typeface="Century Schoolbook" pitchFamily="18" charset="0"/>
              </a:rPr>
              <a:t>- 	</a:t>
            </a:r>
            <a:r>
              <a:rPr lang="en-US" sz="2500" dirty="0" err="1" smtClean="0">
                <a:latin typeface="Century Schoolbook" pitchFamily="18" charset="0"/>
              </a:rPr>
              <a:t>Weightage</a:t>
            </a:r>
            <a:r>
              <a:rPr lang="en-US" sz="2500" dirty="0" smtClean="0">
                <a:latin typeface="Century Schoolbook" pitchFamily="18" charset="0"/>
              </a:rPr>
              <a:t> </a:t>
            </a:r>
            <a:r>
              <a:rPr lang="en-US" sz="2500" dirty="0">
                <a:latin typeface="Century Schoolbook" pitchFamily="18" charset="0"/>
              </a:rPr>
              <a:t>Factors for defects:</a:t>
            </a:r>
          </a:p>
          <a:p>
            <a:pPr marL="391686" indent="-293764">
              <a:spcBef>
                <a:spcPts val="400"/>
              </a:spcBef>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US" sz="2500" dirty="0" smtClean="0">
                <a:latin typeface="Century Schoolbook" pitchFamily="18" charset="0"/>
              </a:rPr>
              <a:t>    </a:t>
            </a:r>
            <a:r>
              <a:rPr lang="en-US" sz="2500" dirty="0">
                <a:latin typeface="Century Schoolbook" pitchFamily="18" charset="0"/>
              </a:rPr>
              <a:t>		</a:t>
            </a:r>
            <a:r>
              <a:rPr lang="en-US" sz="2200" dirty="0" smtClean="0">
                <a:latin typeface="Century Schoolbook" pitchFamily="18" charset="0"/>
              </a:rPr>
              <a:t>Critical </a:t>
            </a:r>
            <a:r>
              <a:rPr lang="en-US" sz="2200" dirty="0">
                <a:latin typeface="Century Schoolbook" pitchFamily="18" charset="0"/>
              </a:rPr>
              <a:t>= 1; Major = 0.4; Minor = 0.1</a:t>
            </a:r>
            <a:endParaRPr lang="en-US" sz="2500" dirty="0">
              <a:latin typeface="Century Schoolbook" pitchFamily="18" charset="0"/>
            </a:endParaRPr>
          </a:p>
          <a:p>
            <a:pPr marL="391686" indent="-293764">
              <a:spcBef>
                <a:spcPts val="400"/>
              </a:spcBef>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US" sz="2500" dirty="0">
                <a:latin typeface="Century Schoolbook" pitchFamily="18" charset="0"/>
              </a:rPr>
              <a:t>Formula </a:t>
            </a:r>
            <a:r>
              <a:rPr lang="en-US" sz="2500" dirty="0" smtClean="0">
                <a:latin typeface="Century Schoolbook" pitchFamily="18" charset="0"/>
              </a:rPr>
              <a:t>=</a:t>
            </a:r>
          </a:p>
          <a:p>
            <a:pPr marL="647691" lvl="1" indent="-293764">
              <a:spcBef>
                <a:spcPts val="324"/>
              </a:spcBef>
              <a:buSzPct val="45000"/>
              <a:buNone/>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US" sz="2100" dirty="0" smtClean="0">
                <a:latin typeface="Century Schoolbook" pitchFamily="18" charset="0"/>
              </a:rPr>
              <a:t>	 </a:t>
            </a:r>
            <a:r>
              <a:rPr lang="en-US" sz="2100" dirty="0">
                <a:latin typeface="Century Schoolbook" pitchFamily="18" charset="0"/>
              </a:rPr>
              <a:t>(No. of weighted review defects/ Effort spent on reviews)</a:t>
            </a:r>
          </a:p>
          <a:p>
            <a:pPr marL="391686" indent="-293764">
              <a:spcBef>
                <a:spcPts val="400"/>
              </a:spcBef>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US" sz="2500" dirty="0">
                <a:latin typeface="Century Schoolbook" pitchFamily="18" charset="0"/>
              </a:rPr>
              <a:t>Unit Of measure </a:t>
            </a:r>
            <a:r>
              <a:rPr lang="en-US" sz="2500" dirty="0" smtClean="0">
                <a:latin typeface="Century Schoolbook" pitchFamily="18" charset="0"/>
              </a:rPr>
              <a:t>=</a:t>
            </a:r>
          </a:p>
          <a:p>
            <a:pPr marL="647691" lvl="1" indent="-293764">
              <a:spcBef>
                <a:spcPts val="324"/>
              </a:spcBef>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US" sz="2100" dirty="0" smtClean="0">
                <a:latin typeface="Century Schoolbook" pitchFamily="18" charset="0"/>
              </a:rPr>
              <a:t> </a:t>
            </a:r>
            <a:r>
              <a:rPr lang="en-US" sz="2100" dirty="0">
                <a:latin typeface="Century Schoolbook" pitchFamily="18" charset="0"/>
              </a:rPr>
              <a:t>Defects per person hour</a:t>
            </a:r>
          </a:p>
        </p:txBody>
      </p:sp>
      <p:sp>
        <p:nvSpPr>
          <p:cNvPr id="8193" name="Rectangle 1"/>
          <p:cNvSpPr>
            <a:spLocks noGrp="1" noChangeArrowheads="1"/>
          </p:cNvSpPr>
          <p:nvPr>
            <p:ph type="title"/>
          </p:nvPr>
        </p:nvSpPr>
        <p:spPr>
          <a:xfrm>
            <a:off x="456481" y="273629"/>
            <a:ext cx="8228160" cy="1144921"/>
          </a:xfrm>
        </p:spPr>
        <p:txBody>
          <a:bodyPr tIns="35203"/>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US" u="sng" dirty="0">
                <a:solidFill>
                  <a:schemeClr val="accent2"/>
                </a:solidFill>
                <a:latin typeface="Andalus" pitchFamily="18" charset="-78"/>
                <a:cs typeface="Andalus" pitchFamily="18" charset="-78"/>
              </a:rPr>
              <a:t>Review Efficiency</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idx="1"/>
          </p:nvPr>
        </p:nvSpPr>
        <p:spPr>
          <a:xfrm>
            <a:off x="456480" y="1604329"/>
            <a:ext cx="8045280" cy="3977698"/>
          </a:xfrm>
        </p:spPr>
        <p:txBody>
          <a:bodyPr/>
          <a:lstStyle/>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latin typeface="Century Schoolbook" pitchFamily="18" charset="0"/>
              </a:rPr>
              <a:t>Formula =</a:t>
            </a:r>
          </a:p>
          <a:p>
            <a:pPr marL="646570"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latin typeface="Century Schoolbook" pitchFamily="18" charset="0"/>
              </a:rPr>
              <a:t> (No. of test cases executed / Time spent in test execution)</a:t>
            </a:r>
          </a:p>
          <a:p>
            <a:pPr marL="646570"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endParaRPr lang="en-US" dirty="0" smtClean="0">
              <a:latin typeface="Century Schoolbook" pitchFamily="18" charset="0"/>
            </a:endParaRP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latin typeface="Century Schoolbook" pitchFamily="18" charset="0"/>
              </a:rPr>
              <a:t>Unit Of measure = </a:t>
            </a:r>
          </a:p>
          <a:p>
            <a:pPr marL="646570"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latin typeface="Century Schoolbook" pitchFamily="18" charset="0"/>
              </a:rPr>
              <a:t>Test Cases per person per day</a:t>
            </a:r>
          </a:p>
        </p:txBody>
      </p:sp>
      <p:sp>
        <p:nvSpPr>
          <p:cNvPr id="9217" name="Rectangle 1"/>
          <p:cNvSpPr>
            <a:spLocks noGrp="1" noChangeArrowheads="1"/>
          </p:cNvSpPr>
          <p:nvPr>
            <p:ph type="title"/>
          </p:nvPr>
        </p:nvSpPr>
        <p:spPr>
          <a:xfrm>
            <a:off x="456481" y="273629"/>
            <a:ext cx="8228160" cy="1144921"/>
          </a:xfrm>
        </p:spPr>
        <p:txBody>
          <a:bodyPr tIns="35203"/>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US" u="sng" dirty="0">
                <a:solidFill>
                  <a:schemeClr val="accent2"/>
                </a:solidFill>
                <a:latin typeface="Andalus" pitchFamily="18" charset="-78"/>
                <a:cs typeface="Andalus" pitchFamily="18" charset="-78"/>
              </a:rPr>
              <a:t>Productivity in Test Execution</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1.Preparation of Test Plan</a:t>
            </a:r>
            <a:endParaRPr lang="en-IN" dirty="0">
              <a:solidFill>
                <a:srgbClr val="FF0000"/>
              </a:solidFill>
            </a:endParaRPr>
          </a:p>
        </p:txBody>
      </p:sp>
      <p:sp>
        <p:nvSpPr>
          <p:cNvPr id="3" name="Content Placeholder 2"/>
          <p:cNvSpPr>
            <a:spLocks noGrp="1"/>
          </p:cNvSpPr>
          <p:nvPr>
            <p:ph idx="1"/>
          </p:nvPr>
        </p:nvSpPr>
        <p:spPr/>
        <p:txBody>
          <a:bodyPr/>
          <a:lstStyle/>
          <a:p>
            <a:endParaRPr lang="en-IN"/>
          </a:p>
        </p:txBody>
      </p:sp>
      <p:pic>
        <p:nvPicPr>
          <p:cNvPr id="2050" name="Picture 2"/>
          <p:cNvPicPr>
            <a:picLocks noChangeAspect="1" noChangeArrowheads="1"/>
          </p:cNvPicPr>
          <p:nvPr/>
        </p:nvPicPr>
        <p:blipFill>
          <a:blip r:embed="rId2"/>
          <a:srcRect/>
          <a:stretch>
            <a:fillRect/>
          </a:stretch>
        </p:blipFill>
        <p:spPr bwMode="auto">
          <a:xfrm>
            <a:off x="428596" y="1643050"/>
            <a:ext cx="8358246" cy="450059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idx="1"/>
          </p:nvPr>
        </p:nvSpPr>
        <p:spPr>
          <a:xfrm>
            <a:off x="456480" y="1604329"/>
            <a:ext cx="8045280" cy="3977698"/>
          </a:xfrm>
        </p:spPr>
        <p:txBody>
          <a:bodyPr/>
          <a:lstStyle/>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latin typeface="Century Schoolbook" pitchFamily="18" charset="0"/>
              </a:rPr>
              <a:t>Formula = </a:t>
            </a:r>
          </a:p>
          <a:p>
            <a:pPr marL="884173" lvl="2"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latin typeface="Century Schoolbook" pitchFamily="18" charset="0"/>
              </a:rPr>
              <a:t>(No. of defects rejected / Total no. of defects raised) * 100</a:t>
            </a: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endParaRPr lang="en-US" dirty="0" smtClean="0">
              <a:latin typeface="Century Schoolbook" pitchFamily="18" charset="0"/>
            </a:endParaRP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latin typeface="Century Schoolbook" pitchFamily="18" charset="0"/>
              </a:rPr>
              <a:t>Unit of Measure = </a:t>
            </a:r>
          </a:p>
          <a:p>
            <a:pPr marL="884173" lvl="2"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latin typeface="Century Schoolbook" pitchFamily="18" charset="0"/>
              </a:rPr>
              <a:t>Percentage</a:t>
            </a:r>
          </a:p>
        </p:txBody>
      </p:sp>
      <p:sp>
        <p:nvSpPr>
          <p:cNvPr id="10241" name="Rectangle 1"/>
          <p:cNvSpPr>
            <a:spLocks noGrp="1" noChangeArrowheads="1"/>
          </p:cNvSpPr>
          <p:nvPr>
            <p:ph type="title"/>
          </p:nvPr>
        </p:nvSpPr>
        <p:spPr>
          <a:xfrm>
            <a:off x="456481" y="273629"/>
            <a:ext cx="8228160" cy="1144921"/>
          </a:xfrm>
        </p:spPr>
        <p:txBody>
          <a:bodyPr tIns="35203"/>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US" u="sng" dirty="0">
                <a:solidFill>
                  <a:schemeClr val="accent2"/>
                </a:solidFill>
                <a:latin typeface="Andalus" pitchFamily="18" charset="-78"/>
                <a:cs typeface="Andalus" pitchFamily="18" charset="-78"/>
              </a:rPr>
              <a:t>Defect Rejection Ratio</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idx="1"/>
          </p:nvPr>
        </p:nvSpPr>
        <p:spPr>
          <a:xfrm>
            <a:off x="456480" y="1604329"/>
            <a:ext cx="8045280" cy="3977698"/>
          </a:xfrm>
        </p:spPr>
        <p:txBody>
          <a:bodyPr/>
          <a:lstStyle/>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latin typeface="Century Schoolbook" pitchFamily="18" charset="0"/>
              </a:rPr>
              <a:t>Formula = </a:t>
            </a:r>
          </a:p>
          <a:p>
            <a:pPr marL="884173" lvl="2"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latin typeface="Century Schoolbook" pitchFamily="18" charset="0"/>
              </a:rPr>
              <a:t>(No. of defect fixes rejected / No. of defects fixed) * 100</a:t>
            </a:r>
          </a:p>
          <a:p>
            <a:pPr marL="884173" lvl="2"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endParaRPr lang="en-US" dirty="0" smtClean="0">
              <a:latin typeface="Century Schoolbook" pitchFamily="18" charset="0"/>
            </a:endParaRP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latin typeface="Century Schoolbook" pitchFamily="18" charset="0"/>
              </a:rPr>
              <a:t>Unit of Measure = </a:t>
            </a:r>
          </a:p>
          <a:p>
            <a:pPr marL="884173" lvl="2"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latin typeface="Century Schoolbook" pitchFamily="18" charset="0"/>
              </a:rPr>
              <a:t>Percentage</a:t>
            </a:r>
          </a:p>
        </p:txBody>
      </p:sp>
      <p:sp>
        <p:nvSpPr>
          <p:cNvPr id="11265" name="Rectangle 1"/>
          <p:cNvSpPr>
            <a:spLocks noGrp="1" noChangeArrowheads="1"/>
          </p:cNvSpPr>
          <p:nvPr>
            <p:ph type="title"/>
          </p:nvPr>
        </p:nvSpPr>
        <p:spPr>
          <a:xfrm>
            <a:off x="456481" y="273629"/>
            <a:ext cx="8228160" cy="1144921"/>
          </a:xfrm>
        </p:spPr>
        <p:txBody>
          <a:bodyPr tIns="35203"/>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US" u="sng" dirty="0">
                <a:solidFill>
                  <a:schemeClr val="accent2"/>
                </a:solidFill>
                <a:latin typeface="Andalus" pitchFamily="18" charset="-78"/>
                <a:cs typeface="Andalus" pitchFamily="18" charset="-78"/>
              </a:rPr>
              <a:t>Defect Fix Rejection Ratio</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title"/>
          </p:nvPr>
        </p:nvSpPr>
        <p:spPr>
          <a:xfrm>
            <a:off x="295201" y="253467"/>
            <a:ext cx="8228160" cy="697033"/>
          </a:xfrm>
        </p:spPr>
        <p:txBody>
          <a:bodyPr tIns="35203">
            <a:normAutofit fontScale="90000"/>
          </a:bodyPr>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US" b="1" u="sng" dirty="0">
                <a:solidFill>
                  <a:srgbClr val="FF0000"/>
                </a:solidFill>
                <a:latin typeface="Castellar" pitchFamily="18" charset="0"/>
              </a:rPr>
              <a:t>Test summary report</a:t>
            </a:r>
          </a:p>
        </p:txBody>
      </p:sp>
      <p:sp>
        <p:nvSpPr>
          <p:cNvPr id="9219" name="Rectangle 2"/>
          <p:cNvSpPr>
            <a:spLocks noGrp="1" noChangeArrowheads="1"/>
          </p:cNvSpPr>
          <p:nvPr>
            <p:ph type="subTitle" idx="4294967295"/>
          </p:nvPr>
        </p:nvSpPr>
        <p:spPr>
          <a:xfrm>
            <a:off x="424800" y="1290375"/>
            <a:ext cx="7620480" cy="5249352"/>
          </a:xfrm>
          <a:noFill/>
        </p:spPr>
        <p:txBody>
          <a:bodyPr lIns="0" tIns="12801" rIns="0" bIns="0" anchor="ctr"/>
          <a:lstStyle/>
          <a:p>
            <a:pPr marL="414726" indent="-414726">
              <a:buSzPct val="61000"/>
              <a:buFont typeface="Century Schoolbook" pitchFamily="18" charset="0"/>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sz="2200" dirty="0" smtClean="0"/>
              <a:t>Test summary report is a document which contains summary of test activities and final test results.</a:t>
            </a:r>
          </a:p>
          <a:p>
            <a:pPr marL="414726" indent="-414726">
              <a:buSzPct val="61000"/>
              <a:buFont typeface="Century Schoolbook" pitchFamily="18" charset="0"/>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sz="2200" dirty="0" smtClean="0"/>
              <a:t>After the testing cycle it is very important that you communicate the test results and findings to the project stakeholders so that decisions can be made for the software release. i.e. If further testing is required and we need to delay the release.</a:t>
            </a:r>
          </a:p>
          <a:p>
            <a:pPr marL="414726" indent="-414726">
              <a:buSzPct val="61000"/>
              <a:buFont typeface="Century Schoolbook" pitchFamily="18" charset="0"/>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sz="2200" dirty="0" smtClean="0"/>
              <a:t>Test summary report will be different for different kind of testing.</a:t>
            </a:r>
          </a:p>
          <a:p>
            <a:pPr marL="414726" indent="-414726">
              <a:buSzPct val="61000"/>
              <a:buFont typeface="Century Schoolbook" pitchFamily="18" charset="0"/>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sz="2200" dirty="0" smtClean="0"/>
              <a:t>In addition to test coverage and unresolved defects test summary reports should also contain test strategy, test objectives and overall result of test effort.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456481" y="273629"/>
            <a:ext cx="8228160" cy="1144921"/>
          </a:xfrm>
        </p:spPr>
        <p:txBody>
          <a:bodyPr tIns="35203"/>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US" u="sng" dirty="0">
                <a:solidFill>
                  <a:srgbClr val="FF0000"/>
                </a:solidFill>
                <a:latin typeface="Castellar" pitchFamily="18" charset="0"/>
              </a:rPr>
              <a:t>Advantages:</a:t>
            </a:r>
          </a:p>
        </p:txBody>
      </p:sp>
      <p:sp>
        <p:nvSpPr>
          <p:cNvPr id="10243" name="Rectangle 2"/>
          <p:cNvSpPr>
            <a:spLocks noGrp="1" noChangeArrowheads="1"/>
          </p:cNvSpPr>
          <p:nvPr>
            <p:ph sz="quarter" idx="1"/>
          </p:nvPr>
        </p:nvSpPr>
        <p:spPr>
          <a:xfrm>
            <a:off x="456480" y="1604329"/>
            <a:ext cx="8045280" cy="3977698"/>
          </a:xfrm>
        </p:spPr>
        <p:txBody>
          <a:bodyPr>
            <a:normAutofit fontScale="92500" lnSpcReduction="20000"/>
          </a:bodyPr>
          <a:lstStyle/>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endParaRPr lang="en-US" dirty="0" smtClean="0"/>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t>All relevant stakeholders of the Project will be able to see the health of AUT (application under test). </a:t>
            </a: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t>It will help them to take necessary steps proactively, if required.</a:t>
            </a: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t> It will to justify the testing effort that testing team is     putting in the project.</a:t>
            </a: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t> It will help in building more mature process</a:t>
            </a: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endParaRPr lang="en-US" dirty="0" smtClean="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xfrm>
            <a:off x="360000" y="642308"/>
            <a:ext cx="8228160" cy="1031148"/>
          </a:xfrm>
        </p:spPr>
        <p:txBody>
          <a:bodyPr tIns="35203">
            <a:noAutofit/>
          </a:bodyPr>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US" sz="3600" u="sng" dirty="0" smtClean="0">
                <a:solidFill>
                  <a:srgbClr val="FF0000"/>
                </a:solidFill>
                <a:latin typeface="Castellar" pitchFamily="18" charset="0"/>
              </a:rPr>
              <a:t/>
            </a:r>
            <a:br>
              <a:rPr lang="en-US" sz="3600" u="sng" dirty="0" smtClean="0">
                <a:solidFill>
                  <a:srgbClr val="FF0000"/>
                </a:solidFill>
                <a:latin typeface="Castellar" pitchFamily="18" charset="0"/>
              </a:rPr>
            </a:br>
            <a:r>
              <a:rPr lang="en-US" sz="3600" u="sng" dirty="0" smtClean="0">
                <a:solidFill>
                  <a:srgbClr val="FF0000"/>
                </a:solidFill>
                <a:latin typeface="Castellar" pitchFamily="18" charset="0"/>
              </a:rPr>
              <a:t>Guidelines:</a:t>
            </a:r>
            <a:br>
              <a:rPr lang="en-US" sz="3600" u="sng" dirty="0" smtClean="0">
                <a:solidFill>
                  <a:srgbClr val="FF0000"/>
                </a:solidFill>
                <a:latin typeface="Castellar" pitchFamily="18" charset="0"/>
              </a:rPr>
            </a:br>
            <a:r>
              <a:rPr lang="en-US" sz="3600" u="sng" dirty="0" smtClean="0">
                <a:solidFill>
                  <a:srgbClr val="FF0000"/>
                </a:solidFill>
                <a:latin typeface="Castellar" pitchFamily="18" charset="0"/>
              </a:rPr>
              <a:t/>
            </a:r>
            <a:br>
              <a:rPr lang="en-US" sz="3600" u="sng" dirty="0" smtClean="0">
                <a:solidFill>
                  <a:srgbClr val="FF0000"/>
                </a:solidFill>
                <a:latin typeface="Castellar" pitchFamily="18" charset="0"/>
              </a:rPr>
            </a:br>
            <a:r>
              <a:rPr lang="en-US" sz="3600" u="sng" dirty="0" smtClean="0">
                <a:solidFill>
                  <a:srgbClr val="FF0000"/>
                </a:solidFill>
                <a:latin typeface="Castellar" pitchFamily="18" charset="0"/>
              </a:rPr>
              <a:t/>
            </a:r>
            <a:br>
              <a:rPr lang="en-US" sz="3600" u="sng" dirty="0" smtClean="0">
                <a:solidFill>
                  <a:srgbClr val="FF0000"/>
                </a:solidFill>
                <a:latin typeface="Castellar" pitchFamily="18" charset="0"/>
              </a:rPr>
            </a:br>
            <a:r>
              <a:rPr lang="en-US" sz="3600" u="sng" dirty="0" smtClean="0">
                <a:solidFill>
                  <a:srgbClr val="FF0000"/>
                </a:solidFill>
                <a:latin typeface="Castellar" pitchFamily="18" charset="0"/>
              </a:rPr>
              <a:t>Guidelines:</a:t>
            </a:r>
            <a:br>
              <a:rPr lang="en-US" sz="3600" u="sng" dirty="0" smtClean="0">
                <a:solidFill>
                  <a:srgbClr val="FF0000"/>
                </a:solidFill>
                <a:latin typeface="Castellar" pitchFamily="18" charset="0"/>
              </a:rPr>
            </a:br>
            <a:r>
              <a:rPr lang="en-US" sz="3600" u="sng" dirty="0" smtClean="0">
                <a:solidFill>
                  <a:srgbClr val="FF0000"/>
                </a:solidFill>
                <a:latin typeface="Castellar" pitchFamily="18" charset="0"/>
              </a:rPr>
              <a:t/>
            </a:r>
            <a:br>
              <a:rPr lang="en-US" sz="3600" u="sng" dirty="0" smtClean="0">
                <a:solidFill>
                  <a:srgbClr val="FF0000"/>
                </a:solidFill>
                <a:latin typeface="Castellar" pitchFamily="18" charset="0"/>
              </a:rPr>
            </a:br>
            <a:r>
              <a:rPr lang="en-US" sz="3600" u="sng" dirty="0" smtClean="0">
                <a:solidFill>
                  <a:srgbClr val="FF0000"/>
                </a:solidFill>
                <a:latin typeface="Castellar" pitchFamily="18" charset="0"/>
              </a:rPr>
              <a:t/>
            </a:r>
            <a:br>
              <a:rPr lang="en-US" sz="3600" u="sng" dirty="0" smtClean="0">
                <a:solidFill>
                  <a:srgbClr val="FF0000"/>
                </a:solidFill>
                <a:latin typeface="Castellar" pitchFamily="18" charset="0"/>
              </a:rPr>
            </a:br>
            <a:r>
              <a:rPr lang="en-US" sz="3600" u="sng" dirty="0" smtClean="0">
                <a:solidFill>
                  <a:srgbClr val="FF0000"/>
                </a:solidFill>
                <a:latin typeface="Castellar" pitchFamily="18" charset="0"/>
              </a:rPr>
              <a:t>Guidelines:</a:t>
            </a:r>
            <a:br>
              <a:rPr lang="en-US" sz="3600" u="sng" dirty="0" smtClean="0">
                <a:solidFill>
                  <a:srgbClr val="FF0000"/>
                </a:solidFill>
                <a:latin typeface="Castellar" pitchFamily="18" charset="0"/>
              </a:rPr>
            </a:br>
            <a:r>
              <a:rPr lang="en-US" sz="3600" u="sng" dirty="0" smtClean="0">
                <a:solidFill>
                  <a:srgbClr val="FF0000"/>
                </a:solidFill>
                <a:latin typeface="Castellar" pitchFamily="18" charset="0"/>
              </a:rPr>
              <a:t/>
            </a:r>
            <a:br>
              <a:rPr lang="en-US" sz="3600" u="sng" dirty="0" smtClean="0">
                <a:solidFill>
                  <a:srgbClr val="FF0000"/>
                </a:solidFill>
                <a:latin typeface="Castellar" pitchFamily="18" charset="0"/>
              </a:rPr>
            </a:br>
            <a:r>
              <a:rPr lang="en-US" sz="3600" u="sng" dirty="0" smtClean="0">
                <a:solidFill>
                  <a:srgbClr val="FF0000"/>
                </a:solidFill>
                <a:latin typeface="Castellar" pitchFamily="18" charset="0"/>
              </a:rPr>
              <a:t/>
            </a:r>
            <a:br>
              <a:rPr lang="en-US" sz="3600" u="sng" dirty="0" smtClean="0">
                <a:solidFill>
                  <a:srgbClr val="FF0000"/>
                </a:solidFill>
                <a:latin typeface="Castellar" pitchFamily="18" charset="0"/>
              </a:rPr>
            </a:br>
            <a:r>
              <a:rPr lang="en-US" sz="3600" u="sng" dirty="0" smtClean="0">
                <a:solidFill>
                  <a:srgbClr val="FF0000"/>
                </a:solidFill>
                <a:latin typeface="Castellar" pitchFamily="18" charset="0"/>
              </a:rPr>
              <a:t>Guidelines:</a:t>
            </a:r>
            <a:br>
              <a:rPr lang="en-US" sz="3600" u="sng" dirty="0" smtClean="0">
                <a:solidFill>
                  <a:srgbClr val="FF0000"/>
                </a:solidFill>
                <a:latin typeface="Castellar" pitchFamily="18" charset="0"/>
              </a:rPr>
            </a:br>
            <a:r>
              <a:rPr lang="en-US" sz="3600" u="sng" dirty="0" smtClean="0">
                <a:solidFill>
                  <a:srgbClr val="FF0000"/>
                </a:solidFill>
                <a:latin typeface="Castellar" pitchFamily="18" charset="0"/>
              </a:rPr>
              <a:t/>
            </a:r>
            <a:br>
              <a:rPr lang="en-US" sz="3600" u="sng" dirty="0" smtClean="0">
                <a:solidFill>
                  <a:srgbClr val="FF0000"/>
                </a:solidFill>
                <a:latin typeface="Castellar" pitchFamily="18" charset="0"/>
              </a:rPr>
            </a:br>
            <a:r>
              <a:rPr lang="en-US" sz="3600" u="sng" dirty="0" smtClean="0">
                <a:solidFill>
                  <a:srgbClr val="FF0000"/>
                </a:solidFill>
                <a:latin typeface="Castellar" pitchFamily="18" charset="0"/>
              </a:rPr>
              <a:t/>
            </a:r>
            <a:br>
              <a:rPr lang="en-US" sz="3600" u="sng" dirty="0" smtClean="0">
                <a:solidFill>
                  <a:srgbClr val="FF0000"/>
                </a:solidFill>
                <a:latin typeface="Castellar" pitchFamily="18" charset="0"/>
              </a:rPr>
            </a:br>
            <a:r>
              <a:rPr lang="en-US" sz="3600" u="sng" dirty="0" smtClean="0">
                <a:solidFill>
                  <a:srgbClr val="FF0000"/>
                </a:solidFill>
                <a:latin typeface="Castellar" pitchFamily="18" charset="0"/>
              </a:rPr>
              <a:t>Guidelines:</a:t>
            </a:r>
            <a:br>
              <a:rPr lang="en-US" sz="3600" u="sng" dirty="0" smtClean="0">
                <a:solidFill>
                  <a:srgbClr val="FF0000"/>
                </a:solidFill>
                <a:latin typeface="Castellar" pitchFamily="18" charset="0"/>
              </a:rPr>
            </a:br>
            <a:r>
              <a:rPr lang="en-US" sz="3600" u="sng" dirty="0" smtClean="0">
                <a:solidFill>
                  <a:srgbClr val="FF0000"/>
                </a:solidFill>
                <a:latin typeface="Castellar" pitchFamily="18" charset="0"/>
              </a:rPr>
              <a:t/>
            </a:r>
            <a:br>
              <a:rPr lang="en-US" sz="3600" u="sng" dirty="0" smtClean="0">
                <a:solidFill>
                  <a:srgbClr val="FF0000"/>
                </a:solidFill>
                <a:latin typeface="Castellar" pitchFamily="18" charset="0"/>
              </a:rPr>
            </a:br>
            <a:r>
              <a:rPr lang="en-US" sz="3600" u="sng" dirty="0" smtClean="0">
                <a:solidFill>
                  <a:srgbClr val="FF0000"/>
                </a:solidFill>
                <a:latin typeface="Castellar" pitchFamily="18" charset="0"/>
              </a:rPr>
              <a:t/>
            </a:r>
            <a:br>
              <a:rPr lang="en-US" sz="3600" u="sng" dirty="0" smtClean="0">
                <a:solidFill>
                  <a:srgbClr val="FF0000"/>
                </a:solidFill>
                <a:latin typeface="Castellar" pitchFamily="18" charset="0"/>
              </a:rPr>
            </a:br>
            <a:r>
              <a:rPr lang="en-US" sz="3600" u="sng" dirty="0" smtClean="0">
                <a:solidFill>
                  <a:srgbClr val="FF0000"/>
                </a:solidFill>
                <a:latin typeface="Castellar" pitchFamily="18" charset="0"/>
              </a:rPr>
              <a:t/>
            </a:r>
            <a:br>
              <a:rPr lang="en-US" sz="3600" u="sng" dirty="0" smtClean="0">
                <a:solidFill>
                  <a:srgbClr val="FF0000"/>
                </a:solidFill>
                <a:latin typeface="Castellar" pitchFamily="18" charset="0"/>
              </a:rPr>
            </a:br>
            <a:r>
              <a:rPr lang="en-US" sz="3600" u="sng" dirty="0" smtClean="0">
                <a:solidFill>
                  <a:srgbClr val="FF0000"/>
                </a:solidFill>
                <a:latin typeface="Castellar" pitchFamily="18" charset="0"/>
              </a:rPr>
              <a:t>Guidelines:</a:t>
            </a:r>
            <a:br>
              <a:rPr lang="en-US" sz="3600" u="sng" dirty="0" smtClean="0">
                <a:solidFill>
                  <a:srgbClr val="FF0000"/>
                </a:solidFill>
                <a:latin typeface="Castellar" pitchFamily="18" charset="0"/>
              </a:rPr>
            </a:br>
            <a:endParaRPr lang="en-US" sz="3600" u="sng" dirty="0">
              <a:solidFill>
                <a:srgbClr val="FF0000"/>
              </a:solidFill>
              <a:latin typeface="Castellar" pitchFamily="18" charset="0"/>
            </a:endParaRPr>
          </a:p>
        </p:txBody>
      </p:sp>
      <p:sp>
        <p:nvSpPr>
          <p:cNvPr id="11267" name="Rectangle 2"/>
          <p:cNvSpPr>
            <a:spLocks noGrp="1" noChangeArrowheads="1"/>
          </p:cNvSpPr>
          <p:nvPr>
            <p:ph sz="quarter" idx="1"/>
          </p:nvPr>
        </p:nvSpPr>
        <p:spPr>
          <a:xfrm>
            <a:off x="456480" y="1355183"/>
            <a:ext cx="8045280" cy="4226843"/>
          </a:xfrm>
        </p:spPr>
        <p:txBody>
          <a:bodyPr/>
          <a:lstStyle/>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endParaRPr lang="en-US" dirty="0" smtClean="0"/>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t> It should be published after every test run cycle</a:t>
            </a: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t> Mention all testing activities</a:t>
            </a: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t> All reports should be maintained in a document repository system</a:t>
            </a: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endParaRPr lang="en-US" dirty="0" smtClean="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US" b="1" u="sng" dirty="0" smtClean="0">
                <a:solidFill>
                  <a:srgbClr val="FF0000"/>
                </a:solidFill>
                <a:latin typeface="Castellar" pitchFamily="18" charset="0"/>
              </a:rPr>
              <a:t>Test summary report Template</a:t>
            </a:r>
            <a:endParaRPr lang="en-IN" dirty="0"/>
          </a:p>
        </p:txBody>
      </p:sp>
      <p:sp>
        <p:nvSpPr>
          <p:cNvPr id="12291" name="Content Placeholder 2"/>
          <p:cNvSpPr>
            <a:spLocks noGrp="1"/>
          </p:cNvSpPr>
          <p:nvPr>
            <p:ph sz="quarter" idx="1"/>
          </p:nvPr>
        </p:nvSpPr>
        <p:spPr>
          <a:xfrm>
            <a:off x="456481" y="1600008"/>
            <a:ext cx="7467840" cy="4873472"/>
          </a:xfrm>
        </p:spPr>
        <p:txBody>
          <a:bodyPr/>
          <a:lstStyle/>
          <a:p>
            <a:endParaRPr lang="en-IN" smtClean="0"/>
          </a:p>
        </p:txBody>
      </p:sp>
      <p:pic>
        <p:nvPicPr>
          <p:cNvPr id="12292" name="Picture 2"/>
          <p:cNvPicPr>
            <a:picLocks noChangeAspect="1" noChangeArrowheads="1"/>
          </p:cNvPicPr>
          <p:nvPr/>
        </p:nvPicPr>
        <p:blipFill>
          <a:blip r:embed="rId2"/>
          <a:srcRect/>
          <a:stretch>
            <a:fillRect/>
          </a:stretch>
        </p:blipFill>
        <p:spPr bwMode="auto">
          <a:xfrm>
            <a:off x="489601" y="2197671"/>
            <a:ext cx="7711200" cy="408282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idx="1"/>
          </p:nvPr>
        </p:nvSpPr>
        <p:spPr>
          <a:xfrm>
            <a:off x="456480" y="1604329"/>
            <a:ext cx="8045280" cy="3977698"/>
          </a:xfrm>
        </p:spPr>
        <p:txBody>
          <a:bodyPr/>
          <a:lstStyle/>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latin typeface="Century Schoolbook" pitchFamily="18" charset="0"/>
              </a:rPr>
              <a:t>Formula =</a:t>
            </a:r>
          </a:p>
          <a:p>
            <a:pPr marL="884173" lvl="2"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latin typeface="Century Schoolbook" pitchFamily="18" charset="0"/>
              </a:rPr>
              <a:t> (Total number of open defects/Total number of defects found) * 100</a:t>
            </a:r>
          </a:p>
          <a:p>
            <a:pPr marL="884173" lvl="2"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endParaRPr lang="en-US" dirty="0" smtClean="0">
              <a:latin typeface="Century Schoolbook" pitchFamily="18" charset="0"/>
            </a:endParaRP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latin typeface="Century Schoolbook" pitchFamily="18" charset="0"/>
              </a:rPr>
              <a:t>Unit Of measure = </a:t>
            </a:r>
          </a:p>
          <a:p>
            <a:pPr marL="884173" lvl="2"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latin typeface="Century Schoolbook" pitchFamily="18" charset="0"/>
              </a:rPr>
              <a:t>Percentage</a:t>
            </a:r>
          </a:p>
        </p:txBody>
      </p:sp>
      <p:sp>
        <p:nvSpPr>
          <p:cNvPr id="12289" name="Rectangle 1"/>
          <p:cNvSpPr>
            <a:spLocks noGrp="1" noChangeArrowheads="1"/>
          </p:cNvSpPr>
          <p:nvPr>
            <p:ph type="title"/>
          </p:nvPr>
        </p:nvSpPr>
        <p:spPr>
          <a:xfrm>
            <a:off x="456481" y="273629"/>
            <a:ext cx="8228160" cy="1144921"/>
          </a:xfrm>
        </p:spPr>
        <p:txBody>
          <a:bodyPr tIns="35203"/>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US" u="sng" dirty="0">
                <a:solidFill>
                  <a:schemeClr val="accent2"/>
                </a:solidFill>
                <a:latin typeface="Andalus" pitchFamily="18" charset="-78"/>
                <a:cs typeface="Andalus" pitchFamily="18" charset="-78"/>
              </a:rPr>
              <a:t>Outstanding defect ratio</a:t>
            </a:r>
          </a:p>
        </p:txBody>
      </p:sp>
      <p:sp>
        <p:nvSpPr>
          <p:cNvPr id="4" name="TextBox 3"/>
          <p:cNvSpPr txBox="1"/>
          <p:nvPr/>
        </p:nvSpPr>
        <p:spPr>
          <a:xfrm>
            <a:off x="4214810" y="5715016"/>
            <a:ext cx="3929090" cy="369332"/>
          </a:xfrm>
          <a:prstGeom prst="rect">
            <a:avLst/>
          </a:prstGeom>
          <a:noFill/>
        </p:spPr>
        <p:txBody>
          <a:bodyPr wrap="square" rtlCol="0">
            <a:spAutoFit/>
          </a:bodyPr>
          <a:lstStyle/>
          <a:p>
            <a:r>
              <a:rPr lang="en-US" smtClean="0">
                <a:hlinkClick r:id="rId3"/>
              </a:rPr>
              <a:t>For more Details Contact Us</a:t>
            </a:r>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latin typeface="Andalus" pitchFamily="18" charset="-78"/>
                <a:cs typeface="Andalus" pitchFamily="18" charset="-78"/>
              </a:rPr>
              <a:t>2.Scope</a:t>
            </a:r>
            <a:r>
              <a:rPr lang="en-US" dirty="0" smtClean="0">
                <a:solidFill>
                  <a:srgbClr val="FF0000"/>
                </a:solidFill>
                <a:latin typeface="Andalus" pitchFamily="18" charset="-78"/>
                <a:cs typeface="Andalus" pitchFamily="18" charset="-78"/>
              </a:rPr>
              <a:t> Management</a:t>
            </a:r>
            <a:endParaRPr lang="en-IN" dirty="0">
              <a:solidFill>
                <a:srgbClr val="FF0000"/>
              </a:solidFill>
            </a:endParaRPr>
          </a:p>
        </p:txBody>
      </p:sp>
      <p:pic>
        <p:nvPicPr>
          <p:cNvPr id="3074" name="Picture 2"/>
          <p:cNvPicPr>
            <a:picLocks noGrp="1" noChangeAspect="1" noChangeArrowheads="1"/>
          </p:cNvPicPr>
          <p:nvPr>
            <p:ph idx="1"/>
          </p:nvPr>
        </p:nvPicPr>
        <p:blipFill>
          <a:blip r:embed="rId2"/>
          <a:srcRect/>
          <a:stretch>
            <a:fillRect/>
          </a:stretch>
        </p:blipFill>
        <p:spPr bwMode="auto">
          <a:xfrm>
            <a:off x="642910" y="1500174"/>
            <a:ext cx="8143932" cy="4214841"/>
          </a:xfrm>
          <a:prstGeom prst="rect">
            <a:avLst/>
          </a:prstGeom>
          <a:noFill/>
          <a:ln w="9525">
            <a:noFill/>
            <a:miter lim="800000"/>
            <a:headEnd/>
            <a:tailEnd/>
          </a:ln>
          <a:effectLst/>
        </p:spPr>
      </p:pic>
      <p:cxnSp>
        <p:nvCxnSpPr>
          <p:cNvPr id="6" name="Straight Connector 5"/>
          <p:cNvCxnSpPr/>
          <p:nvPr/>
        </p:nvCxnSpPr>
        <p:spPr>
          <a:xfrm>
            <a:off x="642910" y="5715016"/>
            <a:ext cx="8143932"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latin typeface="Andalus" pitchFamily="18" charset="-78"/>
                <a:cs typeface="Andalus" pitchFamily="18" charset="-78"/>
              </a:rPr>
              <a:t>3.Deciding a Test </a:t>
            </a:r>
            <a:r>
              <a:rPr lang="en-US" b="1" dirty="0" smtClean="0">
                <a:solidFill>
                  <a:srgbClr val="FF0000"/>
                </a:solidFill>
                <a:latin typeface="Andalus" pitchFamily="18" charset="-78"/>
                <a:cs typeface="Andalus" pitchFamily="18" charset="-78"/>
              </a:rPr>
              <a:t>approach</a:t>
            </a:r>
            <a:endParaRPr lang="en-IN" dirty="0">
              <a:solidFill>
                <a:srgbClr val="FF0000"/>
              </a:solidFill>
            </a:endParaRPr>
          </a:p>
        </p:txBody>
      </p:sp>
      <p:pic>
        <p:nvPicPr>
          <p:cNvPr id="4098" name="Picture 2"/>
          <p:cNvPicPr>
            <a:picLocks noGrp="1" noChangeAspect="1" noChangeArrowheads="1"/>
          </p:cNvPicPr>
          <p:nvPr>
            <p:ph idx="1"/>
          </p:nvPr>
        </p:nvPicPr>
        <p:blipFill>
          <a:blip r:embed="rId2"/>
          <a:srcRect/>
          <a:stretch>
            <a:fillRect/>
          </a:stretch>
        </p:blipFill>
        <p:spPr bwMode="auto">
          <a:xfrm>
            <a:off x="500034" y="1571612"/>
            <a:ext cx="8215370" cy="464347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3" algn="ctr" rtl="0">
              <a:spcBef>
                <a:spcPct val="0"/>
              </a:spcBef>
            </a:pPr>
            <a:r>
              <a:rPr lang="en-US" sz="3200" dirty="0" smtClean="0">
                <a:solidFill>
                  <a:srgbClr val="FF0000"/>
                </a:solidFill>
                <a:latin typeface="Andalus" pitchFamily="18" charset="-78"/>
                <a:cs typeface="Andalus" pitchFamily="18" charset="-78"/>
              </a:rPr>
              <a:t/>
            </a:r>
            <a:br>
              <a:rPr lang="en-US" sz="3200" dirty="0" smtClean="0">
                <a:solidFill>
                  <a:srgbClr val="FF0000"/>
                </a:solidFill>
                <a:latin typeface="Andalus" pitchFamily="18" charset="-78"/>
                <a:cs typeface="Andalus" pitchFamily="18" charset="-78"/>
              </a:rPr>
            </a:br>
            <a:r>
              <a:rPr lang="en-US" sz="4000" dirty="0" smtClean="0">
                <a:solidFill>
                  <a:srgbClr val="FF0000"/>
                </a:solidFill>
                <a:latin typeface="Andalus" pitchFamily="18" charset="-78"/>
                <a:cs typeface="Andalus" pitchFamily="18" charset="-78"/>
              </a:rPr>
              <a:t>4.Setting up </a:t>
            </a:r>
            <a:r>
              <a:rPr lang="en-US" sz="4000" b="1" dirty="0" smtClean="0">
                <a:solidFill>
                  <a:srgbClr val="FF0000"/>
                </a:solidFill>
                <a:latin typeface="Andalus" pitchFamily="18" charset="-78"/>
                <a:cs typeface="Andalus" pitchFamily="18" charset="-78"/>
              </a:rPr>
              <a:t>criteria</a:t>
            </a:r>
            <a:r>
              <a:rPr lang="en-US" sz="4000" dirty="0" smtClean="0">
                <a:solidFill>
                  <a:srgbClr val="FF0000"/>
                </a:solidFill>
                <a:latin typeface="Andalus" pitchFamily="18" charset="-78"/>
                <a:cs typeface="Andalus" pitchFamily="18" charset="-78"/>
              </a:rPr>
              <a:t> for testing </a:t>
            </a:r>
            <a:br>
              <a:rPr lang="en-US" sz="4000" dirty="0" smtClean="0">
                <a:solidFill>
                  <a:srgbClr val="FF0000"/>
                </a:solidFill>
                <a:latin typeface="Andalus" pitchFamily="18" charset="-78"/>
                <a:cs typeface="Andalus" pitchFamily="18" charset="-78"/>
              </a:rPr>
            </a:br>
            <a:endParaRPr lang="en-IN" sz="4000" dirty="0">
              <a:solidFill>
                <a:srgbClr val="FF0000"/>
              </a:solidFill>
            </a:endParaRPr>
          </a:p>
        </p:txBody>
      </p:sp>
      <p:pic>
        <p:nvPicPr>
          <p:cNvPr id="5122" name="Picture 2"/>
          <p:cNvPicPr>
            <a:picLocks noGrp="1" noChangeAspect="1" noChangeArrowheads="1"/>
          </p:cNvPicPr>
          <p:nvPr>
            <p:ph idx="1"/>
          </p:nvPr>
        </p:nvPicPr>
        <p:blipFill>
          <a:blip r:embed="rId2"/>
          <a:srcRect/>
          <a:stretch>
            <a:fillRect/>
          </a:stretch>
        </p:blipFill>
        <p:spPr bwMode="auto">
          <a:xfrm>
            <a:off x="857224" y="1785926"/>
            <a:ext cx="7715304" cy="4143404"/>
          </a:xfrm>
          <a:prstGeom prst="rect">
            <a:avLst/>
          </a:prstGeom>
          <a:noFill/>
          <a:ln w="9525">
            <a:noFill/>
            <a:miter lim="800000"/>
            <a:headEnd/>
            <a:tailEnd/>
          </a:ln>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3" algn="ctr" rtl="0">
              <a:spcBef>
                <a:spcPct val="0"/>
              </a:spcBef>
            </a:pPr>
            <a:r>
              <a:rPr lang="en-US" sz="4400" dirty="0" smtClean="0">
                <a:solidFill>
                  <a:srgbClr val="FF0000"/>
                </a:solidFill>
                <a:latin typeface="Andalus" pitchFamily="18" charset="-78"/>
                <a:cs typeface="Andalus" pitchFamily="18" charset="-78"/>
              </a:rPr>
              <a:t>5.Identifying </a:t>
            </a:r>
            <a:r>
              <a:rPr lang="en-US" sz="4400" b="1" dirty="0" smtClean="0">
                <a:solidFill>
                  <a:srgbClr val="FF0000"/>
                </a:solidFill>
                <a:latin typeface="Andalus" pitchFamily="18" charset="-78"/>
                <a:cs typeface="Andalus" pitchFamily="18" charset="-78"/>
              </a:rPr>
              <a:t>Responsibilities</a:t>
            </a:r>
            <a:r>
              <a:rPr lang="en-US" b="1" dirty="0" smtClean="0">
                <a:latin typeface="Andalus" pitchFamily="18" charset="-78"/>
                <a:cs typeface="Andalus" pitchFamily="18" charset="-78"/>
              </a:rPr>
              <a:t/>
            </a:r>
            <a:br>
              <a:rPr lang="en-US" b="1" dirty="0" smtClean="0">
                <a:latin typeface="Andalus" pitchFamily="18" charset="-78"/>
                <a:cs typeface="Andalus" pitchFamily="18" charset="-78"/>
              </a:rPr>
            </a:br>
            <a:endParaRPr lang="en-IN" dirty="0"/>
          </a:p>
        </p:txBody>
      </p:sp>
      <p:sp>
        <p:nvSpPr>
          <p:cNvPr id="3" name="Content Placeholder 2"/>
          <p:cNvSpPr>
            <a:spLocks noGrp="1"/>
          </p:cNvSpPr>
          <p:nvPr>
            <p:ph idx="1"/>
          </p:nvPr>
        </p:nvSpPr>
        <p:spPr/>
        <p:txBody>
          <a:bodyPr/>
          <a:lstStyle/>
          <a:p>
            <a:r>
              <a:rPr lang="en-US" dirty="0" smtClean="0">
                <a:latin typeface="Andalus" pitchFamily="18" charset="-78"/>
                <a:cs typeface="Andalus" pitchFamily="18" charset="-78"/>
              </a:rPr>
              <a:t>Specify no of testing staff and role</a:t>
            </a:r>
          </a:p>
          <a:p>
            <a:r>
              <a:rPr lang="en-US" dirty="0" smtClean="0">
                <a:latin typeface="Andalus" pitchFamily="18" charset="-78"/>
                <a:cs typeface="Andalus" pitchFamily="18" charset="-78"/>
              </a:rPr>
              <a:t>Identify people who will responsible for acceptance testing</a:t>
            </a:r>
          </a:p>
          <a:p>
            <a:r>
              <a:rPr lang="en-US" dirty="0" smtClean="0">
                <a:latin typeface="Andalus" pitchFamily="18" charset="-78"/>
                <a:cs typeface="Andalus" pitchFamily="18" charset="-78"/>
              </a:rPr>
              <a:t>Identify test team for test environment such as developers ,tester ,Operational staff ,testing services etc.. </a:t>
            </a:r>
          </a:p>
          <a:p>
            <a:endParaRPr lang="en-IN"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latin typeface="Andalus" pitchFamily="18" charset="-78"/>
                <a:cs typeface="Andalus" pitchFamily="18" charset="-78"/>
              </a:rPr>
              <a:t/>
            </a:r>
            <a:br>
              <a:rPr lang="en-US" dirty="0" smtClean="0">
                <a:solidFill>
                  <a:srgbClr val="FF0000"/>
                </a:solidFill>
                <a:latin typeface="Andalus" pitchFamily="18" charset="-78"/>
                <a:cs typeface="Andalus" pitchFamily="18" charset="-78"/>
              </a:rPr>
            </a:br>
            <a:r>
              <a:rPr lang="en-US" dirty="0" smtClean="0">
                <a:solidFill>
                  <a:srgbClr val="FF0000"/>
                </a:solidFill>
                <a:latin typeface="Andalus" pitchFamily="18" charset="-78"/>
                <a:cs typeface="Andalus" pitchFamily="18" charset="-78"/>
              </a:rPr>
              <a:t>6.Staffing and Training </a:t>
            </a:r>
            <a:r>
              <a:rPr lang="en-US" b="1" dirty="0" smtClean="0">
                <a:solidFill>
                  <a:srgbClr val="FF0000"/>
                </a:solidFill>
                <a:latin typeface="Andalus" pitchFamily="18" charset="-78"/>
                <a:cs typeface="Andalus" pitchFamily="18" charset="-78"/>
              </a:rPr>
              <a:t>needs</a:t>
            </a:r>
            <a:br>
              <a:rPr lang="en-US" b="1" dirty="0" smtClean="0">
                <a:solidFill>
                  <a:srgbClr val="FF0000"/>
                </a:solidFill>
                <a:latin typeface="Andalus" pitchFamily="18" charset="-78"/>
                <a:cs typeface="Andalus" pitchFamily="18" charset="-78"/>
              </a:rPr>
            </a:br>
            <a:endParaRPr lang="en-IN" dirty="0"/>
          </a:p>
        </p:txBody>
      </p:sp>
      <p:sp>
        <p:nvSpPr>
          <p:cNvPr id="3" name="Content Placeholder 2"/>
          <p:cNvSpPr>
            <a:spLocks noGrp="1"/>
          </p:cNvSpPr>
          <p:nvPr>
            <p:ph idx="1"/>
          </p:nvPr>
        </p:nvSpPr>
        <p:spPr/>
        <p:txBody>
          <a:bodyPr/>
          <a:lstStyle/>
          <a:p>
            <a:r>
              <a:rPr lang="en-US" sz="2800" dirty="0" smtClean="0">
                <a:latin typeface="Andalus" pitchFamily="18" charset="-78"/>
                <a:cs typeface="Andalus" pitchFamily="18" charset="-78"/>
              </a:rPr>
              <a:t>These needs communicate resource requirement and get approval of resources.</a:t>
            </a:r>
          </a:p>
          <a:p>
            <a:endParaRPr lang="en-IN" dirty="0"/>
          </a:p>
        </p:txBody>
      </p:sp>
      <p:pic>
        <p:nvPicPr>
          <p:cNvPr id="3074" name="Picture 2"/>
          <p:cNvPicPr>
            <a:picLocks noChangeAspect="1" noChangeArrowheads="1"/>
          </p:cNvPicPr>
          <p:nvPr/>
        </p:nvPicPr>
        <p:blipFill>
          <a:blip r:embed="rId2"/>
          <a:srcRect/>
          <a:stretch>
            <a:fillRect/>
          </a:stretch>
        </p:blipFill>
        <p:spPr bwMode="auto">
          <a:xfrm>
            <a:off x="500034" y="2786063"/>
            <a:ext cx="8215370" cy="3357581"/>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3" algn="ctr" rtl="0">
              <a:spcBef>
                <a:spcPct val="0"/>
              </a:spcBef>
            </a:pPr>
            <a:r>
              <a:rPr lang="en-US" sz="4400" b="1" dirty="0" smtClean="0">
                <a:solidFill>
                  <a:srgbClr val="FF0000"/>
                </a:solidFill>
                <a:latin typeface="Andalus" pitchFamily="18" charset="-78"/>
                <a:cs typeface="Andalus" pitchFamily="18" charset="-78"/>
              </a:rPr>
              <a:t>7.Resources </a:t>
            </a:r>
            <a:r>
              <a:rPr lang="en-US" sz="4400" dirty="0" smtClean="0">
                <a:solidFill>
                  <a:srgbClr val="FF0000"/>
                </a:solidFill>
                <a:latin typeface="Andalus" pitchFamily="18" charset="-78"/>
                <a:cs typeface="Andalus" pitchFamily="18" charset="-78"/>
              </a:rPr>
              <a:t>requirement</a:t>
            </a:r>
            <a:r>
              <a:rPr lang="en-US" dirty="0" smtClean="0">
                <a:latin typeface="Andalus" pitchFamily="18" charset="-78"/>
                <a:cs typeface="Andalus" pitchFamily="18" charset="-78"/>
              </a:rPr>
              <a:t/>
            </a:r>
            <a:br>
              <a:rPr lang="en-US" dirty="0" smtClean="0">
                <a:latin typeface="Andalus" pitchFamily="18" charset="-78"/>
                <a:cs typeface="Andalus" pitchFamily="18" charset="-78"/>
              </a:rPr>
            </a:br>
            <a:endParaRPr lang="en-IN" dirty="0"/>
          </a:p>
        </p:txBody>
      </p:sp>
      <p:pic>
        <p:nvPicPr>
          <p:cNvPr id="4101" name="Picture 5"/>
          <p:cNvPicPr>
            <a:picLocks noGrp="1" noChangeAspect="1" noChangeArrowheads="1"/>
          </p:cNvPicPr>
          <p:nvPr>
            <p:ph idx="1"/>
          </p:nvPr>
        </p:nvPicPr>
        <p:blipFill>
          <a:blip r:embed="rId2"/>
          <a:srcRect/>
          <a:stretch>
            <a:fillRect/>
          </a:stretch>
        </p:blipFill>
        <p:spPr bwMode="auto">
          <a:xfrm>
            <a:off x="714317" y="1285860"/>
            <a:ext cx="8215401" cy="514353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380</TotalTime>
  <Words>1254</Words>
  <Application>Microsoft Office PowerPoint</Application>
  <PresentationFormat>On-screen Show (4:3)</PresentationFormat>
  <Paragraphs>219</Paragraphs>
  <Slides>36</Slides>
  <Notes>13</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Office Theme</vt:lpstr>
      <vt:lpstr>Chapter 4:  Test Management</vt:lpstr>
      <vt:lpstr>Test Planning </vt:lpstr>
      <vt:lpstr>1.Preparation of Test Plan</vt:lpstr>
      <vt:lpstr>2.Scope Management</vt:lpstr>
      <vt:lpstr>3.Deciding a Test approach</vt:lpstr>
      <vt:lpstr> 4.Setting up criteria for testing  </vt:lpstr>
      <vt:lpstr>5.Identifying Responsibilities </vt:lpstr>
      <vt:lpstr> 6.Staffing and Training needs </vt:lpstr>
      <vt:lpstr>7.Resources requirement </vt:lpstr>
      <vt:lpstr> 8.Test Deliverables:  Test deliverable is any document /Script/Data related to testing which is handover to Client/Stakeholder during or at the end of testing phase. Following are different types of deliverables that are generated at every phase of SDLC: </vt:lpstr>
      <vt:lpstr> 9.Testing task </vt:lpstr>
      <vt:lpstr>Test Management</vt:lpstr>
      <vt:lpstr>1.Standards It controls the activities under testing</vt:lpstr>
      <vt:lpstr> 2.Test Infrastructure Management </vt:lpstr>
      <vt:lpstr> 3.Test People Management </vt:lpstr>
      <vt:lpstr>Slide 16</vt:lpstr>
      <vt:lpstr>3.Test Process</vt:lpstr>
      <vt:lpstr>1.Base Lining a Test Plan</vt:lpstr>
      <vt:lpstr> 2.Test Case Specification </vt:lpstr>
      <vt:lpstr> 3.Update of Traceability Matrix </vt:lpstr>
      <vt:lpstr>Slide 21</vt:lpstr>
      <vt:lpstr>4.Executing Test Cases</vt:lpstr>
      <vt:lpstr>Software Test Metrics</vt:lpstr>
      <vt:lpstr>Benefits of Metrics</vt:lpstr>
      <vt:lpstr>Some of the Software Test Metrics are as below</vt:lpstr>
      <vt:lpstr>Requirements Volatility:</vt:lpstr>
      <vt:lpstr>Slide 27</vt:lpstr>
      <vt:lpstr>Review Efficiency</vt:lpstr>
      <vt:lpstr>Productivity in Test Execution</vt:lpstr>
      <vt:lpstr>Defect Rejection Ratio</vt:lpstr>
      <vt:lpstr>Defect Fix Rejection Ratio</vt:lpstr>
      <vt:lpstr>Test summary report</vt:lpstr>
      <vt:lpstr>Advantages:</vt:lpstr>
      <vt:lpstr> Guidelines:   Guidelines:   Guidelines:   Guidelines:   Guidelines:    Guidelines: </vt:lpstr>
      <vt:lpstr>Test summary report Template</vt:lpstr>
      <vt:lpstr>Outstanding defect ratio</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4:  Test Management</dc:title>
  <dc:creator>Admin</dc:creator>
  <cp:lastModifiedBy>PCP</cp:lastModifiedBy>
  <cp:revision>61</cp:revision>
  <dcterms:created xsi:type="dcterms:W3CDTF">2016-02-01T15:58:07Z</dcterms:created>
  <dcterms:modified xsi:type="dcterms:W3CDTF">2017-09-18T05:22:10Z</dcterms:modified>
</cp:coreProperties>
</file>