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4" r:id="rId8"/>
    <p:sldId id="265" r:id="rId9"/>
    <p:sldId id="262"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98" r:id="rId35"/>
    <p:sldId id="299" r:id="rId36"/>
    <p:sldId id="300" r:id="rId37"/>
    <p:sldId id="301" r:id="rId38"/>
    <p:sldId id="302" r:id="rId39"/>
    <p:sldId id="303" r:id="rId40"/>
    <p:sldId id="304" r:id="rId41"/>
    <p:sldId id="305" r:id="rId42"/>
    <p:sldId id="306" r:id="rId43"/>
    <p:sldId id="288" r:id="rId44"/>
    <p:sldId id="289" r:id="rId45"/>
    <p:sldId id="290" r:id="rId46"/>
    <p:sldId id="291" r:id="rId47"/>
    <p:sldId id="292" r:id="rId48"/>
    <p:sldId id="293" r:id="rId49"/>
    <p:sldId id="294" r:id="rId50"/>
    <p:sldId id="295" r:id="rId51"/>
    <p:sldId id="307" r:id="rId52"/>
    <p:sldId id="308" r:id="rId53"/>
    <p:sldId id="309" r:id="rId54"/>
    <p:sldId id="310" r:id="rId55"/>
    <p:sldId id="311" r:id="rId56"/>
    <p:sldId id="314"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C7B313-49EF-4E4C-978B-930AD079688D}"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7B313-49EF-4E4C-978B-930AD079688D}"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7B313-49EF-4E4C-978B-930AD079688D}"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7B313-49EF-4E4C-978B-930AD079688D}"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7B313-49EF-4E4C-978B-930AD079688D}" type="datetimeFigureOut">
              <a:rPr lang="en-US" smtClean="0"/>
              <a:pPr/>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7B313-49EF-4E4C-978B-930AD079688D}" type="datetimeFigureOut">
              <a:rPr lang="en-US" smtClean="0"/>
              <a:pPr/>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C7B313-49EF-4E4C-978B-930AD079688D}" type="datetimeFigureOut">
              <a:rPr lang="en-US" smtClean="0"/>
              <a:pPr/>
              <a:t>6/3/2017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C7B313-49EF-4E4C-978B-930AD079688D}" type="datetimeFigureOut">
              <a:rPr lang="en-US" smtClean="0"/>
              <a:pPr/>
              <a:t>6/3/2017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7B313-49EF-4E4C-978B-930AD079688D}" type="datetimeFigureOut">
              <a:rPr lang="en-US" smtClean="0"/>
              <a:pPr/>
              <a:t>6/3/2017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7B313-49EF-4E4C-978B-930AD079688D}" type="datetimeFigureOut">
              <a:rPr lang="en-US" smtClean="0"/>
              <a:pPr/>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7B313-49EF-4E4C-978B-930AD079688D}" type="datetimeFigureOut">
              <a:rPr lang="en-US" smtClean="0"/>
              <a:pPr/>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2AA93-5304-493C-822F-242DE3DD9B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7B313-49EF-4E4C-978B-930AD079688D}" type="datetimeFigureOut">
              <a:rPr lang="en-US" smtClean="0"/>
              <a:pPr/>
              <a:t>6/3/2017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2AA93-5304-493C-822F-242DE3DD9B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civil/lear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civilblog.org/2014/11/08/what-is-presumptive-bearing-capacity-of-soil-and-its-valu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understandconstruction.com/introduction-to-foundations.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Bridge" TargetMode="External"/><Relationship Id="rId7" Type="http://schemas.openxmlformats.org/officeDocument/2006/relationships/hyperlink" Target="https://en.wikipedia.org/wiki/Deep_foundation" TargetMode="External"/><Relationship Id="rId2" Type="http://schemas.openxmlformats.org/officeDocument/2006/relationships/hyperlink" Target="https://en.wikipedia.org/wiki/Foundation_(architecture)" TargetMode="External"/><Relationship Id="rId1" Type="http://schemas.openxmlformats.org/officeDocument/2006/relationships/slideLayout" Target="../slideLayouts/slideLayout7.xml"/><Relationship Id="rId6" Type="http://schemas.openxmlformats.org/officeDocument/2006/relationships/hyperlink" Target="https://en.wikipedia.org/wiki/Ship" TargetMode="External"/><Relationship Id="rId5" Type="http://schemas.openxmlformats.org/officeDocument/2006/relationships/hyperlink" Target="https://en.wikipedia.org/wiki/Dam" TargetMode="External"/><Relationship Id="rId4" Type="http://schemas.openxmlformats.org/officeDocument/2006/relationships/hyperlink" Target="https://en.wikipedia.org/wiki/Pier_(architectur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theconstructor.org/geotechnical/pile-load-capacity-calculation/6172/" TargetMode="External"/><Relationship Id="rId2" Type="http://schemas.openxmlformats.org/officeDocument/2006/relationships/hyperlink" Target="http://theconstructor.org/geotechnical/bearing-capacity-of-cohesive-soils/7522/"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en.wikipedia.org/wiki/Cornerstone"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pcpolytechnic.com/contact-us.html" TargetMode="External"/><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Construction</a:t>
            </a:r>
            <a:br>
              <a:rPr lang="en-US" dirty="0" smtClean="0"/>
            </a:br>
            <a:r>
              <a:rPr lang="en-US" dirty="0" smtClean="0"/>
              <a:t>(17308) </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CE3G</a:t>
            </a:r>
          </a:p>
          <a:p>
            <a:r>
              <a:rPr lang="en-US" dirty="0" smtClean="0">
                <a:solidFill>
                  <a:schemeClr val="tx1"/>
                </a:solidFill>
              </a:rPr>
              <a:t>Th—100Marks</a:t>
            </a:r>
          </a:p>
          <a:p>
            <a:r>
              <a:rPr lang="en-US" dirty="0" smtClean="0">
                <a:solidFill>
                  <a:schemeClr val="tx1"/>
                </a:solidFill>
              </a:rPr>
              <a:t>TW—25 marks</a:t>
            </a:r>
            <a:endParaRPr lang="en-US" dirty="0">
              <a:solidFill>
                <a:schemeClr val="tx1"/>
              </a:solidFill>
            </a:endParaRPr>
          </a:p>
        </p:txBody>
      </p:sp>
      <p:sp>
        <p:nvSpPr>
          <p:cNvPr id="5" name="Rectangle 5">
            <a:hlinkClick r:id="rId2"/>
          </p:cNvPr>
          <p:cNvSpPr>
            <a:spLocks noChangeArrowheads="1"/>
          </p:cNvSpPr>
          <p:nvPr/>
        </p:nvSpPr>
        <p:spPr bwMode="auto">
          <a:xfrm>
            <a:off x="2209800" y="6248400"/>
            <a:ext cx="4724400" cy="533400"/>
          </a:xfrm>
          <a:prstGeom prst="rect">
            <a:avLst/>
          </a:prstGeom>
          <a:solidFill>
            <a:schemeClr val="bg1"/>
          </a:solidFill>
          <a:ln w="9525">
            <a:solidFill>
              <a:schemeClr val="bg1"/>
            </a:solidFill>
            <a:miter lim="800000"/>
            <a:headEnd/>
            <a:tailEnd/>
          </a:ln>
        </p:spPr>
        <p:txBody>
          <a:bodyPr wrap="none" anchor="ctr"/>
          <a:lstStyle/>
          <a:p>
            <a:pPr algn="ctr"/>
            <a:r>
              <a:rPr lang="en-IN" sz="2000" i="1" u="sng">
                <a:cs typeface="Times New Roman" pitchFamily="18" charset="0"/>
              </a:rPr>
              <a:t>Visit for more Learning Resources</a:t>
            </a:r>
            <a:endParaRPr lang="en-U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467600" cy="3139321"/>
          </a:xfrm>
          <a:prstGeom prst="rect">
            <a:avLst/>
          </a:prstGeom>
        </p:spPr>
        <p:txBody>
          <a:bodyPr wrap="square">
            <a:spAutoFit/>
          </a:bodyPr>
          <a:lstStyle/>
          <a:p>
            <a:r>
              <a:rPr lang="en-US" u="sng" dirty="0" smtClean="0">
                <a:solidFill>
                  <a:srgbClr val="FF0000"/>
                </a:solidFill>
              </a:rPr>
              <a:t>Layout of framed structure by face line method  </a:t>
            </a:r>
            <a:r>
              <a:rPr lang="en-US" dirty="0" smtClean="0"/>
              <a:t>:----</a:t>
            </a:r>
          </a:p>
          <a:p>
            <a:pPr marL="342900" indent="-342900">
              <a:buAutoNum type="arabicParenR"/>
            </a:pPr>
            <a:r>
              <a:rPr lang="en-US" dirty="0" smtClean="0"/>
              <a:t>Each face of the column footing is measured from the edge of the plot and then it is marked on the ground </a:t>
            </a:r>
          </a:p>
          <a:p>
            <a:pPr marL="342900" indent="-342900"/>
            <a:r>
              <a:rPr lang="en-US" dirty="0" smtClean="0"/>
              <a:t>Fig</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1"/>
            <a:ext cx="8001000" cy="7725192"/>
          </a:xfrm>
          <a:prstGeom prst="rect">
            <a:avLst/>
          </a:prstGeom>
        </p:spPr>
        <p:txBody>
          <a:bodyPr wrap="square">
            <a:spAutoFit/>
          </a:bodyPr>
          <a:lstStyle/>
          <a:p>
            <a:r>
              <a:rPr lang="en-US" sz="1600" u="sng" dirty="0" smtClean="0">
                <a:solidFill>
                  <a:srgbClr val="FF0000"/>
                </a:solidFill>
              </a:rPr>
              <a:t>Precautions while  marking layout on ground. :--</a:t>
            </a:r>
          </a:p>
          <a:p>
            <a:pPr marL="342900" indent="-342900">
              <a:buAutoNum type="arabicParenR"/>
            </a:pPr>
            <a:r>
              <a:rPr lang="en-US" sz="1600" dirty="0" smtClean="0"/>
              <a:t>Correct measurement of distances by steel tape </a:t>
            </a:r>
          </a:p>
          <a:p>
            <a:pPr marL="342900" indent="-342900">
              <a:buAutoNum type="arabicParenR"/>
            </a:pPr>
            <a:r>
              <a:rPr lang="en-US" sz="1600" dirty="0" smtClean="0"/>
              <a:t>Correct fixing of plot boundaries with the help of location sketches </a:t>
            </a:r>
          </a:p>
          <a:p>
            <a:pPr marL="342900" indent="-342900">
              <a:buAutoNum type="arabicParenR"/>
            </a:pPr>
            <a:r>
              <a:rPr lang="en-US" sz="1600" dirty="0" smtClean="0"/>
              <a:t>Use of level dumpy level</a:t>
            </a:r>
          </a:p>
          <a:p>
            <a:pPr marL="342900" indent="-342900">
              <a:buAutoNum type="arabicParenR"/>
            </a:pPr>
            <a:r>
              <a:rPr lang="en-US" sz="1600" dirty="0" smtClean="0"/>
              <a:t>Correct marking of face line or center line </a:t>
            </a:r>
          </a:p>
          <a:p>
            <a:pPr marL="342900" indent="-342900">
              <a:buAutoNum type="arabicParenR"/>
            </a:pPr>
            <a:r>
              <a:rPr lang="en-US" sz="1600" dirty="0" smtClean="0"/>
              <a:t>Checking of distances from at least two independent measurements .</a:t>
            </a:r>
          </a:p>
          <a:p>
            <a:pPr marL="342900" indent="-342900">
              <a:buAutoNum type="arabicParenR"/>
            </a:pPr>
            <a:r>
              <a:rPr lang="en-US" sz="1600" dirty="0" smtClean="0"/>
              <a:t>Diagonal checks for individuals room positions as well as complete bldg</a:t>
            </a:r>
          </a:p>
          <a:p>
            <a:pPr marL="342900" indent="-342900">
              <a:buAutoNum type="arabicParenR"/>
            </a:pPr>
            <a:r>
              <a:rPr lang="en-US" sz="1600" dirty="0" smtClean="0"/>
              <a:t>Use of correct plumb bob for transferring points on ground </a:t>
            </a:r>
          </a:p>
          <a:p>
            <a:pPr marL="342900" indent="-342900">
              <a:buAutoNum type="arabicParenR" startAt="8"/>
            </a:pPr>
            <a:r>
              <a:rPr lang="en-US" sz="1600" dirty="0" smtClean="0"/>
              <a:t>Precise measurements must be taken . </a:t>
            </a:r>
          </a:p>
          <a:p>
            <a:pPr marL="342900" indent="-342900"/>
            <a:endParaRPr lang="en-US" sz="1600" dirty="0" smtClean="0"/>
          </a:p>
          <a:p>
            <a:pPr fontAlgn="base"/>
            <a:r>
              <a:rPr lang="en-US" sz="1600" b="1" i="1" u="sng" dirty="0" smtClean="0"/>
              <a:t>Excavation for foundation :--</a:t>
            </a:r>
            <a:r>
              <a:rPr lang="en-US" sz="1600" dirty="0" smtClean="0"/>
              <a:t>For small buildings, excavation is carried out manually by means of pick axes, crow bars. spades etc. In case of large buildings and deep excavation, mechanical earth cutting equipment can be used. For hard soils when the depth of excavation is less than 1.5 m, the sides of the trench do not need any external support. If the soil is loose or the excavation is deeper, some sort of shoring is required to support the sides from falling. Planking and strutting can be intermittent or continuous depending on the nature of soil and the depth of excavation. In the case of intermittent or "open" planking and strutting the entire sides of trenches are not covered. Vertical boards (known as poling boards) of size 250 x 40 </a:t>
            </a:r>
            <a:r>
              <a:rPr lang="en-US" sz="1600" b="1" dirty="0" smtClean="0"/>
              <a:t>mm </a:t>
            </a:r>
            <a:r>
              <a:rPr lang="en-US" sz="1600" dirty="0" smtClean="0"/>
              <a:t>of the required length can be placed with gaps of about 50 cm . These shall be kept apart by horizontal waling of strong timber f section 100 x 100 mm at a minimum spacing of 1.2 m and strutted by a cross piece of 100 x 100 square or 100 nun diameter. In the case of soft soils </a:t>
            </a:r>
            <a:r>
              <a:rPr lang="en-US" sz="1600" b="1" dirty="0" smtClean="0"/>
              <a:t>continuous</a:t>
            </a:r>
            <a:r>
              <a:rPr lang="en-US" sz="1600" dirty="0" smtClean="0"/>
              <a:t> or "close" planking is adopted and the vertical boards are kept touching each other without any gap as shown .</a:t>
            </a:r>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458200" cy="6186309"/>
          </a:xfrm>
          <a:prstGeom prst="rect">
            <a:avLst/>
          </a:prstGeom>
        </p:spPr>
        <p:txBody>
          <a:bodyPr wrap="square">
            <a:spAutoFit/>
          </a:bodyPr>
          <a:lstStyle/>
          <a:p>
            <a:r>
              <a:rPr lang="en-US" b="1" u="sng" dirty="0" smtClean="0">
                <a:solidFill>
                  <a:srgbClr val="FF0000"/>
                </a:solidFill>
              </a:rPr>
              <a:t>timbering and strutting for foundation trench,</a:t>
            </a:r>
          </a:p>
          <a:p>
            <a:r>
              <a:rPr lang="en-US" dirty="0" smtClean="0"/>
              <a:t>When the depth of trench is large, or when the sub-soil is loose, the sides of the trench may cave in. The problem can be solved by adopting a suitable method of </a:t>
            </a:r>
            <a:r>
              <a:rPr lang="en-US" dirty="0" err="1" smtClean="0"/>
              <a:t>timbeting</a:t>
            </a:r>
            <a:r>
              <a:rPr lang="en-US" dirty="0" smtClean="0"/>
              <a:t>. Timbering of trenches, sometimes also known as shoring consists of providing timber planks or boards and struts to give temporary support to the sides of the trench. Timbering of deep trenches can be done with the help of the following methods: </a:t>
            </a:r>
            <a:br>
              <a:rPr lang="en-US" dirty="0" smtClean="0"/>
            </a:br>
            <a:r>
              <a:rPr lang="en-US" dirty="0" smtClean="0"/>
              <a:t/>
            </a:r>
            <a:br>
              <a:rPr lang="en-US" dirty="0" smtClean="0"/>
            </a:br>
            <a:r>
              <a:rPr lang="en-US" b="1" dirty="0" smtClean="0"/>
              <a:t>1.</a:t>
            </a:r>
            <a:r>
              <a:rPr lang="en-US" dirty="0" smtClean="0"/>
              <a:t> Stay bracing. </a:t>
            </a:r>
            <a:br>
              <a:rPr lang="en-US" dirty="0" smtClean="0"/>
            </a:br>
            <a:r>
              <a:rPr lang="en-US" b="1" dirty="0" smtClean="0"/>
              <a:t>2.</a:t>
            </a:r>
            <a:r>
              <a:rPr lang="en-US" dirty="0" smtClean="0"/>
              <a:t> Box sheeting </a:t>
            </a:r>
          </a:p>
          <a:p>
            <a:r>
              <a:rPr lang="en-US" dirty="0" smtClean="0"/>
              <a:t>3)Vertical sheeting </a:t>
            </a:r>
            <a:br>
              <a:rPr lang="en-US" dirty="0" smtClean="0"/>
            </a:br>
            <a:r>
              <a:rPr lang="en-US" b="1" dirty="0" smtClean="0"/>
              <a:t>4.</a:t>
            </a:r>
            <a:r>
              <a:rPr lang="en-US" dirty="0" smtClean="0"/>
              <a:t> Runner system </a:t>
            </a:r>
            <a:br>
              <a:rPr lang="en-US" dirty="0" smtClean="0"/>
            </a:br>
            <a:r>
              <a:rPr lang="en-US" b="1" dirty="0" smtClean="0"/>
              <a:t>5.</a:t>
            </a:r>
            <a:r>
              <a:rPr lang="en-US" dirty="0" smtClean="0"/>
              <a:t> Sheet piling. </a:t>
            </a:r>
            <a:endParaRPr lang="en-US" b="1" u="sng"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467600" cy="4524315"/>
          </a:xfrm>
          <a:prstGeom prst="rect">
            <a:avLst/>
          </a:prstGeom>
        </p:spPr>
        <p:txBody>
          <a:bodyPr wrap="square">
            <a:spAutoFit/>
          </a:bodyPr>
          <a:lstStyle/>
          <a:p>
            <a:r>
              <a:rPr lang="en-US" b="1" dirty="0" smtClean="0"/>
              <a:t> </a:t>
            </a:r>
            <a:r>
              <a:rPr lang="en-US" b="1" i="1" dirty="0" smtClean="0"/>
              <a:t>Stay bracing.</a:t>
            </a:r>
            <a:r>
              <a:rPr lang="en-US" dirty="0" smtClean="0"/>
              <a:t> This method</a:t>
            </a:r>
            <a:r>
              <a:rPr lang="en-US" b="1" dirty="0" smtClean="0"/>
              <a:t> </a:t>
            </a:r>
            <a:r>
              <a:rPr lang="en-US" dirty="0" smtClean="0"/>
              <a:t>is used for supporting the sides or a bench excavated in fairly firm soil, when the depth of excavation does not exceed about 2 m. The method consists of placing vertical sheets (called sheeting) or polling boards opposite each other against the two walls of the trench and holding them in position by one or two rows of struts. The sheets are placed at an interval of 2 to 4 m and generally, they extend to the full height of the trench. The polling boards may have width of about 200 mm and thickness of 44 to 50 mm. The struts may have size 1OO x 100 mm for trench up to 2 m width and 200 x 200 mm for trench up to 4 m width.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3554" name="Picture 2" descr="http://4.bp.blogspot.com/-pvVgYZA2btc/UJFunovveKI/AAAAAAAAAyc/BAcxpJZCTdA/s1600/5.gif"/>
          <p:cNvPicPr>
            <a:picLocks noChangeAspect="1" noChangeArrowheads="1"/>
          </p:cNvPicPr>
          <p:nvPr/>
        </p:nvPicPr>
        <p:blipFill>
          <a:blip r:embed="rId2"/>
          <a:srcRect/>
          <a:stretch>
            <a:fillRect/>
          </a:stretch>
        </p:blipFill>
        <p:spPr bwMode="auto">
          <a:xfrm>
            <a:off x="2743200" y="3276600"/>
            <a:ext cx="3429000" cy="30670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620000" cy="3693319"/>
          </a:xfrm>
          <a:prstGeom prst="rect">
            <a:avLst/>
          </a:prstGeom>
        </p:spPr>
        <p:txBody>
          <a:bodyPr wrap="square">
            <a:spAutoFit/>
          </a:bodyPr>
          <a:lstStyle/>
          <a:p>
            <a:r>
              <a:rPr lang="en-US" b="1" dirty="0" smtClean="0"/>
              <a:t>2. </a:t>
            </a:r>
            <a:r>
              <a:rPr lang="en-US" b="1" i="1" dirty="0" smtClean="0"/>
              <a:t>Box sheeting.</a:t>
            </a:r>
            <a:r>
              <a:rPr lang="en-US" dirty="0" smtClean="0"/>
              <a:t> This method is adopted in loose soils, when the depth of excavation does not exceed 4 m. shows the box like structure, consisting of vertical sheets placed very near to each other  and keeping them in position by longitudinal rows (usually two) of </a:t>
            </a:r>
            <a:r>
              <a:rPr lang="en-US" dirty="0" err="1" smtClean="0"/>
              <a:t>wales</a:t>
            </a:r>
            <a:r>
              <a:rPr lang="en-US" dirty="0" smtClean="0"/>
              <a:t>. Struts are then provided across the </a:t>
            </a:r>
            <a:r>
              <a:rPr lang="en-US" dirty="0" err="1" smtClean="0"/>
              <a:t>wales</a:t>
            </a:r>
            <a:r>
              <a:rPr lang="en-US" dirty="0" smtClean="0"/>
              <a:t>. </a:t>
            </a:r>
            <a:br>
              <a:rPr lang="en-US" dirty="0" smtClean="0"/>
            </a:br>
            <a:r>
              <a:rPr lang="en-US" dirty="0" smtClean="0"/>
              <a:t>Another system of box sheeting, shown in  is adopted for very loose soils. In this system, the sheeting is provided longitudinally, and they are supported by vertical </a:t>
            </a:r>
            <a:r>
              <a:rPr lang="en-US" dirty="0" err="1" smtClean="0"/>
              <a:t>wales</a:t>
            </a:r>
            <a:r>
              <a:rPr lang="en-US" dirty="0" smtClean="0"/>
              <a:t> and horizontal  struts. If the height is more, braces are also provided along with struts.</a:t>
            </a:r>
          </a:p>
          <a:p>
            <a:endParaRPr lang="en-US" dirty="0" smtClean="0"/>
          </a:p>
          <a:p>
            <a:endParaRPr lang="en-US" dirty="0" smtClean="0"/>
          </a:p>
          <a:p>
            <a:endParaRPr lang="en-US" dirty="0" smtClean="0"/>
          </a:p>
          <a:p>
            <a:endParaRPr lang="en-US" dirty="0"/>
          </a:p>
        </p:txBody>
      </p:sp>
      <p:pic>
        <p:nvPicPr>
          <p:cNvPr id="26626" name="Picture 2" descr="http://1.bp.blogspot.com/-2khP1QMy_F4/UJFvccMfRyI/AAAAAAAAAys/AHBL8tYsaZE/s1600/8.gif"/>
          <p:cNvPicPr>
            <a:picLocks noChangeAspect="1" noChangeArrowheads="1"/>
          </p:cNvPicPr>
          <p:nvPr/>
        </p:nvPicPr>
        <p:blipFill>
          <a:blip r:embed="rId2"/>
          <a:srcRect/>
          <a:stretch>
            <a:fillRect/>
          </a:stretch>
        </p:blipFill>
        <p:spPr bwMode="auto">
          <a:xfrm>
            <a:off x="1828800" y="3124200"/>
            <a:ext cx="5029200"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15200" cy="4524315"/>
          </a:xfrm>
          <a:prstGeom prst="rect">
            <a:avLst/>
          </a:prstGeom>
        </p:spPr>
        <p:txBody>
          <a:bodyPr wrap="square">
            <a:spAutoFit/>
          </a:bodyPr>
          <a:lstStyle/>
          <a:p>
            <a:r>
              <a:rPr lang="en-US" b="1" dirty="0" smtClean="0"/>
              <a:t>3. </a:t>
            </a:r>
            <a:r>
              <a:rPr lang="en-US" b="1" i="1" dirty="0" smtClean="0"/>
              <a:t>Vertical sheeting.</a:t>
            </a:r>
            <a:r>
              <a:rPr lang="en-US" dirty="0" smtClean="0"/>
              <a:t> This system is adopted for deep trenches (</a:t>
            </a:r>
            <a:r>
              <a:rPr lang="en-US" dirty="0" err="1" smtClean="0"/>
              <a:t>upto</a:t>
            </a:r>
            <a:r>
              <a:rPr lang="en-US" dirty="0" smtClean="0"/>
              <a:t> 10 m depth) in soft ground. The method is similar to the box sheeting except that the excavation is carried out in stages and at the end of each stage, an offset </a:t>
            </a:r>
            <a:r>
              <a:rPr lang="en-US" dirty="0" err="1" smtClean="0"/>
              <a:t>iS</a:t>
            </a:r>
            <a:r>
              <a:rPr lang="en-US" dirty="0" smtClean="0"/>
              <a:t> provided, so that the width of the trench goes on decreasing as the depth increases. Each stage is limited to about 3 m in height and the offset may vary from 25 to 50 cm per stage. For each stage, separate vertical sheeting, supported by horizontal wailings and struts are provided . </a:t>
            </a:r>
          </a:p>
          <a:p>
            <a:endParaRPr lang="en-US" dirty="0" smtClean="0"/>
          </a:p>
          <a:p>
            <a:r>
              <a:rPr lang="en-US" b="1" dirty="0" smtClean="0"/>
              <a:t>4. </a:t>
            </a:r>
            <a:r>
              <a:rPr lang="en-US" b="1" i="1" dirty="0" smtClean="0"/>
              <a:t>Runner system.</a:t>
            </a:r>
            <a:r>
              <a:rPr lang="en-US" dirty="0" smtClean="0"/>
              <a:t> This system is used in extremely loose and soft ground, which needs immediate support as excavation progresses. The system is similar to vertical sheeting of box system, except that in the place of vertical sheeting, runners, made of long thick wooden sheets or planks with iron shoe at the ends, are provided. Wales and struts are provided as usual These runners are driven about 30 cm in advance of the progress of the work, by hammering</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4.bp.blogspot.com/-ORrw-n3cEao/UJFvyMJCNLI/AAAAAAAAAy0/518tiDprOHc/s1600/9.gif"/>
          <p:cNvPicPr>
            <a:picLocks noChangeAspect="1" noChangeArrowheads="1"/>
          </p:cNvPicPr>
          <p:nvPr/>
        </p:nvPicPr>
        <p:blipFill>
          <a:blip r:embed="rId2"/>
          <a:srcRect/>
          <a:stretch>
            <a:fillRect/>
          </a:stretch>
        </p:blipFill>
        <p:spPr bwMode="auto">
          <a:xfrm>
            <a:off x="1981200" y="1143000"/>
            <a:ext cx="4762500" cy="36099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7848600" cy="2862322"/>
          </a:xfrm>
          <a:prstGeom prst="rect">
            <a:avLst/>
          </a:prstGeom>
        </p:spPr>
        <p:txBody>
          <a:bodyPr wrap="square">
            <a:spAutoFit/>
          </a:bodyPr>
          <a:lstStyle/>
          <a:p>
            <a:r>
              <a:rPr lang="en-US" b="1" dirty="0" smtClean="0"/>
              <a:t>dewatering of foundation </a:t>
            </a:r>
          </a:p>
          <a:p>
            <a:r>
              <a:rPr lang="en-US" b="1" dirty="0" smtClean="0"/>
              <a:t>Dewatering</a:t>
            </a:r>
            <a:r>
              <a:rPr lang="en-US" dirty="0" smtClean="0"/>
              <a:t>  is the removal of water from solid material or soil by wet classification, centrifugation, filtration, or similar solid-liquid separation processes, such as removal of residual liquid from a filter cake by a filter press as part of various industrial processes.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315200" cy="2308324"/>
          </a:xfrm>
          <a:prstGeom prst="rect">
            <a:avLst/>
          </a:prstGeom>
        </p:spPr>
        <p:txBody>
          <a:bodyPr wrap="square">
            <a:spAutoFit/>
          </a:bodyPr>
          <a:lstStyle/>
          <a:p>
            <a:r>
              <a:rPr lang="en-US" dirty="0" smtClean="0"/>
              <a:t>tools and plants used for excavation</a:t>
            </a:r>
          </a:p>
          <a:p>
            <a:endParaRPr lang="en-US" dirty="0" smtClean="0"/>
          </a:p>
          <a:p>
            <a:r>
              <a:rPr lang="en-US" b="1" dirty="0" smtClean="0"/>
              <a:t>Earthworks</a:t>
            </a:r>
            <a:r>
              <a:rPr lang="en-US" dirty="0" smtClean="0"/>
              <a:t> are engineering works created through the moving or processing of parts of the earth's surface involving quantities of soil or unformed rock. The earth may be moved to another location and formed into a desired shape for a purpose. </a:t>
            </a:r>
            <a:r>
              <a:rPr lang="en-US" baseline="30000" dirty="0" smtClean="0"/>
              <a:t>:13.1</a:t>
            </a:r>
            <a:r>
              <a:rPr lang="en-US" dirty="0" smtClean="0"/>
              <a:t> Much </a:t>
            </a:r>
            <a:r>
              <a:rPr lang="en-US" dirty="0" err="1" smtClean="0"/>
              <a:t>of</a:t>
            </a:r>
            <a:r>
              <a:rPr lang="en-US" b="1" dirty="0" err="1" smtClean="0"/>
              <a:t>earthworks</a:t>
            </a:r>
            <a:r>
              <a:rPr lang="en-US" dirty="0" smtClean="0"/>
              <a:t> involves machine </a:t>
            </a:r>
            <a:r>
              <a:rPr lang="en-US" b="1" dirty="0" smtClean="0"/>
              <a:t>excavation</a:t>
            </a:r>
            <a:r>
              <a:rPr lang="en-US" dirty="0" smtClean="0"/>
              <a:t> and fill or backfill. ... Heavy construction equipment is usually </a:t>
            </a:r>
            <a:r>
              <a:rPr lang="en-US" b="1" dirty="0" smtClean="0"/>
              <a:t>used</a:t>
            </a:r>
            <a:r>
              <a:rPr lang="en-US" dirty="0" smtClean="0"/>
              <a:t> due to the amounts of material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6494085"/>
          </a:xfrm>
          <a:prstGeom prst="rect">
            <a:avLst/>
          </a:prstGeom>
        </p:spPr>
        <p:txBody>
          <a:bodyPr wrap="square">
            <a:spAutoFit/>
          </a:bodyPr>
          <a:lstStyle/>
          <a:p>
            <a:r>
              <a:rPr lang="en-US" sz="1600" dirty="0" smtClean="0"/>
              <a:t>                                                                         </a:t>
            </a:r>
            <a:r>
              <a:rPr lang="en-US" sz="1600" b="1" dirty="0" smtClean="0"/>
              <a:t>Foundations</a:t>
            </a:r>
          </a:p>
          <a:p>
            <a:r>
              <a:rPr lang="en-US" sz="1600" dirty="0" smtClean="0"/>
              <a:t> F</a:t>
            </a:r>
            <a:r>
              <a:rPr lang="en-US" sz="1600" b="1" dirty="0" smtClean="0"/>
              <a:t>oundation</a:t>
            </a:r>
            <a:r>
              <a:rPr lang="en-US" sz="1600" dirty="0" smtClean="0"/>
              <a:t> is a lower portion of </a:t>
            </a:r>
            <a:r>
              <a:rPr lang="en-US" sz="1600" b="1" dirty="0" smtClean="0"/>
              <a:t>building</a:t>
            </a:r>
            <a:r>
              <a:rPr lang="en-US" sz="1600" dirty="0" smtClean="0"/>
              <a:t> structure that transfers its gravity loads to the earth.</a:t>
            </a:r>
          </a:p>
          <a:p>
            <a:endParaRPr lang="en-US" sz="1600" dirty="0" smtClean="0"/>
          </a:p>
          <a:p>
            <a:r>
              <a:rPr lang="en-US" sz="1600" dirty="0" smtClean="0"/>
              <a:t> </a:t>
            </a:r>
            <a:r>
              <a:rPr lang="en-US" sz="1600" b="1" dirty="0" smtClean="0"/>
              <a:t>Foundations</a:t>
            </a:r>
            <a:r>
              <a:rPr lang="en-US" sz="1600" dirty="0" smtClean="0"/>
              <a:t> are generally broken into two categories: shallow </a:t>
            </a:r>
            <a:r>
              <a:rPr lang="en-US" sz="1600" b="1" dirty="0" smtClean="0"/>
              <a:t>foundations</a:t>
            </a:r>
            <a:r>
              <a:rPr lang="en-US" sz="1600" dirty="0" smtClean="0"/>
              <a:t> and deep </a:t>
            </a:r>
            <a:r>
              <a:rPr lang="en-US" sz="1600" b="1" dirty="0" smtClean="0"/>
              <a:t>foundations</a:t>
            </a:r>
            <a:r>
              <a:rPr lang="en-US" sz="1600" dirty="0" smtClean="0"/>
              <a:t>. A tall </a:t>
            </a:r>
            <a:r>
              <a:rPr lang="en-US" sz="1600" b="1" dirty="0" err="1" smtClean="0"/>
              <a:t>building</a:t>
            </a:r>
            <a:r>
              <a:rPr lang="en-US" sz="1600" dirty="0" err="1" smtClean="0"/>
              <a:t>must</a:t>
            </a:r>
            <a:r>
              <a:rPr lang="en-US" sz="1600" dirty="0" smtClean="0"/>
              <a:t> have a strong </a:t>
            </a:r>
            <a:r>
              <a:rPr lang="en-US" sz="1600" b="1" dirty="0" smtClean="0"/>
              <a:t>foundation</a:t>
            </a:r>
            <a:r>
              <a:rPr lang="en-US" sz="1600" dirty="0" smtClean="0"/>
              <a:t> if it is to stand for a long time.</a:t>
            </a:r>
          </a:p>
          <a:p>
            <a:endParaRPr lang="en-US" sz="1600" dirty="0" smtClean="0"/>
          </a:p>
          <a:p>
            <a:r>
              <a:rPr lang="en-US" sz="1600" b="1" cap="all" dirty="0" smtClean="0"/>
              <a:t>FUNCTIONS OF FOUNDATION</a:t>
            </a:r>
          </a:p>
          <a:p>
            <a:r>
              <a:rPr lang="en-US" sz="1600" b="1" cap="all" dirty="0" smtClean="0"/>
              <a:t>1. REDUCTION OF LOAD INTENSITY</a:t>
            </a:r>
          </a:p>
          <a:p>
            <a:r>
              <a:rPr lang="en-US" sz="1600" dirty="0" smtClean="0"/>
              <a:t>Foundation distributes the loads of the super structure, to a larger area so that the intensity of the load at its base does not exceed the </a:t>
            </a:r>
            <a:r>
              <a:rPr lang="en-US" sz="1600" dirty="0" smtClean="0">
                <a:hlinkClick r:id="rId2" tooltip="WHAT IS PRESUMPTIVE BEARING CAPACITY OF SOIL AND ITS VALUES?"/>
              </a:rPr>
              <a:t>safe bearing capacity</a:t>
            </a:r>
            <a:r>
              <a:rPr lang="en-US" sz="1600" dirty="0" smtClean="0"/>
              <a:t> of the sub-soil.</a:t>
            </a:r>
          </a:p>
          <a:p>
            <a:endParaRPr lang="en-US" sz="1600" dirty="0" smtClean="0"/>
          </a:p>
          <a:p>
            <a:r>
              <a:rPr lang="en-US" sz="1600" b="1" cap="all" dirty="0" smtClean="0"/>
              <a:t>2. EVEN DISTRIBUTION OF LOAD</a:t>
            </a:r>
          </a:p>
          <a:p>
            <a:r>
              <a:rPr lang="en-US" sz="1600" dirty="0" smtClean="0"/>
              <a:t>Foundations distribute the non-uniform load of the super structure evenly to the sub soil. For example, two columns carrying unequal loads can have a combined footing which may </a:t>
            </a:r>
            <a:r>
              <a:rPr lang="en-US" sz="1600" u="sng" dirty="0" smtClean="0"/>
              <a:t>transmit </a:t>
            </a:r>
            <a:r>
              <a:rPr lang="en-US" sz="1600" dirty="0" smtClean="0"/>
              <a:t>the load to sub soil evenly with uniform soil pressure. Due to this, unequal or differential settlements are minimized.</a:t>
            </a:r>
          </a:p>
          <a:p>
            <a:endParaRPr lang="en-US" sz="1600" dirty="0" smtClean="0"/>
          </a:p>
          <a:p>
            <a:r>
              <a:rPr lang="en-US" sz="1600" b="1" cap="all" dirty="0" smtClean="0"/>
              <a:t>3. PROVISION OF LEVEL SURFACE</a:t>
            </a:r>
          </a:p>
          <a:p>
            <a:r>
              <a:rPr lang="en-US" sz="1600" dirty="0" smtClean="0"/>
              <a:t>Foundation provide leveled and </a:t>
            </a:r>
            <a:r>
              <a:rPr lang="en-US" sz="1600" u="sng" dirty="0" smtClean="0"/>
              <a:t>hard surface</a:t>
            </a:r>
            <a:r>
              <a:rPr lang="en-US" sz="1600" dirty="0" smtClean="0"/>
              <a:t> over which the super structure can be built.</a:t>
            </a:r>
          </a:p>
          <a:p>
            <a:endParaRPr lang="en-US" sz="1600" dirty="0" smtClean="0"/>
          </a:p>
          <a:p>
            <a:r>
              <a:rPr lang="en-US" sz="1600" b="1" cap="all" dirty="0" smtClean="0"/>
              <a:t>4. LATERAL STABILITY</a:t>
            </a:r>
          </a:p>
          <a:p>
            <a:r>
              <a:rPr lang="en-US" sz="1600" dirty="0" smtClean="0"/>
              <a:t>It anchors the super structure to the ground, thus imparting lateral stability to the superstructure. The stability of the building, against sliding and overturning, due to horizontal forces (such as wind, earthquake etc.) is increased due to foundations.</a:t>
            </a:r>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077200" cy="4524315"/>
          </a:xfrm>
          <a:prstGeom prst="rect">
            <a:avLst/>
          </a:prstGeom>
        </p:spPr>
        <p:txBody>
          <a:bodyPr wrap="square">
            <a:spAutoFit/>
          </a:bodyPr>
          <a:lstStyle/>
          <a:p>
            <a:endParaRPr lang="en-US" sz="2400" dirty="0" smtClean="0"/>
          </a:p>
          <a:p>
            <a:endParaRPr lang="en-US" sz="2400" dirty="0"/>
          </a:p>
          <a:p>
            <a:r>
              <a:rPr lang="en-US" sz="2400" dirty="0" smtClean="0"/>
              <a:t>                                         </a:t>
            </a:r>
            <a:r>
              <a:rPr lang="en-US" sz="2400" dirty="0" smtClean="0">
                <a:solidFill>
                  <a:srgbClr val="C00000"/>
                </a:solidFill>
              </a:rPr>
              <a:t>COURSE  OUTCOMES</a:t>
            </a:r>
          </a:p>
          <a:p>
            <a:r>
              <a:rPr lang="en-US" sz="2400" dirty="0" smtClean="0"/>
              <a:t>C302.1 Ability </a:t>
            </a:r>
            <a:r>
              <a:rPr lang="en-US" sz="2400" dirty="0"/>
              <a:t>to </a:t>
            </a:r>
            <a:r>
              <a:rPr lang="en-US" sz="2400" dirty="0" smtClean="0"/>
              <a:t>identify </a:t>
            </a:r>
            <a:r>
              <a:rPr lang="en-US" sz="2400" dirty="0"/>
              <a:t>the types of structure its </a:t>
            </a:r>
            <a:r>
              <a:rPr lang="en-US" sz="2400" dirty="0" smtClean="0"/>
              <a:t>components</a:t>
            </a:r>
            <a:r>
              <a:rPr lang="en-US" sz="2400" dirty="0"/>
              <a:t> </a:t>
            </a:r>
          </a:p>
          <a:p>
            <a:r>
              <a:rPr lang="en-US" sz="2400" dirty="0" smtClean="0"/>
              <a:t>C302.2 Ability </a:t>
            </a:r>
            <a:r>
              <a:rPr lang="en-US" sz="2400" dirty="0"/>
              <a:t>to </a:t>
            </a:r>
            <a:r>
              <a:rPr lang="en-US" sz="2400" dirty="0" smtClean="0"/>
              <a:t>identify </a:t>
            </a:r>
            <a:r>
              <a:rPr lang="en-US" sz="2400" dirty="0"/>
              <a:t>different terms related with </a:t>
            </a:r>
            <a:r>
              <a:rPr lang="en-US" sz="2400" dirty="0" smtClean="0"/>
              <a:t>  </a:t>
            </a:r>
          </a:p>
          <a:p>
            <a:r>
              <a:rPr lang="en-US" sz="2400" dirty="0"/>
              <a:t> </a:t>
            </a:r>
            <a:r>
              <a:rPr lang="en-US" sz="2400" dirty="0" smtClean="0"/>
              <a:t>             components </a:t>
            </a:r>
            <a:r>
              <a:rPr lang="en-US" sz="2400" dirty="0"/>
              <a:t>of building structure</a:t>
            </a:r>
          </a:p>
          <a:p>
            <a:r>
              <a:rPr lang="en-US" sz="2400" dirty="0" smtClean="0"/>
              <a:t>C302.3 Ability </a:t>
            </a:r>
            <a:r>
              <a:rPr lang="en-US" sz="2400" dirty="0"/>
              <a:t>to appreciate &amp; write the various construction </a:t>
            </a:r>
            <a:r>
              <a:rPr lang="en-US" sz="2400" dirty="0" smtClean="0"/>
              <a:t> </a:t>
            </a:r>
          </a:p>
          <a:p>
            <a:r>
              <a:rPr lang="en-US" sz="2400" dirty="0"/>
              <a:t> </a:t>
            </a:r>
            <a:r>
              <a:rPr lang="en-US" sz="2400" dirty="0" smtClean="0"/>
              <a:t>             processes </a:t>
            </a:r>
            <a:r>
              <a:rPr lang="en-US" sz="2400" dirty="0"/>
              <a:t>&amp; demonstrate use of various equipment. </a:t>
            </a:r>
          </a:p>
          <a:p>
            <a:r>
              <a:rPr lang="en-US" sz="2400" dirty="0" smtClean="0"/>
              <a:t>C302.4 Ability </a:t>
            </a:r>
            <a:r>
              <a:rPr lang="en-US" sz="2400" dirty="0"/>
              <a:t>to demonstrate the process of setting of building.</a:t>
            </a:r>
          </a:p>
          <a:p>
            <a:r>
              <a:rPr lang="en-US" sz="2400" dirty="0" smtClean="0"/>
              <a:t>C302.5 Ability </a:t>
            </a:r>
            <a:r>
              <a:rPr lang="en-US" sz="2400" dirty="0"/>
              <a:t>to express various materials of construction</a:t>
            </a:r>
          </a:p>
          <a:p>
            <a:r>
              <a:rPr lang="en-US" sz="2400" dirty="0" smtClean="0"/>
              <a:t>C302.6 Ability </a:t>
            </a:r>
            <a:r>
              <a:rPr lang="en-US" sz="2400" dirty="0"/>
              <a:t>to  appreciate&amp; suggest  various defects in </a:t>
            </a:r>
            <a:endParaRPr lang="en-US" sz="2400" dirty="0" smtClean="0"/>
          </a:p>
          <a:p>
            <a:r>
              <a:rPr lang="en-US" sz="2400" dirty="0"/>
              <a:t> </a:t>
            </a:r>
            <a:r>
              <a:rPr lang="en-US" sz="2400" dirty="0" smtClean="0"/>
              <a:t>              building </a:t>
            </a:r>
            <a:r>
              <a:rPr lang="en-US" sz="2400" dirty="0"/>
              <a:t>works.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162800" cy="10064294"/>
          </a:xfrm>
          <a:prstGeom prst="rect">
            <a:avLst/>
          </a:prstGeom>
        </p:spPr>
        <p:txBody>
          <a:bodyPr wrap="square">
            <a:spAutoFit/>
          </a:bodyPr>
          <a:lstStyle/>
          <a:p>
            <a:r>
              <a:rPr lang="en-US" dirty="0" smtClean="0"/>
              <a:t>                             </a:t>
            </a:r>
            <a:r>
              <a:rPr lang="en-US" b="1" u="sng" dirty="0" smtClean="0"/>
              <a:t>Requirements of good foundation</a:t>
            </a:r>
          </a:p>
          <a:p>
            <a:r>
              <a:rPr lang="en-US" dirty="0" smtClean="0"/>
              <a:t>Foundations should be constructed to satisfy the following requirements </a:t>
            </a:r>
            <a:br>
              <a:rPr lang="en-US" dirty="0" smtClean="0"/>
            </a:br>
            <a:r>
              <a:rPr lang="en-US" dirty="0" smtClean="0"/>
              <a:t/>
            </a:r>
            <a:br>
              <a:rPr lang="en-US" dirty="0" smtClean="0"/>
            </a:br>
            <a:r>
              <a:rPr lang="en-US" b="1" dirty="0" smtClean="0"/>
              <a:t>1. </a:t>
            </a:r>
            <a:r>
              <a:rPr lang="en-US" dirty="0" smtClean="0"/>
              <a:t>The foundations shall be constructed to sustain the dead and imposed loads and to transmit these to the sub-soil in such a way that pressure on it will not cause settlement which would impair the stability of the building or adjoining structures.</a:t>
            </a:r>
            <a:br>
              <a:rPr lang="en-US" dirty="0" smtClean="0"/>
            </a:br>
            <a:r>
              <a:rPr lang="en-US" dirty="0" smtClean="0"/>
              <a:t/>
            </a:r>
            <a:br>
              <a:rPr lang="en-US" dirty="0" smtClean="0"/>
            </a:br>
            <a:r>
              <a:rPr lang="en-US" b="1" dirty="0" smtClean="0"/>
              <a:t>2.</a:t>
            </a:r>
            <a:r>
              <a:rPr lang="en-US" dirty="0" smtClean="0"/>
              <a:t> Foundation base should be rigid so that differential settlements are </a:t>
            </a:r>
            <a:r>
              <a:rPr lang="en-US" dirty="0" err="1" smtClean="0"/>
              <a:t>minimised</a:t>
            </a:r>
            <a:r>
              <a:rPr lang="en-US" dirty="0" smtClean="0"/>
              <a:t>, specially for the case when super-imposed loads are not evenly distributed. </a:t>
            </a:r>
          </a:p>
          <a:p>
            <a:r>
              <a:rPr lang="en-US" b="1" dirty="0" smtClean="0"/>
              <a:t>3.</a:t>
            </a:r>
            <a:r>
              <a:rPr lang="en-US" dirty="0" smtClean="0"/>
              <a:t> Foundations should be taken suficient1y deep to guard the building against damage or distress caused by swelling or shrinkage of the sub-soil.</a:t>
            </a:r>
            <a:br>
              <a:rPr lang="en-US" dirty="0" smtClean="0"/>
            </a:br>
            <a:r>
              <a:rPr lang="en-US" dirty="0" smtClean="0"/>
              <a:t/>
            </a:r>
            <a:br>
              <a:rPr lang="en-US" dirty="0" smtClean="0"/>
            </a:br>
            <a:r>
              <a:rPr lang="en-US" b="1" dirty="0" smtClean="0"/>
              <a:t>4.</a:t>
            </a:r>
            <a:r>
              <a:rPr lang="en-US" dirty="0" smtClean="0"/>
              <a:t> Foundations should be so located that its </a:t>
            </a:r>
            <a:r>
              <a:rPr lang="en-US" dirty="0" err="1" smtClean="0"/>
              <a:t>performaced</a:t>
            </a:r>
            <a:r>
              <a:rPr lang="en-US" dirty="0" smtClean="0"/>
              <a:t> may not be affected due to any unexpected  future influence.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229600" cy="6063198"/>
          </a:xfrm>
          <a:prstGeom prst="rect">
            <a:avLst/>
          </a:prstGeom>
        </p:spPr>
        <p:txBody>
          <a:bodyPr wrap="square">
            <a:spAutoFit/>
          </a:bodyPr>
          <a:lstStyle/>
          <a:p>
            <a:r>
              <a:rPr lang="en-US" sz="1600" dirty="0" smtClean="0"/>
              <a:t>                                                                   </a:t>
            </a:r>
            <a:r>
              <a:rPr lang="en-US" sz="2000" b="1" dirty="0" smtClean="0"/>
              <a:t>Types of foundations</a:t>
            </a:r>
          </a:p>
          <a:p>
            <a:endParaRPr lang="en-US" sz="1600" dirty="0" smtClean="0"/>
          </a:p>
          <a:p>
            <a:r>
              <a:rPr lang="en-US" sz="1600" b="1" dirty="0" smtClean="0"/>
              <a:t>Types of foundation</a:t>
            </a:r>
            <a:r>
              <a:rPr lang="en-US" sz="1600" dirty="0" smtClean="0"/>
              <a:t>. Shallow </a:t>
            </a:r>
            <a:r>
              <a:rPr lang="en-US" sz="1600" b="1" dirty="0" smtClean="0"/>
              <a:t>foundations</a:t>
            </a:r>
            <a:r>
              <a:rPr lang="en-US" sz="1600" dirty="0" smtClean="0"/>
              <a:t>(sometimes called 'spread footings') include pads ('isolated footings'), strip footings and rafts. Deep </a:t>
            </a:r>
            <a:r>
              <a:rPr lang="en-US" sz="1600" b="1" dirty="0" smtClean="0"/>
              <a:t>foundations</a:t>
            </a:r>
            <a:r>
              <a:rPr lang="en-US" sz="1600" dirty="0" smtClean="0"/>
              <a:t> include piles, pile walls, diaphragm walls and caissons.</a:t>
            </a:r>
          </a:p>
          <a:p>
            <a:endParaRPr lang="en-US" sz="1600" dirty="0" smtClean="0"/>
          </a:p>
          <a:p>
            <a:r>
              <a:rPr lang="en-US" sz="1600" b="1" cap="all" dirty="0" smtClean="0"/>
              <a:t>SHALLOW FOUNDATIONS</a:t>
            </a:r>
          </a:p>
          <a:p>
            <a:pPr fontAlgn="t"/>
            <a:r>
              <a:rPr lang="en-US" sz="1600" dirty="0" smtClean="0"/>
              <a:t>Shallow foundations are also called spread footings or open footings. The 'open' refers to the fact that the foundations are made by first excavating all the earth till the bottom of the footing, and then constructing the footing. During the early stages of work, the entire footing is visible to the eye, and is therefore called an open foundation. The idea is that each footing takes the concentrated load of the column and spreads it out over a large area, so that the actual weight on the soil does not exceed the </a:t>
            </a:r>
            <a:r>
              <a:rPr lang="en-US" sz="1600" dirty="0" smtClean="0">
                <a:hlinkClick r:id="rId2"/>
              </a:rPr>
              <a:t>safe bearing capacity</a:t>
            </a:r>
            <a:r>
              <a:rPr lang="en-US" sz="1600" dirty="0" smtClean="0"/>
              <a:t> of the soil.</a:t>
            </a:r>
            <a:br>
              <a:rPr lang="en-US" sz="1600" dirty="0" smtClean="0"/>
            </a:br>
            <a:r>
              <a:rPr lang="en-US" sz="1600" dirty="0" smtClean="0"/>
              <a:t/>
            </a:r>
            <a:br>
              <a:rPr lang="en-US" sz="1600" dirty="0" smtClean="0"/>
            </a:br>
            <a:r>
              <a:rPr lang="en-US" sz="1600" dirty="0" smtClean="0"/>
              <a:t>There are several kinds of shallow footings: individual footings, strip footings and raft foundations.</a:t>
            </a:r>
            <a:br>
              <a:rPr lang="en-US" sz="1600" dirty="0" smtClean="0"/>
            </a:br>
            <a:r>
              <a:rPr lang="en-US" sz="1600" dirty="0" smtClean="0"/>
              <a:t/>
            </a:r>
            <a:br>
              <a:rPr lang="en-US" sz="1600" dirty="0" smtClean="0"/>
            </a:br>
            <a:r>
              <a:rPr lang="en-US" sz="1600" dirty="0" smtClean="0"/>
              <a:t>In cold climates, shallow foundations must be protected from freezing. This is because water in the soil around the foundation can freeze and expand, thereby damaging the foundation. These foundations should be built below the </a:t>
            </a:r>
            <a:r>
              <a:rPr lang="en-US" sz="1600" i="1" dirty="0" smtClean="0"/>
              <a:t>frost line</a:t>
            </a:r>
            <a:r>
              <a:rPr lang="en-US" sz="1600" dirty="0" smtClean="0"/>
              <a:t>, which is the level in the ground above which freezing occurs. If they cannot be built below the frost line, they should be protected by insulation: normally a little heat from the building will permeate into the soil and prevent freezing.</a:t>
            </a:r>
          </a:p>
          <a:p>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ypes of foundations"/>
          <p:cNvPicPr>
            <a:picLocks noChangeAspect="1" noChangeArrowheads="1"/>
          </p:cNvPicPr>
          <p:nvPr/>
        </p:nvPicPr>
        <p:blipFill>
          <a:blip r:embed="rId2"/>
          <a:srcRect/>
          <a:stretch>
            <a:fillRect/>
          </a:stretch>
        </p:blipFill>
        <p:spPr bwMode="auto">
          <a:xfrm>
            <a:off x="228600" y="304800"/>
            <a:ext cx="8572500" cy="5715000"/>
          </a:xfrm>
          <a:prstGeom prst="rect">
            <a:avLst/>
          </a:prstGeom>
          <a:noFill/>
        </p:spPr>
      </p:pic>
      <p:sp>
        <p:nvSpPr>
          <p:cNvPr id="3" name="Rectangle 2"/>
          <p:cNvSpPr/>
          <p:nvPr/>
        </p:nvSpPr>
        <p:spPr>
          <a:xfrm rot="10800000" flipV="1">
            <a:off x="1447800" y="6043830"/>
            <a:ext cx="6858000" cy="369332"/>
          </a:xfrm>
          <a:prstGeom prst="rect">
            <a:avLst/>
          </a:prstGeom>
        </p:spPr>
        <p:txBody>
          <a:bodyPr wrap="square">
            <a:spAutoFit/>
          </a:bodyPr>
          <a:lstStyle/>
          <a:p>
            <a:r>
              <a:rPr lang="en-US" dirty="0" smtClean="0"/>
              <a:t>Individual footings awaiting concreting of the footing column.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ndividual footings"/>
          <p:cNvPicPr>
            <a:picLocks noChangeAspect="1" noChangeArrowheads="1"/>
          </p:cNvPicPr>
          <p:nvPr/>
        </p:nvPicPr>
        <p:blipFill>
          <a:blip r:embed="rId2"/>
          <a:srcRect/>
          <a:stretch>
            <a:fillRect/>
          </a:stretch>
        </p:blipFill>
        <p:spPr bwMode="auto">
          <a:xfrm>
            <a:off x="304800" y="533401"/>
            <a:ext cx="8572500" cy="5029200"/>
          </a:xfrm>
          <a:prstGeom prst="rect">
            <a:avLst/>
          </a:prstGeom>
          <a:noFill/>
        </p:spPr>
      </p:pic>
      <p:sp>
        <p:nvSpPr>
          <p:cNvPr id="3" name="Rectangle 2"/>
          <p:cNvSpPr/>
          <p:nvPr/>
        </p:nvSpPr>
        <p:spPr>
          <a:xfrm>
            <a:off x="381000" y="5562600"/>
            <a:ext cx="8382000" cy="923330"/>
          </a:xfrm>
          <a:prstGeom prst="rect">
            <a:avLst/>
          </a:prstGeom>
        </p:spPr>
        <p:txBody>
          <a:bodyPr wrap="square">
            <a:spAutoFit/>
          </a:bodyPr>
          <a:lstStyle/>
          <a:p>
            <a:r>
              <a:rPr lang="en-US" dirty="0" smtClean="0"/>
              <a:t>Individual footings connected by a plinth beam. Note that the footings have been cast on top of beds of plain cement concrete (PCC), which has been done to create a level, firm base for the footing.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66843"/>
            <a:ext cx="7239000" cy="3139321"/>
          </a:xfrm>
          <a:prstGeom prst="rect">
            <a:avLst/>
          </a:prstGeom>
        </p:spPr>
        <p:txBody>
          <a:bodyPr wrap="square">
            <a:spAutoFit/>
          </a:bodyPr>
          <a:lstStyle/>
          <a:p>
            <a:r>
              <a:rPr lang="en-US" b="1" cap="all" dirty="0" smtClean="0"/>
              <a:t>RAFT OR MAT FOUNDATIONS</a:t>
            </a:r>
          </a:p>
          <a:p>
            <a:r>
              <a:rPr lang="en-US" dirty="0" smtClean="0"/>
              <a:t>Raft Foundations, also called Mat Foundations, are most often used when basements are to be constructed. In a raft, the entire basement floor slab acts as the foundation; the weight of the building is spread evenly over the entire footprint of the building. It is called a raft because the building is like a vessel that 'floats' in a sea of soil.</a:t>
            </a:r>
            <a:br>
              <a:rPr lang="en-US" dirty="0" smtClean="0"/>
            </a:br>
            <a:r>
              <a:rPr lang="en-US" dirty="0" smtClean="0"/>
              <a:t/>
            </a:r>
            <a:br>
              <a:rPr lang="en-US" dirty="0" smtClean="0"/>
            </a:br>
            <a:r>
              <a:rPr lang="en-US" dirty="0" smtClean="0"/>
              <a:t>Mat Foundations are used where the soil is week, and therefore building loads have to be spread over a large area, or where columns are closely spaced, which means that if individual footings were used, they would touch each other.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Image result for RAFT OR MAT FOUNDA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jpeg;base64,/9j/4AAQSkZJRgABAQAAAQABAAD/2wCEAAkGBxMTEhUTExMWFhMXGB0aGRgYGB8gHhggGhsbGh8dHh8eICgiHhomGxobITEiJSkrLy4uHx8zODMvNygtLi0BCgoKDg0OGxAQGy0mICUtLS0tNS8tLS0tLy0tLS0tLS0tLS0tLS0tLS0tLS0tLS0tLS0tLS0tLS0tLS0tLS0tLf/AABEIAJ0BQQMBIgACEQEDEQH/xAAbAAACAwEBAQAAAAAAAAAAAAAEBQIDBgEAB//EAEgQAAIBAgQDBQUGAwcCBAYDAAECEQMhAAQSMQVBURMiYXGBBjKRobEUQlLB0fAjYuEVM1NygpLxB2OTorLSFnSDwtPiJDRD/8QAGQEAAwEBAQAAAAAAAAAAAAAAAAECAwQF/8QAKhEAAgIBBAICAgEFAQEAAAAAAAECERIDITFBE1FhcQQisSMyQoGR4RT/2gAMAwEAAhEDEQA/ADKXE8yTCo58qZwSM1nT/wD51P8AaBgChxN4NRnYzbShkAjkLb4pzfG27pXtGX+Rh5Xttved8eWpW6wR6DhSuxwDnj9x/wDco/PAtWjxNVbsalVGN/7xD9Tiv+22iQu1hcG469b9MdPGKi3LIVCyxCgXnYE7DzvilquPCSJenfYuynAc+KhrVaaVKjGXLVFGsiYaRMGDHwiLjFuW9kKxLFlUM5LNFUhQWJNgLCBbbli3Ke1TgwwQcyAh2i24tsZthlX4vUZQV8CVEDkLNblMxipfkavAloRAR7IsP8E+JqMZ/wDLgPinsFUradOYSiRMhdRDT1ErfB2e4uEQt2xYETAPjyA5X5k4XV8+9fSUUhbEM5OlgpuTgWtqvsb0oIlkPYapRX/+4hIuSabEWJM+94+uGuW4aEVE+0gALA7jbLAtfFPB+IJ2AaounWSoAnvlSdzAJ2NvP05xrOPoHZohBI94WHe2gT4EnEvU1W6b/gcdKCVoJo5UM0DMG5idBAnbcnrjrZCJDVmtIMJzBiB3r4WU+Mlhp091WjuzItE+Q/MYFTjKo8lRMEFnJJHXSOm3P6YX9X3/AAOomkp8LQgTVqSeqgfXEPslLYCsW6Sm3UW+WEzZ13JcMdKwJRd4EmLGV9N5we+caCw7vd1G4EA78tzviXLUXZahFhjZSiFkdrq5AssGPIfXEhSWFQqYXU09p1CA3C29363xmsxmzo1U6zC8iIJ2BgNfY2tgyhmXIZi5RA8k7mCBYQQNoN7YV6nNhjD0O3yyDagzD8Xa25eIM36Yt4dlabyWy+heprTPhAbCSjxCpq1uxRRqlWF2AjSRHO9xvNsdyzMB3n1K1wNMBLe7Md3c+NsH9T2GMTRillxq/hKQOYqT8tXjjtShldIICydr6vWJM2xkwzqsqCSFG7XbY6YAH3Z3mcH06TB0VBTpd0FwQJUsTA6HkPjgqVchjH0N8vSohzJDKRaQFuYPgbDliqkyDUAknUQd9hMRMSbRO2EPFM+9PSuljDCakW96L2gEqRF9+uB8hxer3ndV0a5AH3hLCWi86jy2jAoSatjtJmopVdO6iSAdh3ZtpixkyBtA3wLxPMoiAldffuDEyNV5JFhuIwrbj9R8yESiOyEAtN5i8D72BqPHFr1ak0JpKFKSfeYmeVo+HrhrSlyxOaHKe0KqxUGWANlRjy2JG1sME9pANBdlBaBBneL2I22+OMjnfahkT3B3CNSapv3Zi1yJHTCmrx+tUZO6vZEhtNjO/wADHe9AMV/87ZL1UfWKWfVrFlKkG5i3le45/XHHy7G6OGBIkNeB1HTbbGBytCpAl1DX1FQAIBjTPht5Tsb4HpcQzLUtdGpdpABO3eCwYjn08ziPBfZWVG+zNCsVPZtJFptbnIg8h18MDZuq9KGMnUNoLXtGw2vvOMpwt61MgmsST3Z1m55W2IIkDyPXGio8QfSJbSd5YXvyj4b4nxpOism1uWPnau2kCYg7Ez0jlMdNxhHm+MVvdgh1BC3Khy2kxcAECIGx3wyzHENTBwpLae7OxgyDG2/P9BjtXMhwvaopB6C+/wADeN/HFRqJDi2QqZxhAa5YCRY+f7nCc5kEnTsfgCIHpvjT0aNGY1AmI0Ewf+b3icJ8x7PaULLU1EGYIje+/TFwcUKVmerIBNriw26yYn9nAmXP4jsT8jbBmdoMLN6wd9/lheiPLW7pM3b4AeWNk72MXsSq5hqgIuFgkHTIEXjFXDuFgMRqD6jMqRa+14vi8USB3TB8PG2/X6TiOXyTUwDrlmN49T8MXaSpMVW7DcsKag66NRuY0xJ9IMW/PDzhXDkqUu1NCtT7ygLUddTAkAsFVSQAL3Ak/HGeU5pO+uqwnuxI8BO/pfEK3tJngskMAdjpiI+fxxDTfFf9LUsTd/2Tlv8Avfv0x7Hzz/4kzn4m+X6Y9h+OftD8sfkdrHY03DW03U/fIG+x8DiysUSgx1oTIN2JgjfSDz25c/HCBkr1SFZyrEMdIUHbZeQH/JnFVdeyVwKIY2BJJuwPvETHpGM/H1YOY6GsoxKhdQJDTdl2kGdjpiFG/UnC2pmiX0LVGowbAREbEkQLAGwOFGe4xWdUp6dItB/EZB52ja3rg6hKKJRmY92SpVe8YuxE2Bm08sbLSrkjO9kHUM+NY/is0gdbxbntM7bHFVLNtJIaO8JBBJJ8tgdJsZ28sXDhr9nSYNLgBbRIOowBIsBf9k4W8QBXTp1vpUkzskHSIncWvItaOYwoqLG3JIcUOI0FLGjQ1puoJYzBuLz4WA54NfMs1E1amuC3uCCV/CojYdSZ2jGRrIVige7TnV3veE3BjbY7Dx64sdawin2hK3hlaFEt7291gHboMPBCzZtPZqnW76VI7t1sNYFzciRzJtgbP55QSe0LAEyZaO9Nidrb28cJeJNUIanLhFU6e9p7QDcid7RuDeeeAKlCmKaaHarrELqPukCxIAAABIFzMk8sRgrsrNpUOVo992FVjCnSxJ0WAJItIPid7egOR4oi6u1eQoIuTqJJFiCNpGq3wnAnAkAAVwqFu9LHcbbAH4HDil7OtmqQ7F10FhY92WAURJEkkuBPWQdoxeO9E5bWLkzVJKeuW7xOnQ2xN+kBRHnfE+HcTU06tmLssaIsQbkgAWEiSZkHA1VAtLQLlrRAuRcEEbIRcT1ww4fUKDVCnxC3uL8otO97c9sS6oauxllcwzQjiNBm5HeXkw+VtrbDFXFa4AbU1Tst3K7d46TB2mSLDp54U53jbAPBMgiDEqeQj9PXF3sjw2pm6pFVVVAoJaovUwABFyWOJw/yZea/tQLm/aV3qMaaaUVSQGOwAjkY2P0w1p8arjLMyBTUaLBe8swAwtfYGf1wD7S02yeYZaelSiQSgAnUCDbbY/uMKvZ9Sy6yz/dGx0qqmwE7jfnaPj26v4qjox1Pe5zw1m9RxGlfiOedUTtQsbFAF1aoBvF4m+JUMvV1K1TMMoUDdi2qLG7CLid9vHB+sEqdJC+76mTY7C20D6Y46i9K2rnYm4sCOu1hzIxxZfBvQRmeI9tSq0krSCImYN7XEbSfWY2wv4Xl3psRUqhkFl1Cbndd5EgbXHrgvhtdaZFKrudOmAO+xGkWkXPdvt9MQfJDWzljoIga47w/EdO1hM3+WEtrRTdu+wnK6YuYYySNV45XBnYQT1B9ZOwYADuwIECBAuBAPjgYhNZ1VHUhtJCpI8jLD43tggtRB7vadAezEDa8z4RODFic0UVsmklyoJ8TaLXINptz6DlfAxoS4tZZ0j5MFA2Hj/XBFet3gkmDI1PpAF7GA7Hmfu/DAFSnUgDRUdgAGZRAJEbM0W5gDmcUozIcojrstS2QHTCxewNoHiYnyG+OVctCFACEQgFR/u1GP5hsbm3U4EyuXzPYw9NS71JMlVKaFAE3M++TEC888aLO8E7N3RKhKqxUAqZOmRyN73nyw8HFcEvUcns6FVCoVXvfAzF4PmTN7m9sVtxulqKFgrGAF9bR05/1w+4PwJzWV2hkCsTvyU+V5I+AxmanAGOYo1CpBR+8JJFh2tPa0HSykTyH4sKGnk9ypamK2G/E+LJQNjqJkLHPSxWfCSD8MAZLjRbSFHc5g/d3AXxG3wGFHtDwyolWnTCuQixOg31szzF4hX2xRRyGaCIwoOGloOxKgme7vHjE2Pjjt1fxtFaMcf7nyYR/Inm74NEuZpvUBcWXvQL3ix+ny6Y5xPimsd0AKOoEm36Yp4dSDSMxSdWsVIcLt/mm08gPzw5X2eosjVNdXQNyqqwJF4DEqCfDwxyPQxaNVrtp2IcrkqrjVBIO3l+9jieYoMp792+nTGl4TkMk9M6czXEABdVNgNQkEGA1tXQ2w2b2XoGwzyhyAdLaeYEWkGI2thOMwU4mDR9I93nP9LYsSpsY2HPxAH7GNpxT2LzHZoqVKbBSzSVYSSfCeQGBU9mczT+7SZr/AHwYn/MBGIlBlxkn2Z9cwt5geuxGOUa5gwY/e+Gr+ytcm+XJF7owM/AkRgReEGip7RHViSBIi07Xxm40i8rfJzUv8uPYl9np/wDc/wBp/XHsRQ6MquepUEpjvVGm5te0/dmQCRzNiMC8SzLVKBJJCg6pEjrFt+c36jA71AlMLoZKgtoIKkGQTzB8I/XB1PKqoPbabie8YB1BWXuzfl1uN4jHbj2YZXsL+Co1WqEYTqWCGG/iDyImQcaOllipiqytuQHAIQn3fCwAsp+uFo4gtNkcAEoxA7NLMCQJgmI0jym84v43xMVXcU+7Q1zfvORcBQBYQZvq6X5YJNyYL9UQr8WPauF/HZQp0JpANhcwQOs3PhiynlGYl5iZWJ2BkEm0zeR0jnvgXhmXIoNUYaEVgNIvq1hu9PURpsI93mJwdlTBJm8CSbG/XmSevgOlom64HHfkFdl74YkCynrsYPWLm+GOTpKlu86BCZ5LPMLcsZ2HUjzApUEgoRpglqke6Bz22ttf1nCqvxPMmoKTOKa6iNQHI21GdyRItHpJOCKcglLEP4itd2JYJYkq3NQTOkHfTvM+O22F1ag9OQzKE0ksYjSTPdWbjvECcOeDalejUFQsNcEsViw1SB67C454hl6aVGp62pt2lGnUlibObMkARpDgidrHecWlKrJdXQloGm4OmYUSCfAm3x/LG04HXKUp30VKTaVINpYwOW4HrhTn/Z9qa6KlIJJAVxphiN4KyImLbz8cMuAFaZrhZCNRO4gtoYPKjro1mfLpibuQ6pC37Eutg3vU7Gx3aSYm0mQfQCwnEKHEUOulq0jT7zDSJBj4RB3wfR9oTV0JmVoskwSSpYfzaQIjn1jxxTxDheQAUtTqLUYsGRCxGpWIO8c42jER029pJmjkv8WhHXWiZXtKYVQYC97X8DaJMefhcjhOeo0m0l2ZNQf3DJIvoHixhZ5zjgNIG2UYjkdLHYbmSRPXmcPeH0KBWSirzEUlBB9AI8746PGcz1UmZLimbq1SprFe1cMWAm27BTJ3FpjyjGwXgwdU7MoAuUR3vp1AFiaaggg1QSRaOd+WKOJ5CiQWFVV1IQSfMnaBJJiSDidIhgDKgsDAUOzdAwVQfOTbHVr6kdTTjFbV/wCGWncZNvs6nAq5Cn7HUegb6hUDaCL3CE3Eze877YLy1Olqjsi5uTBJNwTJt15eQm9vZSrVSjVp02Z+1CglqcAAST72xIMSokYIo0aBo9j9mQERralVKkmDM6TEnlY+mOCel8nVHV+BdW4gpY0wFRhbTN94iACRJ63x7tkIWm9VFbYAEMZIO457x3RgvNCmsU1coFFtXegESO8Lxc25YoyeVALFGVmnefGfP9PHGLSj0aq5dlTZhoiamgArINo30sQAZI0mJv474lkszRpqDpAYE70wbiJ72oGQL7YNr0SuolW3EEg+pv8AG/5YzVfIjMZqmAr6XcB4B92RJMWA0g+njh6cnJ0gmsVbH9TjCo2k0FUjmQVN9jA2t4/XFWe46UGsGANyv8xsO8SIvF5tGE2aD1K1WoREvPeZRbaIvYCbdBbphfmso2tTcjwDEHxiI5nfHQlKzBuNcG4pe0eXqLTVqjoVWWDwuvvExIETcc5tbEznaLs7qjVTUJIK6xDEkkTsN97C4xkk9nsxU7oy9UggG66QQYgzfcH4QcN+G8BzNETCAbSULne5MAARO+NFlRm1G+Tc5RymX1Jlyu6kB4mCVJkav8QGecTiqnnX+9maiBhGlkLbQSdQKg3i8He+5wroLVCpTfNOgE7KAW1G4IflaPLF9TIUk79XMO6tIguEEwbgAGfpi18kP4I1eGtOr7QlQnkGgjcmwBNwNvDANepRpgK7SZltLyxMEQdyOsQBt5YKyaZUCDl6uqxle/HQknT4bYNavTZyQqKRaamtZk9Ka2JvucMViugiJpKU6hBOoyt4mCJix8j08MaXj/Ectm8pXpdmf4KhgpTuhtJIUdWAMECRBjngBsuxvTr0kKz3Fmre/KzCPBSRvPS/JZGs2XMN2sliRTMAyKegRqJizGfSMTunY7RiW4q2yAwIBIpQVtFhM/sTvhrlM6tWrT1NWIUrqDEBYUKJifA7dRbFlTJGmpVsnW1SWsjjpz+8LYFHEqhELTFMLcdpVII8B05nYYLXSEl8jmjSQnWtbLl2uQ9QoQTcgkKAT6/HF5q58AlCoQH3vtKspnkAXNh49cJaFLMVZ/i0AtixHvgARE2t+gx2pwQtGrWR+JagE+drgDEtey7GZ9pcyq/3lNGA7zaV71+oAG3ntgyl7bV+z06aLue6Cuo32BINjfxA8RhFS4PRotqUVFYwQxAYHxHQb4mtVQCNSWuJEekz+WEoichr/wDFeb/DS/8AD/8A3x7Cz7VT/Cv+/HsaYP0Rmj5mvHq0AFQaQhVSoPdW+0Q6jf3WH5Y0Ctw96Ku+Y7FyphCj1A2mRvpPlJJ2HqhTgtEA373KYj5g+Xni1+GUyJFgomHPlMBuZN4Aw/H0w8vog3FaaAQyvzEKQR/KSYvEbAjxwHW4zqBYCSeYiB6CbYjXoBSCriZ90hd/QSN+eG/B+N2IXUCLkQD6+POxwvBEb13QNwEVHNakEb+JRbSpsNVOKw3i5NMr/qx3KNmBsql5gqSS3nYwenphzlvaPMSOzDASPeCiCLg3E+Ppgke0WYe1XRSIPvIoJPmrAK1+hUfXFPTXohaz9mbJzTSCh0sd1SROw1W1QJjwk9cFJwisRFR6mo7AC0DcibEfDcYfLUdyCc1Si6kfZxTbvSN+8vz2nA4yaULtRpvB77drJ5C606iiRtcDBil0Dm32d9n+EijXSpFMtMHWyMTqtOkneecWx3O5ahVdWZqFMougJS0wkEt7qED3iWgGZOB14nlstmDUq0Ak3RCrDTAECGOx5m5uPPA+c4kHUVEp9w7BDYeF4P1xVWS5NDfOZWrVphhWNSl2bOSwf7j6QpJgyTBBcdY2nB/s1RylGqRUU6jTqqxEnRqSCD1AEiRJnqIOFXD+Is+WqBVMrQqAbyf4+XmLctfTmMA5ChXesAxANSfwn3wRaLAyZjE4opzaas1me4ZSGg0Hy3Y3IetTJ3PI00ZWF+bfCMG8VyrGlRb7Zl01u0lVIQswSSCQdMuCdh7wxguEcOZWqVUzDoUpa3NOAZkKATsV1MouOfI4NqcUoPSFOuSwBYgpCFS2kEkxDTpHI7Dbm8R5mkbgd9b5+izf/MgWiI7oEiPgBAxSnBMuzE01pVmtH/8AJMiR0d7gdL+WEWUzGX2plCWIGmomhjzB1HUhFt9Q8sHZ7jVZHVdLIYt4+TA6TIP4sS4sFL2gzNezFUwUFBNiNVZLD49Qbr+WC8nwLMzD1cuAZjTWDS2y2PInCpalSp3jXCnmBAbnyG+28+mLEyCdor9rUBEX1XBO5tBA3teBa+F9j+gpOH5qVbtFHMinOoX2FoF+YnwGKqvBqat/FeoD3jctI6SVQDcgcsHZnhGUWnmKgCim4R2gGP4lQMPmCPTCKvncooOmmAJgBbTyFuZjmOeAGOsnwukFtlhP4qikRzN6kb9Zj5YJTh5IBJoBdoLT5T2eoASAegjGWyNWpP8ABoVXkkkkEk9ZMarX8sMsrmazAlU7MiI1shmACZ5eSkDkMJxQ1NjilkGG1dygM91e7a9i5F8BfYqSMXViSbsajRvIYbncNEKAReIicJ6NPNNDGs1ITYFdLdNwSviDqPlg0cJy+gmrUd25GeZIJ90aZiefPAo0PyXsS+2ZZJ/h0ZjfUWj6DruMMcrWXMV0WnTC1XYKSqx3ZJLE72B8oHxF4bXyMMhpltC6h3Zb3lSwNzdwd42wfwDP1jmKISgwTWo70iFZhMBjYRe3TDYjvtVlauXqaKTM4EWZ4jnMs3iMC5ulmTTBNZQIBALQbm4kytuvw8dB7aZR6hJRlRxUeWgyQBSUAR0ub9MZROBMV79TvE3hbEX56tWC/Yqd7FFbQrlsxXNQjo9hYDfTfkNxi7N8RyoUCnShjF50k+HKR5HpgzKcM0OohUIuG5raQZIkehxaraRDU9JABMg2ET4iDIvOG2hIUUc9XJEBhGxLDraQ17eNsEPQzTEqWRVm+lyJjoACJmPDDSoaBibi0soE3AnYdbCTa+K/syzCs294g+sE/phZAkwDJcMhpqU3qty1GQD48onecE5daAIlSpHPvWmepH0wSprKT3gYksZvHU74N4RQavrRWSViQWEtOqy+kztywmwRzJZuI7PN11HixZfgZnBScWzAh3anWXrUpC42PeUCDy2OM/xas9BjTNMMZmBUQ84khWsfMYXU8xnHmEWkgvcyQJjlt89xhF/Zq6ufpTFXJUG6NTfR8JvgXP8AFsgIjtVbaFIYDxiNRO/KfHGeyvCkc6atZnZth2kDqbAAfH88McglCj7tMQREWkzyNydwOYwh8HTxNtcUBUqUi0B6lMorRpk3giNWJVlzBmmQqSR3pLct4tIv4n87a9ehoDz2Q31OdAHqTpPz8sJ83x2mtLXSarWpmp2coO4GiRLMsXBsQpm8YaaDFl/9g5r/ABB/4J/92O4Wf24f8F/94/8AxY9h5/IeL4M8MmPvOxHWYj5TiPZ0hZ4MXB3J855eHLGlb2XyyuS+ZJTkCUMDoSKkzHPSPLFTZbhlLUC7ON4DRvyvSknwnG9nNTM329H8Cz1A/d8RepcOKTahsYnGmyOZyonTlqzqdiabGx8qiCPGcXGuACqZfKhAbdt2ktY30rUqARcXw2xJfJlXq16ZhqYYKN5FrTZwQCY8Ti5H7QdypIHvAAah5j/j1xp66MQAmayS2uq5baYHdZqan9jAHE8vmSJXNmoBypVkSD0KBQ1/I+eFYNIoyPCBUWCKjAmZBJEgEbQSBeI6j4RfhSU3C6QBzFUINUchNQm+1hPlhXm88kBa4OsTEyfesJDGJkH5cxh9k+0rRqy9SvP31Uq5i0SB3jFtLg+EYUtmVFFvDqzkhFqCmVBOlWcdrpUtp06hBIBEAj6Y924qUXd6K1RqVQDS0BtQaT2gTcaQIDfeF8D5NKnaqMvok1O7ChOzYHVpqKZ7PT4ztz3w64waeW+0KtU1O0WVSncI3vFVLTqgSpIX3TPhio6cpbpE5JbC7I58di1HsEpqxHusdQGpGPfd2+8idIgXwKmWVqidnX1GQezqjsqhi8KZ0OQejknkMZ/hnFarsaaqARaCJF7XDWHngxMjUUntSoAtoFwfPkBzuZ8CMSvgp/JpfsFOllsyukqHq0qYDgq0ANVKmeYIQG14m+M7VFFTA025gDf1n8sNK+dqFQrupoU9QpUWphlExc87SNiIAA5mUeVqUA47Wn2ZnZSTTadyNRYgjxgcsNbCkr3CxnRNlaTMlZEzyg92PAD8sW08pmXhqdE90EmYAgdVbrtzGHtHM00UhKiOLEggK4/LnyN+mO5vj1ekhBy9TSdmZDBkfdaBeOlxiW30OKXYq4bk65qhXplUJv2ZBYSLAUyYu0bC2JHLlm0PUqDfSlSFa8TAEr6WwU1bNVAh7PQrCzNzgxuSD+eK8xwGtUvWqQGmIGoW33Ai+Iy9mmPo1lHIIOHuhUVFRe8QSQB2iOA2np3zPn54RZTjuWoIRTpgbXCAA8/vX5b9MSocGKU2ak9T+YkhgOQiFkDwmDO2LqedrUlC1aYrKQZ0NDQLAFZ0iOgg2HKMTaZdMAr8bqu38CiSpgglWgyORax532xZ9lzjEq9QUyYspHhuVIU28cM8vxk1Cqrdjujqqv5BXEOfKp6YMOey5BUqEIvBLI22xHeSPJsDfoGq5ETezBJQvULHVJGkLNwIvvYG888HZ/gFJTpVag77Qxe8Ta5gwPEnD3IZMakKyJdbAhhBPMp8NhuPGKa+UqM5jSRJBKRG5uy7+sTicpUVjEDyOXqUxUKWJQBWuCf4ibG87fHBnAkqnM0SxmXB96SAp5/DHqNcrSeQBDIL36/AeE+eHfsZmVfMGNM9kSQvLvqOQjbxwJicFyhf7S5mHEnepVtvs8bemFaZwAxqjkZ5crgA/TFPttxZKdUIXYHVUcBd57WqJ29PXGZTi1ZivY5aq6mJbSzFeZMAE/MYuS+Cf9mq7S9xKTEi3PcefjiAzKrJJAsd/wAr7+uM3nDmWF9YHVApkT0ksLdOvPAuU4bLTVqDVNwZbyuSI6xGIxY80jZUuH5WqoKZ6jTqnZandB8ASYnyBxdV4LnMvSNR0RlAJL02DLpAMmG08ucWwiocDp64Wq7FwBBGxgwoWYPmfywpbh+YpK9NHY0qkgohIDBt1KArPS0+WKXFEUrsufjCE6V1N5XFjHKF35nAdXitUuBpI2EN05kwRIjof0x1sjRyvZ1GZ6MkwhdgZtJKQWAPXwAOA+Je0KMRoR2jmToU+cST8jh7D/awqnwxqjE1AzCbXYBZ8iYjr8rYZ5GnpAQVAb3jvSPCBHhv8cNPZummZp0mztFex7IqNKMgpw5VSGH3oFwxkhtXIyX7R8FyuXANHOd6f7owxuI3WCoG9wcQ9RFePcY5r2KzSQU7OsCRKzoIFpIkEE72+ePnnH83n6NWpS0CiFMKacM1yACWlisgzbT4xjTp7S51AQmbZxBAlVPqCQWB9cZx6gLEGSxMkm5udz6zjJ63o2jpPsUZfgpdtdeo1V4+8xJv1JMnnz6YcLSKLoQ6af4BIHLlz2mTgfO5Ukd0lZMSpMnnyvjorkL3SdW078vU4zcm97NUkti7s28Pj/THMVdr/l+Ix7C3DYT5DM0dctrKkmzN3RNrqon1n0w8OSNP+5pBhFmVAxAIv3rt4788LPafL1chWKmmqqRNNlUKCOltmHO55G4OEVTjVZ7lpPKb/Uzj0lK90edKFPdmqzdN9Wp6ikCJLuCRYTzYwDIH5bYqr6P8QKeZEkfAlb4R06lRgrFhp5/15Rgilk+9qEsDyBiPKNx64P39kPD0MquYoWYs08ypAn4AgD1xVW4vSYymXNQ3vcz56icUnLJI0aQQLgi5PzIxJygEkkH5fAn6AYnB9tj8iXCRceO5gyFREMWBv8gRAwfw3idUspFdstUBBACiokjaAVDLcfzjCX7csQBPTTJv6QMeqZippA7OVG0wIJ3tyNsLwxK88za8e401YpUcUu0iGqU0K64NtRNzA5GwMxjC+1+cdayMDECRHj67WjBVfPutGKgNpIg+NiPX44FyGbFc02WmlStTfUaNUSlQSByIlTNxPygY9ycoL8aOlH1f37OSEZeXyMC4XxXSajNZnMyCf9ovYX3/AK4Z0cxVcxTU+gn6DY9ZjGj9lfYvI5mlXRq7UcylUBdWyhkWFZTy7TUoMgyIk86+N8N4hw4acygq0ACqVRJVfEEQVb/OD648Vaie0Tt1NOpfsL8pwvNlu+4oobElrwbGAJm3KR88Ev7GgEhqzVVgQ6JpI62Mn1k+mJ5DjoYWafDSAfUXBHlh5w/NFmsYXUBJuASPiPTEyyFDHoDy3BGpUTTTUxaCGLEnrYCw1DwNgMBVNeWMorCbEo2ipfafxC3hfobYecW4mHdoVVWWWk5uH0jSJ5EBYtvfnOBkqWhtpHfuCsX5bDbrsNsSmy3FEeHe0TP3SVrEbq6qKkeJYaiPFSMOMvxfLHemVbkFYz/tfVbyxluNpQFy6Mh9xyNLnqSLwb8sB5zjBpZajday1Gqse0HeCoaaqFaNQErU8554rFMm2uDeLmKbj39JB3ZDytvTJYC+0fTHamSq1AWDpVIAj+INbX2EAMI6EDHzit7SlQOybcbEGVPnM+kkYHq8czjJEnQTIIUTI8QNUeVsLxjWobzO5fZayWggIUCk89ysN57+OFOarNSA0Ve7qINCqNaAEfdNmpjwpkYW5DL56qCK2celR+9DFh4DSCAxPSZ8MaThXCayBe01OARDtl6cLJ5koSB1ufPCpId2C8N4pSSojlalNwVYIhVqdSDIhjpKAxuytbmcOqecdqjBwa6MwYik4aqFlpX8cXUz3QNNt8F5bRTqMy0sqG1SKlNU1EiO8YYMP6YFrfZ6lmprY7o7iPQq0YmTTLSo5n/ZqjmVJyufalWkytYSW/lDMZnxBbc+jj/pn7LZnKZis2YBJamAGFTWp70wCe8DYWIGENYUQAxzKvJ9yorNUv8AhqQhPk0gR7uH/sr7RUqDMlSpV0mIDI8JE2vYk2uoA8r4Uduwdti3iNBGrM7IrEFgPdkS7NzuBLb45WrRAURKzYzHKCTsecdML+JV8sayvXCGC0CSrMGAgSpD90gkADn8TOI8CbsKTZXMqTUXX/HpsxUEyAJaFgGIdC1rmcTOcbbZahLg59r1BgEBFiwhmiPHlPSYwm4txyjRqfxail4hk062FrAxYWg94jGd417OcQZorVDVpjmryoA6U7GfALi/i32bMurq4LTpcRDNTWezLRMVF7qNe4Uc7YWUeQwfYPm/bIFj2NDvE7uYv4U6cR5aiMBHMZ7MA6qrIhmY7gMRuFAJF/vThxkUoIrIlIMVG5kQ3id25c8SObkENl6QG0g1CQAZ/GI35T02wvLfBS00ituE5dsvRpnUKtNANSruWdmZSdV0OqVEArB3BgU5fICkyhkkMRDT+EbbdBNp2w1pZ4DZUHS0+tyeUfDFT19UAwsCxVAB6aRBN8ZZy4s0wRGjwun347rOQWI94izAE9Ij9nEqtlOkKTEev9I+u+KBVYEEfu354oWs6tBVSDN+fK3rP0xFN8lWlwG0LKNTd7w2JjafyxEkswAWGNvGZIgc56YCqVO9JGhiL6RaOdtvlz8cSfN1FVWSC4YErPvR4kEAzf08MPEWRfXpFTBEMBdZvuRNvr1nHcpl9yVPUnkOXkOWKs5xW2or3ibiJcmb3YwRecFUqp0gjUrG3mDYgX6XwbpBasr/ALMp/wCEn+wfpjmAv9TfD+mPYr/YjQ8I4xR4nl0yebVu0IIFTmCotM/e3g7H1IHzzjXCamUrvSqAkKYDaSAw6icNsnRq0itdAGqowMBrGGBjl899sbviObynGMqC00q6kqdQgo8iOdwRqI8mB2ONoajg9uP4MpwzW/J8qy+bZDKbc/64cZSs7jtIARSA0EzfYXte+F3F+FVMrVNKqIYXBGzjkynoflivLZopMGxiQdmgzceeO+slaOFxSe6GS0C5OqoSRsARt6b4nTy1MCGSWmxO3rqkz5RieoVFDIYKi4HI25k7YpRy1tx43j0wmkQrCjWgaSFjxE/LYYlOnTcx4kD4fv4YFfUIptOk3A5HlI64klLSe8bdeY88K7G4Jdkc4qlSREc7HaN/30wh4JXanmEKG+qBvzteL4e8bddLOJE2v/lHQDrbGf4MP4iH+a3wx1SmpaUV9hDa2jbZTicn+IupoKtVnvOGmVJazW5HoMaDgftrmMmFSqRmckbS4OukDbS4MkLyBMr4nfGKFUKYUkLEG8yTuRNt7DBOV4kKZHMMNLKSLg2ImLzPPaAeQx5700vo3eu9SsnubnjHsrw3O0WzPD6goVlGrsx7pvG093zQwOmFAbMZLIVGzlIDVVC0yY1PrQrKtMRoNQzYyF64xJzDUKp+zsQQxGkyRHUchI+GPpHA/wDqMDl6NDO5U1qNRqlNhpDFVprSIJBAVl/iGTaIG+B2vlAvkxqe0TMNKJqjl0H0wur8TqOdDVYFxCnVHqDE+ox9G9o/+l9LMIcxw2sGXfsGaw8EbdT/ACt8RjIjitWi6UszSNKpSQIG0QyqLCRYMD+Lc9TiotPgTXsTVciOVPMuFEsXC0zfpJcRbf5YeZ3hPafZkWiFppQUsalRjpNRnqwSgWSe0HSfScOsrWpOAXKkGwZmt6f+2x5EDDXilUUKxSldQqowiSDTUUyTO6wALYTmxpIzqcCpULmjScEBgVBIEz3SKjuZ6xiWWmkXan2YLfcWhSU9R3gog9CxtM3iMF0qqutRsv3SpFmUw5mDFv4fI3gwNrkYGYvcllpnmE7wPjyX4H0xGXtmijfCKBxoa1plamVcmZ1GGtc2s4sBcHlhg2Zq+8Cain7yn6qTEeR9MLeIcVoPpp1YrbKJhoI22AAPnOAaHEKhc06OXKoDEkHTY9BAA6Eao6YMr6JwS5Zp6WYmZGkkWKkghupWDPOzR54X1OIUUvVqhmEx18ZCyQZ8RgHO0i9Yq6stKAw75sL9whRFQiOW5nliPBMjRVgyjtFDXIjUotI0Wv5geeFg/Y80uv8AoZR4nVq2oUWCCe+bA9Ii777yeeJ5PPZnL1GqVFospQrpYagpOzkRJIGwn1wa2ZphjoqSswJ7rR/l2PPngztBUUKYKi8NyHO0G/jhKKXQ3NvsxWe4YaoDF0bp3SJtyhgQdtiw8MXcL4s+W7tbVA90sZAA5a10sPJwdp8caPO5VFZ6lNGp06hsDdTAEgE2PjefhitEGnkBzMD6dfCDi2sluSm4vYZcM9oVYByVgyQTeZtZlj/0+uCc1SyeYI7SkuuLVAIYeTrfbywjZ0NNf4SLpJkhYLaiCpabTyERieWyb1XVKbaGMwZ08ifvSp9Rjmf429rY3X5K4YTnPZMb0K6mfuvsfJ1/OcJs9w+vREvQcAbMo1L8VuPMgYozHH6mWqHtF7UCQXUaXEWvuHuOWkY1XA/alXUEVg2oA6WsRPLcyZHUnGctPUhzuaxnCXBkEqqwlSCDIJBmfPBVMRz5fv6Y12ay+WruTWow02qAaHH+pTMTyJwrzHsgytOXzIen+CoveA8GET5H44jJcPb7Lp/Zns5l9Q3gjYjcdPp64s4FRFWpTo1D7zaQeZnblvO/rgo8MzGrQ1BzIJlQSiwDu1ovG8bjAOQzi0szSYuvdrISJH3XEm2/76Y0iiJHFMjSYJnfw39bWxR2enxE3/f5+WDK9DSxFoBtcGRNrjcRjrVFKgaYYH6z+9/rg4AVZrKSIN4sOovO5+8IifTHeHZg0wUbkYnaw8Iib/PB1PLiCALC1uXOP+MUVaMXF7/I4pO9mS1W4R24/DTx7C/+xU/n+f649gxiFs7TzgIIG5OwueRB6csTZ3FZapU9jRMhEYAwd9RIA1sIk3EN4YVpxACnIb3mPcHvfGBqmb3+uKk4sFlSgVW3APhvF7x5YpRa4E5Ls+oZXh+V4tkUpK5FekkI27CO6Df312VvEbAxj5Pxbh9XL1Wo1lKVENxyPRgeankcGcL4+MtWV6TFApmRJAJgGx5RIIjyuBj6fxuhleM5fusEzdNdQ56ZvuPfptY2mxB330hqPT2fBnOCnuuT49RzpUgg3HwwdQ4iHYSQp+R852wq4jw+rRqNSqKVdTBH73B5YqQE2uY3jljrzs5HA39HJCpSbQFZ1UEw9kAi5gG9wApII6Rhcw0RJUwN9Sz6/wDOMvSzN/wwIBU3G1upHh/wT8mzLqLX2iROuejchF58oxKFKHQwz9ai6qoYLbvEAkOY32Omw5DmcJ8isEipTMGIK+8sHcCQptAv0GGmYSLreRJHPzv731xHty6qG7yqO7P3R4YN+AU0iirRqEnSxFOee8ctUbHBNDJIIO5HLb1n9cWTFwdS/MYsUzsQPz/TFUjJyb4Cc1W1HYLKiD5W5WMxvjiaGTTUBIHMEj9/u+KzVUgLoII3k/ToPGcUtV0mR3gLkfrBEjxGE4qhxm7GPDc/nMkTVylcmnILKSCDAgSD57eW+N5w/wBtOHcUTsOJUkpVdg5MC/4X3QzFjbxOPk6VxMAlTzJ+8f8A7b/sYlnE16QaRJ5lJ1AeMA288ZuPs2jM3HtL/wBPxw9hVGaLZdzpVdALGRMNJ0kW96D5YV8Y9qKILkU1Bdi5AXUWJbVct3Tc2tbAfB+JV2pDLVQ/YKTpc6x2eoQQQT3QRNxzO5viNDhFJX1qBWAPu6i2mPwnb0N/niavlmqmlsirLcazOYaKac/eYk6fmAD4YMPAXf8Av6zNI93YefT0ib4ecNSlUIXWKMA8rCATAXqT0+WLKdWARUXVzsdR3sWjn4LYdTiG64RVOXYJwvIUqbKChCyNTC5i1732v08cENTg90g0uQBJI6XO4ibR5Y4tQhTousSB/X9fjizKZdazqgJUmO+xsPFuRA6gHzwrFWwZ9rV6aoQrqh7swdB8IuDfwwlzHBGqNqoqTVgxpnXHgRuPBsGFWWS3d0kjtF+9Bt6bxPhgla9SmBWRpDNokEaiYnadQEcxvgTcQaTM5Rz5kLWUNP3lWGEfiTn/AKfhg/KAldSN2i+HeHqBGk+HLDQZIVAA8eI/D4DpgTP8KpC9OS34wdJEctQjUPBvnjTydGb02laZIZmaTamZWUjs1HfUlj3pM92ByA64HSoD7pnxTf05T6E74BzlevTjWorqf9FQfDuv5jEqdalXBNMgsGjSx01QN+V42vt474qkQ5tcjIOSGU+6QQQdxPXx+GAGACFHcgmyuPAxeenMjVOOuxBu5Mfcqjrazrt8McrVyCdVNkAUsSsMsDfaD8zhi53EnEuG1kE6dY31UzBjrp6R4YXZWuFIkqVYd4NCMCCbj7n+65xv+H9pTKVmCU03FRwQpER7rCLjoPI4Q53j2UpkmnlkzFYkntKq9xZ/Cm7Cdg0AemIk72N4JoO4OlSpTXsTUphCe0aqwFKD7pGof+lr8sGZz2jymXUBG+1VjcimClIebHvNf9jAnsxxQZulmhnqk06nZ00gDuMzaQ9NeQUhZItAvjJcZyLZd+yqi4J1MplSJsZE90i45/lioxbaZu5SStDHjPHs1mhNWrpQd0ae4gn7trty7sscT4bke6apWW1GbDuibHrEED1GEfDcq9V0qMNVJWAAJIt/KN4BxpE4uiv2VMGSJ35RefmMLUbqojgt7kTehq5ct+QEH533xJadhMW5jn4ne/yxTmK9UwEgzO97+Vv3GO0W2BFha3Xy/XGSRoyxwT7pi/MWN/Hr4jFvaACJHP44igEXNv1wNUzwEiLfdnc78twBF8CTYN0EQPD5Y7ijSfw/+U/rj2Kokw/2yPd3+kY9UzpIgAAcwBv5+OBkE2wVm8kafiOu3hjp2OfcCcc8aD2U4+1F0Uvp0NNMzYSQWQ9EeInkegkhGx8sTp5B2mBtf8sEkmqYJtPY+ze0/BKXE8utel3cwoOkxzHvU3HIg2PNTfYkY+TNWemTSZArKe8DuGHOf0xq/Yr2jq5aoEqq3ej/AOoBYEf91QLfiUQbhZa+2/BqWaTt8uwaojFGI521gE9IMDpccsZac3pvGXHTNdSC1FkuT5sqDeLzvhxls2rd1+m/j18MKVJEgiGB25jHlqY7lVHDJMfmsQArEHoYn1BFwcVhb6lEnptPiPHwwD/ajs01P4g2iAIH8sCBv0wVUzSLBBMHa23hbY+GJJca4C8vVW5iTpIgzYnnb6G2KoC3VoPNTsfEdP35YGOYas2mmsn8YFh4MbfH5HBmT4FLRWcz+Fdj/q5+MRtvickhqDqugWvnBOjSWPQAyDzjnb8sWDhtYwTKr1NyPMdfXGx/s2kaChP4dUv70AgIATYm7NI8LTflioUhTPfvBEOOfUEbD+uJ8ha00hXl+CIw1TLdYsfMC3ww4o0RZGXTHuwY/wBp6b/pibKRekABvpnfqQeR8/1x45pHp9i67sCWkhx4CDEc7DEOXspRRfTqtTDCSUYQSu4/zD8xjOZnggD9plz2bcivuG1pXkN9reGHAZ6Z1pqNMc+YH1K/H8sepUg8uhCseX3G/Q9Dz2wLbdFbvZileKwdGcTs32FVTKtyt03NthzjDan2qqGUh6ZFipkx6T8p9McRVaadSnY72BBjpO/PC3M8INCo32OsVp76XnS3pJjz+eHaezFi+UPMxXo1BTNBmRwP4gJDB2tcDkN9uUYtoVJhXUKOROwPmPdafLGafiVMkDMJ2FUmzr7ht18+t/HDCpVrU1gkPSP3lEyD1m+3W3niHB9FKS7HNVtGx13/ANXy3+WOJWTSzUyVrSITTaObNfuweQEmfOFVPOqR/Dbvc15fO6+kjwxMMWI1kUxFhNz5MP34YimnuaKmti/MVzcNBJ3IJgeoIKY8K5ACqYUbBt733vz6j1xUJp7d48o94fkfSPLF1HKCpRmk8ZntIFMKY082Iseo+HnimlyTbexdW4hqoikwEB9UMACTEe9sVgzB/LC3jHA6D0qdam5FY6vcBmmViBG5mYgDkemGNZaeX1HN1qdK0ClTOuow2uoELPjPjhFn/bQrK5KitBf8Rr1DysPdX54pX0LG+RtwwZmko/tGrSp0FEKWaKr87IBJ3vIDfXC3Ne19KnK5KjH/AHaokjxRPdXz3xksw7MTUquSTuzGZ/X0xXRWpUkUUkfjYgfKYHkZxTfsUYRT/VDV2zWbcsWeswEszGyr16KLja22As9k3p1VpMplzAc3Q8pWLMBIJv6Xw34MKlFCNTM9QqagBsdJJUGRMCTa1/TDPj3tK9SmtGppSkrFlARB2ZO7UzHiRHMT5YlTT2Ro4vkup8LVaS6GZmUSwO56sPCeXLlYYFgc1G+/X+l9vPAnCvaE0apSsVho0VU29ReJm/TyvjS8SzFJ1JCAkgHVtb03xxSzhKpHTHGStCZ6YAhYAmBAjfHqORpkhi4mLWaR4C2LqWXB6fHry/LHWpFYWxO2/wBTa2DLoKKzA5X3EDp4+cb4699jF4Hien1x5jpXbnaZ52Mddzv8MTCSbmwPLmOt/LBY6K0m/W82t+/DEa9IMCI3EC+3XzPnibQAbb8+fr6/XEKVLkPE3OEgaF39nt+L5L+mPYZafD5Y9jTyMnAwlHLC02vEdcMM3SlIglxEQbDrb0A5dce7VKdzTDyoMEwJ6mN9+vLApruXKFpJPvdLTYT+4x08nPwX8NyYjvLLE2jrYCSNrnDrLU+zF4aGEWu2nodtMfTCzLk6Qsnr5xB+GLeK13DFJsDFhB6TO/PEStuio7Iu4/mFcLYa1uDPu36/A+EYaeyHHTRQh2pvQqOnagMA66dJZwguV02YxF564zOcICrAgqYmd9+vp8MeGUXszWTUjpsQfD/nA4pxpjUmpWfQvbf2K7ZDmctpZ4BGnaqsWvtqjY8xby+XZ/K1KLmnUQq43B/pY+mPrH/SnjjuVy7KDTqI1RRP92VYhgP5WImPu8sDf9XfZ2iinNqCKmpUIGzTfUR+IC3jhaGpKL8cg1oKSzR8qVWOw+ODcpSAPe7wO68j/XxxBDAxe1jHhjur2cdmyppTpoDTujCQF3W28DmRyA5YJyxDUwukFW25+fwPnfGV4RxFqTiLhjBB8T1/c40mdq9kw0W1FZHi5Nx0P1xzzi06Li1VhvEKTClokk7oTyj7reP69d7ODL2oQMVVXsS3uxH3ul+fhOOattXeDtBHK9p+eFuXc0gQCSkwFYzE6+f+n54lK1QcMIam1OSZFKQBeWE7at4Exz9cQzCpvMVBswE6fMDbz+MjFyuWkbCP2PngfstDyD3WE6Y928WPTwxX2Re4dkM0wKkraRMN7wm4XcQb4q4hToDM1GpM1NSRoptuxgEsNhvqEC0R5YDpVtViBAbSfHlPgcVZ0Bq+gj+6aAet4nz5z1GDsaYeuY1N2bAAxInmB4c4PMdMer0mF51DoTcfr9cE8OyXbO1Bm/u1LK0X7t4sR8cJuHZw1KjA7BiB8SPjblGCLG1W5aGVgRAZdiCNvzGBqeWqURNBu6LtQe6kc9N7Hw26jDOvRBadmCzqHnseRx3I1++hKq0NsR3THIjodt9sO+0H2J6eay9aB3qGYnY9Z+Y5CP8Abh1wftO0CVcu2ZpbHs/LebcyNztgzN+zuWr06mdr09QksKSEoABA06hcr8/HGO4j7a5mogp0tOXoiwp0hFha7bn5YlzyVI1jp1uafiNbK5RnNSuzMfdoJDFbDulhZb9eREeOezvtnmGXRRVMuvM0x32H8zm59I8MR9ocsKiZesfe0LSb+bRl6VRWPj39PiAMZ2kxar2SnTeC0T8BywoU1bLmqdIkaoBLO0km5Mkkn5k2wy4fkKh01HQLTjUNW7dLCdI5yZwdkuF0lJhTK3LEySQCJvtudsRrrqGtSVfYkE3BUGCJg74mWreyKUK3YWvCwLkKYg6t7zNvLlfyxSWYHVZhcEWkzsQBG2x/ZJVIsAAWLahuY6jpAxUUKsbzF/SdsYJvs1aXQQpAW153sL9Zwq4vly23d/lJ26yDy+kg4ZV2GmAIFt73/LA2+pD93/j9nDi6dilvsZ9soBOru1BcNybp9N/nhtwPjiaBQKaZESIiTInlB2+JwDnW1OgO+oiRyiLx6j4Ynx7KJ2YqRDyASNjKzcY1klJUzKLcXaNJkcuFuIEreLLzOofG/l44nmmZRJIIBEkC3kREydh6eOMVkuN1qa6dWpejXjwB5Dw2xsadQxPWDjCcJRds3hNS4CVWhOhPeZZKtUOqQwnTFlEEwLbD08uWFo1ADugE3seZ8yPC/jgMUdcX70gSQDaTb43xcskO1oUwFjawJj4j4Yiihjm8hA3ubx89+vj5YV5hWQNJvpkDkT9Z8N/PDZKpKyYsZ2iZIMW/ZwrqZlWqspQEAxcnmOXT54Wm3wwnXIJ9vb/Df5/pj2C+2X8H/mOPY2zXozp+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85800" y="1028343"/>
            <a:ext cx="7162800" cy="3416320"/>
          </a:xfrm>
          <a:prstGeom prst="rect">
            <a:avLst/>
          </a:prstGeom>
        </p:spPr>
        <p:txBody>
          <a:bodyPr wrap="square">
            <a:spAutoFit/>
          </a:bodyPr>
          <a:lstStyle/>
          <a:p>
            <a:pPr fontAlgn="base"/>
            <a:r>
              <a:rPr lang="en-US" b="1" dirty="0" smtClean="0"/>
              <a:t>When Raft Foundations Are Used?</a:t>
            </a:r>
          </a:p>
          <a:p>
            <a:pPr fontAlgn="base"/>
            <a:r>
              <a:rPr lang="en-US" dirty="0" smtClean="0"/>
              <a:t>A raft foundation is usually preferred under a number of circumstances:</a:t>
            </a:r>
          </a:p>
          <a:p>
            <a:pPr fontAlgn="base"/>
            <a:r>
              <a:rPr lang="en-US" dirty="0" smtClean="0"/>
              <a:t>it is used for large loads, which is why they are so common in commercial building which tend to be much larger, and therefore heavier, than domestic homes</a:t>
            </a:r>
          </a:p>
          <a:p>
            <a:pPr fontAlgn="base"/>
            <a:r>
              <a:rPr lang="en-US" dirty="0" smtClean="0"/>
              <a:t>The soil has a low bearing capacity so the weight of the building needs to be spread out over a large area to create a stable foundation</a:t>
            </a:r>
          </a:p>
          <a:p>
            <a:pPr fontAlgn="base"/>
            <a:r>
              <a:rPr lang="en-US" dirty="0" smtClean="0"/>
              <a:t>The ratio of individual footings to total floor space is high. Typically if the footings would cover over half of the construction area then raft foundation would be used</a:t>
            </a:r>
          </a:p>
          <a:p>
            <a:pPr fontAlgn="base"/>
            <a:r>
              <a:rPr lang="en-US" dirty="0" smtClean="0"/>
              <a:t>If the walls of the building are so close that it would cause the individual footings to overlap, then raft foundations should be used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3000"/>
            <a:ext cx="6629400" cy="3108543"/>
          </a:xfrm>
          <a:prstGeom prst="rect">
            <a:avLst/>
          </a:prstGeom>
        </p:spPr>
        <p:txBody>
          <a:bodyPr wrap="square">
            <a:spAutoFit/>
          </a:bodyPr>
          <a:lstStyle/>
          <a:p>
            <a:pPr fontAlgn="base"/>
            <a:r>
              <a:rPr lang="en-US" sz="2800" b="1" dirty="0" smtClean="0"/>
              <a:t>Advantages and Disadvantages of Raft Foundations</a:t>
            </a:r>
          </a:p>
          <a:p>
            <a:pPr fontAlgn="base"/>
            <a:r>
              <a:rPr lang="en-US" sz="2800" dirty="0" smtClean="0"/>
              <a:t>1)Raft foundations  are cheaper and quicker to use than traditional footings.</a:t>
            </a:r>
          </a:p>
          <a:p>
            <a:pPr fontAlgn="base"/>
            <a:r>
              <a:rPr lang="en-US" sz="2800" dirty="0" smtClean="0"/>
              <a:t>2) The foundation and floor slab is combined, which saves time and materials</a:t>
            </a:r>
          </a:p>
          <a:p>
            <a:pPr fontAlgn="base"/>
            <a:r>
              <a:rPr lang="en-US" sz="2800" dirty="0" smtClean="0"/>
              <a:t>Less excavation is required</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RAFT-FOUNDATION.jpg"/>
          <p:cNvPicPr>
            <a:picLocks noChangeAspect="1" noChangeArrowheads="1"/>
          </p:cNvPicPr>
          <p:nvPr/>
        </p:nvPicPr>
        <p:blipFill>
          <a:blip r:embed="rId2"/>
          <a:srcRect/>
          <a:stretch>
            <a:fillRect/>
          </a:stretch>
        </p:blipFill>
        <p:spPr bwMode="auto">
          <a:xfrm>
            <a:off x="1714500" y="1285875"/>
            <a:ext cx="5715000" cy="42862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mat-or-raft-foundation.jpg"/>
          <p:cNvPicPr>
            <a:picLocks noChangeAspect="1" noChangeArrowheads="1"/>
          </p:cNvPicPr>
          <p:nvPr/>
        </p:nvPicPr>
        <p:blipFill>
          <a:blip r:embed="rId2"/>
          <a:srcRect/>
          <a:stretch>
            <a:fillRect/>
          </a:stretch>
        </p:blipFill>
        <p:spPr bwMode="auto">
          <a:xfrm>
            <a:off x="1752600" y="838201"/>
            <a:ext cx="5791200" cy="43767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086600" cy="5078313"/>
          </a:xfrm>
          <a:prstGeom prst="rect">
            <a:avLst/>
          </a:prstGeom>
        </p:spPr>
        <p:txBody>
          <a:bodyPr wrap="square">
            <a:spAutoFit/>
          </a:bodyPr>
          <a:lstStyle/>
          <a:p>
            <a:pPr algn="ctr"/>
            <a:r>
              <a:rPr lang="en-US" b="1" u="sng" dirty="0" smtClean="0"/>
              <a:t>Deep Foundation</a:t>
            </a:r>
            <a:r>
              <a:rPr lang="en-US" dirty="0" smtClean="0"/>
              <a:t>:</a:t>
            </a:r>
          </a:p>
          <a:p>
            <a:r>
              <a:rPr lang="en-US" dirty="0" smtClean="0"/>
              <a:t>Pile foundations are the part of a structure used to carry and transfer the load of the structure to the bearing ground located at some depth below ground surface. The main components of the foundation are the pile cap and the piles. Piles are long and slender members which transfer the load to deeper soil or rock of high bearing capacity avoiding shallow soil of low bearing capacity The main types of materials used for piles are Wood, steel and concrete. Piles made from these materials are driven, drilled or jacked into the ground and connected to pile caps. Depending upon type of soil, pile material and load transmitting characteristic piles are classified accordingly. In the following chapter we learn </a:t>
            </a:r>
          </a:p>
          <a:p>
            <a:endParaRPr lang="en-US" dirty="0" smtClean="0"/>
          </a:p>
          <a:p>
            <a:r>
              <a:rPr lang="en-US" dirty="0" smtClean="0"/>
              <a:t>Function of piles :--As with other types of foundations, the purpose of a pile foundations is: to transmit a foundation load to a solid ground to resist vertical, lateral and uplift load A structure can be founded on piles if the soil </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1"/>
            <a:ext cx="8229600" cy="6740307"/>
          </a:xfrm>
          <a:prstGeom prst="rect">
            <a:avLst/>
          </a:prstGeom>
        </p:spPr>
        <p:txBody>
          <a:bodyPr wrap="square">
            <a:spAutoFit/>
          </a:bodyPr>
          <a:lstStyle/>
          <a:p>
            <a:r>
              <a:rPr lang="en-US" dirty="0" smtClean="0"/>
              <a:t>                                                  Building Construction</a:t>
            </a:r>
            <a:endParaRPr lang="en-US" dirty="0"/>
          </a:p>
          <a:p>
            <a:r>
              <a:rPr lang="en-US" dirty="0" smtClean="0"/>
              <a:t>                                                           Syllabus</a:t>
            </a:r>
          </a:p>
          <a:p>
            <a:r>
              <a:rPr lang="en-US" b="1" dirty="0"/>
              <a:t>Topic – 2 Construction of Sub </a:t>
            </a:r>
            <a:r>
              <a:rPr lang="en-US" b="1" dirty="0" smtClean="0"/>
              <a:t>Structure</a:t>
            </a:r>
          </a:p>
          <a:p>
            <a:r>
              <a:rPr lang="en-US" dirty="0" smtClean="0"/>
              <a:t>.Site </a:t>
            </a:r>
            <a:r>
              <a:rPr lang="en-US" dirty="0"/>
              <a:t>Clearance, preparing job layout, layout for load bearing structure and</a:t>
            </a:r>
          </a:p>
          <a:p>
            <a:r>
              <a:rPr lang="en-US" dirty="0"/>
              <a:t>framed structure by centre line and face line method. Precautions while</a:t>
            </a:r>
          </a:p>
          <a:p>
            <a:r>
              <a:rPr lang="en-US" dirty="0"/>
              <a:t>marking layout on ground.</a:t>
            </a:r>
          </a:p>
          <a:p>
            <a:r>
              <a:rPr lang="en-US" dirty="0"/>
              <a:t>• Excavation for foundation, timbering and strutting for foundation trench,</a:t>
            </a:r>
          </a:p>
          <a:p>
            <a:r>
              <a:rPr lang="en-US" dirty="0"/>
              <a:t>dewatering of foundation, tools and plants used for excavation</a:t>
            </a:r>
            <a:r>
              <a:rPr lang="en-US" dirty="0" smtClean="0"/>
              <a:t>.</a:t>
            </a:r>
          </a:p>
          <a:p>
            <a:r>
              <a:rPr lang="en-US" dirty="0"/>
              <a:t>Foundations: Definition, Function, requirements of good foundation,</a:t>
            </a:r>
          </a:p>
          <a:p>
            <a:r>
              <a:rPr lang="en-US" dirty="0"/>
              <a:t>Types a) Shallow foundation- wall footing, isolated and combined column</a:t>
            </a:r>
          </a:p>
          <a:p>
            <a:r>
              <a:rPr lang="en-US" dirty="0"/>
              <a:t>footing, stepped foundation, raft foundation.</a:t>
            </a:r>
          </a:p>
          <a:p>
            <a:r>
              <a:rPr lang="en-US" dirty="0"/>
              <a:t>b) Deep Foundation: Pile foundation, well foundation and caisson.</a:t>
            </a:r>
          </a:p>
          <a:p>
            <a:r>
              <a:rPr lang="en-US" dirty="0"/>
              <a:t>Precautions to be taken while constructing foundation in black cotton soil</a:t>
            </a:r>
            <a:r>
              <a:rPr lang="en-US" dirty="0" smtClean="0"/>
              <a:t>.</a:t>
            </a:r>
          </a:p>
          <a:p>
            <a:r>
              <a:rPr lang="en-US" b="1" dirty="0"/>
              <a:t>Topic – 3 Construction of </a:t>
            </a:r>
            <a:r>
              <a:rPr lang="en-US" b="1" dirty="0" smtClean="0"/>
              <a:t>Superstructure</a:t>
            </a:r>
          </a:p>
          <a:p>
            <a:r>
              <a:rPr lang="en-US" b="1" dirty="0"/>
              <a:t>Masonry </a:t>
            </a:r>
            <a:r>
              <a:rPr lang="en-US" b="1" dirty="0" smtClean="0"/>
              <a:t>Work</a:t>
            </a:r>
            <a:r>
              <a:rPr lang="en-US" dirty="0" smtClean="0"/>
              <a:t>• </a:t>
            </a:r>
            <a:r>
              <a:rPr lang="en-US" dirty="0"/>
              <a:t>Stone masonry: Terms used in stone masonry- facing, backing, </a:t>
            </a:r>
            <a:r>
              <a:rPr lang="en-US" dirty="0" err="1" smtClean="0"/>
              <a:t>hearting,through</a:t>
            </a:r>
            <a:r>
              <a:rPr lang="en-US" dirty="0" smtClean="0"/>
              <a:t> </a:t>
            </a:r>
            <a:r>
              <a:rPr lang="en-US" dirty="0"/>
              <a:t>stone, corner stone, cornice etc. Type of stone masonry: Rubble</a:t>
            </a:r>
          </a:p>
          <a:p>
            <a:r>
              <a:rPr lang="en-US" dirty="0"/>
              <a:t>masonry, </a:t>
            </a:r>
            <a:r>
              <a:rPr lang="en-US" dirty="0" err="1"/>
              <a:t>Ashlar</a:t>
            </a:r>
            <a:r>
              <a:rPr lang="en-US" dirty="0"/>
              <a:t> Masonry and their types. Requirements of good stone</a:t>
            </a:r>
          </a:p>
          <a:p>
            <a:r>
              <a:rPr lang="en-US" dirty="0"/>
              <a:t>masonry, expansion joints in stone masonry their purpose and procedure.</a:t>
            </a:r>
          </a:p>
          <a:p>
            <a:r>
              <a:rPr lang="en-US" dirty="0"/>
              <a:t>Brick masonry: Terms used in brick masonry- bond, joints, lap, frog, line,</a:t>
            </a:r>
          </a:p>
          <a:p>
            <a:r>
              <a:rPr lang="en-US" dirty="0"/>
              <a:t>level and plumb. Bonds in brick masonry- header bond, stretcher bond,</a:t>
            </a:r>
          </a:p>
          <a:p>
            <a:r>
              <a:rPr lang="en-US" dirty="0"/>
              <a:t>English bond and Flemish bond. Requirements of good brick masonry,</a:t>
            </a:r>
          </a:p>
          <a:p>
            <a:r>
              <a:rPr lang="en-US" dirty="0"/>
              <a:t>expansion joints in brick masonry their purpose and procedure.</a:t>
            </a:r>
            <a:endParaRPr lang="en-US" b="1" dirty="0" smtClean="0"/>
          </a:p>
          <a:p>
            <a:endParaRPr lang="en-US" dirty="0" smtClean="0"/>
          </a:p>
          <a:p>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400"/>
            <a:ext cx="6324600" cy="3539430"/>
          </a:xfrm>
          <a:prstGeom prst="rect">
            <a:avLst/>
          </a:prstGeom>
        </p:spPr>
        <p:txBody>
          <a:bodyPr wrap="square">
            <a:spAutoFit/>
          </a:bodyPr>
          <a:lstStyle/>
          <a:p>
            <a:r>
              <a:rPr lang="en-US" sz="2800" dirty="0" smtClean="0"/>
              <a:t>Classification of piles:-- Classification of pile with respect to load transmission and functional behavior</a:t>
            </a:r>
          </a:p>
          <a:p>
            <a:endParaRPr lang="en-US" sz="2800" dirty="0" smtClean="0"/>
          </a:p>
          <a:p>
            <a:pPr marL="342900" indent="-342900">
              <a:buAutoNum type="arabicParenR"/>
            </a:pPr>
            <a:r>
              <a:rPr lang="en-US" sz="2800" dirty="0" smtClean="0"/>
              <a:t>End bearing piles (point bearing piles)  </a:t>
            </a:r>
          </a:p>
          <a:p>
            <a:pPr marL="342900" indent="-342900">
              <a:buAutoNum type="arabicParenR"/>
            </a:pPr>
            <a:r>
              <a:rPr lang="en-US" sz="2800" dirty="0" smtClean="0"/>
              <a:t>Friction piles (cohesion piles ) </a:t>
            </a:r>
          </a:p>
          <a:p>
            <a:pPr marL="342900" indent="-342900"/>
            <a:r>
              <a:rPr lang="en-US" sz="2800" dirty="0" smtClean="0"/>
              <a:t>3)Combination of friction and cohesion piles</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12844"/>
            <a:ext cx="7772400" cy="6001643"/>
          </a:xfrm>
          <a:prstGeom prst="rect">
            <a:avLst/>
          </a:prstGeom>
        </p:spPr>
        <p:txBody>
          <a:bodyPr wrap="square">
            <a:spAutoFit/>
          </a:bodyPr>
          <a:lstStyle/>
          <a:p>
            <a:pPr algn="ctr"/>
            <a:r>
              <a:rPr lang="en-US" sz="2400" u="sng" dirty="0" smtClean="0">
                <a:solidFill>
                  <a:srgbClr val="FF0000"/>
                </a:solidFill>
              </a:rPr>
              <a:t>End bearing piles</a:t>
            </a:r>
          </a:p>
          <a:p>
            <a:r>
              <a:rPr lang="en-US" sz="2400" dirty="0" smtClean="0"/>
              <a:t> These piles transfer their load on to a firm stratum located at a considerable depth below the base of the structure and they derive most of their carrying capacity from the penetration resistance of the soil at the toe of the pile. The pile behaves as an ordinary column and should be designed as such. Even in weak soil a pile will not fail by buckling and this effect need only be considered if part of the pile is unsupported, i.e. if it is in either air or water. Load is transmitted to the soil through friction or cohesion. But sometimes, the soil surrounding the pile may adhere to the surface of the pile and causes "Negative Skin Friction" on the pile. This, sometimes have considerable effect on the capacity of the pile. Negative skin friction is caused by the drainage of the ground water and consolidation of the soil. The founding depth of the pile is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610600" cy="2677656"/>
          </a:xfrm>
          <a:prstGeom prst="rect">
            <a:avLst/>
          </a:prstGeom>
        </p:spPr>
        <p:txBody>
          <a:bodyPr wrap="square">
            <a:spAutoFit/>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40963" name="Rectangle 3"/>
          <p:cNvSpPr>
            <a:spLocks noChangeArrowheads="1"/>
          </p:cNvSpPr>
          <p:nvPr/>
        </p:nvSpPr>
        <p:spPr bwMode="auto">
          <a:xfrm>
            <a:off x="457200" y="1143000"/>
            <a:ext cx="8229600"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3300"/>
                </a:solidFill>
                <a:effectLst/>
                <a:latin typeface="Arial" pitchFamily="34" charset="0"/>
                <a:cs typeface="Arial" pitchFamily="34" charset="0"/>
              </a:rPr>
              <a:t>Friction Piles: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In these types of piles, the load on pile is resisted mainly by skin/friction resistance along the side of the pile (pile shaft). Pure friction piles tend to be quite long, since the load-carrying. Capacity is a function of the shaft area in contact with the soil. In cohesion less soils, such as sands of medium to low density, friction piles are often used to increase the density and thus the shear strength. When no layer of rock or rocklike material is present at a reasonable depth at a site, point/end bearing piles become very long and uneconomical. For this type of subsoil condition, piles ate driven through the softer material to specified depth.</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00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914400" y="990600"/>
            <a:ext cx="6400800" cy="418576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993300"/>
                </a:solidFill>
                <a:effectLst/>
                <a:latin typeface="Arial" pitchFamily="34" charset="0"/>
                <a:cs typeface="Arial" pitchFamily="34" charset="0"/>
              </a:rPr>
              <a:t>Timber piles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Timber piles are made of-tree trunks driven with small end as a point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Maximums length: 35 m; optimum length: 9 - 20m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Max load for usual conditions: 450 </a:t>
            </a:r>
            <a:r>
              <a:rPr kumimoji="0" lang="en-US" sz="1600" b="0" i="0" u="none" strike="noStrike" cap="none" normalizeH="0" baseline="0" dirty="0" err="1" smtClean="0">
                <a:ln>
                  <a:noFill/>
                </a:ln>
                <a:solidFill>
                  <a:srgbClr val="000000"/>
                </a:solidFill>
                <a:effectLst/>
                <a:latin typeface="Arial" pitchFamily="34" charset="0"/>
                <a:cs typeface="Arial" pitchFamily="34" charset="0"/>
              </a:rPr>
              <a:t>kN</a:t>
            </a:r>
            <a:r>
              <a:rPr kumimoji="0" lang="en-US" sz="1600" b="0" i="0" u="none" strike="noStrike" cap="none" normalizeH="0" baseline="0" dirty="0" smtClean="0">
                <a:ln>
                  <a:noFill/>
                </a:ln>
                <a:solidFill>
                  <a:srgbClr val="000000"/>
                </a:solidFill>
                <a:effectLst/>
                <a:latin typeface="Arial" pitchFamily="34" charset="0"/>
                <a:cs typeface="Arial" pitchFamily="34" charset="0"/>
              </a:rPr>
              <a:t>; optimum load range = 80 - 240 </a:t>
            </a:r>
            <a:r>
              <a:rPr kumimoji="0" lang="en-US" sz="1600" b="0" i="0" u="none" strike="noStrike" cap="none" normalizeH="0" baseline="0" dirty="0" err="1" smtClean="0">
                <a:ln>
                  <a:noFill/>
                </a:ln>
                <a:solidFill>
                  <a:srgbClr val="000000"/>
                </a:solidFill>
                <a:effectLst/>
                <a:latin typeface="Arial" pitchFamily="34" charset="0"/>
                <a:cs typeface="Arial" pitchFamily="34" charset="0"/>
              </a:rPr>
              <a:t>kN</a:t>
            </a: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Arial" pitchFamily="34" charset="0"/>
                <a:cs typeface="Arial" pitchFamily="34" charset="0"/>
              </a:rPr>
              <a:t>Disadvantages of using timber piles: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Difficult to splice, vulnerable to damage in hard driving, vulnerable to decay unless treated with preservatives (If timber is below permanent Water table it will apparently last forever), if subjected to alternate wetting &amp; drying, the useful life will be short, partly embedded piles or piles above Water table are susceptible to damage from wood borers and other insects unless treated.</a:t>
            </a:r>
            <a:endParaRPr kumimoji="0" lang="en-US" sz="1600"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Arial" pitchFamily="34" charset="0"/>
                <a:cs typeface="Arial" pitchFamily="34" charset="0"/>
              </a:rPr>
              <a:t>Advantages: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Comparatively low initial cost, permanently submerged piles are resistant to decay, easy to handle, best suited for friction piles in granular material.</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533400" y="533400"/>
            <a:ext cx="7315200" cy="58169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3300"/>
                </a:solidFill>
                <a:effectLst/>
                <a:latin typeface="Arial" pitchFamily="34" charset="0"/>
                <a:cs typeface="Arial" pitchFamily="34" charset="0"/>
              </a:rPr>
              <a:t>Steel piles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Maximum length practically unlimited, optimum length: 12-50m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Load for usual conditions = maximum allowable stress x cross-sectional area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The members are usually rolled HP shapes/pipe piles. Wide flange beams &amp; I beams proportioned to withstand the hard driving stress to which the pile may be subjected. In HP pile the flange thickness = web thickness, piles are either welded or seamless steel pipes, which may be driven either open ended or closed end. Closed end piles are usually filled with concrete after driving.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Open end piles may be filled but this is not often necessary., dm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Arial" pitchFamily="34" charset="0"/>
                <a:cs typeface="Arial" pitchFamily="34" charset="0"/>
              </a:rPr>
              <a:t>Advantages of steel piles: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Easy to splice, high capacity, small displacement, able to penetrate through light obstructions, best suited for end bearing on rock, reduce allowable capacity for corrosive locations or provide corrosion protection.</a:t>
            </a:r>
            <a:endParaRPr kumimoji="0" lang="en-US"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Arial" pitchFamily="34" charset="0"/>
                <a:cs typeface="Arial" pitchFamily="34" charset="0"/>
              </a:rPr>
              <a:t>Disadvantages: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Vulnerable to corrosion.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HP section may be damaged/deflected by major obstruction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457200" y="609601"/>
            <a:ext cx="8001000" cy="58169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3300"/>
                </a:solidFill>
                <a:effectLst/>
                <a:latin typeface="Arial" pitchFamily="34" charset="0"/>
                <a:cs typeface="Arial" pitchFamily="34" charset="0"/>
              </a:rPr>
              <a:t>Concrete Piles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Concrete piles may be precast,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b="0" i="0" u="none" strike="noStrike" cap="none" normalizeH="0" baseline="0" dirty="0" smtClean="0">
                <a:ln>
                  <a:noFill/>
                </a:ln>
                <a:solidFill>
                  <a:srgbClr val="000000"/>
                </a:solidFill>
                <a:effectLst/>
                <a:latin typeface="Arial" pitchFamily="34" charset="0"/>
                <a:cs typeface="Arial" pitchFamily="34" charset="0"/>
              </a:rPr>
              <a:t>, cast in place, or of composite construction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Precast concrete piles may be made using ordinary reinforcement or they may be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Precast piles using ordinary reinforcement are designed to resist bending stresses during picking up &amp; transport to the site &amp; bending moments from lateral loads and to provide sufficient resistance to vertical loads and any tension forces developed during driving.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b="0" i="0" u="none" strike="noStrike" cap="none" normalizeH="0" baseline="0" dirty="0" smtClean="0">
                <a:ln>
                  <a:noFill/>
                </a:ln>
                <a:solidFill>
                  <a:srgbClr val="000000"/>
                </a:solidFill>
                <a:effectLst/>
                <a:latin typeface="Arial" pitchFamily="34" charset="0"/>
                <a:cs typeface="Arial" pitchFamily="34" charset="0"/>
              </a:rPr>
              <a:t> piles are formed by tensioning high strength steel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a:t>
            </a:r>
            <a:r>
              <a:rPr kumimoji="0" lang="en-US" b="0" i="0" u="none" strike="noStrike" cap="none" normalizeH="0" baseline="0" dirty="0" smtClean="0">
                <a:ln>
                  <a:noFill/>
                </a:ln>
                <a:solidFill>
                  <a:srgbClr val="000000"/>
                </a:solidFill>
                <a:effectLst/>
                <a:latin typeface="Arial" pitchFamily="34" charset="0"/>
                <a:cs typeface="Arial" pitchFamily="34" charset="0"/>
              </a:rPr>
              <a:t> cables, and casting the concrete about the cable. When the concrete hardens, the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a:t>
            </a:r>
            <a:r>
              <a:rPr kumimoji="0" lang="en-US" b="0" i="0" u="none" strike="noStrike" cap="none" normalizeH="0" baseline="0" dirty="0" smtClean="0">
                <a:ln>
                  <a:noFill/>
                </a:ln>
                <a:solidFill>
                  <a:srgbClr val="000000"/>
                </a:solidFill>
                <a:effectLst/>
                <a:latin typeface="Arial" pitchFamily="34" charset="0"/>
                <a:cs typeface="Arial" pitchFamily="34" charset="0"/>
              </a:rPr>
              <a:t> cables are cut, with the tension force in the cables now producing compressive stress in the concrete pile. It is common to higher-strength concrete (35 to 55 </a:t>
            </a:r>
            <a:r>
              <a:rPr kumimoji="0" lang="en-US" b="0" i="0" u="none" strike="noStrike" cap="none" normalizeH="0" baseline="0" dirty="0" err="1" smtClean="0">
                <a:ln>
                  <a:noFill/>
                </a:ln>
                <a:solidFill>
                  <a:srgbClr val="000000"/>
                </a:solidFill>
                <a:effectLst/>
                <a:latin typeface="Arial" pitchFamily="34" charset="0"/>
                <a:cs typeface="Arial" pitchFamily="34" charset="0"/>
              </a:rPr>
              <a:t>MPa</a:t>
            </a:r>
            <a:r>
              <a:rPr kumimoji="0" lang="en-US" b="0" i="0" u="none" strike="noStrike" cap="none" normalizeH="0" baseline="0" dirty="0" smtClean="0">
                <a:ln>
                  <a:noFill/>
                </a:ln>
                <a:solidFill>
                  <a:srgbClr val="000000"/>
                </a:solidFill>
                <a:effectLst/>
                <a:latin typeface="Arial" pitchFamily="34" charset="0"/>
                <a:cs typeface="Arial" pitchFamily="34" charset="0"/>
              </a:rPr>
              <a:t>) in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b="0" i="0" u="none" strike="noStrike" cap="none" normalizeH="0" baseline="0" dirty="0" smtClean="0">
                <a:ln>
                  <a:noFill/>
                </a:ln>
                <a:solidFill>
                  <a:srgbClr val="000000"/>
                </a:solidFill>
                <a:effectLst/>
                <a:latin typeface="Arial" pitchFamily="34" charset="0"/>
                <a:cs typeface="Arial" pitchFamily="34" charset="0"/>
              </a:rPr>
              <a:t> piles because of the large initial compressive stresses from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prestressing</a:t>
            </a:r>
            <a:r>
              <a:rPr kumimoji="0" lang="en-US" b="0" i="0" u="none" strike="noStrike" cap="none" normalizeH="0" baseline="0" dirty="0" smtClean="0">
                <a:ln>
                  <a:noFill/>
                </a:ln>
                <a:solidFill>
                  <a:srgbClr val="000000"/>
                </a:solidFill>
                <a:effectLst/>
                <a:latin typeface="Arial" pitchFamily="34"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Prestressing</a:t>
            </a:r>
            <a:r>
              <a:rPr kumimoji="0" lang="en-US" b="0" i="0" u="none" strike="noStrike" cap="none" normalizeH="0" baseline="0" dirty="0" smtClean="0">
                <a:ln>
                  <a:noFill/>
                </a:ln>
                <a:solidFill>
                  <a:srgbClr val="000000"/>
                </a:solidFill>
                <a:effectLst/>
                <a:latin typeface="Arial" pitchFamily="34" charset="0"/>
                <a:cs typeface="Arial" pitchFamily="34" charset="0"/>
              </a:rPr>
              <a:t> the piles, tend to counteract any tension stresses during either handling or driving.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Max length: 10 - 15 m for precast, 20 - 30 m for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Optimum length 10 - 12 m for precast. 18 - 25m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Loads for usual conditions 900 for precast. 8500 </a:t>
            </a:r>
            <a:r>
              <a:rPr kumimoji="0" lang="en-US" b="0" i="0" u="none" strike="noStrike" cap="none" normalizeH="0" baseline="0" dirty="0" err="1" smtClean="0">
                <a:ln>
                  <a:noFill/>
                </a:ln>
                <a:solidFill>
                  <a:srgbClr val="000000"/>
                </a:solidFill>
                <a:effectLst/>
                <a:latin typeface="Arial" pitchFamily="34" charset="0"/>
                <a:cs typeface="Arial" pitchFamily="34" charset="0"/>
              </a:rPr>
              <a:t>kN</a:t>
            </a:r>
            <a:r>
              <a:rPr kumimoji="0" lang="en-US" b="0" i="0" u="none" strike="noStrike" cap="none" normalizeH="0" baseline="0" dirty="0" smtClean="0">
                <a:ln>
                  <a:noFill/>
                </a:ln>
                <a:solidFill>
                  <a:srgbClr val="000000"/>
                </a:solidFill>
                <a:effectLst/>
                <a:latin typeface="Arial" pitchFamily="34" charset="0"/>
                <a:cs typeface="Arial" pitchFamily="34" charset="0"/>
              </a:rPr>
              <a:t> for </a:t>
            </a:r>
            <a:r>
              <a:rPr kumimoji="0" lang="en-US" b="0" i="0" u="none" strike="noStrike" cap="none" normalizeH="0" baseline="0" dirty="0" err="1" smtClean="0">
                <a:ln>
                  <a:noFill/>
                </a:ln>
                <a:solidFill>
                  <a:srgbClr val="000000"/>
                </a:solidFill>
                <a:effectLst/>
                <a:latin typeface="Arial" pitchFamily="34" charset="0"/>
                <a:cs typeface="Arial" pitchFamily="34" charset="0"/>
              </a:rPr>
              <a:t>prestressed</a:t>
            </a: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Arial" pitchFamily="34" charset="0"/>
                <a:cs typeface="Arial" pitchFamily="34" charset="0"/>
              </a:rPr>
              <a:t>Optimum load range: 350 - 3500 </a:t>
            </a:r>
            <a:r>
              <a:rPr kumimoji="0" lang="en-US" b="0" i="0" u="none" strike="noStrike" cap="none" normalizeH="0" baseline="0" dirty="0" err="1" smtClean="0">
                <a:ln>
                  <a:noFill/>
                </a:ln>
                <a:solidFill>
                  <a:srgbClr val="000000"/>
                </a:solidFill>
                <a:effectLst/>
                <a:latin typeface="Arial" pitchFamily="34" charset="0"/>
                <a:cs typeface="Arial" pitchFamily="34" charset="0"/>
              </a:rPr>
              <a:t>kN</a:t>
            </a: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990600" y="1143000"/>
            <a:ext cx="7162800" cy="49244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Arial" pitchFamily="34" charset="0"/>
                <a:cs typeface="Arial" pitchFamily="34" charset="0"/>
              </a:rPr>
              <a:t>Advantages: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High load capacities, corrosion resistance can be attained, hard driving possible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Cylinder piles in particular are suited for bending resistance.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Cast in place concrete piles are formed by drilling a hole in the ground &amp; filling it with concrete. The hole may be drilled or formed by driving a shell or casing into the ground.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Arial" pitchFamily="34" charset="0"/>
                <a:cs typeface="Arial" pitchFamily="34" charset="0"/>
              </a:rPr>
              <a:t>Disadvantages: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Concrete piles are considered permanent, however certain soils (usually organic) contain materials that may form acids that can damage the concrete.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Salt water may also adversely react with the concrete unless special precautions are taken when the mix proportions are designed. Additionally, concrete piles used for marine structures may undergo abrasion from wave action and floating debris in the water.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Difficult to handle unless </a:t>
            </a:r>
            <a:r>
              <a:rPr kumimoji="0" lang="en-US" sz="1600"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sz="1600" b="0" i="0" u="none" strike="noStrike" cap="none" normalizeH="0" baseline="0" dirty="0" smtClean="0">
                <a:ln>
                  <a:noFill/>
                </a:ln>
                <a:solidFill>
                  <a:srgbClr val="000000"/>
                </a:solidFill>
                <a:effectLst/>
                <a:latin typeface="Arial" pitchFamily="34" charset="0"/>
                <a:cs typeface="Arial" pitchFamily="34" charset="0"/>
              </a:rPr>
              <a:t>, high initial cost, considerable displacement, </a:t>
            </a:r>
            <a:r>
              <a:rPr kumimoji="0" lang="en-US" sz="1600" b="0" i="0" u="none" strike="noStrike" cap="none" normalizeH="0" baseline="0" dirty="0" err="1" smtClean="0">
                <a:ln>
                  <a:noFill/>
                </a:ln>
                <a:solidFill>
                  <a:srgbClr val="000000"/>
                </a:solidFill>
                <a:effectLst/>
                <a:latin typeface="Arial" pitchFamily="34" charset="0"/>
                <a:cs typeface="Arial" pitchFamily="34" charset="0"/>
              </a:rPr>
              <a:t>prestressed</a:t>
            </a:r>
            <a:r>
              <a:rPr kumimoji="0" lang="en-US" sz="1600" b="0" i="0" u="none" strike="noStrike" cap="none" normalizeH="0" baseline="0" dirty="0" smtClean="0">
                <a:ln>
                  <a:noFill/>
                </a:ln>
                <a:solidFill>
                  <a:srgbClr val="000000"/>
                </a:solidFill>
                <a:effectLst/>
                <a:latin typeface="Arial" pitchFamily="34" charset="0"/>
                <a:cs typeface="Arial" pitchFamily="34" charset="0"/>
              </a:rPr>
              <a:t> piles are difficult to splice.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Alternate freezing thawing can cause concrete damage in any exposed situation.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010400" cy="3046988"/>
          </a:xfrm>
          <a:prstGeom prst="rect">
            <a:avLst/>
          </a:prstGeom>
        </p:spPr>
        <p:txBody>
          <a:bodyPr wrap="square">
            <a:spAutoFit/>
          </a:bodyPr>
          <a:lstStyle/>
          <a:p>
            <a:r>
              <a:rPr lang="en-US" sz="2400" b="1" u="sng" dirty="0" smtClean="0">
                <a:solidFill>
                  <a:srgbClr val="FF0000"/>
                </a:solidFill>
              </a:rPr>
              <a:t>well foundation</a:t>
            </a:r>
          </a:p>
          <a:p>
            <a:endParaRPr lang="en-US" sz="2400" b="1" u="sng" dirty="0" smtClean="0">
              <a:solidFill>
                <a:srgbClr val="FF0000"/>
              </a:solidFill>
            </a:endParaRPr>
          </a:p>
          <a:p>
            <a:r>
              <a:rPr lang="en-US" sz="2400" b="1" dirty="0" smtClean="0"/>
              <a:t>Well foundation</a:t>
            </a:r>
            <a:r>
              <a:rPr lang="en-US" sz="2400" dirty="0" smtClean="0"/>
              <a:t> is a type of deep </a:t>
            </a:r>
            <a:r>
              <a:rPr lang="en-US" sz="2400" b="1" dirty="0" smtClean="0"/>
              <a:t>foundation</a:t>
            </a:r>
            <a:r>
              <a:rPr lang="en-US" sz="2400" dirty="0" smtClean="0"/>
              <a:t> which is generally provided below the water level for bridges. </a:t>
            </a:r>
            <a:r>
              <a:rPr lang="en-US" sz="2400" dirty="0" err="1" smtClean="0"/>
              <a:t>Cassions</a:t>
            </a:r>
            <a:r>
              <a:rPr lang="en-US" sz="2400" dirty="0" smtClean="0"/>
              <a:t> or </a:t>
            </a:r>
            <a:r>
              <a:rPr lang="en-US" sz="2400" b="1" dirty="0" smtClean="0"/>
              <a:t>well</a:t>
            </a:r>
            <a:r>
              <a:rPr lang="en-US" sz="2400" dirty="0" smtClean="0"/>
              <a:t> have been in use for </a:t>
            </a:r>
            <a:r>
              <a:rPr lang="en-US" sz="2400" b="1" dirty="0" smtClean="0"/>
              <a:t>foundations</a:t>
            </a:r>
            <a:r>
              <a:rPr lang="en-US" sz="2400" dirty="0" smtClean="0"/>
              <a:t> of bridges and other structures since Roman and </a:t>
            </a:r>
            <a:r>
              <a:rPr lang="en-US" sz="2400" dirty="0" err="1" smtClean="0"/>
              <a:t>Mughal</a:t>
            </a:r>
            <a:r>
              <a:rPr lang="en-US" sz="2400" dirty="0" smtClean="0"/>
              <a:t> periods. The term '</a:t>
            </a:r>
            <a:r>
              <a:rPr lang="en-US" sz="2400" dirty="0" err="1" smtClean="0"/>
              <a:t>cassion</a:t>
            </a:r>
            <a:r>
              <a:rPr lang="en-US" sz="2400" dirty="0" smtClean="0"/>
              <a:t>' is derived from the French word </a:t>
            </a:r>
            <a:r>
              <a:rPr lang="en-US" sz="2400" dirty="0" err="1" smtClean="0"/>
              <a:t>caisse</a:t>
            </a:r>
            <a:r>
              <a:rPr lang="en-US" sz="2400" dirty="0" smtClean="0"/>
              <a:t> which means box or chest.</a:t>
            </a:r>
            <a:endParaRPr lang="en-US" sz="2400" b="1" u="sng"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F:\images.jpg"/>
          <p:cNvPicPr>
            <a:picLocks noChangeAspect="1" noChangeArrowheads="1"/>
          </p:cNvPicPr>
          <p:nvPr/>
        </p:nvPicPr>
        <p:blipFill>
          <a:blip r:embed="rId2"/>
          <a:srcRect/>
          <a:stretch>
            <a:fillRect/>
          </a:stretch>
        </p:blipFill>
        <p:spPr bwMode="auto">
          <a:xfrm>
            <a:off x="1828800" y="1295400"/>
            <a:ext cx="5486399" cy="4191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images (1).jpg"/>
          <p:cNvPicPr>
            <a:picLocks noChangeAspect="1" noChangeArrowheads="1"/>
          </p:cNvPicPr>
          <p:nvPr/>
        </p:nvPicPr>
        <p:blipFill>
          <a:blip r:embed="rId2"/>
          <a:srcRect/>
          <a:stretch>
            <a:fillRect/>
          </a:stretch>
        </p:blipFill>
        <p:spPr bwMode="auto">
          <a:xfrm>
            <a:off x="1905000" y="1066801"/>
            <a:ext cx="5562600" cy="4876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1"/>
            <a:ext cx="8229600" cy="6186309"/>
          </a:xfrm>
          <a:prstGeom prst="rect">
            <a:avLst/>
          </a:prstGeom>
        </p:spPr>
        <p:txBody>
          <a:bodyPr wrap="square">
            <a:spAutoFit/>
          </a:bodyPr>
          <a:lstStyle/>
          <a:p>
            <a:r>
              <a:rPr lang="en-US" dirty="0"/>
              <a:t>• Comparison between stone masonry and Brick Masonry.</a:t>
            </a:r>
          </a:p>
          <a:p>
            <a:r>
              <a:rPr lang="en-US" dirty="0"/>
              <a:t>• Tools and plants required for construction of stone masonry and brick</a:t>
            </a:r>
          </a:p>
          <a:p>
            <a:r>
              <a:rPr lang="en-US" dirty="0" smtClean="0"/>
              <a:t>     masonry</a:t>
            </a:r>
            <a:r>
              <a:rPr lang="en-US" dirty="0"/>
              <a:t>.</a:t>
            </a:r>
          </a:p>
          <a:p>
            <a:r>
              <a:rPr lang="en-US" dirty="0"/>
              <a:t>• Hollow concrete block masonry and composite masonry.</a:t>
            </a:r>
          </a:p>
          <a:p>
            <a:r>
              <a:rPr lang="en-US" dirty="0"/>
              <a:t>• Scaffolding: Necessity, component parts and types of Scaffolding ,</a:t>
            </a:r>
          </a:p>
          <a:p>
            <a:r>
              <a:rPr lang="en-US" dirty="0" smtClean="0"/>
              <a:t>    Scaffolding </a:t>
            </a:r>
            <a:r>
              <a:rPr lang="en-US" dirty="0"/>
              <a:t>and platforms used for multi </a:t>
            </a:r>
            <a:r>
              <a:rPr lang="en-US" dirty="0" smtClean="0"/>
              <a:t>storied building</a:t>
            </a:r>
          </a:p>
          <a:p>
            <a:r>
              <a:rPr lang="en-US" b="1" dirty="0"/>
              <a:t>3.2 –Doors and </a:t>
            </a:r>
            <a:r>
              <a:rPr lang="en-US" b="1" dirty="0" smtClean="0"/>
              <a:t>windows </a:t>
            </a:r>
            <a:endParaRPr lang="en-US" b="1" dirty="0"/>
          </a:p>
          <a:p>
            <a:r>
              <a:rPr lang="en-US" dirty="0"/>
              <a:t>Door &amp; window frames, location of Doors and Windows, various sizes of doors</a:t>
            </a:r>
          </a:p>
          <a:p>
            <a:r>
              <a:rPr lang="en-US" dirty="0"/>
              <a:t>and windows for residential and public buildings.</a:t>
            </a:r>
          </a:p>
          <a:p>
            <a:r>
              <a:rPr lang="en-US" dirty="0"/>
              <a:t>a) Types of doors: Batten Ledged braced framed door, </a:t>
            </a:r>
            <a:r>
              <a:rPr lang="en-US" dirty="0" smtClean="0"/>
              <a:t>paneled, </a:t>
            </a:r>
            <a:r>
              <a:rPr lang="en-US" dirty="0"/>
              <a:t>glazed, flush,</a:t>
            </a:r>
          </a:p>
          <a:p>
            <a:r>
              <a:rPr lang="en-US" dirty="0"/>
              <a:t>collapsible, revolving doors, rolling shutters.</a:t>
            </a:r>
          </a:p>
          <a:p>
            <a:r>
              <a:rPr lang="en-US" dirty="0"/>
              <a:t>b) Types of windows: Casement, </a:t>
            </a:r>
            <a:r>
              <a:rPr lang="en-US" dirty="0" err="1"/>
              <a:t>Panelled</a:t>
            </a:r>
            <a:r>
              <a:rPr lang="en-US" dirty="0"/>
              <a:t>, Steel, </a:t>
            </a:r>
            <a:r>
              <a:rPr lang="en-US" dirty="0" smtClean="0"/>
              <a:t>Aluminum, </a:t>
            </a:r>
            <a:r>
              <a:rPr lang="en-US" dirty="0"/>
              <a:t>Sliding, louvered</a:t>
            </a:r>
          </a:p>
          <a:p>
            <a:r>
              <a:rPr lang="en-US" dirty="0"/>
              <a:t>window, Grills and Ventilators. Fixture and Fastening for doors, windows Sill,</a:t>
            </a:r>
          </a:p>
          <a:p>
            <a:r>
              <a:rPr lang="en-US" dirty="0"/>
              <a:t>lintel - types and function, Arch - types and function. Procedure for replacing</a:t>
            </a:r>
          </a:p>
          <a:p>
            <a:r>
              <a:rPr lang="en-US" dirty="0"/>
              <a:t>the glass of existing sliding window</a:t>
            </a:r>
            <a:r>
              <a:rPr lang="en-US" dirty="0" smtClean="0"/>
              <a:t>.</a:t>
            </a:r>
          </a:p>
          <a:p>
            <a:r>
              <a:rPr lang="en-US" b="1" dirty="0"/>
              <a:t>3.3 Vertical </a:t>
            </a:r>
            <a:r>
              <a:rPr lang="en-US" b="1" dirty="0" smtClean="0"/>
              <a:t>Communications</a:t>
            </a:r>
            <a:endParaRPr lang="en-US" b="1" dirty="0"/>
          </a:p>
          <a:p>
            <a:r>
              <a:rPr lang="en-US" dirty="0"/>
              <a:t>Means of vertical communications: Stairs, lift/ Elevators, Escalators, Ramp</a:t>
            </a:r>
          </a:p>
          <a:p>
            <a:r>
              <a:rPr lang="en-US" dirty="0"/>
              <a:t>(sketches and suitability).Terms used in stair- Step, riser, tread, flight,</a:t>
            </a:r>
          </a:p>
          <a:p>
            <a:r>
              <a:rPr lang="en-US" dirty="0"/>
              <a:t>Winder, Kite step, landing, soffit, pitch, Newel posts, hand rail, balustrade,</a:t>
            </a:r>
          </a:p>
          <a:p>
            <a:r>
              <a:rPr lang="en-US" dirty="0"/>
              <a:t>head room. Types of stairs: straight, quarter turn, half turn, open well,</a:t>
            </a:r>
          </a:p>
          <a:p>
            <a:r>
              <a:rPr lang="en-US" dirty="0"/>
              <a:t>doglegged, spiral, bifurcated, circular, sketch and suitability, Requirements of</a:t>
            </a:r>
          </a:p>
          <a:p>
            <a:r>
              <a:rPr lang="en-US" dirty="0"/>
              <a:t>good staircase, thumb rule for stair design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6858000" cy="3970318"/>
          </a:xfrm>
          <a:prstGeom prst="rect">
            <a:avLst/>
          </a:prstGeom>
        </p:spPr>
        <p:txBody>
          <a:bodyPr wrap="square">
            <a:spAutoFit/>
          </a:bodyPr>
          <a:lstStyle/>
          <a:p>
            <a:pPr algn="ctr"/>
            <a:r>
              <a:rPr lang="en-US" u="sng" dirty="0" smtClean="0">
                <a:solidFill>
                  <a:srgbClr val="FF0000"/>
                </a:solidFill>
              </a:rPr>
              <a:t>Caisson</a:t>
            </a:r>
          </a:p>
          <a:p>
            <a:endParaRPr lang="en-US" dirty="0" smtClean="0"/>
          </a:p>
          <a:p>
            <a:r>
              <a:rPr lang="en-US" dirty="0" smtClean="0"/>
              <a:t>a large watertight chamber, open at the bottom, from which the water is kept out by air pressure and in which construction work may be carried out under water.</a:t>
            </a:r>
          </a:p>
          <a:p>
            <a:endParaRPr lang="en-US" dirty="0" smtClean="0"/>
          </a:p>
          <a:p>
            <a:r>
              <a:rPr lang="en-US" dirty="0" smtClean="0"/>
              <a:t> </a:t>
            </a:r>
            <a:r>
              <a:rPr lang="en-US" b="1" dirty="0" smtClean="0"/>
              <a:t>caisson</a:t>
            </a:r>
            <a:r>
              <a:rPr lang="en-US" dirty="0" smtClean="0"/>
              <a:t> is a watertight retaining structure</a:t>
            </a:r>
            <a:r>
              <a:rPr lang="en-US" baseline="30000" dirty="0" smtClean="0"/>
              <a:t>[</a:t>
            </a:r>
            <a:r>
              <a:rPr lang="en-US" dirty="0" smtClean="0"/>
              <a:t>used, for example, to work on the </a:t>
            </a:r>
            <a:r>
              <a:rPr lang="en-US" dirty="0" smtClean="0">
                <a:hlinkClick r:id="rId2" tooltip="Foundation (architecture)"/>
              </a:rPr>
              <a:t>f </a:t>
            </a:r>
            <a:r>
              <a:rPr lang="en-US" dirty="0" err="1" smtClean="0">
                <a:hlinkClick r:id="rId2" tooltip="Foundation (architecture)"/>
              </a:rPr>
              <a:t>oundations</a:t>
            </a:r>
            <a:r>
              <a:rPr lang="en-US" dirty="0" smtClean="0"/>
              <a:t> of a </a:t>
            </a:r>
            <a:r>
              <a:rPr lang="en-US" dirty="0" smtClean="0">
                <a:hlinkClick r:id="rId3" tooltip="Bridge"/>
              </a:rPr>
              <a:t>bridge</a:t>
            </a:r>
            <a:r>
              <a:rPr lang="en-US" dirty="0" smtClean="0"/>
              <a:t> </a:t>
            </a:r>
            <a:r>
              <a:rPr lang="en-US" dirty="0" smtClean="0">
                <a:hlinkClick r:id="rId4" tooltip="Pier (architecture)"/>
              </a:rPr>
              <a:t>pier</a:t>
            </a:r>
            <a:r>
              <a:rPr lang="en-US" dirty="0" smtClean="0"/>
              <a:t>, for the construction of a concrete </a:t>
            </a:r>
            <a:r>
              <a:rPr lang="en-US" dirty="0" err="1" smtClean="0">
                <a:hlinkClick r:id="rId5" tooltip="Dam"/>
              </a:rPr>
              <a:t>dam</a:t>
            </a:r>
            <a:r>
              <a:rPr lang="en-US" dirty="0" err="1" smtClean="0"/>
              <a:t>,or</a:t>
            </a:r>
            <a:r>
              <a:rPr lang="en-US" dirty="0" smtClean="0"/>
              <a:t> for the repair of </a:t>
            </a:r>
            <a:r>
              <a:rPr lang="en-US" dirty="0" smtClean="0">
                <a:hlinkClick r:id="rId6" tooltip="Ship"/>
              </a:rPr>
              <a:t>ships</a:t>
            </a:r>
            <a:r>
              <a:rPr lang="en-US" dirty="0" smtClean="0"/>
              <a:t>.</a:t>
            </a:r>
            <a:r>
              <a:rPr lang="en-US" baseline="30000" dirty="0" smtClean="0"/>
              <a:t>[</a:t>
            </a:r>
            <a:r>
              <a:rPr lang="en-US" dirty="0" smtClean="0"/>
              <a:t>These are constructed such that the water can be pumped out, keeping the working environment dry. When piers are to be built using an open caisson and it is not practical to reach suitable soil, </a:t>
            </a:r>
            <a:r>
              <a:rPr lang="en-US" dirty="0" smtClean="0">
                <a:hlinkClick r:id="rId7" tooltip="Deep foundation"/>
              </a:rPr>
              <a:t>friction pilings</a:t>
            </a:r>
            <a:r>
              <a:rPr lang="en-US" dirty="0" smtClean="0"/>
              <a:t> may be driven to form a suitable sub-foundation. These piles are connected by a foundation pad upon which the column pier is erected.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Caisson_Schematic.svg.png"/>
          <p:cNvPicPr>
            <a:picLocks noChangeAspect="1" noChangeArrowheads="1"/>
          </p:cNvPicPr>
          <p:nvPr/>
        </p:nvPicPr>
        <p:blipFill>
          <a:blip r:embed="rId2"/>
          <a:srcRect/>
          <a:stretch>
            <a:fillRect/>
          </a:stretch>
        </p:blipFill>
        <p:spPr bwMode="auto">
          <a:xfrm>
            <a:off x="1295400" y="1371600"/>
            <a:ext cx="6553200" cy="4114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1"/>
            <a:ext cx="8229600" cy="5262979"/>
          </a:xfrm>
          <a:prstGeom prst="rect">
            <a:avLst/>
          </a:prstGeom>
        </p:spPr>
        <p:txBody>
          <a:bodyPr wrap="square">
            <a:spAutoFit/>
          </a:bodyPr>
          <a:lstStyle/>
          <a:p>
            <a:r>
              <a:rPr lang="en-US" sz="1600" b="1" u="sng" dirty="0" smtClean="0"/>
              <a:t>Precautions to be taken while constructing foundation in black cotton soil</a:t>
            </a:r>
          </a:p>
          <a:p>
            <a:r>
              <a:rPr lang="en-US" sz="1400" dirty="0" smtClean="0"/>
              <a:t/>
            </a:r>
            <a:br>
              <a:rPr lang="en-US" sz="1400" dirty="0" smtClean="0"/>
            </a:br>
            <a:r>
              <a:rPr lang="en-US" sz="1400" dirty="0" smtClean="0"/>
              <a:t>1. To limit the load on the soil to 5.5 </a:t>
            </a:r>
            <a:r>
              <a:rPr lang="en-US" sz="1400" dirty="0" err="1" smtClean="0"/>
              <a:t>tonnes</a:t>
            </a:r>
            <a:r>
              <a:rPr lang="en-US" sz="1400" dirty="0" smtClean="0"/>
              <a:t>/ </a:t>
            </a:r>
            <a:r>
              <a:rPr lang="en-US" sz="1400" dirty="0" err="1" smtClean="0"/>
              <a:t>sqr</a:t>
            </a:r>
            <a:r>
              <a:rPr lang="en-US" sz="1400" dirty="0" smtClean="0"/>
              <a:t>. m. </a:t>
            </a:r>
            <a:br>
              <a:rPr lang="en-US" sz="1400" dirty="0" smtClean="0"/>
            </a:br>
            <a:r>
              <a:rPr lang="en-US" sz="1400" dirty="0" smtClean="0"/>
              <a:t/>
            </a:r>
            <a:br>
              <a:rPr lang="en-US" sz="1400" dirty="0" smtClean="0"/>
            </a:br>
            <a:r>
              <a:rPr lang="en-US" sz="1400" dirty="0" smtClean="0"/>
              <a:t>2.  The minimum depth of foundation should be at least 1.5 m. </a:t>
            </a:r>
            <a:br>
              <a:rPr lang="en-US" sz="1400" dirty="0" smtClean="0"/>
            </a:br>
            <a:r>
              <a:rPr lang="en-US" sz="1400" dirty="0" smtClean="0"/>
              <a:t/>
            </a:r>
            <a:br>
              <a:rPr lang="en-US" sz="1400" dirty="0" smtClean="0"/>
            </a:br>
            <a:r>
              <a:rPr lang="en-US" sz="1400" dirty="0" smtClean="0"/>
              <a:t>3. To provide reinforced concrete ties or bands all around the main walls of the building. The R.C.C ties or bands which may be 10 cm to 15 cm deep should be placed at plinth level, lintel level and eaves level. In case of flat roof, R.C.C slab it self acts as a tie and as such no extra band needed to be provide near the roof in such cases.</a:t>
            </a:r>
          </a:p>
          <a:p>
            <a:r>
              <a:rPr lang="en-US" sz="1400" dirty="0" smtClean="0"/>
              <a:t/>
            </a:r>
            <a:br>
              <a:rPr lang="en-US" sz="1400" dirty="0" smtClean="0"/>
            </a:br>
            <a:r>
              <a:rPr lang="en-US" sz="1400" dirty="0" smtClean="0"/>
              <a:t>4. If the depth of the black cotton soil at a given site is only 1 to 1.5 m, the entire black cotton soil above the hard bed may be completely removed and the foundation may be laid on the hard bed below.</a:t>
            </a:r>
          </a:p>
          <a:p>
            <a:endParaRPr lang="en-US" sz="1400" dirty="0" smtClean="0"/>
          </a:p>
          <a:p>
            <a:r>
              <a:rPr lang="en-US" sz="1400" dirty="0" smtClean="0"/>
              <a:t>5. The swelling of soil in direct contact with the foundation material causes maximum damage. Hence it is necessary to prevent the direct contact of black cotton soil with masonry work below ground level. These can be achieved by making wider trenches for foundation and filling spaces on the either side of the foundation masonry with sand or </a:t>
            </a:r>
            <a:r>
              <a:rPr lang="en-US" sz="1400" dirty="0" err="1" smtClean="0"/>
              <a:t>moorum</a:t>
            </a:r>
            <a:r>
              <a:rPr lang="en-US" sz="1400" dirty="0" smtClean="0"/>
              <a:t>.</a:t>
            </a:r>
          </a:p>
          <a:p>
            <a:endParaRPr lang="en-US" sz="1400" dirty="0" smtClean="0"/>
          </a:p>
          <a:p>
            <a:r>
              <a:rPr lang="en-US" sz="1400" dirty="0" smtClean="0"/>
              <a:t>6. The bed of foundation trench should be made firm or hard by ramming it well. On the rammed bed a 30 cm layer of good hard </a:t>
            </a:r>
            <a:r>
              <a:rPr lang="en-US" sz="1400" dirty="0" err="1" smtClean="0"/>
              <a:t>moorum</a:t>
            </a:r>
            <a:r>
              <a:rPr lang="en-US" sz="1400" dirty="0" smtClean="0"/>
              <a:t> should be spread in layers of 15 cm, each layer being well watered and rammed before laying the next layer. On this layer either stone or sand bed should be provided to the desire height to place the foundation concrete bed block upon it.</a:t>
            </a:r>
          </a:p>
          <a:p>
            <a:endParaRPr 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1"/>
            <a:ext cx="6934200" cy="3046988"/>
          </a:xfrm>
          <a:prstGeom prst="rect">
            <a:avLst/>
          </a:prstGeom>
        </p:spPr>
        <p:txBody>
          <a:bodyPr wrap="square">
            <a:spAutoFit/>
          </a:bodyPr>
          <a:lstStyle/>
          <a:p>
            <a:r>
              <a:rPr lang="en-US" sz="2400" dirty="0" smtClean="0"/>
              <a:t>Cohesion piles   :--These piles transmit most of their load to the soil through skin friction. This process of driving such piles close to each other in groups greatly reduces the porosity and compressibility of the soil within and around the groups. Therefore piles of this category are some times called compaction piles. During the process of driving the pile into the ground, the soil becomes mould</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6705600" cy="1938992"/>
          </a:xfrm>
          <a:prstGeom prst="rect">
            <a:avLst/>
          </a:prstGeom>
        </p:spPr>
        <p:txBody>
          <a:bodyPr wrap="square">
            <a:spAutoFit/>
          </a:bodyPr>
          <a:lstStyle/>
          <a:p>
            <a:r>
              <a:rPr lang="en-US" sz="2400" dirty="0" smtClean="0"/>
              <a:t>Friction piles   :---These piles also transfer their load to the ground through skin friction. The process of driving such piles does not compact the soil appreciably. These types of pile foundations are commonly known as floating pile foundations.</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0"/>
            <a:ext cx="7010400" cy="4154984"/>
          </a:xfrm>
          <a:prstGeom prst="rect">
            <a:avLst/>
          </a:prstGeom>
        </p:spPr>
        <p:txBody>
          <a:bodyPr wrap="square">
            <a:spAutoFit/>
          </a:bodyPr>
          <a:lstStyle/>
          <a:p>
            <a:r>
              <a:rPr lang="en-US" sz="2400" dirty="0" smtClean="0"/>
              <a:t>Concrete pile Pre cast concrete Piles or Pre fabricated concrete piles : Usually of square, triangle, circle or octagonal section, they are produced in short length in one </a:t>
            </a:r>
            <a:r>
              <a:rPr lang="en-US" sz="2400" dirty="0" err="1" smtClean="0"/>
              <a:t>metre</a:t>
            </a:r>
            <a:r>
              <a:rPr lang="en-US" sz="2400" dirty="0" smtClean="0"/>
              <a:t> intervals between 3 and 13 meters. They are pre-cast so that they can be easily connected together in order to reach to the required length . This will not decrease the design load capacity. Reinforcement is necessary within the pile to help withstand both handling and driving stresses. Pre stressed concrete piles are also used and are becoming more popular t</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219200"/>
            <a:ext cx="5029200" cy="369332"/>
          </a:xfrm>
          <a:prstGeom prst="rect">
            <a:avLst/>
          </a:prstGeom>
        </p:spPr>
        <p:txBody>
          <a:bodyPr wrap="square">
            <a:spAutoFit/>
          </a:bodyPr>
          <a:lstStyle/>
          <a:p>
            <a:r>
              <a:rPr lang="en-US" dirty="0" smtClean="0"/>
              <a:t>Pile foundation</a:t>
            </a:r>
            <a:endParaRPr lang="en-US" dirty="0"/>
          </a:p>
        </p:txBody>
      </p:sp>
      <p:sp>
        <p:nvSpPr>
          <p:cNvPr id="3" name="Rectangle 2"/>
          <p:cNvSpPr/>
          <p:nvPr/>
        </p:nvSpPr>
        <p:spPr>
          <a:xfrm>
            <a:off x="1143000" y="1600200"/>
            <a:ext cx="6781800" cy="1200329"/>
          </a:xfrm>
          <a:prstGeom prst="rect">
            <a:avLst/>
          </a:prstGeom>
        </p:spPr>
        <p:txBody>
          <a:bodyPr wrap="square">
            <a:spAutoFit/>
          </a:bodyPr>
          <a:lstStyle/>
          <a:p>
            <a:r>
              <a:rPr lang="en-US" dirty="0" smtClean="0"/>
              <a:t>Pile foundation is required when the soil bearing capacity is not sufficient for the structure to withstand. This is due to the soil condition or the order of bottom layers, type of loads on foundations, conditions at site and operational conditions.</a:t>
            </a:r>
            <a:endParaRPr lang="en-US" dirty="0"/>
          </a:p>
        </p:txBody>
      </p:sp>
      <p:sp>
        <p:nvSpPr>
          <p:cNvPr id="4" name="Rectangle 3"/>
          <p:cNvSpPr/>
          <p:nvPr/>
        </p:nvSpPr>
        <p:spPr>
          <a:xfrm>
            <a:off x="1066800" y="3048000"/>
            <a:ext cx="5791200" cy="2031325"/>
          </a:xfrm>
          <a:prstGeom prst="rect">
            <a:avLst/>
          </a:prstGeom>
        </p:spPr>
        <p:txBody>
          <a:bodyPr wrap="square">
            <a:spAutoFit/>
          </a:bodyPr>
          <a:lstStyle/>
          <a:p>
            <a:pPr fontAlgn="base"/>
            <a:r>
              <a:rPr lang="en-US" b="1" dirty="0" smtClean="0"/>
              <a:t>Function of Pile Foundation:</a:t>
            </a:r>
          </a:p>
          <a:p>
            <a:pPr fontAlgn="base"/>
            <a:r>
              <a:rPr lang="en-US" dirty="0" smtClean="0"/>
              <a:t>As other types of foundations, the purpose of pile foundations is:</a:t>
            </a:r>
          </a:p>
          <a:p>
            <a:pPr fontAlgn="base"/>
            <a:r>
              <a:rPr lang="en-US" dirty="0" smtClean="0"/>
              <a:t>– To transmit the buildings loads to the foundations and the ground soil layers whether these loads vertical or inclined</a:t>
            </a:r>
          </a:p>
          <a:p>
            <a:r>
              <a:rPr lang="en-US" dirty="0" smtClean="0"/>
              <a:t/>
            </a:r>
            <a:br>
              <a:rPr lang="en-US" dirty="0" smtClean="0"/>
            </a:br>
            <a:endParaRPr lang="en-US" dirty="0"/>
          </a:p>
        </p:txBody>
      </p:sp>
      <p:sp>
        <p:nvSpPr>
          <p:cNvPr id="5" name="Rectangle 4"/>
          <p:cNvSpPr/>
          <p:nvPr/>
        </p:nvSpPr>
        <p:spPr>
          <a:xfrm>
            <a:off x="914400" y="4724400"/>
            <a:ext cx="6248400" cy="1477328"/>
          </a:xfrm>
          <a:prstGeom prst="rect">
            <a:avLst/>
          </a:prstGeom>
        </p:spPr>
        <p:txBody>
          <a:bodyPr wrap="square">
            <a:spAutoFit/>
          </a:bodyPr>
          <a:lstStyle/>
          <a:p>
            <a:pPr fontAlgn="base"/>
            <a:r>
              <a:rPr lang="en-US" dirty="0" smtClean="0"/>
              <a:t>To install loose cohesion less soil through displacement and vibration.</a:t>
            </a:r>
          </a:p>
          <a:p>
            <a:pPr fontAlgn="base"/>
            <a:r>
              <a:rPr lang="en-US" dirty="0" smtClean="0"/>
              <a:t>– To control the settlements; which can be accompanied by surface foundations.</a:t>
            </a:r>
          </a:p>
          <a:p>
            <a:pPr fontAlgn="base"/>
            <a:r>
              <a:rPr lang="en-US" dirty="0" smtClean="0"/>
              <a:t>– To increase the factor of safety for heavy loads buildings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1344"/>
            <a:ext cx="7620000" cy="3416320"/>
          </a:xfrm>
          <a:prstGeom prst="rect">
            <a:avLst/>
          </a:prstGeom>
        </p:spPr>
        <p:txBody>
          <a:bodyPr wrap="square">
            <a:spAutoFit/>
          </a:bodyPr>
          <a:lstStyle/>
          <a:p>
            <a:pPr fontAlgn="base"/>
            <a:r>
              <a:rPr lang="en-US" b="1" u="sng" dirty="0" smtClean="0"/>
              <a:t>selection of type of pile foundation  :---</a:t>
            </a:r>
          </a:p>
          <a:p>
            <a:pPr fontAlgn="base"/>
            <a:r>
              <a:rPr lang="en-US" dirty="0" smtClean="0"/>
              <a:t>The selection of type of pile foundation is based on site investigation report. Site investigation report suggests the need of pile foundation, type of pile foundation to be used, depth of pile foundation to be provided. The cost analysis of various options for use of pile foundation should be carried out before selection of pile foundation types.</a:t>
            </a:r>
          </a:p>
          <a:p>
            <a:pPr fontAlgn="base"/>
            <a:r>
              <a:rPr lang="en-US" dirty="0" smtClean="0"/>
              <a:t>Unless the ground condition is rocks, for heavy construction and multi-storied buildings, the </a:t>
            </a:r>
            <a:r>
              <a:rPr lang="en-US" dirty="0" smtClean="0">
                <a:hlinkClick r:id="rId2" tooltip="BEARING CAPACITY OF COHESIVE SOILS"/>
              </a:rPr>
              <a:t>bearing capacity of soil</a:t>
            </a:r>
            <a:r>
              <a:rPr lang="en-US" dirty="0" smtClean="0"/>
              <a:t> at shallow depth may not be satisfactory for the loads on the foundation. In such cases, pile foundation has to be provided. The number of piles in a pile groups required is calculate from the </a:t>
            </a:r>
            <a:r>
              <a:rPr lang="en-US" dirty="0" smtClean="0">
                <a:hlinkClick r:id="rId3" tooltip="PILE LOAD CAPACITY CALCULATION"/>
              </a:rPr>
              <a:t>pile capacity</a:t>
            </a:r>
            <a:r>
              <a:rPr lang="en-US" dirty="0" smtClean="0"/>
              <a:t> of single pile and the loads on the foundation. Piles are a convenient method of foundation for works over water, such as jetties or bridge piers.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905000" y="1143000"/>
            <a:ext cx="5638800" cy="43434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visual-driven.jpg"/>
          <p:cNvPicPr>
            <a:picLocks noChangeAspect="1" noChangeArrowheads="1"/>
          </p:cNvPicPr>
          <p:nvPr/>
        </p:nvPicPr>
        <p:blipFill>
          <a:blip r:embed="rId2"/>
          <a:srcRect/>
          <a:stretch>
            <a:fillRect/>
          </a:stretch>
        </p:blipFill>
        <p:spPr bwMode="auto">
          <a:xfrm>
            <a:off x="990600" y="1143000"/>
            <a:ext cx="7086600" cy="4000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772400" cy="7017306"/>
          </a:xfrm>
          <a:prstGeom prst="rect">
            <a:avLst/>
          </a:prstGeom>
        </p:spPr>
        <p:txBody>
          <a:bodyPr wrap="square">
            <a:spAutoFit/>
          </a:bodyPr>
          <a:lstStyle/>
          <a:p>
            <a:r>
              <a:rPr lang="en-US" b="1" dirty="0" smtClean="0"/>
              <a:t>                           Topic – 2 Construction of Sub Structure</a:t>
            </a:r>
          </a:p>
          <a:p>
            <a:r>
              <a:rPr lang="en-US" dirty="0" smtClean="0"/>
              <a:t>                                                  Site Clearance</a:t>
            </a:r>
          </a:p>
          <a:p>
            <a:r>
              <a:rPr lang="en-US" u="sng" dirty="0" smtClean="0">
                <a:solidFill>
                  <a:srgbClr val="C00000"/>
                </a:solidFill>
              </a:rPr>
              <a:t>Necessity</a:t>
            </a:r>
            <a:r>
              <a:rPr lang="en-US" dirty="0" smtClean="0"/>
              <a:t> :--</a:t>
            </a:r>
          </a:p>
          <a:p>
            <a:r>
              <a:rPr lang="en-US" dirty="0" smtClean="0"/>
              <a:t>    1)  Job layout </a:t>
            </a:r>
          </a:p>
          <a:p>
            <a:r>
              <a:rPr lang="en-US" dirty="0"/>
              <a:t> </a:t>
            </a:r>
            <a:r>
              <a:rPr lang="en-US" dirty="0" smtClean="0"/>
              <a:t>   2) Removal of obstructions </a:t>
            </a:r>
          </a:p>
          <a:p>
            <a:r>
              <a:rPr lang="en-US" dirty="0"/>
              <a:t> </a:t>
            </a:r>
            <a:r>
              <a:rPr lang="en-US" dirty="0" smtClean="0"/>
              <a:t>   3) Construction of approach road</a:t>
            </a:r>
          </a:p>
          <a:p>
            <a:r>
              <a:rPr lang="en-US" dirty="0"/>
              <a:t> </a:t>
            </a:r>
            <a:r>
              <a:rPr lang="en-US" dirty="0" smtClean="0"/>
              <a:t>   4)  Loading and unloading site </a:t>
            </a:r>
          </a:p>
          <a:p>
            <a:r>
              <a:rPr lang="en-US" dirty="0"/>
              <a:t> </a:t>
            </a:r>
            <a:r>
              <a:rPr lang="en-US" dirty="0" smtClean="0"/>
              <a:t>   5) no activity can be started without site clearance</a:t>
            </a:r>
          </a:p>
          <a:p>
            <a:endParaRPr lang="en-US" dirty="0"/>
          </a:p>
          <a:p>
            <a:r>
              <a:rPr lang="en-US" u="sng" dirty="0" smtClean="0">
                <a:solidFill>
                  <a:srgbClr val="C00000"/>
                </a:solidFill>
              </a:rPr>
              <a:t>Preparing job layout  :----</a:t>
            </a:r>
          </a:p>
          <a:p>
            <a:r>
              <a:rPr lang="en-US" dirty="0" smtClean="0"/>
              <a:t>Job layout  :-- chalked  plan for arrangements  of various activities</a:t>
            </a:r>
          </a:p>
          <a:p>
            <a:r>
              <a:rPr lang="en-US" dirty="0" smtClean="0"/>
              <a:t>In this plan – proper coordination among the various activities and co-relation of different units </a:t>
            </a:r>
          </a:p>
          <a:p>
            <a:r>
              <a:rPr lang="en-US" dirty="0" err="1" smtClean="0"/>
              <a:t>e.g</a:t>
            </a:r>
            <a:r>
              <a:rPr lang="en-US" dirty="0" smtClean="0"/>
              <a:t> . Site office --  ware house  ---closely spaced </a:t>
            </a:r>
          </a:p>
          <a:p>
            <a:r>
              <a:rPr lang="en-US" dirty="0" smtClean="0">
                <a:solidFill>
                  <a:srgbClr val="C00000"/>
                </a:solidFill>
              </a:rPr>
              <a:t>Allotment of proper area s to each unit increases efficiency </a:t>
            </a:r>
          </a:p>
          <a:p>
            <a:endParaRPr lang="en-US" u="sng" dirty="0">
              <a:solidFill>
                <a:srgbClr val="C00000"/>
              </a:solidFill>
            </a:endParaRPr>
          </a:p>
          <a:p>
            <a:r>
              <a:rPr lang="en-US" u="sng" dirty="0" smtClean="0">
                <a:solidFill>
                  <a:srgbClr val="C00000"/>
                </a:solidFill>
              </a:rPr>
              <a:t>Factors affecting job layout </a:t>
            </a:r>
          </a:p>
          <a:p>
            <a:pPr marL="342900" indent="-342900">
              <a:buAutoNum type="arabicParenR"/>
            </a:pPr>
            <a:r>
              <a:rPr lang="en-US" dirty="0" smtClean="0"/>
              <a:t>Location area and topography of the site </a:t>
            </a:r>
          </a:p>
          <a:p>
            <a:pPr marL="342900" indent="-342900">
              <a:buAutoNum type="arabicParenR"/>
            </a:pPr>
            <a:r>
              <a:rPr lang="en-US" dirty="0" smtClean="0"/>
              <a:t>Method of construction </a:t>
            </a:r>
          </a:p>
          <a:p>
            <a:pPr marL="342900" indent="-342900">
              <a:buAutoNum type="arabicParenR"/>
            </a:pPr>
            <a:r>
              <a:rPr lang="en-US" dirty="0" smtClean="0"/>
              <a:t>Nature and type of work</a:t>
            </a:r>
          </a:p>
          <a:p>
            <a:r>
              <a:rPr lang="en-US" u="sng" dirty="0">
                <a:solidFill>
                  <a:srgbClr val="C00000"/>
                </a:solidFill>
              </a:rPr>
              <a:t> </a:t>
            </a:r>
            <a:r>
              <a:rPr lang="en-US" u="sng" dirty="0" smtClean="0">
                <a:solidFill>
                  <a:srgbClr val="C00000"/>
                </a:solidFill>
              </a:rPr>
              <a:t>  </a:t>
            </a:r>
          </a:p>
          <a:p>
            <a:r>
              <a:rPr lang="en-US" dirty="0" smtClean="0"/>
              <a:t> </a:t>
            </a:r>
          </a:p>
          <a:p>
            <a:endParaRPr lang="en-US" b="1" dirty="0" smtClean="0"/>
          </a:p>
          <a:p>
            <a:endParaRPr lang="en-US" b="1" dirty="0"/>
          </a:p>
          <a:p>
            <a:endParaRPr lang="en-US" b="1"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3.gif"/>
          <p:cNvPicPr>
            <a:picLocks noChangeAspect="1" noChangeArrowheads="1"/>
          </p:cNvPicPr>
          <p:nvPr/>
        </p:nvPicPr>
        <p:blipFill>
          <a:blip r:embed="rId2"/>
          <a:srcRect/>
          <a:stretch>
            <a:fillRect/>
          </a:stretch>
        </p:blipFill>
        <p:spPr bwMode="auto">
          <a:xfrm>
            <a:off x="2057400" y="1219200"/>
            <a:ext cx="5257800" cy="441959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6740307"/>
          </a:xfrm>
          <a:prstGeom prst="rect">
            <a:avLst/>
          </a:prstGeom>
        </p:spPr>
        <p:txBody>
          <a:bodyPr wrap="square">
            <a:spAutoFit/>
          </a:bodyPr>
          <a:lstStyle/>
          <a:p>
            <a:r>
              <a:rPr lang="en-US" b="1" dirty="0" smtClean="0"/>
              <a:t>Topic – 3 Construction of Superstructure</a:t>
            </a:r>
          </a:p>
          <a:p>
            <a:endParaRPr lang="en-US" b="1" dirty="0" smtClean="0"/>
          </a:p>
          <a:p>
            <a:r>
              <a:rPr lang="en-US" b="1" dirty="0" smtClean="0"/>
              <a:t>Specific Objectives:</a:t>
            </a:r>
          </a:p>
          <a:p>
            <a:r>
              <a:rPr lang="en-US" dirty="0" smtClean="0"/>
              <a:t> State terms used in various masonry</a:t>
            </a:r>
          </a:p>
          <a:p>
            <a:r>
              <a:rPr lang="en-US" dirty="0" smtClean="0"/>
              <a:t>Describe various types of masonry</a:t>
            </a:r>
          </a:p>
          <a:p>
            <a:r>
              <a:rPr lang="en-US" dirty="0" smtClean="0"/>
              <a:t>Sketch and label various components of super structure</a:t>
            </a:r>
          </a:p>
          <a:p>
            <a:endParaRPr lang="en-US" dirty="0" smtClean="0"/>
          </a:p>
          <a:p>
            <a:r>
              <a:rPr lang="en-US" b="1" dirty="0" smtClean="0"/>
              <a:t>Masonry Work   :-----  </a:t>
            </a:r>
          </a:p>
          <a:p>
            <a:r>
              <a:rPr lang="en-US" b="1" dirty="0" smtClean="0"/>
              <a:t>Stone Masonry</a:t>
            </a:r>
            <a:r>
              <a:rPr lang="en-US" dirty="0" smtClean="0"/>
              <a:t> :---The construction of stones bonded together with mortar is termed as </a:t>
            </a:r>
            <a:r>
              <a:rPr lang="en-US" b="1" dirty="0" smtClean="0"/>
              <a:t>stone masonry</a:t>
            </a:r>
            <a:r>
              <a:rPr lang="en-US" dirty="0" smtClean="0"/>
              <a:t>  where the stones are available in a abundance in nature, on cutting and dressing to the proper shape, they provide an economical material for the construction of various building components such as walls, columns, footings, arches, lintels, beams etc.</a:t>
            </a:r>
          </a:p>
          <a:p>
            <a:endParaRPr lang="en-US" dirty="0" smtClean="0"/>
          </a:p>
          <a:p>
            <a:r>
              <a:rPr lang="en-US" b="1" u="sng" dirty="0" smtClean="0"/>
              <a:t>Uses  of stone masonry </a:t>
            </a:r>
            <a:r>
              <a:rPr lang="en-US" dirty="0" smtClean="0"/>
              <a:t>:----1) Building foundations, walls, piers, pillars, and architectural works. </a:t>
            </a:r>
          </a:p>
          <a:p>
            <a:r>
              <a:rPr lang="en-US" dirty="0" smtClean="0"/>
              <a:t>2) Lintels, Beams, beams Arches, domes etc., </a:t>
            </a:r>
          </a:p>
          <a:p>
            <a:r>
              <a:rPr lang="en-US" dirty="0" smtClean="0"/>
              <a:t>3) Roofs and Roof coverings. </a:t>
            </a:r>
          </a:p>
          <a:p>
            <a:r>
              <a:rPr lang="en-US" dirty="0" smtClean="0"/>
              <a:t>4) Cladding Works </a:t>
            </a:r>
          </a:p>
          <a:p>
            <a:r>
              <a:rPr lang="en-US" dirty="0" smtClean="0"/>
              <a:t>5) Dams, light houses, monumental structures. </a:t>
            </a:r>
          </a:p>
          <a:p>
            <a:r>
              <a:rPr lang="en-US" dirty="0" smtClean="0"/>
              <a:t>6) Paving jobs , Railway, ballast, black boards</a:t>
            </a:r>
          </a:p>
          <a:p>
            <a:endParaRPr lang="en-US" dirty="0" smtClean="0"/>
          </a:p>
          <a:p>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153400" cy="6186309"/>
          </a:xfrm>
          <a:prstGeom prst="rect">
            <a:avLst/>
          </a:prstGeom>
        </p:spPr>
        <p:txBody>
          <a:bodyPr wrap="square">
            <a:spAutoFit/>
          </a:bodyPr>
          <a:lstStyle/>
          <a:p>
            <a:r>
              <a:rPr lang="en-US" b="1" u="sng" dirty="0" smtClean="0"/>
              <a:t>Selection of stone for stone masonry</a:t>
            </a:r>
            <a:r>
              <a:rPr lang="en-US" dirty="0" smtClean="0"/>
              <a:t>: </a:t>
            </a:r>
          </a:p>
          <a:p>
            <a:pPr marL="342900" indent="-342900">
              <a:buAutoNum type="arabicParenR"/>
            </a:pPr>
            <a:r>
              <a:rPr lang="en-US" dirty="0" smtClean="0"/>
              <a:t>Availability </a:t>
            </a:r>
          </a:p>
          <a:p>
            <a:pPr marL="342900" indent="-342900">
              <a:buAutoNum type="arabicParenR"/>
            </a:pPr>
            <a:r>
              <a:rPr lang="en-US" dirty="0" smtClean="0"/>
              <a:t> Ease of working </a:t>
            </a:r>
          </a:p>
          <a:p>
            <a:pPr marL="342900" indent="-342900">
              <a:buAutoNum type="arabicParenR"/>
            </a:pPr>
            <a:r>
              <a:rPr lang="en-US" dirty="0" smtClean="0"/>
              <a:t> Appearance </a:t>
            </a:r>
          </a:p>
          <a:p>
            <a:pPr marL="342900" indent="-342900">
              <a:buAutoNum type="arabicParenR"/>
            </a:pPr>
            <a:r>
              <a:rPr lang="en-US" dirty="0" smtClean="0"/>
              <a:t> Strength and stability </a:t>
            </a:r>
          </a:p>
          <a:p>
            <a:pPr marL="342900" indent="-342900">
              <a:buAutoNum type="arabicParenR"/>
            </a:pPr>
            <a:r>
              <a:rPr lang="en-US" dirty="0" smtClean="0"/>
              <a:t> Polishing characteristics </a:t>
            </a:r>
          </a:p>
          <a:p>
            <a:pPr marL="342900" indent="-342900">
              <a:buAutoNum type="arabicParenR"/>
            </a:pPr>
            <a:r>
              <a:rPr lang="en-US" dirty="0" smtClean="0"/>
              <a:t> Economy </a:t>
            </a:r>
          </a:p>
          <a:p>
            <a:pPr marL="342900" indent="-342900">
              <a:buAutoNum type="arabicParenR"/>
            </a:pPr>
            <a:r>
              <a:rPr lang="en-US" dirty="0" smtClean="0"/>
              <a:t> Durability</a:t>
            </a:r>
          </a:p>
          <a:p>
            <a:pPr marL="342900" indent="-342900"/>
            <a:r>
              <a:rPr lang="en-US" b="1" u="sng" dirty="0" smtClean="0"/>
              <a:t>General Principles </a:t>
            </a:r>
            <a:r>
              <a:rPr lang="en-US" dirty="0" smtClean="0"/>
              <a:t>:--</a:t>
            </a:r>
          </a:p>
          <a:p>
            <a:pPr marL="342900" indent="-342900">
              <a:buAutoNum type="arabicParenR"/>
            </a:pPr>
            <a:r>
              <a:rPr lang="en-US" dirty="0" smtClean="0"/>
              <a:t> The stones to be used for stone masonry should  be hard, tough and durable. </a:t>
            </a:r>
          </a:p>
          <a:p>
            <a:pPr marL="342900" indent="-342900">
              <a:buAutoNum type="arabicParenR"/>
            </a:pPr>
            <a:r>
              <a:rPr lang="en-US" dirty="0" smtClean="0"/>
              <a:t>The pressure acting on stones should be vertical. </a:t>
            </a:r>
          </a:p>
          <a:p>
            <a:pPr marL="342900" indent="-342900">
              <a:buAutoNum type="arabicParenR"/>
            </a:pPr>
            <a:r>
              <a:rPr lang="en-US" dirty="0" smtClean="0"/>
              <a:t>The stones should be perfectly dressed as per the requirements. </a:t>
            </a:r>
          </a:p>
          <a:p>
            <a:pPr marL="342900" indent="-342900">
              <a:buAutoNum type="arabicParenR"/>
            </a:pPr>
            <a:r>
              <a:rPr lang="en-US" dirty="0" smtClean="0"/>
              <a:t>The heads and bond stones should not be of a dumb bell shape. </a:t>
            </a:r>
          </a:p>
          <a:p>
            <a:pPr marL="342900" indent="-342900">
              <a:buAutoNum type="arabicParenR"/>
            </a:pPr>
            <a:r>
              <a:rPr lang="en-US" dirty="0" smtClean="0"/>
              <a:t>In order to obtain uniform distribution of load, under the ends of girders, roof trusses etc large flat stones should be used</a:t>
            </a:r>
          </a:p>
          <a:p>
            <a:pPr marL="342900" indent="-342900">
              <a:buAutoNum type="arabicParenR"/>
            </a:pPr>
            <a:r>
              <a:rPr lang="en-US" dirty="0" smtClean="0"/>
              <a:t>The mortar to be used should be good quality and in the specified faces.</a:t>
            </a:r>
          </a:p>
          <a:p>
            <a:pPr marL="342900" indent="-342900">
              <a:buAutoNum type="arabicParenR"/>
            </a:pPr>
            <a:r>
              <a:rPr lang="en-US" dirty="0" smtClean="0"/>
              <a:t>The construction work of stone masonry should be raised uniformly .</a:t>
            </a:r>
          </a:p>
          <a:p>
            <a:pPr marL="342900" indent="-342900">
              <a:buAutoNum type="arabicParenR"/>
            </a:pPr>
            <a:r>
              <a:rPr lang="en-US" dirty="0" smtClean="0"/>
              <a:t>The plumb bob should be used to check the verticality of erected wall. </a:t>
            </a:r>
          </a:p>
          <a:p>
            <a:pPr marL="342900" indent="-342900">
              <a:buAutoNum type="arabicParenR"/>
            </a:pPr>
            <a:r>
              <a:rPr lang="en-US" dirty="0" smtClean="0"/>
              <a:t>The stone masonry section should always be designed to take compression and not the tensile stresses. </a:t>
            </a:r>
          </a:p>
          <a:p>
            <a:pPr marL="342900" indent="-342900">
              <a:buAutoNum type="arabicParenR"/>
            </a:pPr>
            <a:r>
              <a:rPr lang="en-US" dirty="0" smtClean="0"/>
              <a:t>The masonry work should be properly cured after the completion of work, for a period of 2 to 3 weeks.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encrypted-tbn1.gstatic.com/images?q=tbn:ANd9GcQ6zo5Lu2XuVxXZxg-o9pL2tsUX_uuXRebtP_qKC8VvCBuv92bW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encrypted-tbn1.gstatic.com/images?q=tbn:ANd9GcQ6zo5Lu2XuVxXZxg-o9pL2tsUX_uuXRebtP_qKC8VvCBuv92bW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7" name="Picture 13" descr="F:\images (2).jpg"/>
          <p:cNvPicPr>
            <a:picLocks noChangeAspect="1" noChangeArrowheads="1"/>
          </p:cNvPicPr>
          <p:nvPr/>
        </p:nvPicPr>
        <p:blipFill>
          <a:blip r:embed="rId2"/>
          <a:srcRect/>
          <a:stretch>
            <a:fillRect/>
          </a:stretch>
        </p:blipFill>
        <p:spPr bwMode="auto">
          <a:xfrm>
            <a:off x="2057400" y="1066800"/>
            <a:ext cx="5029200" cy="4114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F:\images (3).jpg"/>
          <p:cNvPicPr>
            <a:picLocks noChangeAspect="1" noChangeArrowheads="1"/>
          </p:cNvPicPr>
          <p:nvPr/>
        </p:nvPicPr>
        <p:blipFill>
          <a:blip r:embed="rId2"/>
          <a:srcRect/>
          <a:stretch>
            <a:fillRect/>
          </a:stretch>
        </p:blipFill>
        <p:spPr bwMode="auto">
          <a:xfrm>
            <a:off x="1600200" y="1371600"/>
            <a:ext cx="5715000" cy="3962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543800" cy="3693319"/>
          </a:xfrm>
          <a:prstGeom prst="rect">
            <a:avLst/>
          </a:prstGeom>
        </p:spPr>
        <p:txBody>
          <a:bodyPr wrap="square">
            <a:spAutoFit/>
          </a:bodyPr>
          <a:lstStyle/>
          <a:p>
            <a:r>
              <a:rPr lang="en-US" dirty="0" smtClean="0"/>
              <a:t>Terms used in stone masonry</a:t>
            </a:r>
          </a:p>
          <a:p>
            <a:endParaRPr lang="en-US" dirty="0" smtClean="0"/>
          </a:p>
          <a:p>
            <a:r>
              <a:rPr lang="en-US" b="1" dirty="0" smtClean="0"/>
              <a:t>Face:</a:t>
            </a:r>
            <a:r>
              <a:rPr lang="en-US" dirty="0" smtClean="0"/>
              <a:t> It is the surface of the wall exposed to the weather.</a:t>
            </a:r>
          </a:p>
          <a:p>
            <a:r>
              <a:rPr lang="en-US" b="1" dirty="0" smtClean="0"/>
              <a:t>Back:</a:t>
            </a:r>
            <a:r>
              <a:rPr lang="en-US" dirty="0" smtClean="0"/>
              <a:t> The inner surface of the wall which is not exposed to weather.</a:t>
            </a:r>
          </a:p>
          <a:p>
            <a:r>
              <a:rPr lang="en-US" b="1" dirty="0" smtClean="0"/>
              <a:t>Facing:</a:t>
            </a:r>
            <a:r>
              <a:rPr lang="en-US" dirty="0" smtClean="0"/>
              <a:t> The material used in the face of the wall is known as facing.</a:t>
            </a:r>
          </a:p>
          <a:p>
            <a:r>
              <a:rPr lang="en-US" b="1" dirty="0" smtClean="0"/>
              <a:t>Hearting:</a:t>
            </a:r>
            <a:r>
              <a:rPr lang="en-US" dirty="0" smtClean="0"/>
              <a:t> The inner portion of the wall between the facing and backing is known as the hearting.</a:t>
            </a:r>
          </a:p>
          <a:p>
            <a:r>
              <a:rPr lang="en-US" b="1" dirty="0" smtClean="0"/>
              <a:t>Through stone :--</a:t>
            </a:r>
          </a:p>
          <a:p>
            <a:r>
              <a:rPr lang="en-US" dirty="0" smtClean="0"/>
              <a:t>A </a:t>
            </a:r>
            <a:r>
              <a:rPr lang="en-US" b="1" dirty="0" smtClean="0"/>
              <a:t>stone</a:t>
            </a:r>
            <a:r>
              <a:rPr lang="en-US" dirty="0" smtClean="0"/>
              <a:t> that is set with its longest dimension perpendicular to the face of a wall and whose length is equal to the thickness of the wall.</a:t>
            </a:r>
          </a:p>
          <a:p>
            <a:endParaRPr lang="en-US" dirty="0" smtClean="0"/>
          </a:p>
          <a:p>
            <a:endParaRPr lang="en-US" dirty="0" smtClean="0"/>
          </a:p>
          <a:p>
            <a:endParaRPr lang="en-US" dirty="0"/>
          </a:p>
        </p:txBody>
      </p:sp>
      <p:pic>
        <p:nvPicPr>
          <p:cNvPr id="68610" name="Picture 2" descr="http://img.tfd.com/architecture/f0995-01.png"/>
          <p:cNvPicPr>
            <a:picLocks noChangeAspect="1" noChangeArrowheads="1"/>
          </p:cNvPicPr>
          <p:nvPr/>
        </p:nvPicPr>
        <p:blipFill>
          <a:blip r:embed="rId2"/>
          <a:srcRect/>
          <a:stretch>
            <a:fillRect/>
          </a:stretch>
        </p:blipFill>
        <p:spPr bwMode="auto">
          <a:xfrm>
            <a:off x="3200400" y="3429000"/>
            <a:ext cx="2057400" cy="25431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1"/>
            <a:ext cx="7620000" cy="646331"/>
          </a:xfrm>
          <a:prstGeom prst="rect">
            <a:avLst/>
          </a:prstGeom>
        </p:spPr>
        <p:txBody>
          <a:bodyPr wrap="square">
            <a:spAutoFit/>
          </a:bodyPr>
          <a:lstStyle/>
          <a:p>
            <a:r>
              <a:rPr lang="en-US" b="1" dirty="0" smtClean="0">
                <a:hlinkClick r:id="rId2" tooltip="Cornerstone"/>
              </a:rPr>
              <a:t>Cornerstone</a:t>
            </a:r>
            <a:r>
              <a:rPr lang="en-US" dirty="0" smtClean="0"/>
              <a:t>  A  stone is a ceremonial masonry stone set in a prominent location on the outside of a building.</a:t>
            </a:r>
            <a:endParaRPr lang="en-US" dirty="0"/>
          </a:p>
        </p:txBody>
      </p:sp>
      <p:sp>
        <p:nvSpPr>
          <p:cNvPr id="70658" name="AutoShape 2" descr="https://upload.wikimedia.org/wikipedia/commons/thumb/4/42/Aachen_Bonifatiuskirche_Detail.jpg/250px-Aachen_Bonifatiuskirche_Detai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know2do.org/Retrofit/StoneMasonry/Pics/ThroughStoneDrawing.gif"/>
          <p:cNvPicPr>
            <a:picLocks noChangeAspect="1" noChangeArrowheads="1"/>
          </p:cNvPicPr>
          <p:nvPr/>
        </p:nvPicPr>
        <p:blipFill>
          <a:blip r:embed="rId2"/>
          <a:srcRect/>
          <a:stretch>
            <a:fillRect/>
          </a:stretch>
        </p:blipFill>
        <p:spPr bwMode="auto">
          <a:xfrm>
            <a:off x="990600" y="1371600"/>
            <a:ext cx="6781800" cy="3333751"/>
          </a:xfrm>
          <a:prstGeom prst="rect">
            <a:avLst/>
          </a:prstGeom>
          <a:noFill/>
        </p:spPr>
      </p:pic>
      <p:sp>
        <p:nvSpPr>
          <p:cNvPr id="3" name="Rectangle 2">
            <a:hlinkClick r:id="rId3"/>
          </p:cNvPr>
          <p:cNvSpPr>
            <a:spLocks noChangeArrowheads="1"/>
          </p:cNvSpPr>
          <p:nvPr/>
        </p:nvSpPr>
        <p:spPr bwMode="auto">
          <a:xfrm>
            <a:off x="3276600" y="64770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cs typeface="Times New Roman" pitchFamily="18" charset="0"/>
              </a:rPr>
              <a:t>For more detail contact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77200" cy="7848302"/>
          </a:xfrm>
          <a:prstGeom prst="rect">
            <a:avLst/>
          </a:prstGeom>
        </p:spPr>
        <p:txBody>
          <a:bodyPr wrap="square">
            <a:spAutoFit/>
          </a:bodyPr>
          <a:lstStyle/>
          <a:p>
            <a:r>
              <a:rPr lang="en-US" dirty="0" smtClean="0"/>
              <a:t>                                   layout(line out ) for load bearing structure</a:t>
            </a:r>
          </a:p>
          <a:p>
            <a:r>
              <a:rPr lang="en-US" dirty="0" smtClean="0"/>
              <a:t>By center line method </a:t>
            </a:r>
          </a:p>
          <a:p>
            <a:r>
              <a:rPr lang="en-US" dirty="0" smtClean="0"/>
              <a:t>Layout is fixed by fixing the center lines of foundation plan </a:t>
            </a:r>
          </a:p>
          <a:p>
            <a:pPr marL="342900" indent="-342900">
              <a:buAutoNum type="arabicParenR"/>
            </a:pPr>
            <a:r>
              <a:rPr lang="en-US" dirty="0" smtClean="0"/>
              <a:t>One corner of the foundation plan is fixed by measuring the distances from the boarder of the plot and a wooden peg with a nail on top driven to mark the corner </a:t>
            </a:r>
          </a:p>
          <a:p>
            <a:pPr marL="342900" indent="-342900">
              <a:buAutoNum type="arabicParenR"/>
            </a:pPr>
            <a:r>
              <a:rPr lang="en-US" dirty="0" smtClean="0"/>
              <a:t>Pegs are driven the</a:t>
            </a:r>
          </a:p>
          <a:p>
            <a:pPr marL="342900" indent="-342900">
              <a:buAutoNum type="arabicParenR"/>
            </a:pPr>
            <a:r>
              <a:rPr lang="en-US" dirty="0" smtClean="0"/>
              <a:t>Half width of foundation trenches are marked on each side of the center line </a:t>
            </a:r>
          </a:p>
          <a:p>
            <a:pPr marL="342900" indent="-342900">
              <a:buAutoNum type="arabicParenR"/>
            </a:pPr>
            <a:r>
              <a:rPr lang="en-US" dirty="0" smtClean="0"/>
              <a:t>The sting is tied to the nails on the top of the pegs and with a pick axe touching outer board  of each foundation trench is marked on the ground by picking with the axe . White lime powder is then used to mark the outer line of each foundation trench clearly .</a:t>
            </a:r>
          </a:p>
          <a:p>
            <a:pPr marL="342900" indent="-342900"/>
            <a:r>
              <a:rPr lang="en-US" dirty="0" smtClean="0"/>
              <a:t>-----------------------------------------------------------------------------------------------------------------</a:t>
            </a:r>
          </a:p>
          <a:p>
            <a:pPr marL="342900" indent="-342900"/>
            <a:endParaRPr lang="en-US" dirty="0" smtClean="0"/>
          </a:p>
          <a:p>
            <a:pPr marL="342900" indent="-342900"/>
            <a:r>
              <a:rPr lang="en-US" dirty="0" smtClean="0"/>
              <a:t>                       layout(line out ) for load framed structure :---</a:t>
            </a:r>
          </a:p>
          <a:p>
            <a:pPr marL="342900" indent="-342900">
              <a:buAutoNum type="arabicParenR"/>
            </a:pPr>
            <a:r>
              <a:rPr lang="en-US" dirty="0" smtClean="0"/>
              <a:t>In case of framed structures , the centers of the column s are fixed by wooden pegs with central nails on top and center lines of beams between the column are fixed with tied strings .</a:t>
            </a:r>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endParaRPr lang="en-US" dirty="0" smtClean="0"/>
          </a:p>
          <a:p>
            <a:pPr marL="342900" indent="-342900"/>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age.slidesharecdn.com/bcochp2khannikhat-41-150928174452-lva1-app6892/95/construction-of-substructure-6-638.jpg?cb=14434624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image.slidesharecdn.com/bcochp2khannikhat-41-150928174452-lva1-app6892/95/construction-of-substructure-6-638.jpg?cb=14434624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image.slidesharecdn.com/bcochp2khannikhat-41-150928174452-lva1-app6892/95/construction-of-substructure-6-638.jpg?cb=14434624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F:\layout1.jpg"/>
          <p:cNvPicPr>
            <a:picLocks noChangeAspect="1" noChangeArrowheads="1"/>
          </p:cNvPicPr>
          <p:nvPr/>
        </p:nvPicPr>
        <p:blipFill>
          <a:blip r:embed="rId2"/>
          <a:srcRect/>
          <a:stretch>
            <a:fillRect/>
          </a:stretch>
        </p:blipFill>
        <p:spPr bwMode="auto">
          <a:xfrm>
            <a:off x="990600" y="762000"/>
            <a:ext cx="7315199" cy="541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layout2.jpg"/>
          <p:cNvPicPr>
            <a:picLocks noChangeAspect="1" noChangeArrowheads="1"/>
          </p:cNvPicPr>
          <p:nvPr/>
        </p:nvPicPr>
        <p:blipFill>
          <a:blip r:embed="rId2"/>
          <a:srcRect/>
          <a:stretch>
            <a:fillRect/>
          </a:stretch>
        </p:blipFill>
        <p:spPr bwMode="auto">
          <a:xfrm>
            <a:off x="990600" y="914400"/>
            <a:ext cx="7238999" cy="480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848600" cy="3139321"/>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Rectangle 2"/>
          <p:cNvSpPr/>
          <p:nvPr/>
        </p:nvSpPr>
        <p:spPr>
          <a:xfrm>
            <a:off x="762000" y="457200"/>
            <a:ext cx="8001000" cy="8402300"/>
          </a:xfrm>
          <a:prstGeom prst="rect">
            <a:avLst/>
          </a:prstGeom>
        </p:spPr>
        <p:txBody>
          <a:bodyPr wrap="square">
            <a:spAutoFit/>
          </a:bodyPr>
          <a:lstStyle/>
          <a:p>
            <a:r>
              <a:rPr lang="en-US" u="sng" dirty="0" smtClean="0">
                <a:solidFill>
                  <a:srgbClr val="FF0000"/>
                </a:solidFill>
              </a:rPr>
              <a:t>Layout of load bearing structure  by face line method</a:t>
            </a:r>
            <a:r>
              <a:rPr lang="en-US" dirty="0" smtClean="0"/>
              <a:t>   :----</a:t>
            </a:r>
          </a:p>
          <a:p>
            <a:endParaRPr lang="en-US" dirty="0" smtClean="0"/>
          </a:p>
          <a:p>
            <a:r>
              <a:rPr lang="en-US" dirty="0" smtClean="0"/>
              <a:t>1)Similar to center line method but here the center line is not taken into account</a:t>
            </a:r>
          </a:p>
          <a:p>
            <a:r>
              <a:rPr lang="en-US" dirty="0" smtClean="0"/>
              <a:t>2) Each face of the foundation trench is measured from the edge of the plot and fixed by wooden pegs </a:t>
            </a:r>
          </a:p>
          <a:p>
            <a:endParaRPr lang="en-US" dirty="0" smtClean="0"/>
          </a:p>
          <a:p>
            <a:endParaRPr lang="en-US" dirty="0" smtClean="0"/>
          </a:p>
          <a:p>
            <a:r>
              <a:rPr lang="en-US" dirty="0" smtClean="0"/>
              <a:t>Fig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3073" name="Picture 1" descr="F:\2.gif"/>
          <p:cNvPicPr>
            <a:picLocks noChangeAspect="1" noChangeArrowheads="1"/>
          </p:cNvPicPr>
          <p:nvPr/>
        </p:nvPicPr>
        <p:blipFill>
          <a:blip r:embed="rId2"/>
          <a:srcRect/>
          <a:stretch>
            <a:fillRect/>
          </a:stretch>
        </p:blipFill>
        <p:spPr bwMode="auto">
          <a:xfrm>
            <a:off x="1752601" y="2743200"/>
            <a:ext cx="4572000" cy="3352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3418</Words>
  <Application>Microsoft Office PowerPoint</Application>
  <PresentationFormat>On-screen Show (4:3)</PresentationFormat>
  <Paragraphs>388</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Building Construction (17308)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Construction </dc:title>
  <dc:creator>admin</dc:creator>
  <cp:lastModifiedBy>ADMIN</cp:lastModifiedBy>
  <cp:revision>53</cp:revision>
  <dcterms:created xsi:type="dcterms:W3CDTF">2016-06-29T19:56:25Z</dcterms:created>
  <dcterms:modified xsi:type="dcterms:W3CDTF">2017-06-03T01:01:06Z</dcterms:modified>
</cp:coreProperties>
</file>