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Lst>
  <p:notesMasterIdLst>
    <p:notesMasterId r:id="rId166"/>
  </p:notesMasterIdLst>
  <p:sldIdLst>
    <p:sldId id="257" r:id="rId17"/>
    <p:sldId id="258" r:id="rId18"/>
    <p:sldId id="259" r:id="rId19"/>
    <p:sldId id="260"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398" r:id="rId157"/>
    <p:sldId id="399" r:id="rId158"/>
    <p:sldId id="400" r:id="rId159"/>
    <p:sldId id="401" r:id="rId160"/>
    <p:sldId id="402" r:id="rId161"/>
    <p:sldId id="403" r:id="rId162"/>
    <p:sldId id="404" r:id="rId163"/>
    <p:sldId id="405" r:id="rId164"/>
    <p:sldId id="406" r:id="rId1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slide" Target="slides/slide117.xml"/><Relationship Id="rId138" Type="http://schemas.openxmlformats.org/officeDocument/2006/relationships/slide" Target="slides/slide122.xml"/><Relationship Id="rId154" Type="http://schemas.openxmlformats.org/officeDocument/2006/relationships/slide" Target="slides/slide138.xml"/><Relationship Id="rId159" Type="http://schemas.openxmlformats.org/officeDocument/2006/relationships/slide" Target="slides/slide143.xml"/><Relationship Id="rId170"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28" Type="http://schemas.openxmlformats.org/officeDocument/2006/relationships/slide" Target="slides/slide112.xml"/><Relationship Id="rId144" Type="http://schemas.openxmlformats.org/officeDocument/2006/relationships/slide" Target="slides/slide128.xml"/><Relationship Id="rId149" Type="http://schemas.openxmlformats.org/officeDocument/2006/relationships/slide" Target="slides/slide13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160" Type="http://schemas.openxmlformats.org/officeDocument/2006/relationships/slide" Target="slides/slide144.xml"/><Relationship Id="rId165" Type="http://schemas.openxmlformats.org/officeDocument/2006/relationships/slide" Target="slides/slide14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slide" Target="slides/slide97.xml"/><Relationship Id="rId118" Type="http://schemas.openxmlformats.org/officeDocument/2006/relationships/slide" Target="slides/slide102.xml"/><Relationship Id="rId134" Type="http://schemas.openxmlformats.org/officeDocument/2006/relationships/slide" Target="slides/slide118.xml"/><Relationship Id="rId139" Type="http://schemas.openxmlformats.org/officeDocument/2006/relationships/slide" Target="slides/slide123.xml"/><Relationship Id="rId80" Type="http://schemas.openxmlformats.org/officeDocument/2006/relationships/slide" Target="slides/slide64.xml"/><Relationship Id="rId85" Type="http://schemas.openxmlformats.org/officeDocument/2006/relationships/slide" Target="slides/slide69.xml"/><Relationship Id="rId150" Type="http://schemas.openxmlformats.org/officeDocument/2006/relationships/slide" Target="slides/slide134.xml"/><Relationship Id="rId155" Type="http://schemas.openxmlformats.org/officeDocument/2006/relationships/slide" Target="slides/slide13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124" Type="http://schemas.openxmlformats.org/officeDocument/2006/relationships/slide" Target="slides/slide108.xml"/><Relationship Id="rId129" Type="http://schemas.openxmlformats.org/officeDocument/2006/relationships/slide" Target="slides/slide113.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40" Type="http://schemas.openxmlformats.org/officeDocument/2006/relationships/slide" Target="slides/slide124.xml"/><Relationship Id="rId145" Type="http://schemas.openxmlformats.org/officeDocument/2006/relationships/slide" Target="slides/slide129.xml"/><Relationship Id="rId161" Type="http://schemas.openxmlformats.org/officeDocument/2006/relationships/slide" Target="slides/slide145.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slide" Target="slides/slide103.xml"/><Relationship Id="rId127" Type="http://schemas.openxmlformats.org/officeDocument/2006/relationships/slide" Target="slides/slide11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30" Type="http://schemas.openxmlformats.org/officeDocument/2006/relationships/slide" Target="slides/slide114.xml"/><Relationship Id="rId135" Type="http://schemas.openxmlformats.org/officeDocument/2006/relationships/slide" Target="slides/slide119.xml"/><Relationship Id="rId143" Type="http://schemas.openxmlformats.org/officeDocument/2006/relationships/slide" Target="slides/slide127.xml"/><Relationship Id="rId148" Type="http://schemas.openxmlformats.org/officeDocument/2006/relationships/slide" Target="slides/slide132.xml"/><Relationship Id="rId151" Type="http://schemas.openxmlformats.org/officeDocument/2006/relationships/slide" Target="slides/slide135.xml"/><Relationship Id="rId156" Type="http://schemas.openxmlformats.org/officeDocument/2006/relationships/slide" Target="slides/slide140.xml"/><Relationship Id="rId164" Type="http://schemas.openxmlformats.org/officeDocument/2006/relationships/slide" Target="slides/slide148.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slide" Target="slides/slide109.xml"/><Relationship Id="rId141" Type="http://schemas.openxmlformats.org/officeDocument/2006/relationships/slide" Target="slides/slide125.xml"/><Relationship Id="rId146" Type="http://schemas.openxmlformats.org/officeDocument/2006/relationships/slide" Target="slides/slide130.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162" Type="http://schemas.openxmlformats.org/officeDocument/2006/relationships/slide" Target="slides/slide14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131" Type="http://schemas.openxmlformats.org/officeDocument/2006/relationships/slide" Target="slides/slide115.xml"/><Relationship Id="rId136" Type="http://schemas.openxmlformats.org/officeDocument/2006/relationships/slide" Target="slides/slide120.xml"/><Relationship Id="rId157" Type="http://schemas.openxmlformats.org/officeDocument/2006/relationships/slide" Target="slides/slide141.xml"/><Relationship Id="rId61" Type="http://schemas.openxmlformats.org/officeDocument/2006/relationships/slide" Target="slides/slide45.xml"/><Relationship Id="rId82" Type="http://schemas.openxmlformats.org/officeDocument/2006/relationships/slide" Target="slides/slide66.xml"/><Relationship Id="rId152" Type="http://schemas.openxmlformats.org/officeDocument/2006/relationships/slide" Target="slides/slide13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26" Type="http://schemas.openxmlformats.org/officeDocument/2006/relationships/slide" Target="slides/slide110.xml"/><Relationship Id="rId147" Type="http://schemas.openxmlformats.org/officeDocument/2006/relationships/slide" Target="slides/slide131.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142" Type="http://schemas.openxmlformats.org/officeDocument/2006/relationships/slide" Target="slides/slide126.xml"/><Relationship Id="rId163" Type="http://schemas.openxmlformats.org/officeDocument/2006/relationships/slide" Target="slides/slide147.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slide" Target="slides/slide100.xml"/><Relationship Id="rId137" Type="http://schemas.openxmlformats.org/officeDocument/2006/relationships/slide" Target="slides/slide121.xml"/><Relationship Id="rId158" Type="http://schemas.openxmlformats.org/officeDocument/2006/relationships/slide" Target="slides/slide142.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32" Type="http://schemas.openxmlformats.org/officeDocument/2006/relationships/slide" Target="slides/slide116.xml"/><Relationship Id="rId153" Type="http://schemas.openxmlformats.org/officeDocument/2006/relationships/slide" Target="slides/slide1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3" name="PlaceHolder 1"/>
          <p:cNvSpPr>
            <a:spLocks noGrp="1"/>
          </p:cNvSpPr>
          <p:nvPr>
            <p:ph type="body"/>
          </p:nvPr>
        </p:nvSpPr>
        <p:spPr>
          <a:xfrm>
            <a:off x="756000" y="5078520"/>
            <a:ext cx="6047640" cy="4811040"/>
          </a:xfrm>
          <a:prstGeom prst="rect">
            <a:avLst/>
          </a:prstGeom>
        </p:spPr>
        <p:txBody>
          <a:bodyPr lIns="0" tIns="0" rIns="0" bIns="0"/>
          <a:lstStyle/>
          <a:p>
            <a:r>
              <a:rPr lang="en-IN" sz="2000">
                <a:latin typeface="Arial"/>
              </a:rPr>
              <a:t>Click to edit the notes format</a:t>
            </a:r>
            <a:endParaRPr/>
          </a:p>
        </p:txBody>
      </p:sp>
      <p:sp>
        <p:nvSpPr>
          <p:cNvPr id="674" name="PlaceHolder 2"/>
          <p:cNvSpPr>
            <a:spLocks noGrp="1"/>
          </p:cNvSpPr>
          <p:nvPr>
            <p:ph type="hdr"/>
          </p:nvPr>
        </p:nvSpPr>
        <p:spPr>
          <a:xfrm>
            <a:off x="0" y="0"/>
            <a:ext cx="3280320" cy="534240"/>
          </a:xfrm>
          <a:prstGeom prst="rect">
            <a:avLst/>
          </a:prstGeom>
        </p:spPr>
        <p:txBody>
          <a:bodyPr lIns="0" tIns="0" rIns="0" bIns="0"/>
          <a:lstStyle/>
          <a:p>
            <a:r>
              <a:rPr lang="en-IN" sz="1400">
                <a:latin typeface="Times New Roman"/>
              </a:rPr>
              <a:t>&lt;header&gt;</a:t>
            </a:r>
            <a:endParaRPr/>
          </a:p>
        </p:txBody>
      </p:sp>
      <p:sp>
        <p:nvSpPr>
          <p:cNvPr id="675" name="PlaceHolder 3"/>
          <p:cNvSpPr>
            <a:spLocks noGrp="1"/>
          </p:cNvSpPr>
          <p:nvPr>
            <p:ph type="dt"/>
          </p:nvPr>
        </p:nvSpPr>
        <p:spPr>
          <a:xfrm>
            <a:off x="4279320" y="0"/>
            <a:ext cx="3280320" cy="534240"/>
          </a:xfrm>
          <a:prstGeom prst="rect">
            <a:avLst/>
          </a:prstGeom>
        </p:spPr>
        <p:txBody>
          <a:bodyPr lIns="0" tIns="0" rIns="0" bIns="0"/>
          <a:lstStyle/>
          <a:p>
            <a:pPr algn="r"/>
            <a:r>
              <a:rPr lang="en-IN" sz="1400">
                <a:latin typeface="Times New Roman"/>
              </a:rPr>
              <a:t>&lt;date/time&gt;</a:t>
            </a:r>
            <a:endParaRPr/>
          </a:p>
        </p:txBody>
      </p:sp>
      <p:sp>
        <p:nvSpPr>
          <p:cNvPr id="676" name="PlaceHolder 4"/>
          <p:cNvSpPr>
            <a:spLocks noGrp="1"/>
          </p:cNvSpPr>
          <p:nvPr>
            <p:ph type="ftr"/>
          </p:nvPr>
        </p:nvSpPr>
        <p:spPr>
          <a:xfrm>
            <a:off x="0" y="10157400"/>
            <a:ext cx="3280320" cy="534240"/>
          </a:xfrm>
          <a:prstGeom prst="rect">
            <a:avLst/>
          </a:prstGeom>
        </p:spPr>
        <p:txBody>
          <a:bodyPr lIns="0" tIns="0" rIns="0" bIns="0" anchor="b"/>
          <a:lstStyle/>
          <a:p>
            <a:r>
              <a:rPr lang="en-IN" sz="1400">
                <a:latin typeface="Times New Roman"/>
              </a:rPr>
              <a:t>&lt;footer&gt;</a:t>
            </a:r>
            <a:endParaRPr/>
          </a:p>
        </p:txBody>
      </p:sp>
      <p:sp>
        <p:nvSpPr>
          <p:cNvPr id="677" name="PlaceHolder 5"/>
          <p:cNvSpPr>
            <a:spLocks noGrp="1"/>
          </p:cNvSpPr>
          <p:nvPr>
            <p:ph type="sldNum"/>
          </p:nvPr>
        </p:nvSpPr>
        <p:spPr>
          <a:xfrm>
            <a:off x="4279320" y="10157400"/>
            <a:ext cx="3280320" cy="534240"/>
          </a:xfrm>
          <a:prstGeom prst="rect">
            <a:avLst/>
          </a:prstGeom>
        </p:spPr>
        <p:txBody>
          <a:bodyPr lIns="0" tIns="0" rIns="0" bIns="0" anchor="b"/>
          <a:lstStyle/>
          <a:p>
            <a:pPr algn="r"/>
            <a:fld id="{D06589C1-5DB3-41F8-9A68-4FFFCEE65312}" type="slidenum">
              <a:rPr lang="en-IN" sz="1400">
                <a:latin typeface="Times New Roman"/>
              </a:rPr>
              <a:t>‹#›</a:t>
            </a:fld>
            <a:endParaRPr/>
          </a:p>
        </p:txBody>
      </p:sp>
    </p:spTree>
    <p:extLst>
      <p:ext uri="{BB962C8B-B14F-4D97-AF65-F5344CB8AC3E}">
        <p14:creationId xmlns:p14="http://schemas.microsoft.com/office/powerpoint/2010/main" val="319321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PlaceHolder 1"/>
          <p:cNvSpPr>
            <a:spLocks noGrp="1"/>
          </p:cNvSpPr>
          <p:nvPr>
            <p:ph type="body"/>
          </p:nvPr>
        </p:nvSpPr>
        <p:spPr>
          <a:xfrm>
            <a:off x="685800" y="4343400"/>
            <a:ext cx="5486040" cy="4114440"/>
          </a:xfrm>
          <a:prstGeom prst="rect">
            <a:avLst/>
          </a:prstGeom>
        </p:spPr>
        <p:txBody>
          <a:bodyPr/>
          <a:lstStyle/>
          <a:p>
            <a:endParaRPr/>
          </a:p>
        </p:txBody>
      </p:sp>
      <p:sp>
        <p:nvSpPr>
          <p:cNvPr id="905" name="TextShape 2"/>
          <p:cNvSpPr txBox="1"/>
          <p:nvPr/>
        </p:nvSpPr>
        <p:spPr>
          <a:xfrm>
            <a:off x="3884760" y="8685360"/>
            <a:ext cx="2971440" cy="456840"/>
          </a:xfrm>
          <a:prstGeom prst="rect">
            <a:avLst/>
          </a:prstGeom>
        </p:spPr>
        <p:txBody>
          <a:bodyPr anchor="b"/>
          <a:lstStyle/>
          <a:p>
            <a:pPr algn="r">
              <a:lnSpc>
                <a:spcPct val="100000"/>
              </a:lnSpc>
            </a:pPr>
            <a:fld id="{39AD417D-2BFE-4955-911D-E194B09021AC}" type="slidenum">
              <a:rPr lang="en-IN" sz="1200">
                <a:solidFill>
                  <a:srgbClr val="000000"/>
                </a:solidFill>
                <a:latin typeface="+mn-lt"/>
                <a:ea typeface="+mn-ea"/>
              </a:rPr>
              <a:t>41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PlaceHolder 1"/>
          <p:cNvSpPr>
            <a:spLocks noGrp="1"/>
          </p:cNvSpPr>
          <p:nvPr>
            <p:ph type="body"/>
          </p:nvPr>
        </p:nvSpPr>
        <p:spPr>
          <a:xfrm>
            <a:off x="685800" y="4343400"/>
            <a:ext cx="5486040" cy="4114440"/>
          </a:xfrm>
          <a:prstGeom prst="rect">
            <a:avLst/>
          </a:prstGeom>
        </p:spPr>
        <p:txBody>
          <a:bodyPr/>
          <a:lstStyle/>
          <a:p>
            <a:endParaRPr/>
          </a:p>
        </p:txBody>
      </p:sp>
      <p:sp>
        <p:nvSpPr>
          <p:cNvPr id="907" name="TextShape 2"/>
          <p:cNvSpPr txBox="1"/>
          <p:nvPr/>
        </p:nvSpPr>
        <p:spPr>
          <a:xfrm>
            <a:off x="3884760" y="8685360"/>
            <a:ext cx="2971440" cy="456840"/>
          </a:xfrm>
          <a:prstGeom prst="rect">
            <a:avLst/>
          </a:prstGeom>
        </p:spPr>
        <p:txBody>
          <a:bodyPr anchor="b"/>
          <a:lstStyle/>
          <a:p>
            <a:pPr algn="r">
              <a:lnSpc>
                <a:spcPct val="100000"/>
              </a:lnSpc>
            </a:pPr>
            <a:fld id="{9B3FFA2F-8F18-436D-958E-AAD1FFABA13C}" type="slidenum">
              <a:rPr lang="en-IN" sz="1200">
                <a:solidFill>
                  <a:srgbClr val="000000"/>
                </a:solidFill>
                <a:latin typeface="+mn-lt"/>
                <a:ea typeface="+mn-ea"/>
              </a:rPr>
              <a:t>48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4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44"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350"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5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68"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69"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70" name="Picture 369"/>
          <p:cNvPicPr/>
          <p:nvPr/>
        </p:nvPicPr>
        <p:blipFill>
          <a:blip r:embed="rId2"/>
          <a:stretch>
            <a:fillRect/>
          </a:stretch>
        </p:blipFill>
        <p:spPr>
          <a:xfrm>
            <a:off x="2079360" y="1604160"/>
            <a:ext cx="4984200" cy="3976920"/>
          </a:xfrm>
          <a:prstGeom prst="rect">
            <a:avLst/>
          </a:prstGeom>
          <a:ln>
            <a:noFill/>
          </a:ln>
        </p:spPr>
      </p:pic>
      <p:pic>
        <p:nvPicPr>
          <p:cNvPr id="371" name="Picture 370"/>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8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84"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8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87"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9"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9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9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393"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95"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9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9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0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0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40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0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0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0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40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7" name="Picture 36"/>
          <p:cNvPicPr/>
          <p:nvPr/>
        </p:nvPicPr>
        <p:blipFill>
          <a:blip r:embed="rId2"/>
          <a:stretch>
            <a:fillRect/>
          </a:stretch>
        </p:blipFill>
        <p:spPr>
          <a:xfrm>
            <a:off x="2079360" y="1604160"/>
            <a:ext cx="4984200" cy="3976920"/>
          </a:xfrm>
          <a:prstGeom prst="rect">
            <a:avLst/>
          </a:prstGeom>
          <a:ln>
            <a:noFill/>
          </a:ln>
        </p:spPr>
      </p:pic>
      <p:pic>
        <p:nvPicPr>
          <p:cNvPr id="38" name="Picture 37"/>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11"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412"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413" name="Picture 412"/>
          <p:cNvPicPr/>
          <p:nvPr/>
        </p:nvPicPr>
        <p:blipFill>
          <a:blip r:embed="rId2"/>
          <a:stretch>
            <a:fillRect/>
          </a:stretch>
        </p:blipFill>
        <p:spPr>
          <a:xfrm>
            <a:off x="2079360" y="1604160"/>
            <a:ext cx="4984200" cy="3976920"/>
          </a:xfrm>
          <a:prstGeom prst="rect">
            <a:avLst/>
          </a:prstGeom>
          <a:ln>
            <a:noFill/>
          </a:ln>
        </p:spPr>
      </p:pic>
      <p:pic>
        <p:nvPicPr>
          <p:cNvPr id="414" name="Picture 413"/>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2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27"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2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30"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2"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3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3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436"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3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3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4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4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4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4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4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44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4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5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5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45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54"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455"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456" name="Picture 455"/>
          <p:cNvPicPr/>
          <p:nvPr/>
        </p:nvPicPr>
        <p:blipFill>
          <a:blip r:embed="rId2"/>
          <a:stretch>
            <a:fillRect/>
          </a:stretch>
        </p:blipFill>
        <p:spPr>
          <a:xfrm>
            <a:off x="2079360" y="1604160"/>
            <a:ext cx="4984200" cy="3976920"/>
          </a:xfrm>
          <a:prstGeom prst="rect">
            <a:avLst/>
          </a:prstGeom>
          <a:ln>
            <a:noFill/>
          </a:ln>
        </p:spPr>
      </p:pic>
      <p:pic>
        <p:nvPicPr>
          <p:cNvPr id="457" name="Picture 456"/>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6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70"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7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73"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5"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7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7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479"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8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8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8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8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8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8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8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49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9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49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97"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498"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499" name="Picture 498"/>
          <p:cNvPicPr/>
          <p:nvPr/>
        </p:nvPicPr>
        <p:blipFill>
          <a:blip r:embed="rId2"/>
          <a:stretch>
            <a:fillRect/>
          </a:stretch>
        </p:blipFill>
        <p:spPr>
          <a:xfrm>
            <a:off x="2079360" y="1604160"/>
            <a:ext cx="4984200" cy="3976920"/>
          </a:xfrm>
          <a:prstGeom prst="rect">
            <a:avLst/>
          </a:prstGeom>
          <a:ln>
            <a:noFill/>
          </a:ln>
        </p:spPr>
      </p:pic>
      <p:pic>
        <p:nvPicPr>
          <p:cNvPr id="500" name="Picture 499"/>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13"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15"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16"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7"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8"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22"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2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5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5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40"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541"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542" name="Picture 541"/>
          <p:cNvPicPr/>
          <p:nvPr/>
        </p:nvPicPr>
        <p:blipFill>
          <a:blip r:embed="rId2"/>
          <a:stretch>
            <a:fillRect/>
          </a:stretch>
        </p:blipFill>
        <p:spPr>
          <a:xfrm>
            <a:off x="2079360" y="1604160"/>
            <a:ext cx="4984200" cy="3976920"/>
          </a:xfrm>
          <a:prstGeom prst="rect">
            <a:avLst/>
          </a:prstGeom>
          <a:ln>
            <a:noFill/>
          </a:ln>
        </p:spPr>
      </p:pic>
      <p:pic>
        <p:nvPicPr>
          <p:cNvPr id="543" name="Picture 542"/>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5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56"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4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0"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5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59"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1"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6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65"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6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6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6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7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7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7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57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7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58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83"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584"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585" name="Picture 584"/>
          <p:cNvPicPr/>
          <p:nvPr/>
        </p:nvPicPr>
        <p:blipFill>
          <a:blip r:embed="rId2"/>
          <a:stretch>
            <a:fillRect/>
          </a:stretch>
        </p:blipFill>
        <p:spPr>
          <a:xfrm>
            <a:off x="2079360" y="1604160"/>
            <a:ext cx="4984200" cy="3976920"/>
          </a:xfrm>
          <a:prstGeom prst="rect">
            <a:avLst/>
          </a:prstGeom>
          <a:ln>
            <a:noFill/>
          </a:ln>
        </p:spPr>
      </p:pic>
      <p:pic>
        <p:nvPicPr>
          <p:cNvPr id="586" name="Picture 585"/>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9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99"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0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602"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4"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0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0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608"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1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61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1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1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1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1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1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2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2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2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26"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627"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628" name="Picture 627"/>
          <p:cNvPicPr/>
          <p:nvPr/>
        </p:nvPicPr>
        <p:blipFill>
          <a:blip r:embed="rId2"/>
          <a:stretch>
            <a:fillRect/>
          </a:stretch>
        </p:blipFill>
        <p:spPr>
          <a:xfrm>
            <a:off x="2079360" y="1604160"/>
            <a:ext cx="4984200" cy="3976920"/>
          </a:xfrm>
          <a:prstGeom prst="rect">
            <a:avLst/>
          </a:prstGeom>
          <a:ln>
            <a:noFill/>
          </a:ln>
        </p:spPr>
      </p:pic>
      <p:pic>
        <p:nvPicPr>
          <p:cNvPr id="629" name="Picture 628"/>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4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42"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4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645"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7"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4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5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651"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5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65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5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5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6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6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6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6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6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69"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670"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671" name="Picture 670"/>
          <p:cNvPicPr/>
          <p:nvPr/>
        </p:nvPicPr>
        <p:blipFill>
          <a:blip r:embed="rId2"/>
          <a:stretch>
            <a:fillRect/>
          </a:stretch>
        </p:blipFill>
        <p:spPr>
          <a:xfrm>
            <a:off x="2079360" y="1604160"/>
            <a:ext cx="4984200" cy="3976920"/>
          </a:xfrm>
          <a:prstGeom prst="rect">
            <a:avLst/>
          </a:prstGeom>
          <a:ln>
            <a:noFill/>
          </a:ln>
        </p:spPr>
      </p:pic>
      <p:pic>
        <p:nvPicPr>
          <p:cNvPr id="672" name="Picture 671"/>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74"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75"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76" name="Picture 75"/>
          <p:cNvPicPr/>
          <p:nvPr/>
        </p:nvPicPr>
        <p:blipFill>
          <a:blip r:embed="rId2"/>
          <a:stretch>
            <a:fillRect/>
          </a:stretch>
        </p:blipFill>
        <p:spPr>
          <a:xfrm>
            <a:off x="2079360" y="1604160"/>
            <a:ext cx="4984200" cy="3976920"/>
          </a:xfrm>
          <a:prstGeom prst="rect">
            <a:avLst/>
          </a:prstGeom>
          <a:ln>
            <a:noFill/>
          </a:ln>
        </p:spPr>
      </p:pic>
      <p:pic>
        <p:nvPicPr>
          <p:cNvPr id="77" name="Picture 76"/>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86"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8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95"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9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1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13"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14"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15" name="Picture 114"/>
          <p:cNvPicPr/>
          <p:nvPr/>
        </p:nvPicPr>
        <p:blipFill>
          <a:blip r:embed="rId2"/>
          <a:stretch>
            <a:fillRect/>
          </a:stretch>
        </p:blipFill>
        <p:spPr>
          <a:xfrm>
            <a:off x="2079360" y="1604160"/>
            <a:ext cx="4984200" cy="3976920"/>
          </a:xfrm>
          <a:prstGeom prst="rect">
            <a:avLst/>
          </a:prstGeom>
          <a:ln>
            <a:noFill/>
          </a:ln>
        </p:spPr>
      </p:pic>
      <p:pic>
        <p:nvPicPr>
          <p:cNvPr id="116" name="Picture 115"/>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2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2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2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2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3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3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3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4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4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5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5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5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54" name="Picture 153"/>
          <p:cNvPicPr/>
          <p:nvPr/>
        </p:nvPicPr>
        <p:blipFill>
          <a:blip r:embed="rId2"/>
          <a:stretch>
            <a:fillRect/>
          </a:stretch>
        </p:blipFill>
        <p:spPr>
          <a:xfrm>
            <a:off x="2079360" y="1604160"/>
            <a:ext cx="4984200" cy="3976920"/>
          </a:xfrm>
          <a:prstGeom prst="rect">
            <a:avLst/>
          </a:prstGeom>
          <a:ln>
            <a:noFill/>
          </a:ln>
        </p:spPr>
      </p:pic>
      <p:pic>
        <p:nvPicPr>
          <p:cNvPr id="155" name="Picture 154"/>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6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69"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7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72"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7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8"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8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8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8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9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9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96"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97"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98" name="Picture 197"/>
          <p:cNvPicPr/>
          <p:nvPr/>
        </p:nvPicPr>
        <p:blipFill>
          <a:blip r:embed="rId2"/>
          <a:stretch>
            <a:fillRect/>
          </a:stretch>
        </p:blipFill>
        <p:spPr>
          <a:xfrm>
            <a:off x="2079360" y="1604160"/>
            <a:ext cx="4984200" cy="3976920"/>
          </a:xfrm>
          <a:prstGeom prst="rect">
            <a:avLst/>
          </a:prstGeom>
          <a:ln>
            <a:noFill/>
          </a:ln>
        </p:spPr>
      </p:pic>
      <p:pic>
        <p:nvPicPr>
          <p:cNvPr id="199" name="Picture 198"/>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1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12"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1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15"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1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2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21"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2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3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3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3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3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3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39"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40"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41" name="Picture 240"/>
          <p:cNvPicPr/>
          <p:nvPr/>
        </p:nvPicPr>
        <p:blipFill>
          <a:blip r:embed="rId2"/>
          <a:stretch>
            <a:fillRect/>
          </a:stretch>
        </p:blipFill>
        <p:spPr>
          <a:xfrm>
            <a:off x="2079360" y="1604160"/>
            <a:ext cx="4984200" cy="3976920"/>
          </a:xfrm>
          <a:prstGeom prst="rect">
            <a:avLst/>
          </a:prstGeom>
          <a:ln>
            <a:noFill/>
          </a:ln>
        </p:spPr>
      </p:pic>
      <p:pic>
        <p:nvPicPr>
          <p:cNvPr id="242" name="Picture 241"/>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5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5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5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5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6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6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6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6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6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7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7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7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7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7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7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7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7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8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8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8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84" name="Picture 283"/>
          <p:cNvPicPr/>
          <p:nvPr/>
        </p:nvPicPr>
        <p:blipFill>
          <a:blip r:embed="rId2"/>
          <a:stretch>
            <a:fillRect/>
          </a:stretch>
        </p:blipFill>
        <p:spPr>
          <a:xfrm>
            <a:off x="2079360" y="1604160"/>
            <a:ext cx="4984200" cy="3976920"/>
          </a:xfrm>
          <a:prstGeom prst="rect">
            <a:avLst/>
          </a:prstGeom>
          <a:ln>
            <a:noFill/>
          </a:ln>
        </p:spPr>
      </p:pic>
      <p:pic>
        <p:nvPicPr>
          <p:cNvPr id="285" name="Picture 284"/>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9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98"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0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01"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0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0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307"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0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1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1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1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1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1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1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2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25"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26"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27" name="Picture 326"/>
          <p:cNvPicPr/>
          <p:nvPr/>
        </p:nvPicPr>
        <p:blipFill>
          <a:blip r:embed="rId2"/>
          <a:stretch>
            <a:fillRect/>
          </a:stretch>
        </p:blipFill>
        <p:spPr>
          <a:xfrm>
            <a:off x="2079360" y="1604160"/>
            <a:ext cx="4984200" cy="3976920"/>
          </a:xfrm>
          <a:prstGeom prst="rect">
            <a:avLst/>
          </a:prstGeom>
          <a:ln>
            <a:noFill/>
          </a:ln>
        </p:spPr>
      </p:pic>
      <p:pic>
        <p:nvPicPr>
          <p:cNvPr id="328" name="Picture 327"/>
          <p:cNvPicPr/>
          <p:nvPr/>
        </p:nvPicPr>
        <p:blipFill>
          <a:blip r:embed="rId2"/>
          <a:stretch>
            <a:fillRect/>
          </a:stretch>
        </p:blipFill>
        <p:spPr>
          <a:xfrm>
            <a:off x="2079360" y="1604160"/>
            <a:ext cx="4984200" cy="397692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341"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3.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3.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23/02/17</a:t>
            </a:r>
            <a:endParaRPr/>
          </a:p>
        </p:txBody>
      </p:sp>
      <p:sp>
        <p:nvSpPr>
          <p:cNvPr id="6" name="PlaceHolder 2"/>
          <p:cNvSpPr>
            <a:spLocks noGrp="1"/>
          </p:cNvSpPr>
          <p:nvPr>
            <p:ph type="ftr"/>
          </p:nvPr>
        </p:nvSpPr>
        <p:spPr>
          <a:xfrm>
            <a:off x="3124080" y="6356520"/>
            <a:ext cx="2895120" cy="364680"/>
          </a:xfrm>
          <a:prstGeom prst="rect">
            <a:avLst/>
          </a:prstGeom>
        </p:spPr>
        <p:txBody>
          <a:bodyPr anchor="ctr"/>
          <a:lstStyle/>
          <a:p>
            <a:endParaRPr/>
          </a:p>
        </p:txBody>
      </p:sp>
      <p:sp>
        <p:nvSpPr>
          <p:cNvPr id="2"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D3FD26C2-B9A4-463C-9E62-10C7099F03C6}" type="slidenum">
              <a:rPr lang="en-IN" sz="1200">
                <a:solidFill>
                  <a:srgbClr val="8B8B8B"/>
                </a:solidFill>
                <a:latin typeface="Calibri"/>
              </a:rPr>
              <a:t>‹#›</a:t>
            </a:fld>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en-US">
                <a:latin typeface="Calibri"/>
              </a:rPr>
              <a:t>Click to edit the title text format</a:t>
            </a:r>
            <a:endParaRPr/>
          </a:p>
        </p:txBody>
      </p:sp>
      <p:sp>
        <p:nvSpPr>
          <p:cNvPr id="4" name="PlaceHolder 5"/>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2"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373" name="Picture 8"/>
          <p:cNvPicPr/>
          <p:nvPr/>
        </p:nvPicPr>
        <p:blipFill>
          <a:blip r:embed="rId15"/>
          <a:stretch>
            <a:fillRect/>
          </a:stretch>
        </p:blipFill>
        <p:spPr>
          <a:xfrm>
            <a:off x="0" y="762120"/>
            <a:ext cx="1142640" cy="960120"/>
          </a:xfrm>
          <a:prstGeom prst="rect">
            <a:avLst/>
          </a:prstGeom>
          <a:ln>
            <a:noFill/>
          </a:ln>
        </p:spPr>
      </p:pic>
      <p:sp>
        <p:nvSpPr>
          <p:cNvPr id="374" name="Line 1"/>
          <p:cNvSpPr/>
          <p:nvPr/>
        </p:nvSpPr>
        <p:spPr>
          <a:xfrm>
            <a:off x="533160" y="1828800"/>
            <a:ext cx="7086600" cy="0"/>
          </a:xfrm>
          <a:prstGeom prst="line">
            <a:avLst/>
          </a:prstGeom>
          <a:ln w="57240">
            <a:solidFill>
              <a:srgbClr val="000000"/>
            </a:solidFill>
            <a:round/>
          </a:ln>
        </p:spPr>
      </p:sp>
      <p:sp>
        <p:nvSpPr>
          <p:cNvPr id="375" name="Line 2"/>
          <p:cNvSpPr/>
          <p:nvPr/>
        </p:nvSpPr>
        <p:spPr>
          <a:xfrm>
            <a:off x="1295280" y="914400"/>
            <a:ext cx="0" cy="5486400"/>
          </a:xfrm>
          <a:prstGeom prst="line">
            <a:avLst/>
          </a:prstGeom>
          <a:ln w="57240">
            <a:solidFill>
              <a:srgbClr val="000000"/>
            </a:solidFill>
            <a:round/>
          </a:ln>
        </p:spPr>
      </p:sp>
      <p:sp>
        <p:nvSpPr>
          <p:cNvPr id="376"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377"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378" name="PlaceHolder 5"/>
          <p:cNvSpPr>
            <a:spLocks noGrp="1"/>
          </p:cNvSpPr>
          <p:nvPr>
            <p:ph type="dt"/>
          </p:nvPr>
        </p:nvSpPr>
        <p:spPr>
          <a:xfrm>
            <a:off x="1295280" y="6248520"/>
            <a:ext cx="1904760" cy="456840"/>
          </a:xfrm>
          <a:prstGeom prst="rect">
            <a:avLst/>
          </a:prstGeom>
        </p:spPr>
        <p:txBody>
          <a:bodyPr/>
          <a:lstStyle/>
          <a:p>
            <a:endParaRPr/>
          </a:p>
        </p:txBody>
      </p:sp>
      <p:sp>
        <p:nvSpPr>
          <p:cNvPr id="379" name="PlaceHolder 6"/>
          <p:cNvSpPr>
            <a:spLocks noGrp="1"/>
          </p:cNvSpPr>
          <p:nvPr>
            <p:ph type="ftr"/>
          </p:nvPr>
        </p:nvSpPr>
        <p:spPr>
          <a:xfrm>
            <a:off x="3733920" y="6248520"/>
            <a:ext cx="2895120" cy="456840"/>
          </a:xfrm>
          <a:prstGeom prst="rect">
            <a:avLst/>
          </a:prstGeom>
        </p:spPr>
        <p:txBody>
          <a:bodyPr/>
          <a:lstStyle/>
          <a:p>
            <a:endParaRPr/>
          </a:p>
        </p:txBody>
      </p:sp>
      <p:sp>
        <p:nvSpPr>
          <p:cNvPr id="380" name="PlaceHolder 7"/>
          <p:cNvSpPr>
            <a:spLocks noGrp="1"/>
          </p:cNvSpPr>
          <p:nvPr>
            <p:ph type="sldNum"/>
          </p:nvPr>
        </p:nvSpPr>
        <p:spPr>
          <a:xfrm>
            <a:off x="7162920" y="6248520"/>
            <a:ext cx="1904760" cy="456840"/>
          </a:xfrm>
          <a:prstGeom prst="rect">
            <a:avLst/>
          </a:prstGeom>
        </p:spPr>
        <p:txBody>
          <a:bodyPr/>
          <a:lstStyle/>
          <a:p>
            <a:pPr>
              <a:lnSpc>
                <a:spcPct val="100000"/>
              </a:lnSpc>
            </a:pPr>
            <a:fld id="{570F192B-A1D0-4450-850F-E1A3EF6E8670}"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5"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416" name="Picture 8"/>
          <p:cNvPicPr/>
          <p:nvPr/>
        </p:nvPicPr>
        <p:blipFill>
          <a:blip r:embed="rId15"/>
          <a:stretch>
            <a:fillRect/>
          </a:stretch>
        </p:blipFill>
        <p:spPr>
          <a:xfrm>
            <a:off x="0" y="762120"/>
            <a:ext cx="1142640" cy="960120"/>
          </a:xfrm>
          <a:prstGeom prst="rect">
            <a:avLst/>
          </a:prstGeom>
          <a:ln>
            <a:noFill/>
          </a:ln>
        </p:spPr>
      </p:pic>
      <p:sp>
        <p:nvSpPr>
          <p:cNvPr id="417" name="Line 1"/>
          <p:cNvSpPr/>
          <p:nvPr/>
        </p:nvSpPr>
        <p:spPr>
          <a:xfrm>
            <a:off x="533160" y="1828800"/>
            <a:ext cx="7086600" cy="0"/>
          </a:xfrm>
          <a:prstGeom prst="line">
            <a:avLst/>
          </a:prstGeom>
          <a:ln w="57240">
            <a:solidFill>
              <a:srgbClr val="000000"/>
            </a:solidFill>
            <a:round/>
          </a:ln>
        </p:spPr>
      </p:sp>
      <p:sp>
        <p:nvSpPr>
          <p:cNvPr id="418" name="Line 2"/>
          <p:cNvSpPr/>
          <p:nvPr/>
        </p:nvSpPr>
        <p:spPr>
          <a:xfrm>
            <a:off x="1295280" y="914400"/>
            <a:ext cx="0" cy="5486400"/>
          </a:xfrm>
          <a:prstGeom prst="line">
            <a:avLst/>
          </a:prstGeom>
          <a:ln w="57240">
            <a:solidFill>
              <a:srgbClr val="000000"/>
            </a:solidFill>
            <a:round/>
          </a:ln>
        </p:spPr>
      </p:sp>
      <p:sp>
        <p:nvSpPr>
          <p:cNvPr id="419"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420"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421" name="PlaceHolder 5"/>
          <p:cNvSpPr>
            <a:spLocks noGrp="1"/>
          </p:cNvSpPr>
          <p:nvPr>
            <p:ph type="dt"/>
          </p:nvPr>
        </p:nvSpPr>
        <p:spPr>
          <a:xfrm>
            <a:off x="1295280" y="6248520"/>
            <a:ext cx="1904760" cy="456840"/>
          </a:xfrm>
          <a:prstGeom prst="rect">
            <a:avLst/>
          </a:prstGeom>
        </p:spPr>
        <p:txBody>
          <a:bodyPr/>
          <a:lstStyle/>
          <a:p>
            <a:endParaRPr/>
          </a:p>
        </p:txBody>
      </p:sp>
      <p:sp>
        <p:nvSpPr>
          <p:cNvPr id="422" name="PlaceHolder 6"/>
          <p:cNvSpPr>
            <a:spLocks noGrp="1"/>
          </p:cNvSpPr>
          <p:nvPr>
            <p:ph type="ftr"/>
          </p:nvPr>
        </p:nvSpPr>
        <p:spPr>
          <a:xfrm>
            <a:off x="3733920" y="6248520"/>
            <a:ext cx="2895120" cy="456840"/>
          </a:xfrm>
          <a:prstGeom prst="rect">
            <a:avLst/>
          </a:prstGeom>
        </p:spPr>
        <p:txBody>
          <a:bodyPr/>
          <a:lstStyle/>
          <a:p>
            <a:endParaRPr/>
          </a:p>
        </p:txBody>
      </p:sp>
      <p:sp>
        <p:nvSpPr>
          <p:cNvPr id="423" name="PlaceHolder 7"/>
          <p:cNvSpPr>
            <a:spLocks noGrp="1"/>
          </p:cNvSpPr>
          <p:nvPr>
            <p:ph type="sldNum"/>
          </p:nvPr>
        </p:nvSpPr>
        <p:spPr>
          <a:xfrm>
            <a:off x="7162920" y="6248520"/>
            <a:ext cx="1904760" cy="456840"/>
          </a:xfrm>
          <a:prstGeom prst="rect">
            <a:avLst/>
          </a:prstGeom>
        </p:spPr>
        <p:txBody>
          <a:bodyPr/>
          <a:lstStyle/>
          <a:p>
            <a:pPr>
              <a:lnSpc>
                <a:spcPct val="100000"/>
              </a:lnSpc>
            </a:pPr>
            <a:fld id="{98CE86F9-B7BF-4043-A7E2-AA6FA835A301}"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58"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459" name="Picture 8"/>
          <p:cNvPicPr/>
          <p:nvPr/>
        </p:nvPicPr>
        <p:blipFill>
          <a:blip r:embed="rId15"/>
          <a:stretch>
            <a:fillRect/>
          </a:stretch>
        </p:blipFill>
        <p:spPr>
          <a:xfrm>
            <a:off x="0" y="762120"/>
            <a:ext cx="1142640" cy="960120"/>
          </a:xfrm>
          <a:prstGeom prst="rect">
            <a:avLst/>
          </a:prstGeom>
          <a:ln>
            <a:noFill/>
          </a:ln>
        </p:spPr>
      </p:pic>
      <p:sp>
        <p:nvSpPr>
          <p:cNvPr id="460" name="Line 1"/>
          <p:cNvSpPr/>
          <p:nvPr/>
        </p:nvSpPr>
        <p:spPr>
          <a:xfrm>
            <a:off x="533160" y="1828800"/>
            <a:ext cx="7086600" cy="0"/>
          </a:xfrm>
          <a:prstGeom prst="line">
            <a:avLst/>
          </a:prstGeom>
          <a:ln w="57240">
            <a:solidFill>
              <a:srgbClr val="000000"/>
            </a:solidFill>
            <a:round/>
          </a:ln>
        </p:spPr>
      </p:sp>
      <p:sp>
        <p:nvSpPr>
          <p:cNvPr id="461" name="Line 2"/>
          <p:cNvSpPr/>
          <p:nvPr/>
        </p:nvSpPr>
        <p:spPr>
          <a:xfrm>
            <a:off x="1295280" y="914400"/>
            <a:ext cx="0" cy="5486400"/>
          </a:xfrm>
          <a:prstGeom prst="line">
            <a:avLst/>
          </a:prstGeom>
          <a:ln w="57240">
            <a:solidFill>
              <a:srgbClr val="000000"/>
            </a:solidFill>
            <a:round/>
          </a:ln>
        </p:spPr>
      </p:sp>
      <p:sp>
        <p:nvSpPr>
          <p:cNvPr id="462"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463"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a:latin typeface="Tahoma"/>
              </a:rPr>
              <a:t>Click to edit the outline text format</a:t>
            </a:r>
            <a:endParaRPr/>
          </a:p>
          <a:p>
            <a:pPr lvl="1">
              <a:buSzPct val="75000"/>
              <a:buFont typeface="StarSymbol"/>
              <a:buChar char=""/>
            </a:pPr>
            <a:r>
              <a:rPr lang="en-US">
                <a:latin typeface="Tahoma"/>
              </a:rPr>
              <a:t>Second Outline Level</a:t>
            </a:r>
            <a:endParaRPr/>
          </a:p>
          <a:p>
            <a:pPr lvl="2">
              <a:buSzPct val="45000"/>
              <a:buFont typeface="StarSymbol"/>
              <a:buChar char=""/>
            </a:pPr>
            <a:r>
              <a:rPr lang="en-US">
                <a:latin typeface="Tahoma"/>
              </a:rPr>
              <a:t>Third Outline Level</a:t>
            </a:r>
            <a:endParaRPr/>
          </a:p>
          <a:p>
            <a:pPr lvl="3">
              <a:buSzPct val="75000"/>
              <a:buFont typeface="StarSymbol"/>
              <a:buChar char=""/>
            </a:pPr>
            <a:r>
              <a:rPr lang="en-US">
                <a:latin typeface="Tahoma"/>
              </a:rPr>
              <a:t>Fourth Outline Level</a:t>
            </a:r>
            <a:endParaRPr/>
          </a:p>
          <a:p>
            <a:pPr lvl="4">
              <a:buSzPct val="45000"/>
              <a:buFont typeface="StarSymbol"/>
              <a:buChar char=""/>
            </a:pPr>
            <a:r>
              <a:rPr lang="en-US">
                <a:latin typeface="Tahoma"/>
              </a:rPr>
              <a:t>Fifth Outline Level</a:t>
            </a:r>
            <a:endParaRPr/>
          </a:p>
          <a:p>
            <a:pPr lvl="5">
              <a:buSzPct val="45000"/>
              <a:buFont typeface="StarSymbol"/>
              <a:buChar char=""/>
            </a:pPr>
            <a:r>
              <a:rPr lang="en-US">
                <a:latin typeface="Tahoma"/>
              </a:rPr>
              <a:t>Sixth Outline Level</a:t>
            </a:r>
            <a:endParaRPr/>
          </a:p>
          <a:p>
            <a:pPr lvl="6">
              <a:buSzPct val="45000"/>
              <a:buFont typeface="StarSymbol"/>
              <a:buChar char=""/>
            </a:pPr>
            <a:r>
              <a:rPr lang="en-US">
                <a:latin typeface="Tahoma"/>
              </a:rPr>
              <a:t>Seventh Outline Level</a:t>
            </a:r>
            <a:endParaRPr/>
          </a:p>
        </p:txBody>
      </p:sp>
      <p:sp>
        <p:nvSpPr>
          <p:cNvPr id="464" name="PlaceHolder 5"/>
          <p:cNvSpPr>
            <a:spLocks noGrp="1"/>
          </p:cNvSpPr>
          <p:nvPr>
            <p:ph type="dt"/>
          </p:nvPr>
        </p:nvSpPr>
        <p:spPr>
          <a:xfrm>
            <a:off x="1295280" y="6248520"/>
            <a:ext cx="1904760" cy="456840"/>
          </a:xfrm>
          <a:prstGeom prst="rect">
            <a:avLst/>
          </a:prstGeom>
        </p:spPr>
        <p:txBody>
          <a:bodyPr/>
          <a:lstStyle/>
          <a:p>
            <a:endParaRPr/>
          </a:p>
        </p:txBody>
      </p:sp>
      <p:sp>
        <p:nvSpPr>
          <p:cNvPr id="465" name="PlaceHolder 6"/>
          <p:cNvSpPr>
            <a:spLocks noGrp="1"/>
          </p:cNvSpPr>
          <p:nvPr>
            <p:ph type="ftr"/>
          </p:nvPr>
        </p:nvSpPr>
        <p:spPr>
          <a:xfrm>
            <a:off x="3733920" y="6248520"/>
            <a:ext cx="2895120" cy="456840"/>
          </a:xfrm>
          <a:prstGeom prst="rect">
            <a:avLst/>
          </a:prstGeom>
        </p:spPr>
        <p:txBody>
          <a:bodyPr/>
          <a:lstStyle/>
          <a:p>
            <a:endParaRPr/>
          </a:p>
        </p:txBody>
      </p:sp>
      <p:sp>
        <p:nvSpPr>
          <p:cNvPr id="466" name="PlaceHolder 7"/>
          <p:cNvSpPr>
            <a:spLocks noGrp="1"/>
          </p:cNvSpPr>
          <p:nvPr>
            <p:ph type="sldNum"/>
          </p:nvPr>
        </p:nvSpPr>
        <p:spPr>
          <a:xfrm>
            <a:off x="7162920" y="6248520"/>
            <a:ext cx="1904760" cy="456840"/>
          </a:xfrm>
          <a:prstGeom prst="rect">
            <a:avLst/>
          </a:prstGeom>
        </p:spPr>
        <p:txBody>
          <a:bodyPr/>
          <a:lstStyle/>
          <a:p>
            <a:pPr>
              <a:lnSpc>
                <a:spcPct val="100000"/>
              </a:lnSpc>
            </a:pPr>
            <a:fld id="{27184215-61CC-49CA-A413-52E0F9FB6C55}"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01"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502" name="Picture 8"/>
          <p:cNvPicPr/>
          <p:nvPr/>
        </p:nvPicPr>
        <p:blipFill>
          <a:blip r:embed="rId15"/>
          <a:stretch>
            <a:fillRect/>
          </a:stretch>
        </p:blipFill>
        <p:spPr>
          <a:xfrm>
            <a:off x="0" y="762120"/>
            <a:ext cx="1142640" cy="960120"/>
          </a:xfrm>
          <a:prstGeom prst="rect">
            <a:avLst/>
          </a:prstGeom>
          <a:ln>
            <a:noFill/>
          </a:ln>
        </p:spPr>
      </p:pic>
      <p:sp>
        <p:nvSpPr>
          <p:cNvPr id="503" name="Line 1"/>
          <p:cNvSpPr/>
          <p:nvPr/>
        </p:nvSpPr>
        <p:spPr>
          <a:xfrm>
            <a:off x="533160" y="1828800"/>
            <a:ext cx="7086600" cy="0"/>
          </a:xfrm>
          <a:prstGeom prst="line">
            <a:avLst/>
          </a:prstGeom>
          <a:ln w="57240">
            <a:solidFill>
              <a:srgbClr val="000000"/>
            </a:solidFill>
            <a:round/>
          </a:ln>
        </p:spPr>
      </p:sp>
      <p:sp>
        <p:nvSpPr>
          <p:cNvPr id="504" name="Line 2"/>
          <p:cNvSpPr/>
          <p:nvPr/>
        </p:nvSpPr>
        <p:spPr>
          <a:xfrm>
            <a:off x="1295280" y="914400"/>
            <a:ext cx="0" cy="5486400"/>
          </a:xfrm>
          <a:prstGeom prst="line">
            <a:avLst/>
          </a:prstGeom>
          <a:ln w="57240">
            <a:solidFill>
              <a:srgbClr val="000000"/>
            </a:solidFill>
            <a:round/>
          </a:ln>
        </p:spPr>
      </p:sp>
      <p:sp>
        <p:nvSpPr>
          <p:cNvPr id="505"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506"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507" name="PlaceHolder 5"/>
          <p:cNvSpPr>
            <a:spLocks noGrp="1"/>
          </p:cNvSpPr>
          <p:nvPr>
            <p:ph type="dt"/>
          </p:nvPr>
        </p:nvSpPr>
        <p:spPr>
          <a:xfrm>
            <a:off x="1295280" y="6248520"/>
            <a:ext cx="1904760" cy="456840"/>
          </a:xfrm>
          <a:prstGeom prst="rect">
            <a:avLst/>
          </a:prstGeom>
        </p:spPr>
        <p:txBody>
          <a:bodyPr/>
          <a:lstStyle/>
          <a:p>
            <a:endParaRPr/>
          </a:p>
        </p:txBody>
      </p:sp>
      <p:sp>
        <p:nvSpPr>
          <p:cNvPr id="508" name="PlaceHolder 6"/>
          <p:cNvSpPr>
            <a:spLocks noGrp="1"/>
          </p:cNvSpPr>
          <p:nvPr>
            <p:ph type="ftr"/>
          </p:nvPr>
        </p:nvSpPr>
        <p:spPr>
          <a:xfrm>
            <a:off x="3733920" y="6248520"/>
            <a:ext cx="2895120" cy="456840"/>
          </a:xfrm>
          <a:prstGeom prst="rect">
            <a:avLst/>
          </a:prstGeom>
        </p:spPr>
        <p:txBody>
          <a:bodyPr/>
          <a:lstStyle/>
          <a:p>
            <a:endParaRPr/>
          </a:p>
        </p:txBody>
      </p:sp>
      <p:sp>
        <p:nvSpPr>
          <p:cNvPr id="509" name="PlaceHolder 7"/>
          <p:cNvSpPr>
            <a:spLocks noGrp="1"/>
          </p:cNvSpPr>
          <p:nvPr>
            <p:ph type="sldNum"/>
          </p:nvPr>
        </p:nvSpPr>
        <p:spPr>
          <a:xfrm>
            <a:off x="7162920" y="6248520"/>
            <a:ext cx="1904760" cy="456840"/>
          </a:xfrm>
          <a:prstGeom prst="rect">
            <a:avLst/>
          </a:prstGeom>
        </p:spPr>
        <p:txBody>
          <a:bodyPr/>
          <a:lstStyle/>
          <a:p>
            <a:pPr>
              <a:lnSpc>
                <a:spcPct val="100000"/>
              </a:lnSpc>
            </a:pPr>
            <a:fld id="{F513884A-163C-461C-A231-F61A4DA7CE28}"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44"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545" name="Picture 8"/>
          <p:cNvPicPr/>
          <p:nvPr/>
        </p:nvPicPr>
        <p:blipFill>
          <a:blip r:embed="rId15"/>
          <a:stretch>
            <a:fillRect/>
          </a:stretch>
        </p:blipFill>
        <p:spPr>
          <a:xfrm>
            <a:off x="0" y="762120"/>
            <a:ext cx="1142640" cy="960120"/>
          </a:xfrm>
          <a:prstGeom prst="rect">
            <a:avLst/>
          </a:prstGeom>
          <a:ln>
            <a:noFill/>
          </a:ln>
        </p:spPr>
      </p:pic>
      <p:sp>
        <p:nvSpPr>
          <p:cNvPr id="546" name="Line 1"/>
          <p:cNvSpPr/>
          <p:nvPr/>
        </p:nvSpPr>
        <p:spPr>
          <a:xfrm>
            <a:off x="533160" y="1828800"/>
            <a:ext cx="7086600" cy="0"/>
          </a:xfrm>
          <a:prstGeom prst="line">
            <a:avLst/>
          </a:prstGeom>
          <a:ln w="57240">
            <a:solidFill>
              <a:srgbClr val="000000"/>
            </a:solidFill>
            <a:round/>
          </a:ln>
        </p:spPr>
      </p:sp>
      <p:sp>
        <p:nvSpPr>
          <p:cNvPr id="547" name="Line 2"/>
          <p:cNvSpPr/>
          <p:nvPr/>
        </p:nvSpPr>
        <p:spPr>
          <a:xfrm>
            <a:off x="1295280" y="914400"/>
            <a:ext cx="0" cy="5486400"/>
          </a:xfrm>
          <a:prstGeom prst="line">
            <a:avLst/>
          </a:prstGeom>
          <a:ln w="57240">
            <a:solidFill>
              <a:srgbClr val="000000"/>
            </a:solidFill>
            <a:round/>
          </a:ln>
        </p:spPr>
      </p:sp>
      <p:sp>
        <p:nvSpPr>
          <p:cNvPr id="548"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549"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550" name="PlaceHolder 5"/>
          <p:cNvSpPr>
            <a:spLocks noGrp="1"/>
          </p:cNvSpPr>
          <p:nvPr>
            <p:ph type="dt"/>
          </p:nvPr>
        </p:nvSpPr>
        <p:spPr>
          <a:xfrm>
            <a:off x="1295280" y="6248520"/>
            <a:ext cx="1904760" cy="456840"/>
          </a:xfrm>
          <a:prstGeom prst="rect">
            <a:avLst/>
          </a:prstGeom>
        </p:spPr>
        <p:txBody>
          <a:bodyPr/>
          <a:lstStyle/>
          <a:p>
            <a:endParaRPr/>
          </a:p>
        </p:txBody>
      </p:sp>
      <p:sp>
        <p:nvSpPr>
          <p:cNvPr id="551" name="PlaceHolder 6"/>
          <p:cNvSpPr>
            <a:spLocks noGrp="1"/>
          </p:cNvSpPr>
          <p:nvPr>
            <p:ph type="ftr"/>
          </p:nvPr>
        </p:nvSpPr>
        <p:spPr>
          <a:xfrm>
            <a:off x="3733920" y="6248520"/>
            <a:ext cx="2895120" cy="456840"/>
          </a:xfrm>
          <a:prstGeom prst="rect">
            <a:avLst/>
          </a:prstGeom>
        </p:spPr>
        <p:txBody>
          <a:bodyPr/>
          <a:lstStyle/>
          <a:p>
            <a:endParaRPr/>
          </a:p>
        </p:txBody>
      </p:sp>
      <p:sp>
        <p:nvSpPr>
          <p:cNvPr id="552" name="PlaceHolder 7"/>
          <p:cNvSpPr>
            <a:spLocks noGrp="1"/>
          </p:cNvSpPr>
          <p:nvPr>
            <p:ph type="sldNum"/>
          </p:nvPr>
        </p:nvSpPr>
        <p:spPr>
          <a:xfrm>
            <a:off x="7162920" y="6248520"/>
            <a:ext cx="1904760" cy="456840"/>
          </a:xfrm>
          <a:prstGeom prst="rect">
            <a:avLst/>
          </a:prstGeom>
        </p:spPr>
        <p:txBody>
          <a:bodyPr/>
          <a:lstStyle/>
          <a:p>
            <a:pPr>
              <a:lnSpc>
                <a:spcPct val="100000"/>
              </a:lnSpc>
            </a:pPr>
            <a:fld id="{5999692A-8264-41F6-911B-01ED9DCEA401}"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87"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588" name="Picture 8"/>
          <p:cNvPicPr/>
          <p:nvPr/>
        </p:nvPicPr>
        <p:blipFill>
          <a:blip r:embed="rId15"/>
          <a:stretch>
            <a:fillRect/>
          </a:stretch>
        </p:blipFill>
        <p:spPr>
          <a:xfrm>
            <a:off x="0" y="762120"/>
            <a:ext cx="1142640" cy="960120"/>
          </a:xfrm>
          <a:prstGeom prst="rect">
            <a:avLst/>
          </a:prstGeom>
          <a:ln>
            <a:noFill/>
          </a:ln>
        </p:spPr>
      </p:pic>
      <p:sp>
        <p:nvSpPr>
          <p:cNvPr id="589" name="Line 1"/>
          <p:cNvSpPr/>
          <p:nvPr/>
        </p:nvSpPr>
        <p:spPr>
          <a:xfrm>
            <a:off x="533160" y="1828800"/>
            <a:ext cx="7086600" cy="0"/>
          </a:xfrm>
          <a:prstGeom prst="line">
            <a:avLst/>
          </a:prstGeom>
          <a:ln w="57240">
            <a:solidFill>
              <a:srgbClr val="000000"/>
            </a:solidFill>
            <a:round/>
          </a:ln>
        </p:spPr>
      </p:sp>
      <p:sp>
        <p:nvSpPr>
          <p:cNvPr id="590" name="Line 2"/>
          <p:cNvSpPr/>
          <p:nvPr/>
        </p:nvSpPr>
        <p:spPr>
          <a:xfrm>
            <a:off x="1295280" y="914400"/>
            <a:ext cx="0" cy="5486400"/>
          </a:xfrm>
          <a:prstGeom prst="line">
            <a:avLst/>
          </a:prstGeom>
          <a:ln w="57240">
            <a:solidFill>
              <a:srgbClr val="000000"/>
            </a:solidFill>
            <a:round/>
          </a:ln>
        </p:spPr>
      </p:sp>
      <p:sp>
        <p:nvSpPr>
          <p:cNvPr id="591"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592" name="PlaceHolder 4"/>
          <p:cNvSpPr>
            <a:spLocks noGrp="1"/>
          </p:cNvSpPr>
          <p:nvPr>
            <p:ph type="dt"/>
          </p:nvPr>
        </p:nvSpPr>
        <p:spPr>
          <a:xfrm>
            <a:off x="1295280" y="6248520"/>
            <a:ext cx="1904760" cy="456840"/>
          </a:xfrm>
          <a:prstGeom prst="rect">
            <a:avLst/>
          </a:prstGeom>
        </p:spPr>
        <p:txBody>
          <a:bodyPr/>
          <a:lstStyle/>
          <a:p>
            <a:endParaRPr/>
          </a:p>
        </p:txBody>
      </p:sp>
      <p:sp>
        <p:nvSpPr>
          <p:cNvPr id="593" name="PlaceHolder 5"/>
          <p:cNvSpPr>
            <a:spLocks noGrp="1"/>
          </p:cNvSpPr>
          <p:nvPr>
            <p:ph type="ftr"/>
          </p:nvPr>
        </p:nvSpPr>
        <p:spPr>
          <a:xfrm>
            <a:off x="3733920" y="6248520"/>
            <a:ext cx="2895120" cy="456840"/>
          </a:xfrm>
          <a:prstGeom prst="rect">
            <a:avLst/>
          </a:prstGeom>
        </p:spPr>
        <p:txBody>
          <a:bodyPr/>
          <a:lstStyle/>
          <a:p>
            <a:endParaRPr/>
          </a:p>
        </p:txBody>
      </p:sp>
      <p:sp>
        <p:nvSpPr>
          <p:cNvPr id="594" name="PlaceHolder 6"/>
          <p:cNvSpPr>
            <a:spLocks noGrp="1"/>
          </p:cNvSpPr>
          <p:nvPr>
            <p:ph type="sldNum"/>
          </p:nvPr>
        </p:nvSpPr>
        <p:spPr>
          <a:xfrm>
            <a:off x="7162920" y="6248520"/>
            <a:ext cx="1904760" cy="456840"/>
          </a:xfrm>
          <a:prstGeom prst="rect">
            <a:avLst/>
          </a:prstGeom>
        </p:spPr>
        <p:txBody>
          <a:bodyPr/>
          <a:lstStyle/>
          <a:p>
            <a:pPr>
              <a:lnSpc>
                <a:spcPct val="100000"/>
              </a:lnSpc>
            </a:pPr>
            <a:fld id="{7217C4ED-D67F-4723-B3B2-06632E163C0D}" type="slidenum">
              <a:rPr lang="en-IN" sz="1400">
                <a:solidFill>
                  <a:srgbClr val="000000"/>
                </a:solidFill>
                <a:latin typeface="Impact"/>
              </a:rPr>
              <a:t>‹#›</a:t>
            </a:fld>
            <a:endParaRPr/>
          </a:p>
        </p:txBody>
      </p:sp>
      <p:sp>
        <p:nvSpPr>
          <p:cNvPr id="595" name="PlaceHolder 7"/>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Tahoma"/>
              </a:rPr>
              <a:t>Click to edit the outline text format</a:t>
            </a:r>
            <a:endParaRPr/>
          </a:p>
          <a:p>
            <a:pPr lvl="1">
              <a:buSzPct val="75000"/>
              <a:buFont typeface="StarSymbol"/>
              <a:buChar char=""/>
            </a:pPr>
            <a:r>
              <a:rPr lang="en-US" sz="2400">
                <a:latin typeface="Tahoma"/>
              </a:rPr>
              <a:t>Second Outline Level</a:t>
            </a:r>
            <a:endParaRPr/>
          </a:p>
          <a:p>
            <a:pPr lvl="2">
              <a:buSzPct val="45000"/>
              <a:buFont typeface="StarSymbol"/>
              <a:buChar char=""/>
            </a:pPr>
            <a:r>
              <a:rPr lang="en-US" sz="2000">
                <a:latin typeface="Tahoma"/>
              </a:rPr>
              <a:t>Third Outline Level</a:t>
            </a:r>
            <a:endParaRPr/>
          </a:p>
          <a:p>
            <a:pPr lvl="3">
              <a:buSzPct val="75000"/>
              <a:buFont typeface="StarSymbol"/>
              <a:buChar char=""/>
            </a:pPr>
            <a:r>
              <a:rPr lang="en-US" sz="2000">
                <a:latin typeface="Tahoma"/>
              </a:rPr>
              <a:t>Fourth Outline Level</a:t>
            </a:r>
            <a:endParaRPr/>
          </a:p>
          <a:p>
            <a:pPr lvl="4">
              <a:buSzPct val="45000"/>
              <a:buFont typeface="StarSymbol"/>
              <a:buChar char=""/>
            </a:pPr>
            <a:r>
              <a:rPr lang="en-US" sz="2000">
                <a:latin typeface="Tahoma"/>
              </a:rPr>
              <a:t>Fifth Outline Level</a:t>
            </a:r>
            <a:endParaRPr/>
          </a:p>
          <a:p>
            <a:pPr lvl="5">
              <a:buSzPct val="45000"/>
              <a:buFont typeface="StarSymbol"/>
              <a:buChar char=""/>
            </a:pPr>
            <a:r>
              <a:rPr lang="en-US" sz="2000">
                <a:latin typeface="Tahoma"/>
              </a:rPr>
              <a:t>Sixth Outline Level</a:t>
            </a:r>
            <a:endParaRPr/>
          </a:p>
          <a:p>
            <a:pPr lvl="6">
              <a:buSzPct val="45000"/>
              <a:buFont typeface="StarSymbol"/>
              <a:buChar char=""/>
            </a:pPr>
            <a:r>
              <a:rPr lang="en-US" sz="2000">
                <a:latin typeface="Tahoma"/>
              </a:rPr>
              <a:t>Seventh Outline Level</a:t>
            </a:r>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30"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631" name="Picture 8"/>
          <p:cNvPicPr/>
          <p:nvPr/>
        </p:nvPicPr>
        <p:blipFill>
          <a:blip r:embed="rId15"/>
          <a:stretch>
            <a:fillRect/>
          </a:stretch>
        </p:blipFill>
        <p:spPr>
          <a:xfrm>
            <a:off x="0" y="762120"/>
            <a:ext cx="1142640" cy="960120"/>
          </a:xfrm>
          <a:prstGeom prst="rect">
            <a:avLst/>
          </a:prstGeom>
          <a:ln>
            <a:noFill/>
          </a:ln>
        </p:spPr>
      </p:pic>
      <p:sp>
        <p:nvSpPr>
          <p:cNvPr id="632" name="Line 1"/>
          <p:cNvSpPr/>
          <p:nvPr/>
        </p:nvSpPr>
        <p:spPr>
          <a:xfrm>
            <a:off x="533160" y="1828800"/>
            <a:ext cx="7086600" cy="0"/>
          </a:xfrm>
          <a:prstGeom prst="line">
            <a:avLst/>
          </a:prstGeom>
          <a:ln w="57240">
            <a:solidFill>
              <a:srgbClr val="000000"/>
            </a:solidFill>
            <a:round/>
          </a:ln>
        </p:spPr>
      </p:sp>
      <p:sp>
        <p:nvSpPr>
          <p:cNvPr id="633" name="Line 2"/>
          <p:cNvSpPr/>
          <p:nvPr/>
        </p:nvSpPr>
        <p:spPr>
          <a:xfrm>
            <a:off x="1295280" y="914400"/>
            <a:ext cx="0" cy="5486400"/>
          </a:xfrm>
          <a:prstGeom prst="line">
            <a:avLst/>
          </a:prstGeom>
          <a:ln w="57240">
            <a:solidFill>
              <a:srgbClr val="000000"/>
            </a:solidFill>
            <a:round/>
          </a:ln>
        </p:spPr>
      </p:sp>
      <p:sp>
        <p:nvSpPr>
          <p:cNvPr id="634"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635" name="PlaceHolder 4"/>
          <p:cNvSpPr>
            <a:spLocks noGrp="1"/>
          </p:cNvSpPr>
          <p:nvPr>
            <p:ph type="dt"/>
          </p:nvPr>
        </p:nvSpPr>
        <p:spPr>
          <a:xfrm>
            <a:off x="1295280" y="6248520"/>
            <a:ext cx="1904760" cy="456840"/>
          </a:xfrm>
          <a:prstGeom prst="rect">
            <a:avLst/>
          </a:prstGeom>
        </p:spPr>
        <p:txBody>
          <a:bodyPr/>
          <a:lstStyle/>
          <a:p>
            <a:endParaRPr/>
          </a:p>
        </p:txBody>
      </p:sp>
      <p:sp>
        <p:nvSpPr>
          <p:cNvPr id="636" name="PlaceHolder 5"/>
          <p:cNvSpPr>
            <a:spLocks noGrp="1"/>
          </p:cNvSpPr>
          <p:nvPr>
            <p:ph type="ftr"/>
          </p:nvPr>
        </p:nvSpPr>
        <p:spPr>
          <a:xfrm>
            <a:off x="3733920" y="6248520"/>
            <a:ext cx="2895120" cy="456840"/>
          </a:xfrm>
          <a:prstGeom prst="rect">
            <a:avLst/>
          </a:prstGeom>
        </p:spPr>
        <p:txBody>
          <a:bodyPr/>
          <a:lstStyle/>
          <a:p>
            <a:endParaRPr/>
          </a:p>
        </p:txBody>
      </p:sp>
      <p:sp>
        <p:nvSpPr>
          <p:cNvPr id="637" name="PlaceHolder 6"/>
          <p:cNvSpPr>
            <a:spLocks noGrp="1"/>
          </p:cNvSpPr>
          <p:nvPr>
            <p:ph type="sldNum"/>
          </p:nvPr>
        </p:nvSpPr>
        <p:spPr>
          <a:xfrm>
            <a:off x="7162920" y="6248520"/>
            <a:ext cx="1904760" cy="456840"/>
          </a:xfrm>
          <a:prstGeom prst="rect">
            <a:avLst/>
          </a:prstGeom>
        </p:spPr>
        <p:txBody>
          <a:bodyPr/>
          <a:lstStyle/>
          <a:p>
            <a:pPr>
              <a:lnSpc>
                <a:spcPct val="100000"/>
              </a:lnSpc>
            </a:pPr>
            <a:fld id="{914C4C24-40D2-4AB0-B09C-EDF51E017092}" type="slidenum">
              <a:rPr lang="en-IN" sz="1400">
                <a:solidFill>
                  <a:srgbClr val="000000"/>
                </a:solidFill>
                <a:latin typeface="Impact"/>
              </a:rPr>
              <a:t>‹#›</a:t>
            </a:fld>
            <a:endParaRPr/>
          </a:p>
        </p:txBody>
      </p:sp>
      <p:sp>
        <p:nvSpPr>
          <p:cNvPr id="638" name="PlaceHolder 7"/>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Tahoma"/>
              </a:rPr>
              <a:t>Click to edit the outline text format</a:t>
            </a:r>
            <a:endParaRPr/>
          </a:p>
          <a:p>
            <a:pPr lvl="1">
              <a:buSzPct val="75000"/>
              <a:buFont typeface="StarSymbol"/>
              <a:buChar char=""/>
            </a:pPr>
            <a:r>
              <a:rPr lang="en-US" sz="2400">
                <a:latin typeface="Tahoma"/>
              </a:rPr>
              <a:t>Second Outline Level</a:t>
            </a:r>
            <a:endParaRPr/>
          </a:p>
          <a:p>
            <a:pPr lvl="2">
              <a:buSzPct val="45000"/>
              <a:buFont typeface="StarSymbol"/>
              <a:buChar char=""/>
            </a:pPr>
            <a:r>
              <a:rPr lang="en-US" sz="2000">
                <a:latin typeface="Tahoma"/>
              </a:rPr>
              <a:t>Third Outline Level</a:t>
            </a:r>
            <a:endParaRPr/>
          </a:p>
          <a:p>
            <a:pPr lvl="3">
              <a:buSzPct val="75000"/>
              <a:buFont typeface="StarSymbol"/>
              <a:buChar char=""/>
            </a:pPr>
            <a:r>
              <a:rPr lang="en-US" sz="2000">
                <a:latin typeface="Tahoma"/>
              </a:rPr>
              <a:t>Fourth Outline Level</a:t>
            </a:r>
            <a:endParaRPr/>
          </a:p>
          <a:p>
            <a:pPr lvl="4">
              <a:buSzPct val="45000"/>
              <a:buFont typeface="StarSymbol"/>
              <a:buChar char=""/>
            </a:pPr>
            <a:r>
              <a:rPr lang="en-US" sz="2000">
                <a:latin typeface="Tahoma"/>
              </a:rPr>
              <a:t>Fifth Outline Level</a:t>
            </a:r>
            <a:endParaRPr/>
          </a:p>
          <a:p>
            <a:pPr lvl="5">
              <a:buSzPct val="45000"/>
              <a:buFont typeface="StarSymbol"/>
              <a:buChar char=""/>
            </a:pPr>
            <a:r>
              <a:rPr lang="en-US" sz="2000">
                <a:latin typeface="Tahoma"/>
              </a:rPr>
              <a:t>Sixth Outline Level</a:t>
            </a:r>
            <a:endParaRPr/>
          </a:p>
          <a:p>
            <a:pPr lvl="6">
              <a:buSzPct val="45000"/>
              <a:buFont typeface="StarSymbol"/>
              <a:buChar char=""/>
            </a:pPr>
            <a:r>
              <a:rPr lang="en-US" sz="2000">
                <a:latin typeface="Tahoma"/>
              </a:rPr>
              <a:t>Seventh Outline Level</a:t>
            </a:r>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Click to edit the title text formatClick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IN" sz="1200">
                <a:solidFill>
                  <a:srgbClr val="8B8B8B"/>
                </a:solidFill>
                <a:latin typeface="Calibri"/>
              </a:rPr>
              <a:t>23/02/17</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66CFC4E0-A1A6-4AA0-9861-C3D7A80133F7}" type="slidenum">
              <a:rPr lang="en-IN" sz="1200">
                <a:solidFill>
                  <a:srgbClr val="8B8B8B"/>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Arial"/>
              </a:rPr>
              <a:t>Click to edit the title text formatClick to edit Master title style</a:t>
            </a:r>
            <a:endParaRPr/>
          </a:p>
        </p:txBody>
      </p:sp>
      <p:sp>
        <p:nvSpPr>
          <p:cNvPr id="79"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Arial"/>
              </a:rPr>
              <a:t>Click to edit the outline text format</a:t>
            </a:r>
            <a:endParaRPr/>
          </a:p>
          <a:p>
            <a:pPr lvl="1">
              <a:buSzPct val="75000"/>
              <a:buFont typeface="StarSymbol"/>
              <a:buChar char=""/>
            </a:pPr>
            <a:r>
              <a:rPr lang="en-US" sz="3200">
                <a:solidFill>
                  <a:srgbClr val="000000"/>
                </a:solidFill>
                <a:latin typeface="Arial"/>
              </a:rPr>
              <a:t>Second Outline Level</a:t>
            </a:r>
            <a:endParaRPr/>
          </a:p>
          <a:p>
            <a:pPr lvl="2">
              <a:buSzPct val="45000"/>
              <a:buFont typeface="StarSymbol"/>
              <a:buChar char=""/>
            </a:pPr>
            <a:r>
              <a:rPr lang="en-US" sz="3200">
                <a:solidFill>
                  <a:srgbClr val="000000"/>
                </a:solidFill>
                <a:latin typeface="Arial"/>
              </a:rPr>
              <a:t>Third Outline Level</a:t>
            </a:r>
            <a:endParaRPr/>
          </a:p>
          <a:p>
            <a:pPr lvl="3">
              <a:buSzPct val="75000"/>
              <a:buFont typeface="StarSymbol"/>
              <a:buChar char=""/>
            </a:pPr>
            <a:r>
              <a:rPr lang="en-US" sz="3200">
                <a:solidFill>
                  <a:srgbClr val="000000"/>
                </a:solidFill>
                <a:latin typeface="Arial"/>
              </a:rPr>
              <a:t>Fourth Outline Level</a:t>
            </a:r>
            <a:endParaRPr/>
          </a:p>
          <a:p>
            <a:pPr lvl="4">
              <a:buSzPct val="45000"/>
              <a:buFont typeface="StarSymbol"/>
              <a:buChar char=""/>
            </a:pPr>
            <a:r>
              <a:rPr lang="en-US" sz="3200">
                <a:solidFill>
                  <a:srgbClr val="000000"/>
                </a:solidFill>
                <a:latin typeface="Arial"/>
              </a:rPr>
              <a:t>Fifth Outline Level</a:t>
            </a:r>
            <a:endParaRPr/>
          </a:p>
          <a:p>
            <a:pPr lvl="5">
              <a:buSzPct val="45000"/>
              <a:buFont typeface="StarSymbol"/>
              <a:buChar char=""/>
            </a:pPr>
            <a:r>
              <a:rPr lang="en-US" sz="3200">
                <a:solidFill>
                  <a:srgbClr val="000000"/>
                </a:solidFill>
                <a:latin typeface="Arial"/>
              </a:rPr>
              <a:t>Sixth Outline Level</a:t>
            </a:r>
            <a:endParaRPr/>
          </a:p>
          <a:p>
            <a:pPr>
              <a:lnSpc>
                <a:spcPct val="100000"/>
              </a:lnSpc>
              <a:buFont typeface="StarSymbol"/>
              <a:buChar char=""/>
            </a:pPr>
            <a:r>
              <a:rPr lang="en-US" sz="3200">
                <a:solidFill>
                  <a:srgbClr val="000000"/>
                </a:solidFill>
                <a:latin typeface="Arial"/>
              </a:rPr>
              <a:t>Seventh Outline LevelClick to edit Master text styles</a:t>
            </a:r>
            <a:endParaRPr/>
          </a:p>
          <a:p>
            <a:pPr lvl="1">
              <a:lnSpc>
                <a:spcPct val="100000"/>
              </a:lnSpc>
              <a:buFont typeface="StarSymbol"/>
              <a:buChar char=""/>
            </a:pPr>
            <a:r>
              <a:rPr lang="en-US" sz="2800">
                <a:solidFill>
                  <a:srgbClr val="000000"/>
                </a:solidFill>
                <a:latin typeface="Arial"/>
              </a:rPr>
              <a:t>Second level</a:t>
            </a:r>
            <a:endParaRPr/>
          </a:p>
          <a:p>
            <a:pPr lvl="2">
              <a:lnSpc>
                <a:spcPct val="100000"/>
              </a:lnSpc>
              <a:buFont typeface="StarSymbol"/>
              <a:buChar char=""/>
            </a:pPr>
            <a:r>
              <a:rPr lang="en-US" sz="2400">
                <a:solidFill>
                  <a:srgbClr val="000000"/>
                </a:solidFill>
                <a:latin typeface="Arial"/>
              </a:rPr>
              <a:t>Third level</a:t>
            </a:r>
            <a:endParaRPr/>
          </a:p>
          <a:p>
            <a:pPr lvl="3">
              <a:lnSpc>
                <a:spcPct val="100000"/>
              </a:lnSpc>
              <a:buFont typeface="StarSymbol"/>
              <a:buChar char=""/>
            </a:pPr>
            <a:r>
              <a:rPr lang="en-US" sz="2000">
                <a:solidFill>
                  <a:srgbClr val="000000"/>
                </a:solidFill>
                <a:latin typeface="Arial"/>
              </a:rPr>
              <a:t>Fourth level</a:t>
            </a:r>
            <a:endParaRPr/>
          </a:p>
          <a:p>
            <a:pPr lvl="4">
              <a:lnSpc>
                <a:spcPct val="100000"/>
              </a:lnSpc>
              <a:buFont typeface="StarSymbol"/>
              <a:buChar char="»"/>
            </a:pPr>
            <a:r>
              <a:rPr lang="en-US" sz="2000">
                <a:solidFill>
                  <a:srgbClr val="000000"/>
                </a:solidFill>
                <a:latin typeface="Arial"/>
              </a:rPr>
              <a:t>Fifth level</a:t>
            </a:r>
            <a:endParaRPr/>
          </a:p>
        </p:txBody>
      </p:sp>
      <p:sp>
        <p:nvSpPr>
          <p:cNvPr id="80" name="PlaceHolder 3"/>
          <p:cNvSpPr>
            <a:spLocks noGrp="1"/>
          </p:cNvSpPr>
          <p:nvPr>
            <p:ph type="dt"/>
          </p:nvPr>
        </p:nvSpPr>
        <p:spPr>
          <a:xfrm>
            <a:off x="457200" y="6245280"/>
            <a:ext cx="2133360" cy="475920"/>
          </a:xfrm>
          <a:prstGeom prst="rect">
            <a:avLst/>
          </a:prstGeom>
        </p:spPr>
        <p:txBody>
          <a:bodyPr/>
          <a:lstStyle/>
          <a:p>
            <a:endParaRPr/>
          </a:p>
        </p:txBody>
      </p:sp>
      <p:sp>
        <p:nvSpPr>
          <p:cNvPr id="81" name="PlaceHolder 4"/>
          <p:cNvSpPr>
            <a:spLocks noGrp="1"/>
          </p:cNvSpPr>
          <p:nvPr>
            <p:ph type="ftr"/>
          </p:nvPr>
        </p:nvSpPr>
        <p:spPr>
          <a:xfrm>
            <a:off x="3124080" y="6245280"/>
            <a:ext cx="2895120" cy="475920"/>
          </a:xfrm>
          <a:prstGeom prst="rect">
            <a:avLst/>
          </a:prstGeom>
        </p:spPr>
        <p:txBody>
          <a:bodyPr/>
          <a:lstStyle/>
          <a:p>
            <a:endParaRPr/>
          </a:p>
        </p:txBody>
      </p:sp>
      <p:sp>
        <p:nvSpPr>
          <p:cNvPr id="82" name="PlaceHolder 5"/>
          <p:cNvSpPr>
            <a:spLocks noGrp="1"/>
          </p:cNvSpPr>
          <p:nvPr>
            <p:ph type="sldNum"/>
          </p:nvPr>
        </p:nvSpPr>
        <p:spPr>
          <a:xfrm>
            <a:off x="6553080" y="6245280"/>
            <a:ext cx="2133360" cy="475920"/>
          </a:xfrm>
          <a:prstGeom prst="rect">
            <a:avLst/>
          </a:prstGeom>
        </p:spPr>
        <p:txBody>
          <a:bodyPr/>
          <a:lstStyle/>
          <a:p>
            <a:pPr>
              <a:lnSpc>
                <a:spcPct val="100000"/>
              </a:lnSpc>
            </a:pPr>
            <a:fld id="{C69B980D-50F1-43D5-974B-C1C38A52A6FA}" type="slidenum">
              <a:rPr lang="en-IN" sz="1400">
                <a:solidFill>
                  <a:srgbClr val="000000"/>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Arial"/>
              </a:rPr>
              <a:t>Click to edit the title text formatClick to edit Master title style</a:t>
            </a:r>
            <a:endParaRPr/>
          </a:p>
        </p:txBody>
      </p:sp>
      <p:sp>
        <p:nvSpPr>
          <p:cNvPr id="118"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a:solidFill>
                  <a:srgbClr val="000000"/>
                </a:solidFill>
                <a:latin typeface="Arial"/>
              </a:rPr>
              <a:t>Click to edit the outline text format</a:t>
            </a:r>
            <a:endParaRPr/>
          </a:p>
          <a:p>
            <a:pPr lvl="1">
              <a:buSzPct val="75000"/>
              <a:buFont typeface="StarSymbol"/>
              <a:buChar char=""/>
            </a:pPr>
            <a:r>
              <a:rPr lang="en-US" sz="3200">
                <a:solidFill>
                  <a:srgbClr val="000000"/>
                </a:solidFill>
                <a:latin typeface="Arial"/>
              </a:rPr>
              <a:t>Second Outline Level</a:t>
            </a:r>
            <a:endParaRPr/>
          </a:p>
          <a:p>
            <a:pPr lvl="2">
              <a:buSzPct val="45000"/>
              <a:buFont typeface="StarSymbol"/>
              <a:buChar char=""/>
            </a:pPr>
            <a:r>
              <a:rPr lang="en-US" sz="3200">
                <a:solidFill>
                  <a:srgbClr val="000000"/>
                </a:solidFill>
                <a:latin typeface="Arial"/>
              </a:rPr>
              <a:t>Third Outline Level</a:t>
            </a:r>
            <a:endParaRPr/>
          </a:p>
          <a:p>
            <a:pPr lvl="3">
              <a:buSzPct val="75000"/>
              <a:buFont typeface="StarSymbol"/>
              <a:buChar char=""/>
            </a:pPr>
            <a:r>
              <a:rPr lang="en-US" sz="3200">
                <a:solidFill>
                  <a:srgbClr val="000000"/>
                </a:solidFill>
                <a:latin typeface="Arial"/>
              </a:rPr>
              <a:t>Fourth Outline Level</a:t>
            </a:r>
            <a:endParaRPr/>
          </a:p>
          <a:p>
            <a:pPr lvl="4">
              <a:buSzPct val="45000"/>
              <a:buFont typeface="StarSymbol"/>
              <a:buChar char=""/>
            </a:pPr>
            <a:r>
              <a:rPr lang="en-US" sz="3200">
                <a:solidFill>
                  <a:srgbClr val="000000"/>
                </a:solidFill>
                <a:latin typeface="Arial"/>
              </a:rPr>
              <a:t>Fifth Outline Level</a:t>
            </a:r>
            <a:endParaRPr/>
          </a:p>
          <a:p>
            <a:pPr lvl="5">
              <a:buSzPct val="45000"/>
              <a:buFont typeface="StarSymbol"/>
              <a:buChar char=""/>
            </a:pPr>
            <a:r>
              <a:rPr lang="en-US" sz="3200">
                <a:solidFill>
                  <a:srgbClr val="000000"/>
                </a:solidFill>
                <a:latin typeface="Arial"/>
              </a:rPr>
              <a:t>Sixth Outline Level</a:t>
            </a:r>
            <a:endParaRPr/>
          </a:p>
          <a:p>
            <a:pPr>
              <a:lnSpc>
                <a:spcPct val="100000"/>
              </a:lnSpc>
              <a:buFont typeface="StarSymbol"/>
              <a:buChar char=""/>
            </a:pPr>
            <a:r>
              <a:rPr lang="en-US" sz="3200">
                <a:solidFill>
                  <a:srgbClr val="000000"/>
                </a:solidFill>
                <a:latin typeface="Arial"/>
              </a:rPr>
              <a:t>Seventh Outline LevelClick to edit Master text styles</a:t>
            </a:r>
            <a:endParaRPr/>
          </a:p>
          <a:p>
            <a:pPr lvl="1">
              <a:lnSpc>
                <a:spcPct val="100000"/>
              </a:lnSpc>
              <a:buFont typeface="StarSymbol"/>
              <a:buChar char=""/>
            </a:pPr>
            <a:r>
              <a:rPr lang="en-US" sz="2800">
                <a:solidFill>
                  <a:srgbClr val="000000"/>
                </a:solidFill>
                <a:latin typeface="Arial"/>
              </a:rPr>
              <a:t>Second level</a:t>
            </a:r>
            <a:endParaRPr/>
          </a:p>
          <a:p>
            <a:pPr lvl="2">
              <a:lnSpc>
                <a:spcPct val="100000"/>
              </a:lnSpc>
              <a:buFont typeface="StarSymbol"/>
              <a:buChar char=""/>
            </a:pPr>
            <a:r>
              <a:rPr lang="en-US" sz="2400">
                <a:solidFill>
                  <a:srgbClr val="000000"/>
                </a:solidFill>
                <a:latin typeface="Arial"/>
              </a:rPr>
              <a:t>Third level</a:t>
            </a:r>
            <a:endParaRPr/>
          </a:p>
          <a:p>
            <a:pPr lvl="3">
              <a:lnSpc>
                <a:spcPct val="100000"/>
              </a:lnSpc>
              <a:buFont typeface="StarSymbol"/>
              <a:buChar char=""/>
            </a:pPr>
            <a:r>
              <a:rPr lang="en-US" sz="2000">
                <a:solidFill>
                  <a:srgbClr val="000000"/>
                </a:solidFill>
                <a:latin typeface="Arial"/>
              </a:rPr>
              <a:t>Fourth level</a:t>
            </a:r>
            <a:endParaRPr/>
          </a:p>
          <a:p>
            <a:pPr lvl="4">
              <a:lnSpc>
                <a:spcPct val="100000"/>
              </a:lnSpc>
              <a:buFont typeface="StarSymbol"/>
              <a:buChar char="»"/>
            </a:pPr>
            <a:r>
              <a:rPr lang="en-US" sz="2000">
                <a:solidFill>
                  <a:srgbClr val="000000"/>
                </a:solidFill>
                <a:latin typeface="Arial"/>
              </a:rPr>
              <a:t>Fifth level</a:t>
            </a:r>
            <a:endParaRPr/>
          </a:p>
        </p:txBody>
      </p:sp>
      <p:sp>
        <p:nvSpPr>
          <p:cNvPr id="119" name="PlaceHolder 3"/>
          <p:cNvSpPr>
            <a:spLocks noGrp="1"/>
          </p:cNvSpPr>
          <p:nvPr>
            <p:ph type="dt"/>
          </p:nvPr>
        </p:nvSpPr>
        <p:spPr>
          <a:xfrm>
            <a:off x="457200" y="6245280"/>
            <a:ext cx="2133360" cy="475920"/>
          </a:xfrm>
          <a:prstGeom prst="rect">
            <a:avLst/>
          </a:prstGeom>
        </p:spPr>
        <p:txBody>
          <a:bodyPr/>
          <a:lstStyle/>
          <a:p>
            <a:endParaRPr/>
          </a:p>
        </p:txBody>
      </p:sp>
      <p:sp>
        <p:nvSpPr>
          <p:cNvPr id="120" name="PlaceHolder 4"/>
          <p:cNvSpPr>
            <a:spLocks noGrp="1"/>
          </p:cNvSpPr>
          <p:nvPr>
            <p:ph type="ftr"/>
          </p:nvPr>
        </p:nvSpPr>
        <p:spPr>
          <a:xfrm>
            <a:off x="3124080" y="6245280"/>
            <a:ext cx="2895120" cy="475920"/>
          </a:xfrm>
          <a:prstGeom prst="rect">
            <a:avLst/>
          </a:prstGeom>
        </p:spPr>
        <p:txBody>
          <a:bodyPr/>
          <a:lstStyle/>
          <a:p>
            <a:endParaRPr/>
          </a:p>
        </p:txBody>
      </p:sp>
      <p:sp>
        <p:nvSpPr>
          <p:cNvPr id="121" name="PlaceHolder 5"/>
          <p:cNvSpPr>
            <a:spLocks noGrp="1"/>
          </p:cNvSpPr>
          <p:nvPr>
            <p:ph type="sldNum"/>
          </p:nvPr>
        </p:nvSpPr>
        <p:spPr>
          <a:xfrm>
            <a:off x="6553080" y="6245280"/>
            <a:ext cx="2133360" cy="475920"/>
          </a:xfrm>
          <a:prstGeom prst="rect">
            <a:avLst/>
          </a:prstGeom>
        </p:spPr>
        <p:txBody>
          <a:bodyPr/>
          <a:lstStyle/>
          <a:p>
            <a:pPr>
              <a:lnSpc>
                <a:spcPct val="100000"/>
              </a:lnSpc>
            </a:pPr>
            <a:fld id="{5A2B8079-E011-491D-9FC7-805ABFEC76DB}" type="slidenum">
              <a:rPr lang="en-IN" sz="1400">
                <a:solidFill>
                  <a:srgbClr val="000000"/>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6"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157" name="Picture 8"/>
          <p:cNvPicPr/>
          <p:nvPr/>
        </p:nvPicPr>
        <p:blipFill>
          <a:blip r:embed="rId15"/>
          <a:stretch>
            <a:fillRect/>
          </a:stretch>
        </p:blipFill>
        <p:spPr>
          <a:xfrm>
            <a:off x="0" y="762120"/>
            <a:ext cx="1142640" cy="960120"/>
          </a:xfrm>
          <a:prstGeom prst="rect">
            <a:avLst/>
          </a:prstGeom>
          <a:ln>
            <a:noFill/>
          </a:ln>
        </p:spPr>
      </p:pic>
      <p:sp>
        <p:nvSpPr>
          <p:cNvPr id="158" name="Line 1"/>
          <p:cNvSpPr/>
          <p:nvPr/>
        </p:nvSpPr>
        <p:spPr>
          <a:xfrm>
            <a:off x="533160" y="1828800"/>
            <a:ext cx="7086600" cy="0"/>
          </a:xfrm>
          <a:prstGeom prst="line">
            <a:avLst/>
          </a:prstGeom>
          <a:ln w="57240">
            <a:solidFill>
              <a:srgbClr val="000000"/>
            </a:solidFill>
            <a:round/>
          </a:ln>
        </p:spPr>
      </p:sp>
      <p:sp>
        <p:nvSpPr>
          <p:cNvPr id="159" name="Line 2"/>
          <p:cNvSpPr/>
          <p:nvPr/>
        </p:nvSpPr>
        <p:spPr>
          <a:xfrm>
            <a:off x="1295280" y="914400"/>
            <a:ext cx="0" cy="5486400"/>
          </a:xfrm>
          <a:prstGeom prst="line">
            <a:avLst/>
          </a:prstGeom>
          <a:ln w="57240">
            <a:solidFill>
              <a:srgbClr val="000000"/>
            </a:solidFill>
            <a:round/>
          </a:ln>
        </p:spPr>
      </p:sp>
      <p:sp>
        <p:nvSpPr>
          <p:cNvPr id="160" name="PlaceHolder 3"/>
          <p:cNvSpPr>
            <a:spLocks noGrp="1"/>
          </p:cNvSpPr>
          <p:nvPr>
            <p:ph type="title"/>
          </p:nvPr>
        </p:nvSpPr>
        <p:spPr>
          <a:xfrm>
            <a:off x="1371600" y="110016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161" name="PlaceHolder 4"/>
          <p:cNvSpPr>
            <a:spLocks noGrp="1"/>
          </p:cNvSpPr>
          <p:nvPr>
            <p:ph type="dt"/>
          </p:nvPr>
        </p:nvSpPr>
        <p:spPr>
          <a:xfrm>
            <a:off x="685800" y="6248520"/>
            <a:ext cx="1904760" cy="456840"/>
          </a:xfrm>
          <a:prstGeom prst="rect">
            <a:avLst/>
          </a:prstGeom>
        </p:spPr>
        <p:txBody>
          <a:bodyPr/>
          <a:lstStyle/>
          <a:p>
            <a:endParaRPr/>
          </a:p>
        </p:txBody>
      </p:sp>
      <p:sp>
        <p:nvSpPr>
          <p:cNvPr id="162" name="PlaceHolder 5"/>
          <p:cNvSpPr>
            <a:spLocks noGrp="1"/>
          </p:cNvSpPr>
          <p:nvPr>
            <p:ph type="ftr"/>
          </p:nvPr>
        </p:nvSpPr>
        <p:spPr>
          <a:xfrm>
            <a:off x="3124080" y="6248520"/>
            <a:ext cx="2895120" cy="456840"/>
          </a:xfrm>
          <a:prstGeom prst="rect">
            <a:avLst/>
          </a:prstGeom>
        </p:spPr>
        <p:txBody>
          <a:bodyPr/>
          <a:lstStyle/>
          <a:p>
            <a:endParaRPr/>
          </a:p>
        </p:txBody>
      </p:sp>
      <p:sp>
        <p:nvSpPr>
          <p:cNvPr id="163" name="PlaceHolder 6"/>
          <p:cNvSpPr>
            <a:spLocks noGrp="1"/>
          </p:cNvSpPr>
          <p:nvPr>
            <p:ph type="sldNum"/>
          </p:nvPr>
        </p:nvSpPr>
        <p:spPr>
          <a:xfrm>
            <a:off x="6553080" y="6248520"/>
            <a:ext cx="1904760" cy="456840"/>
          </a:xfrm>
          <a:prstGeom prst="rect">
            <a:avLst/>
          </a:prstGeom>
        </p:spPr>
        <p:txBody>
          <a:bodyPr/>
          <a:lstStyle/>
          <a:p>
            <a:pPr>
              <a:lnSpc>
                <a:spcPct val="100000"/>
              </a:lnSpc>
            </a:pPr>
            <a:fld id="{8FEC9723-7AFF-4506-A422-1B81F5DB4F82}" type="slidenum">
              <a:rPr lang="en-IN" sz="1400">
                <a:solidFill>
                  <a:srgbClr val="660066"/>
                </a:solidFill>
                <a:latin typeface="Impact"/>
              </a:rPr>
              <a:t>‹#›</a:t>
            </a:fld>
            <a:endParaRPr/>
          </a:p>
        </p:txBody>
      </p:sp>
      <p:pic>
        <p:nvPicPr>
          <p:cNvPr id="164" name="Picture 1031"/>
          <p:cNvPicPr/>
          <p:nvPr/>
        </p:nvPicPr>
        <p:blipFill>
          <a:blip r:embed="rId14"/>
          <a:stretch>
            <a:fillRect/>
          </a:stretch>
        </p:blipFill>
        <p:spPr>
          <a:xfrm>
            <a:off x="3200400" y="3200400"/>
            <a:ext cx="3147480" cy="2936520"/>
          </a:xfrm>
          <a:prstGeom prst="rect">
            <a:avLst/>
          </a:prstGeom>
          <a:ln>
            <a:noFill/>
          </a:ln>
        </p:spPr>
      </p:pic>
      <p:sp>
        <p:nvSpPr>
          <p:cNvPr id="165" name="PlaceHolder 7"/>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Tahoma"/>
              </a:rPr>
              <a:t>Click to edit the outline text format</a:t>
            </a:r>
            <a:endParaRPr/>
          </a:p>
          <a:p>
            <a:pPr lvl="1">
              <a:buSzPct val="75000"/>
              <a:buFont typeface="StarSymbol"/>
              <a:buChar char=""/>
            </a:pPr>
            <a:r>
              <a:rPr lang="en-US" sz="2400">
                <a:latin typeface="Tahoma"/>
              </a:rPr>
              <a:t>Second Outline Level</a:t>
            </a:r>
            <a:endParaRPr/>
          </a:p>
          <a:p>
            <a:pPr lvl="2">
              <a:buSzPct val="45000"/>
              <a:buFont typeface="StarSymbol"/>
              <a:buChar char=""/>
            </a:pPr>
            <a:r>
              <a:rPr lang="en-US" sz="2000">
                <a:latin typeface="Tahoma"/>
              </a:rPr>
              <a:t>Third Outline Level</a:t>
            </a:r>
            <a:endParaRPr/>
          </a:p>
          <a:p>
            <a:pPr lvl="3">
              <a:buSzPct val="75000"/>
              <a:buFont typeface="StarSymbol"/>
              <a:buChar char=""/>
            </a:pPr>
            <a:r>
              <a:rPr lang="en-US" sz="2000">
                <a:latin typeface="Tahoma"/>
              </a:rPr>
              <a:t>Fourth Outline Level</a:t>
            </a:r>
            <a:endParaRPr/>
          </a:p>
          <a:p>
            <a:pPr lvl="4">
              <a:buSzPct val="45000"/>
              <a:buFont typeface="StarSymbol"/>
              <a:buChar char=""/>
            </a:pPr>
            <a:r>
              <a:rPr lang="en-US" sz="2000">
                <a:latin typeface="Tahoma"/>
              </a:rPr>
              <a:t>Fifth Outline Level</a:t>
            </a:r>
            <a:endParaRPr/>
          </a:p>
          <a:p>
            <a:pPr lvl="5">
              <a:buSzPct val="45000"/>
              <a:buFont typeface="StarSymbol"/>
              <a:buChar char=""/>
            </a:pPr>
            <a:r>
              <a:rPr lang="en-US" sz="2000">
                <a:latin typeface="Tahoma"/>
              </a:rPr>
              <a:t>Sixth Outline Level</a:t>
            </a:r>
            <a:endParaRPr/>
          </a:p>
          <a:p>
            <a:pPr lvl="6">
              <a:buSzPct val="45000"/>
              <a:buFont typeface="StarSymbol"/>
              <a:buChar char=""/>
            </a:pPr>
            <a:r>
              <a:rPr lang="en-US" sz="2000">
                <a:latin typeface="Tahoma"/>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0"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201" name="Picture 8"/>
          <p:cNvPicPr/>
          <p:nvPr/>
        </p:nvPicPr>
        <p:blipFill>
          <a:blip r:embed="rId15"/>
          <a:stretch>
            <a:fillRect/>
          </a:stretch>
        </p:blipFill>
        <p:spPr>
          <a:xfrm>
            <a:off x="0" y="762120"/>
            <a:ext cx="1142640" cy="960120"/>
          </a:xfrm>
          <a:prstGeom prst="rect">
            <a:avLst/>
          </a:prstGeom>
          <a:ln>
            <a:noFill/>
          </a:ln>
        </p:spPr>
      </p:pic>
      <p:sp>
        <p:nvSpPr>
          <p:cNvPr id="202" name="Line 1"/>
          <p:cNvSpPr/>
          <p:nvPr/>
        </p:nvSpPr>
        <p:spPr>
          <a:xfrm>
            <a:off x="533160" y="1828800"/>
            <a:ext cx="7086600" cy="0"/>
          </a:xfrm>
          <a:prstGeom prst="line">
            <a:avLst/>
          </a:prstGeom>
          <a:ln w="57240">
            <a:solidFill>
              <a:srgbClr val="000000"/>
            </a:solidFill>
            <a:round/>
          </a:ln>
        </p:spPr>
      </p:sp>
      <p:sp>
        <p:nvSpPr>
          <p:cNvPr id="203" name="Line 2"/>
          <p:cNvSpPr/>
          <p:nvPr/>
        </p:nvSpPr>
        <p:spPr>
          <a:xfrm>
            <a:off x="1295280" y="914400"/>
            <a:ext cx="0" cy="5486400"/>
          </a:xfrm>
          <a:prstGeom prst="line">
            <a:avLst/>
          </a:prstGeom>
          <a:ln w="57240">
            <a:solidFill>
              <a:srgbClr val="000000"/>
            </a:solidFill>
            <a:round/>
          </a:ln>
        </p:spPr>
      </p:sp>
      <p:sp>
        <p:nvSpPr>
          <p:cNvPr id="204"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205"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206" name="PlaceHolder 5"/>
          <p:cNvSpPr>
            <a:spLocks noGrp="1"/>
          </p:cNvSpPr>
          <p:nvPr>
            <p:ph type="dt"/>
          </p:nvPr>
        </p:nvSpPr>
        <p:spPr>
          <a:xfrm>
            <a:off x="1295280" y="6248520"/>
            <a:ext cx="1904760" cy="456840"/>
          </a:xfrm>
          <a:prstGeom prst="rect">
            <a:avLst/>
          </a:prstGeom>
        </p:spPr>
        <p:txBody>
          <a:bodyPr/>
          <a:lstStyle/>
          <a:p>
            <a:endParaRPr/>
          </a:p>
        </p:txBody>
      </p:sp>
      <p:sp>
        <p:nvSpPr>
          <p:cNvPr id="207" name="PlaceHolder 6"/>
          <p:cNvSpPr>
            <a:spLocks noGrp="1"/>
          </p:cNvSpPr>
          <p:nvPr>
            <p:ph type="ftr"/>
          </p:nvPr>
        </p:nvSpPr>
        <p:spPr>
          <a:xfrm>
            <a:off x="3733920" y="6248520"/>
            <a:ext cx="2895120" cy="456840"/>
          </a:xfrm>
          <a:prstGeom prst="rect">
            <a:avLst/>
          </a:prstGeom>
        </p:spPr>
        <p:txBody>
          <a:bodyPr/>
          <a:lstStyle/>
          <a:p>
            <a:endParaRPr/>
          </a:p>
        </p:txBody>
      </p:sp>
      <p:sp>
        <p:nvSpPr>
          <p:cNvPr id="208" name="PlaceHolder 7"/>
          <p:cNvSpPr>
            <a:spLocks noGrp="1"/>
          </p:cNvSpPr>
          <p:nvPr>
            <p:ph type="sldNum"/>
          </p:nvPr>
        </p:nvSpPr>
        <p:spPr>
          <a:xfrm>
            <a:off x="7162920" y="6248520"/>
            <a:ext cx="1904760" cy="456840"/>
          </a:xfrm>
          <a:prstGeom prst="rect">
            <a:avLst/>
          </a:prstGeom>
        </p:spPr>
        <p:txBody>
          <a:bodyPr/>
          <a:lstStyle/>
          <a:p>
            <a:pPr>
              <a:lnSpc>
                <a:spcPct val="100000"/>
              </a:lnSpc>
            </a:pPr>
            <a:fld id="{67B28F3E-5973-4B04-BA83-0B07FB45C0FC}"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3"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244" name="Picture 8"/>
          <p:cNvPicPr/>
          <p:nvPr/>
        </p:nvPicPr>
        <p:blipFill>
          <a:blip r:embed="rId15"/>
          <a:stretch>
            <a:fillRect/>
          </a:stretch>
        </p:blipFill>
        <p:spPr>
          <a:xfrm>
            <a:off x="0" y="762120"/>
            <a:ext cx="1142640" cy="960120"/>
          </a:xfrm>
          <a:prstGeom prst="rect">
            <a:avLst/>
          </a:prstGeom>
          <a:ln>
            <a:noFill/>
          </a:ln>
        </p:spPr>
      </p:pic>
      <p:sp>
        <p:nvSpPr>
          <p:cNvPr id="245" name="Line 1"/>
          <p:cNvSpPr/>
          <p:nvPr/>
        </p:nvSpPr>
        <p:spPr>
          <a:xfrm>
            <a:off x="533160" y="1828800"/>
            <a:ext cx="7086600" cy="0"/>
          </a:xfrm>
          <a:prstGeom prst="line">
            <a:avLst/>
          </a:prstGeom>
          <a:ln w="57240">
            <a:solidFill>
              <a:srgbClr val="000000"/>
            </a:solidFill>
            <a:round/>
          </a:ln>
        </p:spPr>
      </p:sp>
      <p:sp>
        <p:nvSpPr>
          <p:cNvPr id="246" name="Line 2"/>
          <p:cNvSpPr/>
          <p:nvPr/>
        </p:nvSpPr>
        <p:spPr>
          <a:xfrm>
            <a:off x="1295280" y="914400"/>
            <a:ext cx="0" cy="5486400"/>
          </a:xfrm>
          <a:prstGeom prst="line">
            <a:avLst/>
          </a:prstGeom>
          <a:ln w="57240">
            <a:solidFill>
              <a:srgbClr val="000000"/>
            </a:solidFill>
            <a:round/>
          </a:ln>
        </p:spPr>
      </p:sp>
      <p:sp>
        <p:nvSpPr>
          <p:cNvPr id="247" name="PlaceHolder 3"/>
          <p:cNvSpPr>
            <a:spLocks noGrp="1"/>
          </p:cNvSpPr>
          <p:nvPr>
            <p:ph type="dt"/>
          </p:nvPr>
        </p:nvSpPr>
        <p:spPr>
          <a:xfrm>
            <a:off x="1295280" y="6248520"/>
            <a:ext cx="1904760" cy="456840"/>
          </a:xfrm>
          <a:prstGeom prst="rect">
            <a:avLst/>
          </a:prstGeom>
        </p:spPr>
        <p:txBody>
          <a:bodyPr/>
          <a:lstStyle/>
          <a:p>
            <a:endParaRPr/>
          </a:p>
        </p:txBody>
      </p:sp>
      <p:sp>
        <p:nvSpPr>
          <p:cNvPr id="248" name="PlaceHolder 4"/>
          <p:cNvSpPr>
            <a:spLocks noGrp="1"/>
          </p:cNvSpPr>
          <p:nvPr>
            <p:ph type="ftr"/>
          </p:nvPr>
        </p:nvSpPr>
        <p:spPr>
          <a:xfrm>
            <a:off x="3733920" y="6248520"/>
            <a:ext cx="2895120" cy="456840"/>
          </a:xfrm>
          <a:prstGeom prst="rect">
            <a:avLst/>
          </a:prstGeom>
        </p:spPr>
        <p:txBody>
          <a:bodyPr/>
          <a:lstStyle/>
          <a:p>
            <a:endParaRPr/>
          </a:p>
        </p:txBody>
      </p:sp>
      <p:sp>
        <p:nvSpPr>
          <p:cNvPr id="249" name="PlaceHolder 5"/>
          <p:cNvSpPr>
            <a:spLocks noGrp="1"/>
          </p:cNvSpPr>
          <p:nvPr>
            <p:ph type="sldNum"/>
          </p:nvPr>
        </p:nvSpPr>
        <p:spPr>
          <a:xfrm>
            <a:off x="7162920" y="6248520"/>
            <a:ext cx="1904760" cy="456840"/>
          </a:xfrm>
          <a:prstGeom prst="rect">
            <a:avLst/>
          </a:prstGeom>
        </p:spPr>
        <p:txBody>
          <a:bodyPr/>
          <a:lstStyle/>
          <a:p>
            <a:pPr>
              <a:lnSpc>
                <a:spcPct val="100000"/>
              </a:lnSpc>
            </a:pPr>
            <a:fld id="{78238134-AF02-450C-BFDF-FA42FB292631}" type="slidenum">
              <a:rPr lang="en-IN" sz="1400">
                <a:solidFill>
                  <a:srgbClr val="000000"/>
                </a:solidFill>
                <a:latin typeface="Impact"/>
              </a:rPr>
              <a:t>‹#›</a:t>
            </a:fld>
            <a:endParaRPr/>
          </a:p>
        </p:txBody>
      </p:sp>
      <p:sp>
        <p:nvSpPr>
          <p:cNvPr id="250" name="PlaceHolder 6"/>
          <p:cNvSpPr>
            <a:spLocks noGrp="1"/>
          </p:cNvSpPr>
          <p:nvPr>
            <p:ph type="title"/>
          </p:nvPr>
        </p:nvSpPr>
        <p:spPr>
          <a:xfrm>
            <a:off x="457200" y="273600"/>
            <a:ext cx="8229240" cy="1144800"/>
          </a:xfrm>
          <a:prstGeom prst="rect">
            <a:avLst/>
          </a:prstGeom>
        </p:spPr>
        <p:txBody>
          <a:bodyPr lIns="0" tIns="0" rIns="0" bIns="0" anchor="ctr"/>
          <a:lstStyle/>
          <a:p>
            <a:r>
              <a:rPr lang="en-US">
                <a:latin typeface="Tahoma"/>
              </a:rPr>
              <a:t>Click to edit the title text format</a:t>
            </a:r>
            <a:endParaRPr/>
          </a:p>
        </p:txBody>
      </p:sp>
      <p:sp>
        <p:nvSpPr>
          <p:cNvPr id="251" name="PlaceHolder 7"/>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Tahoma"/>
              </a:rPr>
              <a:t>Click to edit the outline text format</a:t>
            </a:r>
            <a:endParaRPr/>
          </a:p>
          <a:p>
            <a:pPr lvl="1">
              <a:buSzPct val="75000"/>
              <a:buFont typeface="StarSymbol"/>
              <a:buChar char=""/>
            </a:pPr>
            <a:r>
              <a:rPr lang="en-US" sz="2400">
                <a:latin typeface="Tahoma"/>
              </a:rPr>
              <a:t>Second Outline Level</a:t>
            </a:r>
            <a:endParaRPr/>
          </a:p>
          <a:p>
            <a:pPr lvl="2">
              <a:buSzPct val="45000"/>
              <a:buFont typeface="StarSymbol"/>
              <a:buChar char=""/>
            </a:pPr>
            <a:r>
              <a:rPr lang="en-US" sz="2000">
                <a:latin typeface="Tahoma"/>
              </a:rPr>
              <a:t>Third Outline Level</a:t>
            </a:r>
            <a:endParaRPr/>
          </a:p>
          <a:p>
            <a:pPr lvl="3">
              <a:buSzPct val="75000"/>
              <a:buFont typeface="StarSymbol"/>
              <a:buChar char=""/>
            </a:pPr>
            <a:r>
              <a:rPr lang="en-US" sz="2000">
                <a:latin typeface="Tahoma"/>
              </a:rPr>
              <a:t>Fourth Outline Level</a:t>
            </a:r>
            <a:endParaRPr/>
          </a:p>
          <a:p>
            <a:pPr lvl="4">
              <a:buSzPct val="45000"/>
              <a:buFont typeface="StarSymbol"/>
              <a:buChar char=""/>
            </a:pPr>
            <a:r>
              <a:rPr lang="en-US" sz="2000">
                <a:latin typeface="Tahoma"/>
              </a:rPr>
              <a:t>Fifth Outline Level</a:t>
            </a:r>
            <a:endParaRPr/>
          </a:p>
          <a:p>
            <a:pPr lvl="5">
              <a:buSzPct val="45000"/>
              <a:buFont typeface="StarSymbol"/>
              <a:buChar char=""/>
            </a:pPr>
            <a:r>
              <a:rPr lang="en-US" sz="2000">
                <a:latin typeface="Tahoma"/>
              </a:rPr>
              <a:t>Sixth Outline Level</a:t>
            </a:r>
            <a:endParaRPr/>
          </a:p>
          <a:p>
            <a:pPr lvl="6">
              <a:buSzPct val="45000"/>
              <a:buFont typeface="StarSymbol"/>
              <a:buChar char=""/>
            </a:pPr>
            <a:r>
              <a:rPr lang="en-US" sz="2000">
                <a:latin typeface="Tahoma"/>
              </a:rPr>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86"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287" name="Picture 8"/>
          <p:cNvPicPr/>
          <p:nvPr/>
        </p:nvPicPr>
        <p:blipFill>
          <a:blip r:embed="rId15"/>
          <a:stretch>
            <a:fillRect/>
          </a:stretch>
        </p:blipFill>
        <p:spPr>
          <a:xfrm>
            <a:off x="0" y="762120"/>
            <a:ext cx="1142640" cy="960120"/>
          </a:xfrm>
          <a:prstGeom prst="rect">
            <a:avLst/>
          </a:prstGeom>
          <a:ln>
            <a:noFill/>
          </a:ln>
        </p:spPr>
      </p:pic>
      <p:sp>
        <p:nvSpPr>
          <p:cNvPr id="288" name="Line 1"/>
          <p:cNvSpPr/>
          <p:nvPr/>
        </p:nvSpPr>
        <p:spPr>
          <a:xfrm>
            <a:off x="533160" y="1828800"/>
            <a:ext cx="7086600" cy="0"/>
          </a:xfrm>
          <a:prstGeom prst="line">
            <a:avLst/>
          </a:prstGeom>
          <a:ln w="57240">
            <a:solidFill>
              <a:srgbClr val="000000"/>
            </a:solidFill>
            <a:round/>
          </a:ln>
        </p:spPr>
      </p:sp>
      <p:sp>
        <p:nvSpPr>
          <p:cNvPr id="289" name="Line 2"/>
          <p:cNvSpPr/>
          <p:nvPr/>
        </p:nvSpPr>
        <p:spPr>
          <a:xfrm>
            <a:off x="1295280" y="914400"/>
            <a:ext cx="0" cy="5486400"/>
          </a:xfrm>
          <a:prstGeom prst="line">
            <a:avLst/>
          </a:prstGeom>
          <a:ln w="57240">
            <a:solidFill>
              <a:srgbClr val="000000"/>
            </a:solidFill>
            <a:round/>
          </a:ln>
        </p:spPr>
      </p:sp>
      <p:sp>
        <p:nvSpPr>
          <p:cNvPr id="290"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291"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292" name="PlaceHolder 5"/>
          <p:cNvSpPr>
            <a:spLocks noGrp="1"/>
          </p:cNvSpPr>
          <p:nvPr>
            <p:ph type="dt"/>
          </p:nvPr>
        </p:nvSpPr>
        <p:spPr>
          <a:xfrm>
            <a:off x="1295280" y="6248520"/>
            <a:ext cx="1904760" cy="456840"/>
          </a:xfrm>
          <a:prstGeom prst="rect">
            <a:avLst/>
          </a:prstGeom>
        </p:spPr>
        <p:txBody>
          <a:bodyPr/>
          <a:lstStyle/>
          <a:p>
            <a:endParaRPr/>
          </a:p>
        </p:txBody>
      </p:sp>
      <p:sp>
        <p:nvSpPr>
          <p:cNvPr id="293" name="PlaceHolder 6"/>
          <p:cNvSpPr>
            <a:spLocks noGrp="1"/>
          </p:cNvSpPr>
          <p:nvPr>
            <p:ph type="ftr"/>
          </p:nvPr>
        </p:nvSpPr>
        <p:spPr>
          <a:xfrm>
            <a:off x="3733920" y="6248520"/>
            <a:ext cx="2895120" cy="456840"/>
          </a:xfrm>
          <a:prstGeom prst="rect">
            <a:avLst/>
          </a:prstGeom>
        </p:spPr>
        <p:txBody>
          <a:bodyPr/>
          <a:lstStyle/>
          <a:p>
            <a:endParaRPr/>
          </a:p>
        </p:txBody>
      </p:sp>
      <p:sp>
        <p:nvSpPr>
          <p:cNvPr id="294" name="PlaceHolder 7"/>
          <p:cNvSpPr>
            <a:spLocks noGrp="1"/>
          </p:cNvSpPr>
          <p:nvPr>
            <p:ph type="sldNum"/>
          </p:nvPr>
        </p:nvSpPr>
        <p:spPr>
          <a:xfrm>
            <a:off x="7162920" y="6248520"/>
            <a:ext cx="1904760" cy="456840"/>
          </a:xfrm>
          <a:prstGeom prst="rect">
            <a:avLst/>
          </a:prstGeom>
        </p:spPr>
        <p:txBody>
          <a:bodyPr/>
          <a:lstStyle/>
          <a:p>
            <a:pPr>
              <a:lnSpc>
                <a:spcPct val="100000"/>
              </a:lnSpc>
            </a:pPr>
            <a:fld id="{D257A95B-AD19-4D52-8181-C01E248DEF89}"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9" name="Picture 7"/>
          <p:cNvPicPr/>
          <p:nvPr/>
        </p:nvPicPr>
        <p:blipFill>
          <a:blip r:embed="rId14"/>
          <a:srcRect l="167521" t="241750" r="-34472" b="378000"/>
          <a:stretch>
            <a:fillRect/>
          </a:stretch>
        </p:blipFill>
        <p:spPr>
          <a:xfrm>
            <a:off x="7924680" y="5791320"/>
            <a:ext cx="914040" cy="856800"/>
          </a:xfrm>
          <a:prstGeom prst="rect">
            <a:avLst/>
          </a:prstGeom>
          <a:ln>
            <a:noFill/>
          </a:ln>
        </p:spPr>
      </p:pic>
      <p:pic>
        <p:nvPicPr>
          <p:cNvPr id="330" name="Picture 8"/>
          <p:cNvPicPr/>
          <p:nvPr/>
        </p:nvPicPr>
        <p:blipFill>
          <a:blip r:embed="rId15"/>
          <a:stretch>
            <a:fillRect/>
          </a:stretch>
        </p:blipFill>
        <p:spPr>
          <a:xfrm>
            <a:off x="0" y="762120"/>
            <a:ext cx="1142640" cy="960120"/>
          </a:xfrm>
          <a:prstGeom prst="rect">
            <a:avLst/>
          </a:prstGeom>
          <a:ln>
            <a:noFill/>
          </a:ln>
        </p:spPr>
      </p:pic>
      <p:sp>
        <p:nvSpPr>
          <p:cNvPr id="331" name="Line 1"/>
          <p:cNvSpPr/>
          <p:nvPr/>
        </p:nvSpPr>
        <p:spPr>
          <a:xfrm>
            <a:off x="533160" y="1828800"/>
            <a:ext cx="7086600" cy="0"/>
          </a:xfrm>
          <a:prstGeom prst="line">
            <a:avLst/>
          </a:prstGeom>
          <a:ln w="57240">
            <a:solidFill>
              <a:srgbClr val="000000"/>
            </a:solidFill>
            <a:round/>
          </a:ln>
        </p:spPr>
      </p:sp>
      <p:sp>
        <p:nvSpPr>
          <p:cNvPr id="332" name="Line 2"/>
          <p:cNvSpPr/>
          <p:nvPr/>
        </p:nvSpPr>
        <p:spPr>
          <a:xfrm>
            <a:off x="1295280" y="914400"/>
            <a:ext cx="0" cy="5486400"/>
          </a:xfrm>
          <a:prstGeom prst="line">
            <a:avLst/>
          </a:prstGeom>
          <a:ln w="57240">
            <a:solidFill>
              <a:srgbClr val="000000"/>
            </a:solidFill>
            <a:round/>
          </a:ln>
        </p:spPr>
      </p:sp>
      <p:sp>
        <p:nvSpPr>
          <p:cNvPr id="333" name="PlaceHolder 3"/>
          <p:cNvSpPr>
            <a:spLocks noGrp="1"/>
          </p:cNvSpPr>
          <p:nvPr>
            <p:ph type="title"/>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Click to edit the title text formatClick to edit Master title style</a:t>
            </a:r>
            <a:endParaRPr/>
          </a:p>
        </p:txBody>
      </p:sp>
      <p:sp>
        <p:nvSpPr>
          <p:cNvPr id="334" name="PlaceHolder 4"/>
          <p:cNvSpPr>
            <a:spLocks noGrp="1"/>
          </p:cNvSpPr>
          <p:nvPr>
            <p:ph type="body"/>
          </p:nvPr>
        </p:nvSpPr>
        <p:spPr>
          <a:xfrm>
            <a:off x="1295280" y="1981080"/>
            <a:ext cx="7772040" cy="4114440"/>
          </a:xfrm>
          <a:prstGeom prst="rect">
            <a:avLst/>
          </a:prstGeom>
        </p:spPr>
        <p:txBody>
          <a:bodyPr/>
          <a:lstStyle/>
          <a:p>
            <a:pPr>
              <a:buSzPct val="45000"/>
              <a:buFont typeface="StarSymbol"/>
              <a:buChar char=""/>
            </a:pPr>
            <a:r>
              <a:rPr lang="en-US" sz="3200">
                <a:solidFill>
                  <a:srgbClr val="000000"/>
                </a:solidFill>
                <a:latin typeface="Tahoma"/>
              </a:rPr>
              <a:t>Click to edit the outline text format</a:t>
            </a:r>
            <a:endParaRPr/>
          </a:p>
          <a:p>
            <a:pPr lvl="1">
              <a:buSzPct val="75000"/>
              <a:buFont typeface="StarSymbol"/>
              <a:buChar char=""/>
            </a:pPr>
            <a:r>
              <a:rPr lang="en-US" sz="3200">
                <a:solidFill>
                  <a:srgbClr val="000000"/>
                </a:solidFill>
                <a:latin typeface="Tahoma"/>
              </a:rPr>
              <a:t>Second Outline Level</a:t>
            </a:r>
            <a:endParaRPr/>
          </a:p>
          <a:p>
            <a:pPr lvl="2">
              <a:buSzPct val="45000"/>
              <a:buFont typeface="StarSymbol"/>
              <a:buChar char=""/>
            </a:pPr>
            <a:r>
              <a:rPr lang="en-US" sz="3200">
                <a:solidFill>
                  <a:srgbClr val="000000"/>
                </a:solidFill>
                <a:latin typeface="Tahoma"/>
              </a:rPr>
              <a:t>Third Outline Level</a:t>
            </a:r>
            <a:endParaRPr/>
          </a:p>
          <a:p>
            <a:pPr lvl="3">
              <a:buSzPct val="75000"/>
              <a:buFont typeface="StarSymbol"/>
              <a:buChar char=""/>
            </a:pPr>
            <a:r>
              <a:rPr lang="en-US" sz="3200">
                <a:solidFill>
                  <a:srgbClr val="000000"/>
                </a:solidFill>
                <a:latin typeface="Tahoma"/>
              </a:rPr>
              <a:t>Fourth Outline Level</a:t>
            </a:r>
            <a:endParaRPr/>
          </a:p>
          <a:p>
            <a:pPr lvl="4">
              <a:buSzPct val="45000"/>
              <a:buFont typeface="StarSymbol"/>
              <a:buChar char=""/>
            </a:pPr>
            <a:r>
              <a:rPr lang="en-US" sz="3200">
                <a:solidFill>
                  <a:srgbClr val="000000"/>
                </a:solidFill>
                <a:latin typeface="Tahoma"/>
              </a:rPr>
              <a:t>Fifth Outline Level</a:t>
            </a:r>
            <a:endParaRPr/>
          </a:p>
          <a:p>
            <a:pPr lvl="5">
              <a:buSzPct val="45000"/>
              <a:buFont typeface="StarSymbol"/>
              <a:buChar char=""/>
            </a:pPr>
            <a:r>
              <a:rPr lang="en-US" sz="3200">
                <a:solidFill>
                  <a:srgbClr val="000000"/>
                </a:solidFill>
                <a:latin typeface="Tahoma"/>
              </a:rPr>
              <a:t>Sixth Outline Level</a:t>
            </a:r>
            <a:endParaRPr/>
          </a:p>
          <a:p>
            <a:pPr>
              <a:lnSpc>
                <a:spcPct val="100000"/>
              </a:lnSpc>
              <a:buFont typeface="Wingdings" charset="2"/>
              <a:buChar char=""/>
            </a:pPr>
            <a:r>
              <a:rPr lang="en-US" sz="3200">
                <a:solidFill>
                  <a:srgbClr val="000000"/>
                </a:solidFill>
                <a:latin typeface="Tahoma"/>
              </a:rPr>
              <a:t>Seventh Outline LevelClick to edit Master text styles</a:t>
            </a:r>
            <a:endParaRPr/>
          </a:p>
          <a:p>
            <a:pPr lvl="1">
              <a:lnSpc>
                <a:spcPct val="100000"/>
              </a:lnSpc>
              <a:buFont typeface="StarSymbol"/>
              <a:buChar char=""/>
            </a:pPr>
            <a:r>
              <a:rPr lang="en-US" sz="2800">
                <a:solidFill>
                  <a:srgbClr val="000000"/>
                </a:solidFill>
                <a:latin typeface="Tahoma"/>
              </a:rPr>
              <a:t>Second level</a:t>
            </a:r>
            <a:endParaRPr/>
          </a:p>
          <a:p>
            <a:pPr lvl="2">
              <a:lnSpc>
                <a:spcPct val="100000"/>
              </a:lnSpc>
              <a:buFont typeface="StarSymbol"/>
              <a:buChar char=""/>
            </a:pPr>
            <a:r>
              <a:rPr lang="en-US" sz="2400">
                <a:solidFill>
                  <a:srgbClr val="000000"/>
                </a:solidFill>
                <a:latin typeface="Tahoma"/>
              </a:rPr>
              <a:t>Third level</a:t>
            </a:r>
            <a:endParaRPr/>
          </a:p>
          <a:p>
            <a:pPr lvl="3">
              <a:lnSpc>
                <a:spcPct val="100000"/>
              </a:lnSpc>
              <a:buFont typeface="StarSymbol"/>
              <a:buChar char=""/>
            </a:pPr>
            <a:r>
              <a:rPr lang="en-US" sz="2000">
                <a:solidFill>
                  <a:srgbClr val="000000"/>
                </a:solidFill>
                <a:latin typeface="Tahoma"/>
              </a:rPr>
              <a:t>Fourth level</a:t>
            </a:r>
            <a:endParaRPr/>
          </a:p>
          <a:p>
            <a:pPr lvl="4">
              <a:lnSpc>
                <a:spcPct val="100000"/>
              </a:lnSpc>
              <a:buFont typeface="StarSymbol"/>
              <a:buChar char="»"/>
            </a:pPr>
            <a:r>
              <a:rPr lang="en-US" sz="2000">
                <a:solidFill>
                  <a:srgbClr val="000000"/>
                </a:solidFill>
                <a:latin typeface="Tahoma"/>
              </a:rPr>
              <a:t>Fifth level</a:t>
            </a:r>
            <a:endParaRPr/>
          </a:p>
        </p:txBody>
      </p:sp>
      <p:sp>
        <p:nvSpPr>
          <p:cNvPr id="335" name="PlaceHolder 5"/>
          <p:cNvSpPr>
            <a:spLocks noGrp="1"/>
          </p:cNvSpPr>
          <p:nvPr>
            <p:ph type="dt"/>
          </p:nvPr>
        </p:nvSpPr>
        <p:spPr>
          <a:xfrm>
            <a:off x="1295280" y="6248520"/>
            <a:ext cx="1904760" cy="456840"/>
          </a:xfrm>
          <a:prstGeom prst="rect">
            <a:avLst/>
          </a:prstGeom>
        </p:spPr>
        <p:txBody>
          <a:bodyPr/>
          <a:lstStyle/>
          <a:p>
            <a:endParaRPr/>
          </a:p>
        </p:txBody>
      </p:sp>
      <p:sp>
        <p:nvSpPr>
          <p:cNvPr id="336" name="PlaceHolder 6"/>
          <p:cNvSpPr>
            <a:spLocks noGrp="1"/>
          </p:cNvSpPr>
          <p:nvPr>
            <p:ph type="ftr"/>
          </p:nvPr>
        </p:nvSpPr>
        <p:spPr>
          <a:xfrm>
            <a:off x="3733920" y="6248520"/>
            <a:ext cx="2895120" cy="456840"/>
          </a:xfrm>
          <a:prstGeom prst="rect">
            <a:avLst/>
          </a:prstGeom>
        </p:spPr>
        <p:txBody>
          <a:bodyPr/>
          <a:lstStyle/>
          <a:p>
            <a:endParaRPr/>
          </a:p>
        </p:txBody>
      </p:sp>
      <p:sp>
        <p:nvSpPr>
          <p:cNvPr id="337" name="PlaceHolder 7"/>
          <p:cNvSpPr>
            <a:spLocks noGrp="1"/>
          </p:cNvSpPr>
          <p:nvPr>
            <p:ph type="sldNum"/>
          </p:nvPr>
        </p:nvSpPr>
        <p:spPr>
          <a:xfrm>
            <a:off x="7162920" y="6248520"/>
            <a:ext cx="1904760" cy="456840"/>
          </a:xfrm>
          <a:prstGeom prst="rect">
            <a:avLst/>
          </a:prstGeom>
        </p:spPr>
        <p:txBody>
          <a:bodyPr/>
          <a:lstStyle/>
          <a:p>
            <a:pPr>
              <a:lnSpc>
                <a:spcPct val="100000"/>
              </a:lnSpc>
            </a:pPr>
            <a:fld id="{803CBBFF-078A-47B1-A3BF-24B61BE6C9D6}" type="slidenum">
              <a:rPr lang="en-IN" sz="1400">
                <a:solidFill>
                  <a:srgbClr val="000000"/>
                </a:solidFill>
                <a:latin typeface="Impact"/>
              </a:rPr>
              <a:t>‹#›</a:t>
            </a:fld>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5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NUL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838080" y="254160"/>
            <a:ext cx="7695720" cy="4064760"/>
          </a:xfrm>
          <a:prstGeom prst="rect">
            <a:avLst/>
          </a:prstGeom>
          <a:noFill/>
          <a:ln>
            <a:noFill/>
          </a:ln>
        </p:spPr>
        <p:txBody>
          <a:bodyPr lIns="90000" tIns="45000" rIns="90000" bIns="45000"/>
          <a:lstStyle/>
          <a:p>
            <a:pPr algn="just">
              <a:lnSpc>
                <a:spcPct val="115000"/>
              </a:lnSpc>
            </a:pPr>
            <a:r>
              <a:rPr lang="en-IN" b="1">
                <a:solidFill>
                  <a:srgbClr val="000000"/>
                </a:solidFill>
                <a:latin typeface="Times New Roman"/>
                <a:ea typeface="Times New Roman"/>
              </a:rPr>
              <a:t>Vision Of The Institute </a:t>
            </a:r>
            <a:endParaRPr/>
          </a:p>
          <a:p>
            <a:pPr algn="just">
              <a:lnSpc>
                <a:spcPct val="115000"/>
              </a:lnSpc>
            </a:pPr>
            <a:r>
              <a:rPr lang="en-IN">
                <a:solidFill>
                  <a:srgbClr val="000000"/>
                </a:solidFill>
                <a:latin typeface="Times New Roman"/>
                <a:ea typeface="Calibri"/>
              </a:rPr>
              <a:t>One among first top ten Institutions and an autonomous institute in the state of Maharashtra offering demand driven skill development programs and consistent high degree of professional development leading to successful career. </a:t>
            </a:r>
            <a:endParaRPr/>
          </a:p>
          <a:p>
            <a:pPr algn="just">
              <a:lnSpc>
                <a:spcPct val="115000"/>
              </a:lnSpc>
            </a:pPr>
            <a:r>
              <a:rPr lang="en-IN" b="1">
                <a:solidFill>
                  <a:srgbClr val="000000"/>
                </a:solidFill>
                <a:latin typeface="Times New Roman"/>
                <a:ea typeface="Times New Roman"/>
              </a:rPr>
              <a:t>Mission Of The Institute</a:t>
            </a:r>
            <a:endParaRPr/>
          </a:p>
          <a:p>
            <a:pPr>
              <a:lnSpc>
                <a:spcPct val="150000"/>
              </a:lnSpc>
              <a:buFont typeface="Arial"/>
              <a:buChar char="•"/>
            </a:pPr>
            <a:r>
              <a:rPr lang="en-IN">
                <a:solidFill>
                  <a:srgbClr val="000000"/>
                </a:solidFill>
                <a:latin typeface="Times New Roman"/>
                <a:ea typeface="Calibri"/>
              </a:rPr>
              <a:t>To educate and train students in engineering and technology.</a:t>
            </a:r>
            <a:endParaRPr/>
          </a:p>
          <a:p>
            <a:pPr>
              <a:lnSpc>
                <a:spcPct val="150000"/>
              </a:lnSpc>
              <a:buFont typeface="Arial"/>
              <a:buChar char="•"/>
            </a:pPr>
            <a:r>
              <a:rPr lang="en-IN">
                <a:solidFill>
                  <a:srgbClr val="000000"/>
                </a:solidFill>
                <a:latin typeface="Times New Roman"/>
                <a:ea typeface="Calibri"/>
              </a:rPr>
              <a:t>To prepare them for successful employment in industry/business, self -enterprise, higher education by providing quality system based teaching and learning processes.</a:t>
            </a:r>
            <a:endParaRPr/>
          </a:p>
          <a:p>
            <a:pPr algn="just">
              <a:lnSpc>
                <a:spcPct val="150000"/>
              </a:lnSpc>
              <a:buFont typeface="Arial"/>
              <a:buChar char="•"/>
            </a:pPr>
            <a:r>
              <a:rPr lang="en-IN">
                <a:solidFill>
                  <a:srgbClr val="000000"/>
                </a:solidFill>
                <a:latin typeface="Times New Roman"/>
                <a:ea typeface="Calibri"/>
              </a:rPr>
              <a:t>To identify themselves as good individuals and responsible citizens.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CustomShape 1"/>
          <p:cNvSpPr/>
          <p:nvPr/>
        </p:nvSpPr>
        <p:spPr>
          <a:xfrm>
            <a:off x="685800" y="838080"/>
            <a:ext cx="8152920" cy="6062040"/>
          </a:xfrm>
          <a:prstGeom prst="rect">
            <a:avLst/>
          </a:prstGeom>
          <a:noFill/>
          <a:ln>
            <a:noFill/>
          </a:ln>
        </p:spPr>
        <p:txBody>
          <a:bodyPr lIns="90000" tIns="45000" rIns="90000" bIns="45000"/>
          <a:lstStyle/>
          <a:p>
            <a:pPr>
              <a:lnSpc>
                <a:spcPct val="100000"/>
              </a:lnSpc>
            </a:pPr>
            <a:r>
              <a:rPr lang="en-IN" sz="2800" u="sng">
                <a:solidFill>
                  <a:srgbClr val="FF0000"/>
                </a:solidFill>
                <a:latin typeface="Times New Roman"/>
                <a:ea typeface="Times New Roman"/>
              </a:rPr>
              <a:t>Definition of solid waste</a:t>
            </a:r>
            <a:endParaRPr/>
          </a:p>
          <a:p>
            <a:pPr>
              <a:lnSpc>
                <a:spcPct val="100000"/>
              </a:lnSpc>
            </a:pPr>
            <a:r>
              <a:rPr lang="en-IN" sz="2800" b="1">
                <a:solidFill>
                  <a:srgbClr val="000000"/>
                </a:solidFill>
                <a:latin typeface="Calibri"/>
                <a:ea typeface="Times New Roman"/>
              </a:rPr>
              <a:t>--- </a:t>
            </a:r>
            <a:r>
              <a:rPr lang="en-IN" sz="2800">
                <a:solidFill>
                  <a:srgbClr val="000000"/>
                </a:solidFill>
                <a:latin typeface="Calibri"/>
                <a:ea typeface="Times New Roman"/>
              </a:rPr>
              <a:t>Solid waste means discarded material including solid, liquid and semi solid resulting from domestic, Industrial, commercial, Agriculture and Mining operation.</a:t>
            </a:r>
            <a:endParaRPr/>
          </a:p>
          <a:p>
            <a:pPr>
              <a:lnSpc>
                <a:spcPct val="100000"/>
              </a:lnSpc>
            </a:pPr>
            <a:r>
              <a:rPr lang="en-IN" sz="2800" u="sng">
                <a:solidFill>
                  <a:srgbClr val="FF0000"/>
                </a:solidFill>
                <a:latin typeface="Calibri"/>
                <a:ea typeface="Times New Roman"/>
              </a:rPr>
              <a:t> Sources</a:t>
            </a:r>
            <a:r>
              <a:rPr lang="en-IN" sz="2800" u="sng">
                <a:solidFill>
                  <a:srgbClr val="FF0000"/>
                </a:solidFill>
                <a:latin typeface="Times New Roman"/>
                <a:ea typeface="Times New Roman"/>
              </a:rPr>
              <a:t> of solid waste</a:t>
            </a:r>
            <a:endParaRPr/>
          </a:p>
          <a:p>
            <a:pPr>
              <a:lnSpc>
                <a:spcPct val="100000"/>
              </a:lnSpc>
            </a:pPr>
            <a:r>
              <a:rPr lang="en-IN" sz="2800">
                <a:solidFill>
                  <a:srgbClr val="000000"/>
                </a:solidFill>
                <a:latin typeface="Calibri"/>
                <a:ea typeface="Times New Roman"/>
              </a:rPr>
              <a:t> Residential:</a:t>
            </a:r>
            <a:endParaRPr/>
          </a:p>
          <a:p>
            <a:pPr>
              <a:lnSpc>
                <a:spcPct val="100000"/>
              </a:lnSpc>
            </a:pPr>
            <a:r>
              <a:rPr lang="en-IN" sz="2800">
                <a:solidFill>
                  <a:srgbClr val="000000"/>
                </a:solidFill>
                <a:latin typeface="Calibri"/>
                <a:ea typeface="Times New Roman"/>
              </a:rPr>
              <a:t> Commercial:</a:t>
            </a:r>
            <a:endParaRPr/>
          </a:p>
          <a:p>
            <a:pPr>
              <a:lnSpc>
                <a:spcPct val="100000"/>
              </a:lnSpc>
            </a:pPr>
            <a:r>
              <a:rPr lang="en-IN" sz="2800">
                <a:solidFill>
                  <a:srgbClr val="000000"/>
                </a:solidFill>
                <a:latin typeface="Calibri"/>
                <a:ea typeface="Times New Roman"/>
              </a:rPr>
              <a:t> Institutional:</a:t>
            </a:r>
            <a:endParaRPr/>
          </a:p>
          <a:p>
            <a:pPr>
              <a:lnSpc>
                <a:spcPct val="100000"/>
              </a:lnSpc>
            </a:pPr>
            <a:r>
              <a:rPr lang="en-IN" sz="2800">
                <a:solidFill>
                  <a:srgbClr val="000000"/>
                </a:solidFill>
                <a:latin typeface="Calibri"/>
                <a:ea typeface="Times New Roman"/>
              </a:rPr>
              <a:t> Municipal:</a:t>
            </a:r>
            <a:endParaRPr/>
          </a:p>
          <a:p>
            <a:pPr>
              <a:lnSpc>
                <a:spcPct val="100000"/>
              </a:lnSpc>
            </a:pPr>
            <a:r>
              <a:rPr lang="en-IN" sz="2800">
                <a:solidFill>
                  <a:srgbClr val="000000"/>
                </a:solidFill>
                <a:latin typeface="Calibri"/>
                <a:ea typeface="Times New Roman"/>
              </a:rPr>
              <a:t> Industrial:</a:t>
            </a:r>
            <a:endParaRPr/>
          </a:p>
          <a:p>
            <a:pPr>
              <a:lnSpc>
                <a:spcPct val="100000"/>
              </a:lnSpc>
            </a:pPr>
            <a:r>
              <a:rPr lang="en-IN" sz="2800">
                <a:solidFill>
                  <a:srgbClr val="000000"/>
                </a:solidFill>
                <a:latin typeface="Calibri"/>
                <a:ea typeface="Times New Roman"/>
              </a:rPr>
              <a:t> Agricultural:</a:t>
            </a:r>
            <a:endParaRPr/>
          </a:p>
          <a:p>
            <a:pPr>
              <a:lnSpc>
                <a:spcPct val="100000"/>
              </a:lnSpc>
            </a:pPr>
            <a:r>
              <a:rPr lang="en-IN" sz="2800">
                <a:solidFill>
                  <a:srgbClr val="000000"/>
                </a:solidFill>
                <a:latin typeface="Calibri"/>
                <a:ea typeface="Times New Roman"/>
              </a:rPr>
              <a:t> Open areas: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CustomShape 1"/>
          <p:cNvSpPr/>
          <p:nvPr/>
        </p:nvSpPr>
        <p:spPr>
          <a:xfrm>
            <a:off x="762120" y="380880"/>
            <a:ext cx="7848360" cy="5881680"/>
          </a:xfrm>
          <a:prstGeom prst="rect">
            <a:avLst/>
          </a:prstGeom>
          <a:noFill/>
          <a:ln>
            <a:noFill/>
          </a:ln>
        </p:spPr>
        <p:txBody>
          <a:bodyPr lIns="90000" tIns="45000" rIns="90000" bIns="45000"/>
          <a:lstStyle/>
          <a:p>
            <a:pPr>
              <a:lnSpc>
                <a:spcPct val="100000"/>
              </a:lnSpc>
            </a:pPr>
            <a:endParaRPr/>
          </a:p>
          <a:p>
            <a:pPr>
              <a:lnSpc>
                <a:spcPct val="100000"/>
              </a:lnSpc>
            </a:pPr>
            <a:r>
              <a:rPr lang="en-IN" b="1">
                <a:solidFill>
                  <a:srgbClr val="000000"/>
                </a:solidFill>
                <a:latin typeface="Times New Roman"/>
              </a:rPr>
              <a:t>2. </a:t>
            </a:r>
            <a:r>
              <a:rPr lang="en-IN" b="1" i="1" u="sng">
                <a:solidFill>
                  <a:srgbClr val="FF0000"/>
                </a:solidFill>
                <a:latin typeface="Times New Roman"/>
              </a:rPr>
              <a:t>Oxidizing pyrolysis :----</a:t>
            </a:r>
            <a:endParaRPr/>
          </a:p>
          <a:p>
            <a:pPr>
              <a:lnSpc>
                <a:spcPct val="100000"/>
              </a:lnSpc>
            </a:pPr>
            <a:endParaRPr/>
          </a:p>
          <a:p>
            <a:pPr>
              <a:lnSpc>
                <a:spcPct val="100000"/>
              </a:lnSpc>
            </a:pPr>
            <a:r>
              <a:rPr lang="en-IN">
                <a:solidFill>
                  <a:srgbClr val="000000"/>
                </a:solidFill>
                <a:latin typeface="Wingdings"/>
              </a:rPr>
              <a:t> </a:t>
            </a:r>
            <a:r>
              <a:rPr lang="en-IN">
                <a:solidFill>
                  <a:srgbClr val="000000"/>
                </a:solidFill>
                <a:latin typeface="Times New Roman"/>
              </a:rPr>
              <a:t>It’s impossible to achieve a completely oxygen-free atmosphere. </a:t>
            </a:r>
            <a:endParaRPr/>
          </a:p>
          <a:p>
            <a:pPr>
              <a:lnSpc>
                <a:spcPct val="100000"/>
              </a:lnSpc>
            </a:pPr>
            <a:endParaRPr/>
          </a:p>
          <a:p>
            <a:pPr>
              <a:lnSpc>
                <a:spcPct val="100000"/>
              </a:lnSpc>
            </a:pPr>
            <a:r>
              <a:rPr lang="en-IN">
                <a:solidFill>
                  <a:srgbClr val="000000"/>
                </a:solidFill>
                <a:latin typeface="Wingdings"/>
              </a:rPr>
              <a:t> </a:t>
            </a:r>
            <a:r>
              <a:rPr lang="en-IN">
                <a:solidFill>
                  <a:srgbClr val="000000"/>
                </a:solidFill>
                <a:latin typeface="Times New Roman"/>
              </a:rPr>
              <a:t>Thus, a small amount of oxidation occurs. If volatile or semi-volatile materials </a:t>
            </a:r>
            <a:endParaRPr/>
          </a:p>
          <a:p>
            <a:pPr>
              <a:lnSpc>
                <a:spcPct val="100000"/>
              </a:lnSpc>
            </a:pPr>
            <a:endParaRPr/>
          </a:p>
          <a:p>
            <a:pPr>
              <a:lnSpc>
                <a:spcPct val="100000"/>
              </a:lnSpc>
            </a:pPr>
            <a:r>
              <a:rPr lang="en-IN">
                <a:solidFill>
                  <a:srgbClr val="000000"/>
                </a:solidFill>
                <a:latin typeface="Times New Roman"/>
              </a:rPr>
              <a:t>are present in the waste, thermal desorption will also occur. </a:t>
            </a:r>
            <a:endParaRPr/>
          </a:p>
          <a:p>
            <a:pPr>
              <a:lnSpc>
                <a:spcPct val="100000"/>
              </a:lnSpc>
            </a:pPr>
            <a:endParaRPr/>
          </a:p>
          <a:p>
            <a:pPr>
              <a:lnSpc>
                <a:spcPct val="100000"/>
              </a:lnSpc>
            </a:pPr>
            <a:r>
              <a:rPr lang="en-IN">
                <a:solidFill>
                  <a:srgbClr val="000000"/>
                </a:solidFill>
                <a:latin typeface="Wingdings"/>
              </a:rPr>
              <a:t> </a:t>
            </a:r>
            <a:r>
              <a:rPr lang="en-IN">
                <a:solidFill>
                  <a:srgbClr val="000000"/>
                </a:solidFill>
                <a:latin typeface="Times New Roman"/>
              </a:rPr>
              <a:t>Thermal decomposition of industrial waste by its partial burning or direct contact with end product of fuel combustion </a:t>
            </a:r>
            <a:endParaRPr/>
          </a:p>
          <a:p>
            <a:pPr>
              <a:lnSpc>
                <a:spcPct val="100000"/>
              </a:lnSpc>
            </a:pPr>
            <a:endParaRPr/>
          </a:p>
          <a:p>
            <a:pPr>
              <a:lnSpc>
                <a:spcPct val="100000"/>
              </a:lnSpc>
            </a:pPr>
            <a:r>
              <a:rPr lang="en-IN">
                <a:solidFill>
                  <a:srgbClr val="000000"/>
                </a:solidFill>
                <a:latin typeface="Times New Roman"/>
              </a:rPr>
              <a:t>This method is used for neutralization of most wastes including “inconvenient” ones for burning are present in the waste, thermal desorption will also occur. </a:t>
            </a:r>
            <a:endParaRPr/>
          </a:p>
          <a:p>
            <a:pPr>
              <a:lnSpc>
                <a:spcPct val="100000"/>
              </a:lnSpc>
            </a:pPr>
            <a:endParaRPr/>
          </a:p>
          <a:p>
            <a:pPr>
              <a:lnSpc>
                <a:spcPct val="100000"/>
              </a:lnSpc>
            </a:pPr>
            <a:r>
              <a:rPr lang="en-IN">
                <a:solidFill>
                  <a:srgbClr val="000000"/>
                </a:solidFill>
                <a:latin typeface="Wingdings"/>
              </a:rPr>
              <a:t> </a:t>
            </a:r>
            <a:r>
              <a:rPr lang="en-IN">
                <a:solidFill>
                  <a:srgbClr val="000000"/>
                </a:solidFill>
                <a:latin typeface="Times New Roman"/>
              </a:rPr>
              <a:t>Thermal decomposition of industrial waste by its partial burning or direct contact with end product of fuel combustion </a:t>
            </a:r>
            <a:endParaRPr/>
          </a:p>
          <a:p>
            <a:pPr>
              <a:lnSpc>
                <a:spcPct val="100000"/>
              </a:lnSpc>
            </a:pPr>
            <a:endParaRPr/>
          </a:p>
          <a:p>
            <a:pPr>
              <a:lnSpc>
                <a:spcPct val="100000"/>
              </a:lnSpc>
            </a:pPr>
            <a:r>
              <a:rPr lang="en-IN">
                <a:solidFill>
                  <a:srgbClr val="000000"/>
                </a:solidFill>
                <a:latin typeface="Wingdings"/>
              </a:rPr>
              <a:t> </a:t>
            </a:r>
            <a:r>
              <a:rPr lang="en-IN">
                <a:solidFill>
                  <a:srgbClr val="000000"/>
                </a:solidFill>
                <a:latin typeface="Times New Roman"/>
              </a:rPr>
              <a:t>This method is used for neutralization of most wastes including “inconvenient” ones for burning </a:t>
            </a:r>
            <a:endParaRPr/>
          </a:p>
          <a:p>
            <a:pPr>
              <a:lnSpc>
                <a:spcPct val="100000"/>
              </a:lnSpc>
            </a:pPr>
            <a:r>
              <a:rPr lang="en-IN">
                <a:solidFill>
                  <a:srgbClr val="000000"/>
                </a:solidFill>
                <a:latin typeface="Times New Roman"/>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 name="Picture 839"/>
          <p:cNvPicPr/>
          <p:nvPr/>
        </p:nvPicPr>
        <p:blipFill>
          <a:blip r:embed="rId2"/>
          <a:stretch>
            <a:fillRect/>
          </a:stretch>
        </p:blipFill>
        <p:spPr>
          <a:xfrm>
            <a:off x="1066680" y="1600200"/>
            <a:ext cx="7391520" cy="3124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CustomShape 1"/>
          <p:cNvSpPr/>
          <p:nvPr/>
        </p:nvSpPr>
        <p:spPr>
          <a:xfrm>
            <a:off x="990720" y="2101680"/>
            <a:ext cx="7009920" cy="5227920"/>
          </a:xfrm>
          <a:prstGeom prst="rect">
            <a:avLst/>
          </a:prstGeom>
          <a:noFill/>
          <a:ln>
            <a:noFill/>
          </a:ln>
        </p:spPr>
        <p:txBody>
          <a:bodyPr lIns="90000" tIns="45000" rIns="90000" bIns="45000"/>
          <a:lstStyle/>
          <a:p>
            <a:pPr>
              <a:lnSpc>
                <a:spcPct val="102000"/>
              </a:lnSpc>
            </a:pPr>
            <a:r>
              <a:rPr lang="en-IN" sz="2800" b="1" u="sng">
                <a:solidFill>
                  <a:srgbClr val="FF0000"/>
                </a:solidFill>
                <a:latin typeface="Calibri"/>
              </a:rPr>
              <a:t>Topic 4:  Special Types of Solid wastes</a:t>
            </a:r>
            <a:endParaRPr/>
          </a:p>
          <a:p>
            <a:pPr>
              <a:lnSpc>
                <a:spcPct val="102000"/>
              </a:lnSpc>
            </a:pPr>
            <a:endParaRPr/>
          </a:p>
          <a:p>
            <a:pPr>
              <a:lnSpc>
                <a:spcPct val="100000"/>
              </a:lnSpc>
            </a:pPr>
            <a:r>
              <a:rPr lang="en-IN" sz="2800">
                <a:solidFill>
                  <a:srgbClr val="000000"/>
                </a:solidFill>
                <a:latin typeface="Calibri"/>
                <a:ea typeface="Times New Roman"/>
              </a:rPr>
              <a:t>  1)List various types of special waste.</a:t>
            </a:r>
            <a:endParaRPr/>
          </a:p>
          <a:p>
            <a:pPr>
              <a:lnSpc>
                <a:spcPct val="100000"/>
              </a:lnSpc>
            </a:pPr>
            <a:r>
              <a:rPr lang="en-IN" sz="2800">
                <a:solidFill>
                  <a:srgbClr val="000000"/>
                </a:solidFill>
                <a:latin typeface="Calibri"/>
                <a:ea typeface="Times New Roman"/>
              </a:rPr>
              <a:t>  2)Describe  method  of  collection  and  disposal  of  biomedical  waste,  E- waste and industrial waste.</a:t>
            </a:r>
            <a:endParaRPr/>
          </a:p>
          <a:p>
            <a:pPr algn="ctr">
              <a:lnSpc>
                <a:spcPts val="423"/>
              </a:lnSpc>
            </a:pPr>
            <a:r>
              <a:rPr lang="en-IN" sz="2800">
                <a:solidFill>
                  <a:srgbClr val="000000"/>
                </a:solidFill>
                <a:latin typeface="Times New Roman"/>
                <a:ea typeface="Times New Roman"/>
              </a:rPr>
              <a:t>.</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CustomShape 1"/>
          <p:cNvSpPr/>
          <p:nvPr/>
        </p:nvSpPr>
        <p:spPr>
          <a:xfrm>
            <a:off x="1143000" y="762120"/>
            <a:ext cx="6781320" cy="5644800"/>
          </a:xfrm>
          <a:prstGeom prst="rect">
            <a:avLst/>
          </a:prstGeom>
          <a:noFill/>
          <a:ln>
            <a:noFill/>
          </a:ln>
        </p:spPr>
        <p:txBody>
          <a:bodyPr lIns="90000" tIns="45000" rIns="90000" bIns="45000"/>
          <a:lstStyle/>
          <a:p>
            <a:pPr>
              <a:lnSpc>
                <a:spcPct val="100000"/>
              </a:lnSpc>
            </a:pPr>
            <a:r>
              <a:rPr lang="en-IN" b="1">
                <a:solidFill>
                  <a:srgbClr val="000000"/>
                </a:solidFill>
                <a:latin typeface="Times New Roman"/>
                <a:ea typeface="Times New Roman"/>
              </a:rPr>
              <a:t>Content:</a:t>
            </a:r>
            <a:endParaRPr/>
          </a:p>
          <a:p>
            <a:pPr algn="ctr">
              <a:lnSpc>
                <a:spcPct val="100000"/>
              </a:lnSpc>
            </a:pPr>
            <a:r>
              <a:rPr lang="en-IN">
                <a:solidFill>
                  <a:srgbClr val="000000"/>
                </a:solidFill>
                <a:latin typeface="Times New Roman"/>
                <a:ea typeface="Times New Roman"/>
              </a:rPr>
              <a:t>4.1 Biomedical Waste ………………….. 06</a:t>
            </a:r>
            <a:endParaRPr/>
          </a:p>
          <a:p>
            <a:pPr>
              <a:lnSpc>
                <a:spcPct val="100000"/>
              </a:lnSpc>
            </a:pPr>
            <a:r>
              <a:rPr lang="en-IN">
                <a:solidFill>
                  <a:srgbClr val="000000"/>
                </a:solidFill>
                <a:latin typeface="Times New Roman"/>
                <a:ea typeface="Times New Roman"/>
              </a:rPr>
              <a:t>   Definition of  Biomedical Waste</a:t>
            </a:r>
            <a:endParaRPr/>
          </a:p>
          <a:p>
            <a:pPr>
              <a:lnSpc>
                <a:spcPct val="100000"/>
              </a:lnSpc>
            </a:pPr>
            <a:r>
              <a:rPr lang="en-IN">
                <a:solidFill>
                  <a:srgbClr val="000000"/>
                </a:solidFill>
                <a:latin typeface="Times New Roman"/>
                <a:ea typeface="Times New Roman"/>
              </a:rPr>
              <a:t>   Sources and generation of  Biomedical</a:t>
            </a:r>
            <a:endParaRPr/>
          </a:p>
          <a:p>
            <a:pPr>
              <a:lnSpc>
                <a:spcPct val="100000"/>
              </a:lnSpc>
            </a:pPr>
            <a:r>
              <a:rPr lang="en-IN">
                <a:solidFill>
                  <a:srgbClr val="000000"/>
                </a:solidFill>
                <a:latin typeface="Times New Roman"/>
                <a:ea typeface="Times New Roman"/>
              </a:rPr>
              <a:t>Waste</a:t>
            </a:r>
            <a:endParaRPr/>
          </a:p>
          <a:p>
            <a:pPr>
              <a:lnSpc>
                <a:spcPct val="100000"/>
              </a:lnSpc>
            </a:pPr>
            <a:r>
              <a:rPr lang="en-IN">
                <a:solidFill>
                  <a:srgbClr val="000000"/>
                </a:solidFill>
                <a:latin typeface="Times New Roman"/>
                <a:ea typeface="Times New Roman"/>
              </a:rPr>
              <a:t>   Classification of Biomedical Waste</a:t>
            </a:r>
            <a:endParaRPr/>
          </a:p>
          <a:p>
            <a:pPr algn="ctr">
              <a:lnSpc>
                <a:spcPct val="100000"/>
              </a:lnSpc>
            </a:pPr>
            <a:r>
              <a:rPr lang="en-IN">
                <a:solidFill>
                  <a:srgbClr val="000000"/>
                </a:solidFill>
                <a:latin typeface="Times New Roman"/>
                <a:ea typeface="Times New Roman"/>
              </a:rPr>
              <a:t>Management technologies.</a:t>
            </a:r>
            <a:endParaRPr/>
          </a:p>
          <a:p>
            <a:pPr>
              <a:lnSpc>
                <a:spcPct val="100000"/>
              </a:lnSpc>
            </a:pPr>
            <a:r>
              <a:rPr lang="en-IN">
                <a:solidFill>
                  <a:srgbClr val="000000"/>
                </a:solidFill>
                <a:latin typeface="Times New Roman"/>
                <a:ea typeface="Times New Roman"/>
              </a:rPr>
              <a:t>4.2 E-waste ………………………………..06</a:t>
            </a:r>
            <a:endParaRPr/>
          </a:p>
          <a:p>
            <a:pPr>
              <a:lnSpc>
                <a:spcPct val="100000"/>
              </a:lnSpc>
            </a:pPr>
            <a:r>
              <a:rPr lang="en-IN">
                <a:solidFill>
                  <a:srgbClr val="000000"/>
                </a:solidFill>
                <a:latin typeface="Times New Roman"/>
                <a:ea typeface="Times New Roman"/>
              </a:rPr>
              <a:t>   Definition of  E- waste</a:t>
            </a:r>
            <a:endParaRPr/>
          </a:p>
          <a:p>
            <a:pPr>
              <a:lnSpc>
                <a:spcPct val="100000"/>
              </a:lnSpc>
            </a:pPr>
            <a:r>
              <a:rPr lang="en-IN">
                <a:solidFill>
                  <a:srgbClr val="000000"/>
                </a:solidFill>
                <a:latin typeface="Times New Roman"/>
                <a:ea typeface="Times New Roman"/>
              </a:rPr>
              <a:t>   Varieties of E- waste</a:t>
            </a:r>
            <a:endParaRPr/>
          </a:p>
          <a:p>
            <a:pPr>
              <a:lnSpc>
                <a:spcPct val="100000"/>
              </a:lnSpc>
            </a:pPr>
            <a:r>
              <a:rPr lang="en-IN">
                <a:solidFill>
                  <a:srgbClr val="000000"/>
                </a:solidFill>
                <a:latin typeface="Times New Roman"/>
                <a:ea typeface="Times New Roman"/>
              </a:rPr>
              <a:t>   Dangers of E- waste</a:t>
            </a:r>
            <a:endParaRPr/>
          </a:p>
          <a:p>
            <a:pPr>
              <a:lnSpc>
                <a:spcPct val="100000"/>
              </a:lnSpc>
            </a:pPr>
            <a:r>
              <a:rPr lang="en-IN">
                <a:solidFill>
                  <a:srgbClr val="000000"/>
                </a:solidFill>
                <a:latin typeface="Times New Roman"/>
                <a:ea typeface="Times New Roman"/>
              </a:rPr>
              <a:t>   Disposal of E- waste</a:t>
            </a:r>
            <a:endParaRPr/>
          </a:p>
          <a:p>
            <a:pPr>
              <a:lnSpc>
                <a:spcPct val="100000"/>
              </a:lnSpc>
            </a:pPr>
            <a:r>
              <a:rPr lang="en-IN">
                <a:solidFill>
                  <a:srgbClr val="000000"/>
                </a:solidFill>
                <a:latin typeface="Times New Roman"/>
                <a:ea typeface="Times New Roman"/>
              </a:rPr>
              <a:t>   Recycling of E- waste</a:t>
            </a:r>
            <a:endParaRPr/>
          </a:p>
          <a:p>
            <a:pPr algn="ctr">
              <a:lnSpc>
                <a:spcPct val="100000"/>
              </a:lnSpc>
            </a:pPr>
            <a:r>
              <a:rPr lang="en-IN">
                <a:solidFill>
                  <a:srgbClr val="000000"/>
                </a:solidFill>
                <a:latin typeface="Times New Roman"/>
                <a:ea typeface="Times New Roman"/>
              </a:rPr>
              <a:t>4.3 Industrial waste ……………………….06</a:t>
            </a:r>
            <a:endParaRPr/>
          </a:p>
          <a:p>
            <a:pPr>
              <a:lnSpc>
                <a:spcPct val="100000"/>
              </a:lnSpc>
            </a:pPr>
            <a:r>
              <a:rPr lang="en-IN">
                <a:solidFill>
                  <a:srgbClr val="000000"/>
                </a:solidFill>
                <a:latin typeface="Times New Roman"/>
                <a:ea typeface="Times New Roman"/>
              </a:rPr>
              <a:t>   Variety of industrial waste</a:t>
            </a:r>
            <a:endParaRPr/>
          </a:p>
          <a:p>
            <a:pPr>
              <a:lnSpc>
                <a:spcPct val="100000"/>
              </a:lnSpc>
            </a:pPr>
            <a:r>
              <a:rPr lang="en-IN">
                <a:solidFill>
                  <a:srgbClr val="000000"/>
                </a:solidFill>
                <a:latin typeface="Times New Roman"/>
                <a:ea typeface="Times New Roman"/>
              </a:rPr>
              <a:t>   Collection of disposal of industrial waste</a:t>
            </a:r>
            <a:endParaRPr/>
          </a:p>
          <a:p>
            <a:pPr>
              <a:lnSpc>
                <a:spcPct val="100000"/>
              </a:lnSpc>
            </a:pPr>
            <a:r>
              <a:rPr lang="en-IN">
                <a:solidFill>
                  <a:srgbClr val="000000"/>
                </a:solidFill>
                <a:latin typeface="Times New Roman"/>
                <a:ea typeface="Times New Roman"/>
              </a:rPr>
              <a:t>   Control measures of industrial waste.</a:t>
            </a:r>
            <a:endParaRPr/>
          </a:p>
          <a:p>
            <a:pPr>
              <a:lnSpc>
                <a:spcPct val="100000"/>
              </a:lnSpc>
            </a:pPr>
            <a:r>
              <a:rPr lang="en-IN">
                <a:solidFill>
                  <a:srgbClr val="000000"/>
                </a:solidFill>
                <a:latin typeface="Times New Roman"/>
                <a:ea typeface="Times New Roman"/>
              </a:rPr>
              <a:t>   Recycling of industrial waste.</a:t>
            </a:r>
            <a:endParaRPr/>
          </a:p>
          <a:p>
            <a:pPr>
              <a:lnSpc>
                <a:spcPct val="100000"/>
              </a:lnSpc>
            </a:pPr>
            <a:r>
              <a:rPr lang="en-IN">
                <a:solidFill>
                  <a:srgbClr val="000000"/>
                </a:solidFill>
                <a:latin typeface="Times New Roman"/>
                <a:ea typeface="Times New Roman"/>
              </a:rPr>
              <a:t>4.4 Biomedical waste ……………………..06</a:t>
            </a:r>
            <a:endParaRPr/>
          </a:p>
          <a:p>
            <a:pPr>
              <a:lnSpc>
                <a:spcPct val="100000"/>
              </a:lnSpc>
            </a:pPr>
            <a:r>
              <a:rPr lang="en-IN">
                <a:solidFill>
                  <a:srgbClr val="000000"/>
                </a:solidFill>
                <a:latin typeface="Times New Roman"/>
                <a:ea typeface="Times New Roman"/>
              </a:rPr>
              <a:t>Biomedical waste management &amp; handling as per rule 1998.</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CustomShape 1"/>
          <p:cNvSpPr/>
          <p:nvPr/>
        </p:nvSpPr>
        <p:spPr>
          <a:xfrm>
            <a:off x="762120" y="609480"/>
            <a:ext cx="7162560" cy="4021920"/>
          </a:xfrm>
          <a:prstGeom prst="rect">
            <a:avLst/>
          </a:prstGeom>
          <a:noFill/>
          <a:ln>
            <a:noFill/>
          </a:ln>
        </p:spPr>
        <p:txBody>
          <a:bodyPr lIns="90000" tIns="45000" rIns="90000" bIns="45000"/>
          <a:lstStyle/>
          <a:p>
            <a:pPr>
              <a:lnSpc>
                <a:spcPct val="100000"/>
              </a:lnSpc>
            </a:pPr>
            <a:endParaRPr/>
          </a:p>
          <a:p>
            <a:pPr>
              <a:lnSpc>
                <a:spcPct val="100000"/>
              </a:lnSpc>
            </a:pPr>
            <a:r>
              <a:rPr lang="en-IN" sz="2000" b="1" u="sng">
                <a:solidFill>
                  <a:srgbClr val="FF0000"/>
                </a:solidFill>
                <a:latin typeface="Calibri"/>
              </a:rPr>
              <a:t>Biomedical waste. </a:t>
            </a:r>
            <a:endParaRPr/>
          </a:p>
          <a:p>
            <a:pPr>
              <a:lnSpc>
                <a:spcPct val="100000"/>
              </a:lnSpc>
            </a:pPr>
            <a:endParaRPr/>
          </a:p>
          <a:p>
            <a:pPr>
              <a:lnSpc>
                <a:spcPct val="100000"/>
              </a:lnSpc>
            </a:pPr>
            <a:r>
              <a:rPr lang="en-IN">
                <a:solidFill>
                  <a:srgbClr val="000000"/>
                </a:solidFill>
                <a:latin typeface="Times New Roman"/>
              </a:rPr>
              <a:t> </a:t>
            </a:r>
            <a:r>
              <a:rPr lang="en-IN" b="1">
                <a:solidFill>
                  <a:srgbClr val="000000"/>
                </a:solidFill>
                <a:latin typeface="Times New Roman"/>
              </a:rPr>
              <a:t>This is </a:t>
            </a:r>
            <a:r>
              <a:rPr lang="en-IN">
                <a:solidFill>
                  <a:srgbClr val="000000"/>
                </a:solidFill>
                <a:latin typeface="Times New Roman"/>
              </a:rPr>
              <a:t>medical waste </a:t>
            </a:r>
            <a:r>
              <a:rPr lang="en-IN" b="1">
                <a:solidFill>
                  <a:srgbClr val="000000"/>
                </a:solidFill>
                <a:latin typeface="Times New Roman"/>
              </a:rPr>
              <a:t>and </a:t>
            </a:r>
            <a:r>
              <a:rPr lang="en-IN">
                <a:solidFill>
                  <a:srgbClr val="000000"/>
                </a:solidFill>
                <a:latin typeface="Times New Roman"/>
              </a:rPr>
              <a:t>includes all infectious waste, hazardous (including low-level radioactive wastes), and any other wastes that are generated from all types of health care institutions, including hospitals, clinics, doctor’s (including dental and veterinary) offices and medical laboratories. 	</a:t>
            </a:r>
            <a:endParaRPr/>
          </a:p>
          <a:p>
            <a:pPr>
              <a:lnSpc>
                <a:spcPct val="100000"/>
              </a:lnSpc>
            </a:pPr>
            <a:endParaRPr/>
          </a:p>
          <a:p>
            <a:pPr>
              <a:lnSpc>
                <a:spcPct val="100000"/>
              </a:lnSpc>
            </a:pPr>
            <a:r>
              <a:rPr lang="en-IN">
                <a:solidFill>
                  <a:srgbClr val="000000"/>
                </a:solidFill>
                <a:latin typeface="Calibri"/>
              </a:rPr>
              <a:t>Bio-medical waste means any solid and or liquid waste including its</a:t>
            </a:r>
            <a:endParaRPr/>
          </a:p>
          <a:p>
            <a:pPr>
              <a:lnSpc>
                <a:spcPct val="100000"/>
              </a:lnSpc>
            </a:pPr>
            <a:r>
              <a:rPr lang="en-IN">
                <a:solidFill>
                  <a:srgbClr val="000000"/>
                </a:solidFill>
                <a:latin typeface="Calibri"/>
              </a:rPr>
              <a:t>container and any intermediate product, which is generated during the diagnosis, treatment of human beings or animals or in research and testing.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CustomShape 1"/>
          <p:cNvSpPr/>
          <p:nvPr/>
        </p:nvSpPr>
        <p:spPr>
          <a:xfrm>
            <a:off x="304920" y="304920"/>
            <a:ext cx="8381520" cy="5698800"/>
          </a:xfrm>
          <a:prstGeom prst="rect">
            <a:avLst/>
          </a:prstGeom>
          <a:noFill/>
          <a:ln>
            <a:noFill/>
          </a:ln>
        </p:spPr>
        <p:txBody>
          <a:bodyPr lIns="90000" tIns="45000" rIns="90000" bIns="45000"/>
          <a:lstStyle/>
          <a:p>
            <a:pPr>
              <a:lnSpc>
                <a:spcPct val="100000"/>
              </a:lnSpc>
            </a:pPr>
            <a:endParaRPr/>
          </a:p>
          <a:p>
            <a:pPr algn="ctr">
              <a:lnSpc>
                <a:spcPct val="100000"/>
              </a:lnSpc>
            </a:pPr>
            <a:r>
              <a:rPr lang="en-IN" sz="2400" b="1" u="sng">
                <a:solidFill>
                  <a:srgbClr val="FF0000"/>
                </a:solidFill>
                <a:latin typeface="Times New Roman"/>
              </a:rPr>
              <a:t>Sources and generation of bio-medical waste</a:t>
            </a:r>
            <a:endParaRPr/>
          </a:p>
          <a:p>
            <a:pPr>
              <a:lnSpc>
                <a:spcPct val="100000"/>
              </a:lnSpc>
            </a:pPr>
            <a:endParaRPr/>
          </a:p>
          <a:p>
            <a:pPr>
              <a:lnSpc>
                <a:spcPct val="100000"/>
              </a:lnSpc>
            </a:pPr>
            <a:r>
              <a:rPr lang="en-IN">
                <a:solidFill>
                  <a:srgbClr val="000000"/>
                </a:solidFill>
                <a:latin typeface="Calibri"/>
              </a:rPr>
              <a:t>                   1) Waste generated by hospitals. </a:t>
            </a:r>
            <a:endParaRPr/>
          </a:p>
          <a:p>
            <a:pPr>
              <a:lnSpc>
                <a:spcPct val="100000"/>
              </a:lnSpc>
            </a:pPr>
            <a:endParaRPr/>
          </a:p>
          <a:p>
            <a:pPr>
              <a:lnSpc>
                <a:spcPct val="100000"/>
              </a:lnSpc>
            </a:pPr>
            <a:r>
              <a:rPr lang="en-IN">
                <a:solidFill>
                  <a:srgbClr val="000000"/>
                </a:solidFill>
                <a:latin typeface="Calibri"/>
              </a:rPr>
              <a:t>                  2)  Waste generated by nursing homes. </a:t>
            </a:r>
            <a:endParaRPr/>
          </a:p>
          <a:p>
            <a:pPr>
              <a:lnSpc>
                <a:spcPct val="100000"/>
              </a:lnSpc>
            </a:pPr>
            <a:endParaRPr/>
          </a:p>
          <a:p>
            <a:pPr>
              <a:lnSpc>
                <a:spcPct val="100000"/>
              </a:lnSpc>
            </a:pPr>
            <a:r>
              <a:rPr lang="en-IN">
                <a:solidFill>
                  <a:srgbClr val="000000"/>
                </a:solidFill>
                <a:latin typeface="Calibri"/>
              </a:rPr>
              <a:t>                  3) Waste generated by funeral homes. </a:t>
            </a:r>
            <a:endParaRPr/>
          </a:p>
          <a:p>
            <a:pPr>
              <a:lnSpc>
                <a:spcPct val="100000"/>
              </a:lnSpc>
            </a:pPr>
            <a:endParaRPr/>
          </a:p>
          <a:p>
            <a:pPr>
              <a:lnSpc>
                <a:spcPct val="100000"/>
              </a:lnSpc>
            </a:pPr>
            <a:r>
              <a:rPr lang="en-IN">
                <a:solidFill>
                  <a:srgbClr val="000000"/>
                </a:solidFill>
                <a:latin typeface="Calibri"/>
              </a:rPr>
              <a:t>                  4)  Waste generated by clinics. </a:t>
            </a:r>
            <a:endParaRPr/>
          </a:p>
          <a:p>
            <a:pPr>
              <a:lnSpc>
                <a:spcPct val="100000"/>
              </a:lnSpc>
            </a:pPr>
            <a:endParaRPr/>
          </a:p>
          <a:p>
            <a:pPr>
              <a:lnSpc>
                <a:spcPct val="100000"/>
              </a:lnSpc>
            </a:pPr>
            <a:r>
              <a:rPr lang="en-IN">
                <a:solidFill>
                  <a:srgbClr val="000000"/>
                </a:solidFill>
                <a:latin typeface="Calibri"/>
              </a:rPr>
              <a:t>                  5) Waste generated by dentist clinic. </a:t>
            </a:r>
            <a:endParaRPr/>
          </a:p>
          <a:p>
            <a:pPr>
              <a:lnSpc>
                <a:spcPct val="100000"/>
              </a:lnSpc>
            </a:pPr>
            <a:endParaRPr/>
          </a:p>
          <a:p>
            <a:pPr>
              <a:lnSpc>
                <a:spcPct val="100000"/>
              </a:lnSpc>
            </a:pPr>
            <a:r>
              <a:rPr lang="en-IN">
                <a:solidFill>
                  <a:srgbClr val="000000"/>
                </a:solidFill>
                <a:latin typeface="Calibri"/>
              </a:rPr>
              <a:t>                  6)  Waste generated by blood bank. </a:t>
            </a:r>
            <a:endParaRPr/>
          </a:p>
          <a:p>
            <a:pPr>
              <a:lnSpc>
                <a:spcPct val="100000"/>
              </a:lnSpc>
            </a:pPr>
            <a:endParaRPr/>
          </a:p>
          <a:p>
            <a:pPr>
              <a:lnSpc>
                <a:spcPct val="100000"/>
              </a:lnSpc>
            </a:pPr>
            <a:r>
              <a:rPr lang="en-IN">
                <a:solidFill>
                  <a:srgbClr val="000000"/>
                </a:solidFill>
                <a:latin typeface="Calibri"/>
              </a:rPr>
              <a:t>                  7 ) Waste generated by pathological laboratory. </a:t>
            </a:r>
            <a:endParaRPr/>
          </a:p>
          <a:p>
            <a:pPr>
              <a:lnSpc>
                <a:spcPct val="100000"/>
              </a:lnSpc>
            </a:pPr>
            <a:endParaRPr/>
          </a:p>
          <a:p>
            <a:pPr>
              <a:lnSpc>
                <a:spcPct val="100000"/>
              </a:lnSpc>
            </a:pPr>
            <a:r>
              <a:rPr lang="en-IN">
                <a:solidFill>
                  <a:srgbClr val="000000"/>
                </a:solidFill>
                <a:latin typeface="Calibri"/>
              </a:rPr>
              <a:t>                  8) Waste generated by pharmacies </a:t>
            </a:r>
            <a:endParaRPr/>
          </a:p>
          <a:p>
            <a:pPr>
              <a:lnSpc>
                <a:spcPct val="100000"/>
              </a:lnSpc>
            </a:pPr>
            <a:r>
              <a:rPr lang="en-IN">
                <a:solidFill>
                  <a:srgbClr val="000000"/>
                </a:solidFill>
                <a:latin typeface="Calibri"/>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CustomShape 1"/>
          <p:cNvSpPr/>
          <p:nvPr/>
        </p:nvSpPr>
        <p:spPr>
          <a:xfrm>
            <a:off x="609480" y="380880"/>
            <a:ext cx="7772040" cy="5883120"/>
          </a:xfrm>
          <a:prstGeom prst="rect">
            <a:avLst/>
          </a:prstGeom>
          <a:noFill/>
          <a:ln>
            <a:noFill/>
          </a:ln>
        </p:spPr>
        <p:txBody>
          <a:bodyPr lIns="90000" tIns="45000" rIns="90000" bIns="45000"/>
          <a:lstStyle/>
          <a:p>
            <a:pPr>
              <a:lnSpc>
                <a:spcPct val="100000"/>
              </a:lnSpc>
            </a:pPr>
            <a:r>
              <a:rPr lang="en-IN" sz="2000" b="1" i="1" u="sng">
                <a:solidFill>
                  <a:srgbClr val="FF0000"/>
                </a:solidFill>
                <a:latin typeface="Times New Roman"/>
              </a:rPr>
              <a:t>Components of biomedical waste</a:t>
            </a:r>
            <a:endParaRPr/>
          </a:p>
          <a:p>
            <a:pPr>
              <a:lnSpc>
                <a:spcPct val="100000"/>
              </a:lnSpc>
            </a:pPr>
            <a:r>
              <a:rPr lang="en-IN" sz="2000">
                <a:solidFill>
                  <a:srgbClr val="000000"/>
                </a:solidFill>
                <a:latin typeface="Calibri"/>
              </a:rPr>
              <a:t>Following are the components of biomedical waste:</a:t>
            </a:r>
            <a:endParaRPr/>
          </a:p>
          <a:p>
            <a:pPr>
              <a:lnSpc>
                <a:spcPct val="100000"/>
              </a:lnSpc>
            </a:pPr>
            <a:r>
              <a:rPr lang="en-IN" sz="2000">
                <a:solidFill>
                  <a:srgbClr val="000000"/>
                </a:solidFill>
                <a:latin typeface="Calibri"/>
              </a:rPr>
              <a:t>1) Human anatomical waste (tissues, organ, body parts etc)</a:t>
            </a:r>
            <a:endParaRPr/>
          </a:p>
          <a:p>
            <a:pPr>
              <a:lnSpc>
                <a:spcPct val="100000"/>
              </a:lnSpc>
            </a:pPr>
            <a:r>
              <a:rPr lang="en-IN" sz="2000">
                <a:solidFill>
                  <a:srgbClr val="000000"/>
                </a:solidFill>
                <a:latin typeface="Calibri"/>
              </a:rPr>
              <a:t>2) Animal waste ( as above, generated during research/ experimentation, from  veterinary hospital etc)</a:t>
            </a:r>
            <a:endParaRPr/>
          </a:p>
          <a:p>
            <a:pPr>
              <a:lnSpc>
                <a:spcPct val="100000"/>
              </a:lnSpc>
            </a:pPr>
            <a:r>
              <a:rPr lang="en-IN" sz="2000">
                <a:solidFill>
                  <a:srgbClr val="000000"/>
                </a:solidFill>
                <a:latin typeface="Calibri"/>
              </a:rPr>
              <a:t>3) Microbiological and biotechnological waste such as laboratory cultures, microorganisms, human and animal cell cultures, toxins etc.</a:t>
            </a:r>
            <a:endParaRPr/>
          </a:p>
          <a:p>
            <a:pPr>
              <a:lnSpc>
                <a:spcPct val="100000"/>
              </a:lnSpc>
            </a:pPr>
            <a:r>
              <a:rPr lang="en-IN" sz="2000">
                <a:solidFill>
                  <a:srgbClr val="000000"/>
                </a:solidFill>
                <a:latin typeface="Calibri"/>
              </a:rPr>
              <a:t>4) Waste sharps, such as hypodermic needles, syringes, scalpels, broken glass etc.</a:t>
            </a:r>
            <a:endParaRPr/>
          </a:p>
          <a:p>
            <a:pPr>
              <a:lnSpc>
                <a:spcPct val="100000"/>
              </a:lnSpc>
            </a:pPr>
            <a:r>
              <a:rPr lang="en-IN" sz="2000">
                <a:solidFill>
                  <a:srgbClr val="000000"/>
                </a:solidFill>
                <a:latin typeface="Calibri"/>
              </a:rPr>
              <a:t>5) Discarded medicines and cyto-toxic drugs.</a:t>
            </a:r>
            <a:endParaRPr/>
          </a:p>
          <a:p>
            <a:pPr>
              <a:lnSpc>
                <a:spcPct val="100000"/>
              </a:lnSpc>
            </a:pPr>
            <a:r>
              <a:rPr lang="en-IN" sz="2000">
                <a:solidFill>
                  <a:srgbClr val="000000"/>
                </a:solidFill>
                <a:latin typeface="Calibri"/>
              </a:rPr>
              <a:t>6) Soiled waste such as dressing, bandages, plaster casts, material contaminated  with blood etc.</a:t>
            </a:r>
            <a:endParaRPr/>
          </a:p>
          <a:p>
            <a:pPr>
              <a:lnSpc>
                <a:spcPct val="100000"/>
              </a:lnSpc>
            </a:pPr>
            <a:r>
              <a:rPr lang="en-IN" sz="2000">
                <a:solidFill>
                  <a:srgbClr val="000000"/>
                </a:solidFill>
                <a:latin typeface="Calibri"/>
              </a:rPr>
              <a:t>7) Solid waste ( disposal items like tubes, catheters etc excluding sharps)</a:t>
            </a:r>
            <a:endParaRPr/>
          </a:p>
          <a:p>
            <a:pPr>
              <a:lnSpc>
                <a:spcPct val="100000"/>
              </a:lnSpc>
            </a:pPr>
            <a:r>
              <a:rPr lang="en-IN" sz="2000">
                <a:solidFill>
                  <a:srgbClr val="000000"/>
                </a:solidFill>
                <a:latin typeface="Calibri"/>
              </a:rPr>
              <a:t>8) Liquid waste generated from any of the infected area.</a:t>
            </a:r>
            <a:endParaRPr/>
          </a:p>
          <a:p>
            <a:pPr>
              <a:lnSpc>
                <a:spcPct val="100000"/>
              </a:lnSpc>
            </a:pPr>
            <a:r>
              <a:rPr lang="en-IN" sz="2000">
                <a:solidFill>
                  <a:srgbClr val="000000"/>
                </a:solidFill>
                <a:latin typeface="Calibri"/>
              </a:rPr>
              <a:t>9) Incineration ash</a:t>
            </a:r>
            <a:endParaRPr/>
          </a:p>
          <a:p>
            <a:pPr>
              <a:lnSpc>
                <a:spcPct val="100000"/>
              </a:lnSpc>
            </a:pPr>
            <a:r>
              <a:rPr lang="en-IN" sz="2000">
                <a:solidFill>
                  <a:srgbClr val="000000"/>
                </a:solidFill>
                <a:latin typeface="Calibri"/>
              </a:rPr>
              <a:t>10) Chemical waste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CustomShape 1"/>
          <p:cNvSpPr/>
          <p:nvPr/>
        </p:nvSpPr>
        <p:spPr>
          <a:xfrm>
            <a:off x="914400" y="685800"/>
            <a:ext cx="7467120" cy="582840"/>
          </a:xfrm>
          <a:prstGeom prst="rect">
            <a:avLst/>
          </a:prstGeom>
          <a:noFill/>
          <a:ln>
            <a:noFill/>
          </a:ln>
        </p:spPr>
        <p:txBody>
          <a:bodyPr lIns="90000" tIns="45000" rIns="90000" bIns="45000"/>
          <a:lstStyle/>
          <a:p>
            <a:pPr>
              <a:lnSpc>
                <a:spcPct val="100000"/>
              </a:lnSpc>
            </a:pPr>
            <a:r>
              <a:rPr lang="en-IN">
                <a:solidFill>
                  <a:srgbClr val="000000"/>
                </a:solidFill>
                <a:latin typeface="Times New Roman"/>
                <a:ea typeface="Times New Roman"/>
              </a:rPr>
              <a:t>Classification of Biomedical Waste  Management technologies.</a:t>
            </a:r>
            <a:endParaRPr/>
          </a:p>
          <a:p>
            <a:pPr>
              <a:lnSpc>
                <a:spcPct val="100000"/>
              </a:lnSpc>
            </a:pPr>
            <a:endParaRPr/>
          </a:p>
        </p:txBody>
      </p:sp>
      <p:pic>
        <p:nvPicPr>
          <p:cNvPr id="847" name="Picture 2"/>
          <p:cNvPicPr/>
          <p:nvPr/>
        </p:nvPicPr>
        <p:blipFill>
          <a:blip r:embed="rId2"/>
          <a:stretch>
            <a:fillRect/>
          </a:stretch>
        </p:blipFill>
        <p:spPr>
          <a:xfrm>
            <a:off x="1219320" y="1562040"/>
            <a:ext cx="6705360" cy="4762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CustomShape 1"/>
          <p:cNvSpPr/>
          <p:nvPr/>
        </p:nvSpPr>
        <p:spPr>
          <a:xfrm>
            <a:off x="380880" y="304920"/>
            <a:ext cx="8152920" cy="6124320"/>
          </a:xfrm>
          <a:prstGeom prst="rect">
            <a:avLst/>
          </a:prstGeom>
          <a:noFill/>
          <a:ln>
            <a:noFill/>
          </a:ln>
        </p:spPr>
        <p:txBody>
          <a:bodyPr lIns="90000" tIns="45000" rIns="90000" bIns="45000"/>
          <a:lstStyle/>
          <a:p>
            <a:pPr>
              <a:lnSpc>
                <a:spcPct val="100000"/>
              </a:lnSpc>
            </a:pPr>
            <a:r>
              <a:rPr lang="en-IN" sz="2800" b="1" i="1" u="sng">
                <a:solidFill>
                  <a:srgbClr val="FF0000"/>
                </a:solidFill>
                <a:latin typeface="Times New Roman"/>
              </a:rPr>
              <a:t>Objectives of Biomedical waste management.</a:t>
            </a:r>
            <a:endParaRPr/>
          </a:p>
          <a:p>
            <a:pPr>
              <a:lnSpc>
                <a:spcPct val="100000"/>
              </a:lnSpc>
            </a:pPr>
            <a:endParaRPr/>
          </a:p>
          <a:p>
            <a:pPr>
              <a:lnSpc>
                <a:spcPct val="100000"/>
              </a:lnSpc>
            </a:pPr>
            <a:r>
              <a:rPr lang="en-IN" sz="2400">
                <a:solidFill>
                  <a:srgbClr val="000000"/>
                </a:solidFill>
                <a:latin typeface="Calibri"/>
              </a:rPr>
              <a:t>1)   Define Medical Waste, Regulated Medical Waste and  </a:t>
            </a:r>
            <a:endParaRPr/>
          </a:p>
          <a:p>
            <a:pPr>
              <a:lnSpc>
                <a:spcPct val="100000"/>
              </a:lnSpc>
            </a:pPr>
            <a:r>
              <a:rPr lang="en-IN" sz="2400">
                <a:solidFill>
                  <a:srgbClr val="000000"/>
                </a:solidFill>
                <a:latin typeface="Calibri"/>
              </a:rPr>
              <a:t>      Infectious Waste.</a:t>
            </a:r>
            <a:endParaRPr/>
          </a:p>
          <a:p>
            <a:pPr>
              <a:lnSpc>
                <a:spcPct val="100000"/>
              </a:lnSpc>
            </a:pPr>
            <a:r>
              <a:rPr lang="en-IN" sz="2400">
                <a:solidFill>
                  <a:srgbClr val="000000"/>
                </a:solidFill>
                <a:latin typeface="Calibri"/>
              </a:rPr>
              <a:t>2)   Discuss the Regulations Applicable to Medical Waste.</a:t>
            </a:r>
            <a:endParaRPr/>
          </a:p>
          <a:p>
            <a:pPr>
              <a:lnSpc>
                <a:spcPct val="100000"/>
              </a:lnSpc>
            </a:pPr>
            <a:r>
              <a:rPr lang="en-IN" sz="2400">
                <a:solidFill>
                  <a:srgbClr val="000000"/>
                </a:solidFill>
                <a:latin typeface="Calibri"/>
              </a:rPr>
              <a:t>3)   Discuss the Components of an Infectious Waste  </a:t>
            </a:r>
            <a:endParaRPr/>
          </a:p>
          <a:p>
            <a:pPr>
              <a:lnSpc>
                <a:spcPct val="100000"/>
              </a:lnSpc>
            </a:pPr>
            <a:r>
              <a:rPr lang="en-IN" sz="2400">
                <a:solidFill>
                  <a:srgbClr val="000000"/>
                </a:solidFill>
                <a:latin typeface="Calibri"/>
              </a:rPr>
              <a:t>        Management Plan.</a:t>
            </a:r>
            <a:endParaRPr/>
          </a:p>
          <a:p>
            <a:pPr>
              <a:lnSpc>
                <a:spcPct val="100000"/>
              </a:lnSpc>
            </a:pPr>
            <a:r>
              <a:rPr lang="en-IN" sz="2400">
                <a:solidFill>
                  <a:srgbClr val="000000"/>
                </a:solidFill>
                <a:latin typeface="Calibri"/>
              </a:rPr>
              <a:t>4)   Outline an Exposure Control Plan.</a:t>
            </a:r>
            <a:endParaRPr/>
          </a:p>
          <a:p>
            <a:pPr>
              <a:lnSpc>
                <a:spcPct val="100000"/>
              </a:lnSpc>
            </a:pPr>
            <a:r>
              <a:rPr lang="en-IN" sz="2400">
                <a:solidFill>
                  <a:srgbClr val="000000"/>
                </a:solidFill>
                <a:latin typeface="Calibri"/>
              </a:rPr>
              <a:t>5)   Discuss Steps to take if exposed to Infectious Waste.</a:t>
            </a:r>
            <a:endParaRPr/>
          </a:p>
          <a:p>
            <a:pPr>
              <a:lnSpc>
                <a:spcPct val="100000"/>
              </a:lnSpc>
            </a:pPr>
            <a:r>
              <a:rPr lang="en-IN" sz="2400">
                <a:solidFill>
                  <a:srgbClr val="000000"/>
                </a:solidFill>
                <a:latin typeface="Calibri"/>
              </a:rPr>
              <a:t>6)   Discuss the Problem of Mercury.</a:t>
            </a:r>
            <a:endParaRPr/>
          </a:p>
          <a:p>
            <a:pPr>
              <a:lnSpc>
                <a:spcPct val="100000"/>
              </a:lnSpc>
            </a:pPr>
            <a:r>
              <a:rPr lang="en-IN" sz="2400">
                <a:solidFill>
                  <a:srgbClr val="000000"/>
                </a:solidFill>
                <a:latin typeface="Calibri"/>
              </a:rPr>
              <a:t>7)   Discuss Records to Maintain.</a:t>
            </a:r>
            <a:endParaRPr/>
          </a:p>
          <a:p>
            <a:pPr>
              <a:lnSpc>
                <a:spcPct val="100000"/>
              </a:lnSpc>
            </a:pPr>
            <a:r>
              <a:rPr lang="en-IN" sz="2400">
                <a:solidFill>
                  <a:srgbClr val="000000"/>
                </a:solidFill>
                <a:latin typeface="Calibri"/>
              </a:rPr>
              <a:t>8)   Recommend Inspection Items.</a:t>
            </a:r>
            <a:endParaRPr/>
          </a:p>
          <a:p>
            <a:pPr>
              <a:lnSpc>
                <a:spcPct val="100000"/>
              </a:lnSpc>
            </a:pPr>
            <a:r>
              <a:rPr lang="en-IN" sz="2400">
                <a:solidFill>
                  <a:srgbClr val="000000"/>
                </a:solidFill>
                <a:latin typeface="Calibri"/>
              </a:rPr>
              <a:t>9)   Discuss Use of Contractors</a:t>
            </a:r>
            <a:r>
              <a:rPr lang="en-IN" sz="2800">
                <a:solidFill>
                  <a:srgbClr val="000000"/>
                </a:solidFill>
                <a:latin typeface="Calibr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CustomShape 1"/>
          <p:cNvSpPr/>
          <p:nvPr/>
        </p:nvSpPr>
        <p:spPr>
          <a:xfrm>
            <a:off x="533520" y="457200"/>
            <a:ext cx="7314840" cy="5181480"/>
          </a:xfrm>
          <a:prstGeom prst="rect">
            <a:avLst/>
          </a:prstGeom>
          <a:noFill/>
          <a:ln>
            <a:noFill/>
          </a:ln>
        </p:spPr>
        <p:txBody>
          <a:bodyPr lIns="90000" tIns="45000" rIns="90000" bIns="45000"/>
          <a:lstStyle/>
          <a:p>
            <a:pPr>
              <a:lnSpc>
                <a:spcPct val="100000"/>
              </a:lnSpc>
            </a:pPr>
            <a:endParaRPr/>
          </a:p>
          <a:p>
            <a:pPr>
              <a:lnSpc>
                <a:spcPct val="100000"/>
              </a:lnSpc>
            </a:pPr>
            <a:r>
              <a:rPr lang="en-IN" sz="2000" b="1" i="1" u="sng">
                <a:solidFill>
                  <a:srgbClr val="FF0000"/>
                </a:solidFill>
                <a:latin typeface="Times New Roman"/>
              </a:rPr>
              <a:t>Biomedical waste management and handling as per rule 1998</a:t>
            </a:r>
            <a:endParaRPr/>
          </a:p>
          <a:p>
            <a:pPr>
              <a:lnSpc>
                <a:spcPct val="100000"/>
              </a:lnSpc>
            </a:pPr>
            <a:endParaRPr/>
          </a:p>
          <a:p>
            <a:pPr>
              <a:lnSpc>
                <a:spcPct val="100000"/>
              </a:lnSpc>
            </a:pPr>
            <a:r>
              <a:rPr lang="en-IN" sz="2000" b="1">
                <a:solidFill>
                  <a:srgbClr val="000000"/>
                </a:solidFill>
                <a:latin typeface="Calibri"/>
              </a:rPr>
              <a:t>   Rules for BMW: </a:t>
            </a:r>
            <a:endParaRPr/>
          </a:p>
          <a:p>
            <a:pPr>
              <a:lnSpc>
                <a:spcPct val="100000"/>
              </a:lnSpc>
            </a:pPr>
            <a:r>
              <a:rPr lang="en-IN" sz="2000" b="1">
                <a:solidFill>
                  <a:srgbClr val="000000"/>
                </a:solidFill>
                <a:latin typeface="Calibri"/>
              </a:rPr>
              <a:t>        1. Rules for duty of occupier. </a:t>
            </a:r>
            <a:endParaRPr/>
          </a:p>
          <a:p>
            <a:pPr>
              <a:lnSpc>
                <a:spcPct val="100000"/>
              </a:lnSpc>
            </a:pPr>
            <a:r>
              <a:rPr lang="en-IN" sz="2000" b="1">
                <a:solidFill>
                  <a:srgbClr val="000000"/>
                </a:solidFill>
                <a:latin typeface="Calibri"/>
              </a:rPr>
              <a:t>        2. Rules for treatment and disposal. </a:t>
            </a:r>
            <a:endParaRPr/>
          </a:p>
          <a:p>
            <a:pPr>
              <a:lnSpc>
                <a:spcPct val="100000"/>
              </a:lnSpc>
            </a:pPr>
            <a:r>
              <a:rPr lang="en-IN" sz="2000" b="1">
                <a:solidFill>
                  <a:srgbClr val="000000"/>
                </a:solidFill>
                <a:latin typeface="Calibri"/>
              </a:rPr>
              <a:t>        3. Rules for segregation, packaging, transportation and storage. </a:t>
            </a:r>
            <a:endParaRPr/>
          </a:p>
          <a:p>
            <a:pPr>
              <a:lnSpc>
                <a:spcPct val="100000"/>
              </a:lnSpc>
            </a:pPr>
            <a:r>
              <a:rPr lang="en-IN" sz="2000" b="1">
                <a:solidFill>
                  <a:srgbClr val="000000"/>
                </a:solidFill>
                <a:latin typeface="Calibri"/>
              </a:rPr>
              <a:t>        4. Rules for prescribed authority. </a:t>
            </a:r>
            <a:endParaRPr/>
          </a:p>
          <a:p>
            <a:pPr>
              <a:lnSpc>
                <a:spcPct val="100000"/>
              </a:lnSpc>
            </a:pPr>
            <a:r>
              <a:rPr lang="en-IN" sz="2000" b="1">
                <a:solidFill>
                  <a:srgbClr val="000000"/>
                </a:solidFill>
                <a:latin typeface="Calibri"/>
              </a:rPr>
              <a:t>        5. Rules for authorization. </a:t>
            </a:r>
            <a:endParaRPr/>
          </a:p>
          <a:p>
            <a:pPr>
              <a:lnSpc>
                <a:spcPct val="100000"/>
              </a:lnSpc>
            </a:pPr>
            <a:r>
              <a:rPr lang="en-IN" sz="2000" b="1">
                <a:solidFill>
                  <a:srgbClr val="000000"/>
                </a:solidFill>
                <a:latin typeface="Calibri"/>
              </a:rPr>
              <a:t>        6. Rules for advisory committee. </a:t>
            </a:r>
            <a:endParaRPr/>
          </a:p>
          <a:p>
            <a:pPr>
              <a:lnSpc>
                <a:spcPct val="100000"/>
              </a:lnSpc>
            </a:pPr>
            <a:r>
              <a:rPr lang="en-IN" sz="2000" b="1">
                <a:solidFill>
                  <a:srgbClr val="000000"/>
                </a:solidFill>
                <a:latin typeface="Calibri"/>
              </a:rPr>
              <a:t>        7. Rules for annual report. </a:t>
            </a:r>
            <a:endParaRPr/>
          </a:p>
          <a:p>
            <a:pPr>
              <a:lnSpc>
                <a:spcPct val="100000"/>
              </a:lnSpc>
            </a:pPr>
            <a:r>
              <a:rPr lang="en-IN" sz="2000" b="1">
                <a:solidFill>
                  <a:srgbClr val="000000"/>
                </a:solidFill>
                <a:latin typeface="Calibri"/>
              </a:rPr>
              <a:t>        8. Rules for maintenance of records. </a:t>
            </a:r>
            <a:endParaRPr/>
          </a:p>
          <a:p>
            <a:pPr>
              <a:lnSpc>
                <a:spcPct val="100000"/>
              </a:lnSpc>
            </a:pPr>
            <a:r>
              <a:rPr lang="en-IN" sz="2000" b="1">
                <a:solidFill>
                  <a:srgbClr val="000000"/>
                </a:solidFill>
                <a:latin typeface="Calibri"/>
              </a:rPr>
              <a:t>        9. Rules for accident reporting. </a:t>
            </a:r>
            <a:endParaRPr/>
          </a:p>
          <a:p>
            <a:pPr>
              <a:lnSpc>
                <a:spcPct val="100000"/>
              </a:lnSpc>
            </a:pPr>
            <a:r>
              <a:rPr lang="en-IN" sz="2000" b="1">
                <a:solidFill>
                  <a:srgbClr val="000000"/>
                </a:solidFill>
                <a:latin typeface="Calibri"/>
              </a:rPr>
              <a:t>      10. Rules for appeal.etc 	</a:t>
            </a:r>
            <a:endParaRPr/>
          </a:p>
          <a:p>
            <a:pPr>
              <a:lnSpc>
                <a:spcPct val="100000"/>
              </a:lnSpc>
            </a:pPr>
            <a:r>
              <a:rPr lang="en-IN" b="1">
                <a:solidFill>
                  <a:srgbClr val="000000"/>
                </a:solidFill>
                <a:latin typeface="Times New Roman"/>
              </a:rPr>
              <a:t> </a:t>
            </a:r>
            <a:endParaRPr/>
          </a:p>
          <a:p>
            <a:pPr>
              <a:lnSpc>
                <a:spcPct val="100000"/>
              </a:lnSpc>
            </a:pPr>
            <a:r>
              <a:rPr lang="en-IN">
                <a:solidFill>
                  <a:srgbClr val="000000"/>
                </a:solidFill>
                <a:latin typeface="Times New Roman"/>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ustomShape 1"/>
          <p:cNvSpPr/>
          <p:nvPr/>
        </p:nvSpPr>
        <p:spPr>
          <a:xfrm>
            <a:off x="762120" y="685800"/>
            <a:ext cx="6095520" cy="5636160"/>
          </a:xfrm>
          <a:prstGeom prst="rect">
            <a:avLst/>
          </a:prstGeom>
          <a:noFill/>
          <a:ln>
            <a:noFill/>
          </a:ln>
        </p:spPr>
        <p:txBody>
          <a:bodyPr lIns="90000" tIns="45000" rIns="90000" bIns="45000"/>
          <a:lstStyle/>
          <a:p>
            <a:pPr>
              <a:lnSpc>
                <a:spcPct val="100000"/>
              </a:lnSpc>
            </a:pPr>
            <a:r>
              <a:rPr lang="en-IN" sz="2800">
                <a:solidFill>
                  <a:srgbClr val="000000"/>
                </a:solidFill>
                <a:latin typeface="SymbolMT"/>
              </a:rPr>
              <a:t> </a:t>
            </a:r>
            <a:r>
              <a:rPr lang="en-IN" sz="2800">
                <a:solidFill>
                  <a:srgbClr val="000000"/>
                </a:solidFill>
                <a:latin typeface="Times New Roman"/>
              </a:rPr>
              <a:t>Meaning of different solid waste –</a:t>
            </a:r>
            <a:endParaRPr/>
          </a:p>
          <a:p>
            <a:pPr>
              <a:lnSpc>
                <a:spcPct val="100000"/>
              </a:lnSpc>
            </a:pPr>
            <a:r>
              <a:rPr lang="en-IN" sz="2800" b="1" u="sng">
                <a:solidFill>
                  <a:srgbClr val="FF0000"/>
                </a:solidFill>
                <a:latin typeface="Times New Roman"/>
              </a:rPr>
              <a:t>Types of waste </a:t>
            </a:r>
            <a:r>
              <a:rPr lang="en-IN" sz="2800" b="1">
                <a:solidFill>
                  <a:srgbClr val="1D1B11"/>
                </a:solidFill>
                <a:latin typeface="Times New Roman"/>
              </a:rPr>
              <a:t>:--</a:t>
            </a:r>
            <a:endParaRPr/>
          </a:p>
          <a:p>
            <a:pPr>
              <a:lnSpc>
                <a:spcPct val="100000"/>
              </a:lnSpc>
              <a:buFont typeface="StarSymbol"/>
              <a:buAutoNum type="arabicParenR"/>
            </a:pPr>
            <a:r>
              <a:rPr lang="en-IN" sz="2800" b="1">
                <a:solidFill>
                  <a:srgbClr val="1D1B11"/>
                </a:solidFill>
                <a:latin typeface="Times New Roman"/>
              </a:rPr>
              <a:t>Residential</a:t>
            </a:r>
            <a:endParaRPr/>
          </a:p>
          <a:p>
            <a:pPr>
              <a:lnSpc>
                <a:spcPct val="100000"/>
              </a:lnSpc>
              <a:buFont typeface="StarSymbol"/>
              <a:buAutoNum type="arabicParenR"/>
            </a:pPr>
            <a:r>
              <a:rPr lang="en-IN" sz="2800" b="1">
                <a:solidFill>
                  <a:srgbClr val="1D1B11"/>
                </a:solidFill>
                <a:latin typeface="Times New Roman"/>
              </a:rPr>
              <a:t>Commercial</a:t>
            </a:r>
            <a:endParaRPr/>
          </a:p>
          <a:p>
            <a:pPr>
              <a:lnSpc>
                <a:spcPct val="100000"/>
              </a:lnSpc>
              <a:buFont typeface="StarSymbol"/>
              <a:buAutoNum type="arabicParenR"/>
            </a:pPr>
            <a:r>
              <a:rPr lang="en-IN" sz="2800" b="1">
                <a:solidFill>
                  <a:srgbClr val="1D1B11"/>
                </a:solidFill>
                <a:latin typeface="Times New Roman"/>
              </a:rPr>
              <a:t>Institutional </a:t>
            </a:r>
            <a:endParaRPr/>
          </a:p>
          <a:p>
            <a:pPr>
              <a:lnSpc>
                <a:spcPct val="100000"/>
              </a:lnSpc>
              <a:buFont typeface="StarSymbol"/>
              <a:buAutoNum type="arabicParenR"/>
            </a:pPr>
            <a:r>
              <a:rPr lang="en-IN" sz="2800" b="1">
                <a:solidFill>
                  <a:srgbClr val="1D1B11"/>
                </a:solidFill>
                <a:latin typeface="Times New Roman"/>
              </a:rPr>
              <a:t>Construction and Demolition</a:t>
            </a:r>
            <a:endParaRPr/>
          </a:p>
          <a:p>
            <a:pPr>
              <a:lnSpc>
                <a:spcPct val="100000"/>
              </a:lnSpc>
            </a:pPr>
            <a:r>
              <a:rPr lang="en-IN" sz="2800" b="1">
                <a:solidFill>
                  <a:srgbClr val="1D1B11"/>
                </a:solidFill>
                <a:latin typeface="Times New Roman"/>
              </a:rPr>
              <a:t>5) Municipal Services</a:t>
            </a:r>
            <a:endParaRPr/>
          </a:p>
          <a:p>
            <a:pPr>
              <a:lnSpc>
                <a:spcPct val="100000"/>
              </a:lnSpc>
            </a:pPr>
            <a:r>
              <a:rPr lang="en-IN" sz="2800" b="1">
                <a:solidFill>
                  <a:srgbClr val="1D1B11"/>
                </a:solidFill>
                <a:latin typeface="Times New Roman"/>
              </a:rPr>
              <a:t> 6) Treatment Plant Sites</a:t>
            </a:r>
            <a:endParaRPr/>
          </a:p>
          <a:p>
            <a:pPr>
              <a:lnSpc>
                <a:spcPct val="100000"/>
              </a:lnSpc>
            </a:pPr>
            <a:r>
              <a:rPr lang="en-IN" sz="2800" b="1">
                <a:solidFill>
                  <a:srgbClr val="1D1B11"/>
                </a:solidFill>
                <a:latin typeface="Times New Roman"/>
              </a:rPr>
              <a:t> 7) Industrial </a:t>
            </a:r>
            <a:endParaRPr/>
          </a:p>
          <a:p>
            <a:pPr>
              <a:lnSpc>
                <a:spcPct val="100000"/>
              </a:lnSpc>
            </a:pPr>
            <a:r>
              <a:rPr lang="en-IN" sz="2800" b="1">
                <a:solidFill>
                  <a:srgbClr val="1D1B11"/>
                </a:solidFill>
                <a:latin typeface="Times New Roman"/>
              </a:rPr>
              <a:t> 8) Agricultural</a:t>
            </a:r>
            <a:endParaRPr/>
          </a:p>
          <a:p>
            <a:pPr>
              <a:lnSpc>
                <a:spcPct val="100000"/>
              </a:lnSpc>
            </a:pPr>
            <a:r>
              <a:rPr lang="en-IN" sz="2800" b="1">
                <a:solidFill>
                  <a:srgbClr val="1D1B11"/>
                </a:solidFill>
                <a:latin typeface="Times New Roman"/>
              </a:rPr>
              <a:t>9)</a:t>
            </a:r>
            <a:r>
              <a:rPr lang="en-IN" sz="2800">
                <a:solidFill>
                  <a:srgbClr val="000000"/>
                </a:solidFill>
                <a:latin typeface="Times New Roman"/>
              </a:rPr>
              <a:t>biomedical waste, </a:t>
            </a:r>
            <a:endParaRPr/>
          </a:p>
          <a:p>
            <a:pPr>
              <a:lnSpc>
                <a:spcPct val="100000"/>
              </a:lnSpc>
            </a:pPr>
            <a:r>
              <a:rPr lang="en-IN" sz="2800">
                <a:solidFill>
                  <a:srgbClr val="000000"/>
                </a:solidFill>
                <a:latin typeface="Times New Roman"/>
              </a:rPr>
              <a:t>10)E waste, </a:t>
            </a:r>
            <a:endParaRPr/>
          </a:p>
          <a:p>
            <a:pPr>
              <a:lnSpc>
                <a:spcPct val="100000"/>
              </a:lnSpc>
            </a:pPr>
            <a:r>
              <a:rPr lang="en-IN" sz="2800">
                <a:solidFill>
                  <a:srgbClr val="000000"/>
                </a:solidFill>
                <a:latin typeface="Times New Roman"/>
              </a:rPr>
              <a:t>11)hazardous waste,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CustomShape 1"/>
          <p:cNvSpPr/>
          <p:nvPr/>
        </p:nvSpPr>
        <p:spPr>
          <a:xfrm>
            <a:off x="155520" y="-144360"/>
            <a:ext cx="304560" cy="304560"/>
          </a:xfrm>
          <a:prstGeom prst="rect">
            <a:avLst/>
          </a:prstGeom>
          <a:noFill/>
          <a:ln>
            <a:noFill/>
          </a:ln>
        </p:spPr>
      </p:sp>
      <p:pic>
        <p:nvPicPr>
          <p:cNvPr id="851" name="Picture 3"/>
          <p:cNvPicPr/>
          <p:nvPr/>
        </p:nvPicPr>
        <p:blipFill>
          <a:blip r:embed="rId2"/>
          <a:stretch>
            <a:fillRect/>
          </a:stretch>
        </p:blipFill>
        <p:spPr>
          <a:xfrm>
            <a:off x="1418400" y="1066680"/>
            <a:ext cx="6125040" cy="4587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 name="Picture 2"/>
          <p:cNvPicPr/>
          <p:nvPr/>
        </p:nvPicPr>
        <p:blipFill>
          <a:blip r:embed="rId2"/>
          <a:stretch>
            <a:fillRect/>
          </a:stretch>
        </p:blipFill>
        <p:spPr>
          <a:xfrm>
            <a:off x="1594800" y="1447920"/>
            <a:ext cx="5872320" cy="3428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3" name="Picture 2"/>
          <p:cNvPicPr/>
          <p:nvPr/>
        </p:nvPicPr>
        <p:blipFill>
          <a:blip r:embed="rId2"/>
          <a:stretch>
            <a:fillRect/>
          </a:stretch>
        </p:blipFill>
        <p:spPr>
          <a:xfrm>
            <a:off x="2133720" y="1158120"/>
            <a:ext cx="5486040" cy="3870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4" name="Picture 2"/>
          <p:cNvPicPr/>
          <p:nvPr/>
        </p:nvPicPr>
        <p:blipFill>
          <a:blip r:embed="rId2"/>
          <a:stretch>
            <a:fillRect/>
          </a:stretch>
        </p:blipFill>
        <p:spPr>
          <a:xfrm>
            <a:off x="762120" y="1107720"/>
            <a:ext cx="7543440" cy="4378320"/>
          </a:xfrm>
          <a:prstGeom prst="rect">
            <a:avLst/>
          </a:prstGeom>
          <a:ln>
            <a:noFill/>
          </a:ln>
        </p:spPr>
      </p:pic>
      <p:pic>
        <p:nvPicPr>
          <p:cNvPr id="855" name="Picture 3"/>
          <p:cNvPicPr/>
          <p:nvPr/>
        </p:nvPicPr>
        <p:blipFill>
          <a:blip r:embed="rId3"/>
          <a:stretch>
            <a:fillRect/>
          </a:stretch>
        </p:blipFill>
        <p:spPr>
          <a:xfrm>
            <a:off x="5993640" y="4350240"/>
            <a:ext cx="2819160" cy="2272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CustomShape 1"/>
          <p:cNvSpPr/>
          <p:nvPr/>
        </p:nvSpPr>
        <p:spPr>
          <a:xfrm>
            <a:off x="1295280" y="762120"/>
            <a:ext cx="5562360" cy="913320"/>
          </a:xfrm>
          <a:prstGeom prst="rect">
            <a:avLst/>
          </a:prstGeom>
          <a:noFill/>
          <a:ln>
            <a:noFill/>
          </a:ln>
        </p:spPr>
        <p:txBody>
          <a:bodyPr lIns="90000" tIns="45000" rIns="90000" bIns="45000"/>
          <a:lstStyle/>
          <a:p>
            <a:pPr>
              <a:lnSpc>
                <a:spcPct val="100000"/>
              </a:lnSpc>
            </a:pPr>
            <a:r>
              <a:rPr lang="en-IN" b="1">
                <a:solidFill>
                  <a:srgbClr val="1D1B11"/>
                </a:solidFill>
                <a:latin typeface="Times New Roman"/>
              </a:rPr>
              <a:t>        </a:t>
            </a:r>
            <a:r>
              <a:rPr lang="en-IN" b="1" i="1" u="sng">
                <a:solidFill>
                  <a:srgbClr val="FF0000"/>
                </a:solidFill>
                <a:latin typeface="Times New Roman"/>
              </a:rPr>
              <a:t>Color coding used for sorting of biomedical waste.</a:t>
            </a:r>
            <a:endParaRPr/>
          </a:p>
          <a:p>
            <a:pPr>
              <a:lnSpc>
                <a:spcPct val="100000"/>
              </a:lnSpc>
            </a:pPr>
            <a:endParaRPr/>
          </a:p>
          <a:p>
            <a:pPr>
              <a:lnSpc>
                <a:spcPct val="100000"/>
              </a:lnSpc>
            </a:pPr>
            <a:endParaRPr/>
          </a:p>
        </p:txBody>
      </p:sp>
      <p:pic>
        <p:nvPicPr>
          <p:cNvPr id="857" name="Picture 2"/>
          <p:cNvPicPr/>
          <p:nvPr/>
        </p:nvPicPr>
        <p:blipFill>
          <a:blip r:embed="rId2"/>
          <a:stretch>
            <a:fillRect/>
          </a:stretch>
        </p:blipFill>
        <p:spPr>
          <a:xfrm>
            <a:off x="685800" y="1685160"/>
            <a:ext cx="7695720" cy="4740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 name="Picture 2"/>
          <p:cNvPicPr/>
          <p:nvPr/>
        </p:nvPicPr>
        <p:blipFill>
          <a:blip r:embed="rId2"/>
          <a:stretch>
            <a:fillRect/>
          </a:stretch>
        </p:blipFill>
        <p:spPr>
          <a:xfrm>
            <a:off x="1295280" y="2057400"/>
            <a:ext cx="6248160" cy="2361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 name="Picture 2"/>
          <p:cNvPicPr/>
          <p:nvPr/>
        </p:nvPicPr>
        <p:blipFill>
          <a:blip r:embed="rId2"/>
          <a:stretch>
            <a:fillRect/>
          </a:stretch>
        </p:blipFill>
        <p:spPr>
          <a:xfrm>
            <a:off x="905040" y="704880"/>
            <a:ext cx="7333920" cy="5447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CustomShape 1"/>
          <p:cNvSpPr/>
          <p:nvPr/>
        </p:nvSpPr>
        <p:spPr>
          <a:xfrm>
            <a:off x="762120" y="685800"/>
            <a:ext cx="7238520" cy="6797880"/>
          </a:xfrm>
          <a:prstGeom prst="rect">
            <a:avLst/>
          </a:prstGeom>
          <a:noFill/>
          <a:ln>
            <a:noFill/>
          </a:ln>
        </p:spPr>
        <p:txBody>
          <a:bodyPr lIns="90000" tIns="45000" rIns="90000" bIns="45000"/>
          <a:lstStyle/>
          <a:p>
            <a:pPr>
              <a:lnSpc>
                <a:spcPct val="100000"/>
              </a:lnSpc>
            </a:pPr>
            <a:r>
              <a:rPr lang="en-IN" sz="2000" b="1" i="1" u="sng">
                <a:solidFill>
                  <a:srgbClr val="FF0000"/>
                </a:solidFill>
                <a:latin typeface="Times New Roman"/>
              </a:rPr>
              <a:t>Provisions in the law for safe disposal of biomedical waste.</a:t>
            </a:r>
            <a:endParaRPr/>
          </a:p>
          <a:p>
            <a:pPr>
              <a:lnSpc>
                <a:spcPct val="100000"/>
              </a:lnSpc>
            </a:pPr>
            <a:r>
              <a:rPr lang="en-IN" sz="2000">
                <a:solidFill>
                  <a:srgbClr val="000000"/>
                </a:solidFill>
                <a:latin typeface="Calibri"/>
              </a:rPr>
              <a:t>**Disposal of biomedical waste is now a legal requirement in India. The ministry of environment and forests notified the bio medical waste rules, 1998 in July1998. In accordance with these rules following provisions are made:</a:t>
            </a:r>
            <a:endParaRPr/>
          </a:p>
          <a:p>
            <a:pPr>
              <a:lnSpc>
                <a:spcPct val="100000"/>
              </a:lnSpc>
            </a:pPr>
            <a:endParaRPr/>
          </a:p>
          <a:p>
            <a:pPr>
              <a:lnSpc>
                <a:spcPct val="100000"/>
              </a:lnSpc>
              <a:buFont typeface="StarSymbol"/>
              <a:buAutoNum type="arabicParenR"/>
            </a:pPr>
            <a:r>
              <a:rPr lang="en-IN" sz="2000">
                <a:solidFill>
                  <a:srgbClr val="000000"/>
                </a:solidFill>
                <a:latin typeface="Calibri"/>
              </a:rPr>
              <a:t>It is the duty of every occupier i.e. a person who has the control over the institution or its premises, to take all steps to ensure that waste generated is handled without any adverse effect to human health and environment.</a:t>
            </a:r>
            <a:endParaRPr/>
          </a:p>
          <a:p>
            <a:pPr>
              <a:lnSpc>
                <a:spcPct val="100000"/>
              </a:lnSpc>
            </a:pPr>
            <a:endParaRPr/>
          </a:p>
          <a:p>
            <a:pPr>
              <a:lnSpc>
                <a:spcPct val="100000"/>
              </a:lnSpc>
            </a:pPr>
            <a:r>
              <a:rPr lang="en-IN" sz="2000">
                <a:solidFill>
                  <a:srgbClr val="000000"/>
                </a:solidFill>
                <a:latin typeface="Calibri"/>
              </a:rPr>
              <a:t>2)   The hospitals, nursing homes, clinics, dispensaries, pathological </a:t>
            </a:r>
            <a:endParaRPr/>
          </a:p>
          <a:p>
            <a:pPr>
              <a:lnSpc>
                <a:spcPct val="100000"/>
              </a:lnSpc>
            </a:pPr>
            <a:r>
              <a:rPr lang="en-IN" sz="2000">
                <a:solidFill>
                  <a:srgbClr val="000000"/>
                </a:solidFill>
                <a:latin typeface="Calibri"/>
              </a:rPr>
              <a:t>        laboratories etc. are therefore required to set in places the       </a:t>
            </a:r>
            <a:endParaRPr/>
          </a:p>
          <a:p>
            <a:pPr>
              <a:lnSpc>
                <a:spcPct val="100000"/>
              </a:lnSpc>
            </a:pPr>
            <a:r>
              <a:rPr lang="en-IN" sz="2000">
                <a:solidFill>
                  <a:srgbClr val="000000"/>
                </a:solidFill>
                <a:latin typeface="Calibri"/>
              </a:rPr>
              <a:t>        biological waste treatment facilities.</a:t>
            </a:r>
            <a:endParaRPr/>
          </a:p>
          <a:p>
            <a:pPr>
              <a:lnSpc>
                <a:spcPct val="100000"/>
              </a:lnSpc>
            </a:pPr>
            <a:endParaRPr/>
          </a:p>
          <a:p>
            <a:pPr>
              <a:lnSpc>
                <a:spcPct val="100000"/>
              </a:lnSpc>
            </a:pPr>
            <a:r>
              <a:rPr lang="en-IN" sz="2000">
                <a:solidFill>
                  <a:srgbClr val="000000"/>
                </a:solidFill>
                <a:latin typeface="Calibri"/>
              </a:rPr>
              <a:t>3)    Bio medical waste rules have </a:t>
            </a:r>
            <a:r>
              <a:rPr lang="en-IN" sz="2000" b="1">
                <a:solidFill>
                  <a:srgbClr val="000000"/>
                </a:solidFill>
                <a:latin typeface="Calibri"/>
              </a:rPr>
              <a:t>six schedules as briefed in table.</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1" name="Table 1"/>
          <p:cNvGraphicFramePr/>
          <p:nvPr/>
        </p:nvGraphicFramePr>
        <p:xfrm>
          <a:off x="1219320" y="685800"/>
          <a:ext cx="7009920" cy="5699520"/>
        </p:xfrm>
        <a:graphic>
          <a:graphicData uri="http://schemas.openxmlformats.org/drawingml/2006/table">
            <a:tbl>
              <a:tblPr/>
              <a:tblGrid>
                <a:gridCol w="1752480"/>
                <a:gridCol w="5257800"/>
              </a:tblGrid>
              <a:tr h="628200">
                <a:tc>
                  <a:txBody>
                    <a:bodyPr/>
                    <a:lstStyle/>
                    <a:p>
                      <a:pPr>
                        <a:lnSpc>
                          <a:spcPct val="100000"/>
                        </a:lnSpc>
                      </a:pPr>
                      <a:r>
                        <a:rPr lang="en-IN" b="1">
                          <a:solidFill>
                            <a:srgbClr val="FFFFFF"/>
                          </a:solidFill>
                          <a:latin typeface="Calibri"/>
                        </a:rPr>
                        <a:t>Schedule</a:t>
                      </a:r>
                      <a:endParaRPr/>
                    </a:p>
                  </a:txBody>
                  <a:tcPr/>
                </a:tc>
                <a:tc>
                  <a:txBody>
                    <a:bodyPr/>
                    <a:lstStyle/>
                    <a:p>
                      <a:pPr>
                        <a:lnSpc>
                          <a:spcPct val="100000"/>
                        </a:lnSpc>
                      </a:pPr>
                      <a:r>
                        <a:rPr lang="en-IN" b="1">
                          <a:solidFill>
                            <a:srgbClr val="FFFFFF"/>
                          </a:solidFill>
                          <a:latin typeface="Calibri"/>
                        </a:rPr>
                        <a:t>Contents</a:t>
                      </a:r>
                      <a:endParaRPr/>
                    </a:p>
                    <a:p>
                      <a:pPr>
                        <a:lnSpc>
                          <a:spcPct val="100000"/>
                        </a:lnSpc>
                      </a:pPr>
                      <a:endParaRPr/>
                    </a:p>
                  </a:txBody>
                  <a:tcPr/>
                </a:tc>
              </a:tr>
              <a:tr h="896400">
                <a:tc>
                  <a:txBody>
                    <a:bodyPr/>
                    <a:lstStyle/>
                    <a:p>
                      <a:pPr>
                        <a:lnSpc>
                          <a:spcPct val="100000"/>
                        </a:lnSpc>
                      </a:pPr>
                      <a:r>
                        <a:rPr lang="en-IN" b="1">
                          <a:solidFill>
                            <a:srgbClr val="000000"/>
                          </a:solidFill>
                          <a:latin typeface="Calibri"/>
                        </a:rPr>
                        <a:t>Schedule I</a:t>
                      </a:r>
                      <a:endParaRPr/>
                    </a:p>
                  </a:txBody>
                  <a:tcPr/>
                </a:tc>
                <a:tc>
                  <a:txBody>
                    <a:bodyPr/>
                    <a:lstStyle/>
                    <a:p>
                      <a:pPr>
                        <a:lnSpc>
                          <a:spcPct val="100000"/>
                        </a:lnSpc>
                      </a:pPr>
                      <a:r>
                        <a:rPr lang="en-IN">
                          <a:solidFill>
                            <a:srgbClr val="000000"/>
                          </a:solidFill>
                          <a:latin typeface="Calibri"/>
                        </a:rPr>
                        <a:t>Classification of biological waste in various</a:t>
                      </a:r>
                      <a:endParaRPr/>
                    </a:p>
                    <a:p>
                      <a:pPr>
                        <a:lnSpc>
                          <a:spcPct val="100000"/>
                        </a:lnSpc>
                      </a:pPr>
                      <a:r>
                        <a:rPr lang="en-IN">
                          <a:solidFill>
                            <a:srgbClr val="000000"/>
                          </a:solidFill>
                          <a:latin typeface="Calibri"/>
                        </a:rPr>
                        <a:t>categories</a:t>
                      </a:r>
                      <a:endParaRPr/>
                    </a:p>
                    <a:p>
                      <a:pPr>
                        <a:lnSpc>
                          <a:spcPct val="100000"/>
                        </a:lnSpc>
                      </a:pPr>
                      <a:endParaRPr/>
                    </a:p>
                  </a:txBody>
                  <a:tcPr/>
                </a:tc>
              </a:tr>
              <a:tr h="1164600">
                <a:tc>
                  <a:txBody>
                    <a:bodyPr/>
                    <a:lstStyle/>
                    <a:p>
                      <a:pPr>
                        <a:lnSpc>
                          <a:spcPct val="100000"/>
                        </a:lnSpc>
                      </a:pPr>
                      <a:r>
                        <a:rPr lang="en-IN" b="1">
                          <a:solidFill>
                            <a:srgbClr val="000000"/>
                          </a:solidFill>
                          <a:latin typeface="Calibri"/>
                        </a:rPr>
                        <a:t>ScheduleII</a:t>
                      </a:r>
                      <a:endParaRPr/>
                    </a:p>
                  </a:txBody>
                  <a:tcPr/>
                </a:tc>
                <a:tc>
                  <a:txBody>
                    <a:bodyPr/>
                    <a:lstStyle/>
                    <a:p>
                      <a:pPr>
                        <a:lnSpc>
                          <a:spcPct val="100000"/>
                        </a:lnSpc>
                      </a:pPr>
                      <a:r>
                        <a:rPr lang="en-IN">
                          <a:solidFill>
                            <a:srgbClr val="000000"/>
                          </a:solidFill>
                          <a:latin typeface="Calibri"/>
                        </a:rPr>
                        <a:t>Color coding ant types of containers to be used</a:t>
                      </a:r>
                      <a:endParaRPr/>
                    </a:p>
                    <a:p>
                      <a:pPr>
                        <a:lnSpc>
                          <a:spcPct val="100000"/>
                        </a:lnSpc>
                      </a:pPr>
                      <a:r>
                        <a:rPr lang="en-IN">
                          <a:solidFill>
                            <a:srgbClr val="000000"/>
                          </a:solidFill>
                          <a:latin typeface="Calibri"/>
                        </a:rPr>
                        <a:t>for each category of biomedical waste</a:t>
                      </a:r>
                      <a:endParaRPr/>
                    </a:p>
                    <a:p>
                      <a:pPr>
                        <a:lnSpc>
                          <a:spcPct val="100000"/>
                        </a:lnSpc>
                      </a:pPr>
                      <a:endParaRPr/>
                    </a:p>
                  </a:txBody>
                  <a:tcPr/>
                </a:tc>
              </a:tr>
              <a:tr h="896400">
                <a:tc>
                  <a:txBody>
                    <a:bodyPr/>
                    <a:lstStyle/>
                    <a:p>
                      <a:pPr>
                        <a:lnSpc>
                          <a:spcPct val="100000"/>
                        </a:lnSpc>
                      </a:pPr>
                      <a:r>
                        <a:rPr lang="en-IN" b="1">
                          <a:solidFill>
                            <a:srgbClr val="000000"/>
                          </a:solidFill>
                          <a:latin typeface="Calibri"/>
                        </a:rPr>
                        <a:t>ScheduleIII</a:t>
                      </a:r>
                      <a:endParaRPr/>
                    </a:p>
                  </a:txBody>
                  <a:tcPr/>
                </a:tc>
                <a:tc>
                  <a:txBody>
                    <a:bodyPr/>
                    <a:lstStyle/>
                    <a:p>
                      <a:pPr>
                        <a:lnSpc>
                          <a:spcPct val="100000"/>
                        </a:lnSpc>
                      </a:pPr>
                      <a:r>
                        <a:rPr lang="en-IN">
                          <a:solidFill>
                            <a:srgbClr val="000000"/>
                          </a:solidFill>
                          <a:latin typeface="Calibri"/>
                        </a:rPr>
                        <a:t>Proforma of the label to be used on</a:t>
                      </a:r>
                      <a:endParaRPr/>
                    </a:p>
                    <a:p>
                      <a:pPr>
                        <a:lnSpc>
                          <a:spcPct val="100000"/>
                        </a:lnSpc>
                      </a:pPr>
                      <a:r>
                        <a:rPr lang="en-IN">
                          <a:solidFill>
                            <a:srgbClr val="000000"/>
                          </a:solidFill>
                          <a:latin typeface="Calibri"/>
                        </a:rPr>
                        <a:t>container/bag</a:t>
                      </a:r>
                      <a:endParaRPr/>
                    </a:p>
                    <a:p>
                      <a:pPr>
                        <a:lnSpc>
                          <a:spcPct val="100000"/>
                        </a:lnSpc>
                      </a:pPr>
                      <a:endParaRPr/>
                    </a:p>
                  </a:txBody>
                  <a:tcPr/>
                </a:tc>
              </a:tr>
              <a:tr h="896400">
                <a:tc>
                  <a:txBody>
                    <a:bodyPr/>
                    <a:lstStyle/>
                    <a:p>
                      <a:pPr>
                        <a:lnSpc>
                          <a:spcPct val="100000"/>
                        </a:lnSpc>
                      </a:pPr>
                      <a:r>
                        <a:rPr lang="en-IN" b="1">
                          <a:solidFill>
                            <a:srgbClr val="000000"/>
                          </a:solidFill>
                          <a:latin typeface="Calibri"/>
                        </a:rPr>
                        <a:t>ScheduleIV</a:t>
                      </a:r>
                      <a:endParaRPr/>
                    </a:p>
                  </a:txBody>
                  <a:tcPr/>
                </a:tc>
                <a:tc>
                  <a:txBody>
                    <a:bodyPr/>
                    <a:lstStyle/>
                    <a:p>
                      <a:pPr>
                        <a:lnSpc>
                          <a:spcPct val="100000"/>
                        </a:lnSpc>
                      </a:pPr>
                      <a:r>
                        <a:rPr lang="en-IN">
                          <a:solidFill>
                            <a:srgbClr val="000000"/>
                          </a:solidFill>
                          <a:latin typeface="Calibri"/>
                        </a:rPr>
                        <a:t>Proforma of label for transport of waste</a:t>
                      </a:r>
                      <a:endParaRPr/>
                    </a:p>
                    <a:p>
                      <a:pPr>
                        <a:lnSpc>
                          <a:spcPct val="100000"/>
                        </a:lnSpc>
                      </a:pPr>
                      <a:r>
                        <a:rPr lang="en-IN">
                          <a:solidFill>
                            <a:srgbClr val="000000"/>
                          </a:solidFill>
                          <a:latin typeface="Calibri"/>
                        </a:rPr>
                        <a:t>container/ bag</a:t>
                      </a:r>
                      <a:endParaRPr/>
                    </a:p>
                    <a:p>
                      <a:pPr>
                        <a:lnSpc>
                          <a:spcPct val="100000"/>
                        </a:lnSpc>
                      </a:pPr>
                      <a:endParaRPr/>
                    </a:p>
                  </a:txBody>
                  <a:tcPr/>
                </a:tc>
              </a:tr>
              <a:tr h="628200">
                <a:tc>
                  <a:txBody>
                    <a:bodyPr/>
                    <a:lstStyle/>
                    <a:p>
                      <a:pPr>
                        <a:lnSpc>
                          <a:spcPct val="100000"/>
                        </a:lnSpc>
                      </a:pPr>
                      <a:r>
                        <a:rPr lang="en-IN" b="1">
                          <a:solidFill>
                            <a:srgbClr val="000000"/>
                          </a:solidFill>
                          <a:latin typeface="Calibri"/>
                        </a:rPr>
                        <a:t>Schedule V</a:t>
                      </a:r>
                      <a:endParaRPr/>
                    </a:p>
                  </a:txBody>
                  <a:tcPr/>
                </a:tc>
                <a:tc>
                  <a:txBody>
                    <a:bodyPr/>
                    <a:lstStyle/>
                    <a:p>
                      <a:pPr>
                        <a:lnSpc>
                          <a:spcPct val="100000"/>
                        </a:lnSpc>
                      </a:pPr>
                      <a:r>
                        <a:rPr lang="en-IN">
                          <a:solidFill>
                            <a:srgbClr val="000000"/>
                          </a:solidFill>
                          <a:latin typeface="Calibri"/>
                        </a:rPr>
                        <a:t>Standards for treatment and disposal of waste</a:t>
                      </a:r>
                      <a:endParaRPr/>
                    </a:p>
                  </a:txBody>
                  <a:tcPr/>
                </a:tc>
              </a:tr>
              <a:tr h="896400">
                <a:tc>
                  <a:txBody>
                    <a:bodyPr/>
                    <a:lstStyle/>
                    <a:p>
                      <a:pPr>
                        <a:lnSpc>
                          <a:spcPct val="100000"/>
                        </a:lnSpc>
                      </a:pPr>
                      <a:r>
                        <a:rPr lang="en-IN" b="1">
                          <a:solidFill>
                            <a:srgbClr val="000000"/>
                          </a:solidFill>
                          <a:latin typeface="Calibri"/>
                        </a:rPr>
                        <a:t>Schedule VI</a:t>
                      </a:r>
                      <a:endParaRPr/>
                    </a:p>
                  </a:txBody>
                  <a:tcPr/>
                </a:tc>
                <a:tc>
                  <a:txBody>
                    <a:bodyPr/>
                    <a:lstStyle/>
                    <a:p>
                      <a:pPr>
                        <a:lnSpc>
                          <a:spcPct val="100000"/>
                        </a:lnSpc>
                      </a:pPr>
                      <a:r>
                        <a:rPr lang="en-IN">
                          <a:solidFill>
                            <a:srgbClr val="000000"/>
                          </a:solidFill>
                          <a:latin typeface="Calibri"/>
                        </a:rPr>
                        <a:t>Deadline for creation of waste treatment</a:t>
                      </a:r>
                      <a:endParaRPr/>
                    </a:p>
                    <a:p>
                      <a:pPr>
                        <a:lnSpc>
                          <a:spcPct val="100000"/>
                        </a:lnSpc>
                      </a:pPr>
                      <a:r>
                        <a:rPr lang="en-IN">
                          <a:solidFill>
                            <a:srgbClr val="000000"/>
                          </a:solidFill>
                          <a:latin typeface="Calibri"/>
                        </a:rPr>
                        <a:t>facilities</a:t>
                      </a:r>
                      <a:endParaRPr/>
                    </a:p>
                    <a:p>
                      <a:pPr>
                        <a:lnSpc>
                          <a:spcPct val="100000"/>
                        </a:lnSpc>
                      </a:pP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CustomShape 1"/>
          <p:cNvSpPr/>
          <p:nvPr/>
        </p:nvSpPr>
        <p:spPr>
          <a:xfrm>
            <a:off x="3581280" y="4648320"/>
            <a:ext cx="5409720" cy="1754640"/>
          </a:xfrm>
          <a:prstGeom prst="rect">
            <a:avLst/>
          </a:prstGeom>
          <a:noFill/>
          <a:ln>
            <a:noFill/>
          </a:ln>
        </p:spPr>
        <p:txBody>
          <a:bodyPr lIns="90000" tIns="45000" rIns="90000" bIns="45000"/>
          <a:lstStyle/>
          <a:p>
            <a:pPr>
              <a:lnSpc>
                <a:spcPct val="100000"/>
              </a:lnSpc>
            </a:pPr>
            <a:r>
              <a:rPr lang="en-IN">
                <a:solidFill>
                  <a:srgbClr val="000000"/>
                </a:solidFill>
                <a:latin typeface="Times New Roman"/>
                <a:ea typeface="Times New Roman"/>
              </a:rPr>
              <a:t>4.2 E-waste ………………………………..06</a:t>
            </a:r>
            <a:endParaRPr/>
          </a:p>
          <a:p>
            <a:pPr>
              <a:lnSpc>
                <a:spcPct val="100000"/>
              </a:lnSpc>
            </a:pPr>
            <a:r>
              <a:rPr lang="en-IN">
                <a:solidFill>
                  <a:srgbClr val="000000"/>
                </a:solidFill>
                <a:latin typeface="Times New Roman"/>
                <a:ea typeface="Times New Roman"/>
              </a:rPr>
              <a:t>   Definition of  E- waste</a:t>
            </a:r>
            <a:endParaRPr/>
          </a:p>
          <a:p>
            <a:pPr>
              <a:lnSpc>
                <a:spcPct val="100000"/>
              </a:lnSpc>
            </a:pPr>
            <a:r>
              <a:rPr lang="en-IN">
                <a:solidFill>
                  <a:srgbClr val="000000"/>
                </a:solidFill>
                <a:latin typeface="Times New Roman"/>
                <a:ea typeface="Times New Roman"/>
              </a:rPr>
              <a:t>   Varieties of E- waste</a:t>
            </a:r>
            <a:endParaRPr/>
          </a:p>
          <a:p>
            <a:pPr>
              <a:lnSpc>
                <a:spcPct val="100000"/>
              </a:lnSpc>
            </a:pPr>
            <a:r>
              <a:rPr lang="en-IN">
                <a:solidFill>
                  <a:srgbClr val="000000"/>
                </a:solidFill>
                <a:latin typeface="Times New Roman"/>
                <a:ea typeface="Times New Roman"/>
              </a:rPr>
              <a:t>   Dangers of E- waste</a:t>
            </a:r>
            <a:endParaRPr/>
          </a:p>
          <a:p>
            <a:pPr>
              <a:lnSpc>
                <a:spcPct val="100000"/>
              </a:lnSpc>
            </a:pPr>
            <a:r>
              <a:rPr lang="en-IN">
                <a:solidFill>
                  <a:srgbClr val="000000"/>
                </a:solidFill>
                <a:latin typeface="Times New Roman"/>
                <a:ea typeface="Times New Roman"/>
              </a:rPr>
              <a:t>   Disposal of E- waste</a:t>
            </a:r>
            <a:endParaRPr/>
          </a:p>
          <a:p>
            <a:pPr>
              <a:lnSpc>
                <a:spcPct val="100000"/>
              </a:lnSpc>
            </a:pPr>
            <a:r>
              <a:rPr lang="en-IN">
                <a:solidFill>
                  <a:srgbClr val="000000"/>
                </a:solidFill>
                <a:latin typeface="Times New Roman"/>
                <a:ea typeface="Times New Roman"/>
              </a:rPr>
              <a:t>   Recycling of E- waste</a:t>
            </a:r>
            <a:endParaRPr/>
          </a:p>
        </p:txBody>
      </p:sp>
      <p:pic>
        <p:nvPicPr>
          <p:cNvPr id="863" name="Picture 2"/>
          <p:cNvPicPr/>
          <p:nvPr/>
        </p:nvPicPr>
        <p:blipFill>
          <a:blip r:embed="rId2"/>
          <a:stretch>
            <a:fillRect/>
          </a:stretch>
        </p:blipFill>
        <p:spPr>
          <a:xfrm>
            <a:off x="1371600" y="457200"/>
            <a:ext cx="5229000" cy="392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CustomShape 1"/>
          <p:cNvSpPr/>
          <p:nvPr/>
        </p:nvSpPr>
        <p:spPr>
          <a:xfrm>
            <a:off x="457200" y="685800"/>
            <a:ext cx="8610120" cy="831924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ii. Residental waste /Domestic waste</a:t>
            </a:r>
            <a:endParaRPr/>
          </a:p>
          <a:p>
            <a:pPr>
              <a:lnSpc>
                <a:spcPct val="100000"/>
              </a:lnSpc>
            </a:pPr>
            <a:r>
              <a:rPr lang="en-IN">
                <a:solidFill>
                  <a:srgbClr val="000000"/>
                </a:solidFill>
                <a:latin typeface="Times New Roman"/>
              </a:rPr>
              <a:t>The solid wastes that originate from single and multi-family household</a:t>
            </a:r>
            <a:endParaRPr/>
          </a:p>
          <a:p>
            <a:pPr>
              <a:lnSpc>
                <a:spcPct val="100000"/>
              </a:lnSpc>
            </a:pPr>
            <a:r>
              <a:rPr lang="en-IN">
                <a:solidFill>
                  <a:srgbClr val="000000"/>
                </a:solidFill>
                <a:latin typeface="Times New Roman"/>
              </a:rPr>
              <a:t>units. These wastes are generated from household activities such as cooking, cleaning,</a:t>
            </a:r>
            <a:endParaRPr/>
          </a:p>
          <a:p>
            <a:pPr>
              <a:lnSpc>
                <a:spcPct val="100000"/>
              </a:lnSpc>
            </a:pPr>
            <a:r>
              <a:rPr lang="en-IN">
                <a:solidFill>
                  <a:srgbClr val="000000"/>
                </a:solidFill>
                <a:latin typeface="Times New Roman"/>
              </a:rPr>
              <a:t>repairs, hobbies, redecoration, empty containers, packaging, clothing, old books,</a:t>
            </a:r>
            <a:endParaRPr/>
          </a:p>
          <a:p>
            <a:pPr>
              <a:lnSpc>
                <a:spcPct val="100000"/>
              </a:lnSpc>
            </a:pPr>
            <a:r>
              <a:rPr lang="en-IN">
                <a:solidFill>
                  <a:srgbClr val="000000"/>
                </a:solidFill>
                <a:latin typeface="Times New Roman"/>
              </a:rPr>
              <a:t>writing/new paper, and old furnishings</a:t>
            </a:r>
            <a:endParaRPr/>
          </a:p>
          <a:p>
            <a:pPr>
              <a:lnSpc>
                <a:spcPct val="100000"/>
              </a:lnSpc>
            </a:pPr>
            <a:r>
              <a:rPr lang="en-IN" b="1">
                <a:solidFill>
                  <a:srgbClr val="1D1B11"/>
                </a:solidFill>
                <a:latin typeface="Times New Roman"/>
              </a:rPr>
              <a:t>Commercial waste :--</a:t>
            </a:r>
            <a:r>
              <a:rPr lang="en-IN">
                <a:solidFill>
                  <a:srgbClr val="000000"/>
                </a:solidFill>
                <a:latin typeface="Calibri"/>
              </a:rPr>
              <a:t> Solid wastes that are originate in offices, wholesale and retail stores, restaurants, hotels, markets, warehouses and other commercial establishments</a:t>
            </a:r>
            <a:endParaRPr/>
          </a:p>
          <a:p>
            <a:pPr>
              <a:lnSpc>
                <a:spcPct val="100000"/>
              </a:lnSpc>
            </a:pPr>
            <a:r>
              <a:rPr lang="en-IN" b="1">
                <a:solidFill>
                  <a:srgbClr val="1D1B11"/>
                </a:solidFill>
                <a:latin typeface="Times New Roman"/>
              </a:rPr>
              <a:t>Institutional waste :--</a:t>
            </a:r>
            <a:endParaRPr/>
          </a:p>
          <a:p>
            <a:pPr>
              <a:lnSpc>
                <a:spcPct val="100000"/>
              </a:lnSpc>
            </a:pPr>
            <a:r>
              <a:rPr lang="en-IN" b="1">
                <a:solidFill>
                  <a:srgbClr val="1D1B11"/>
                </a:solidFill>
                <a:latin typeface="Times New Roman"/>
              </a:rPr>
              <a:t>Construction and Demolition :--</a:t>
            </a:r>
            <a:endParaRPr/>
          </a:p>
          <a:p>
            <a:pPr>
              <a:lnSpc>
                <a:spcPct val="100000"/>
              </a:lnSpc>
            </a:pPr>
            <a:r>
              <a:rPr lang="en-IN" b="1">
                <a:solidFill>
                  <a:srgbClr val="1D1B11"/>
                </a:solidFill>
                <a:latin typeface="Times New Roman"/>
              </a:rPr>
              <a:t>Municipal Services</a:t>
            </a:r>
            <a:endParaRPr/>
          </a:p>
          <a:p>
            <a:pPr>
              <a:lnSpc>
                <a:spcPct val="100000"/>
              </a:lnSpc>
            </a:pPr>
            <a:r>
              <a:rPr lang="en-IN" b="1">
                <a:solidFill>
                  <a:srgbClr val="1D1B11"/>
                </a:solidFill>
                <a:latin typeface="Times New Roman"/>
              </a:rPr>
              <a:t>Treatment Plant Sites</a:t>
            </a:r>
            <a:endParaRPr/>
          </a:p>
          <a:p>
            <a:pPr>
              <a:lnSpc>
                <a:spcPct val="100000"/>
              </a:lnSpc>
            </a:pPr>
            <a:r>
              <a:rPr lang="en-IN" b="1">
                <a:solidFill>
                  <a:srgbClr val="1D1B11"/>
                </a:solidFill>
                <a:latin typeface="Times New Roman"/>
              </a:rPr>
              <a:t>Industrial  :-</a:t>
            </a:r>
            <a:r>
              <a:rPr lang="en-IN">
                <a:solidFill>
                  <a:srgbClr val="000000"/>
                </a:solidFill>
                <a:latin typeface="Calibri"/>
              </a:rPr>
              <a:t>Industrial waste is the waste produced by industrial activity which includes any material that is rendered useless during a manufacturing process such as that of factories, mills, and mining operations. It has existed since the start of the Industrial Revolution .</a:t>
            </a:r>
            <a:endParaRPr/>
          </a:p>
          <a:p>
            <a:pPr>
              <a:lnSpc>
                <a:spcPct val="100000"/>
              </a:lnSpc>
            </a:pPr>
            <a:r>
              <a:rPr lang="en-IN" b="1">
                <a:solidFill>
                  <a:srgbClr val="000000"/>
                </a:solidFill>
                <a:latin typeface="Calibri"/>
              </a:rPr>
              <a:t>Agriculture waste</a:t>
            </a:r>
            <a:endParaRPr/>
          </a:p>
          <a:p>
            <a:pPr>
              <a:lnSpc>
                <a:spcPct val="100000"/>
              </a:lnSpc>
            </a:pPr>
            <a:r>
              <a:rPr lang="en-IN">
                <a:solidFill>
                  <a:srgbClr val="000000"/>
                </a:solidFill>
                <a:latin typeface="Calibri"/>
              </a:rPr>
              <a:t>This mainly consists of spoiled food grains and vegetables, agricultural</a:t>
            </a:r>
            <a:endParaRPr/>
          </a:p>
          <a:p>
            <a:pPr>
              <a:lnSpc>
                <a:spcPct val="100000"/>
              </a:lnSpc>
            </a:pPr>
            <a:r>
              <a:rPr lang="en-IN">
                <a:solidFill>
                  <a:srgbClr val="000000"/>
                </a:solidFill>
                <a:latin typeface="Calibri"/>
              </a:rPr>
              <a:t>remains, litter, etc., generated from fields, orchards, vineyards, farms, etc.</a:t>
            </a:r>
            <a:endParaRPr/>
          </a:p>
          <a:p>
            <a:pPr>
              <a:lnSpc>
                <a:spcPct val="100000"/>
              </a:lnSpc>
            </a:pPr>
            <a:r>
              <a:rPr lang="en-IN">
                <a:solidFill>
                  <a:srgbClr val="000000"/>
                </a:solidFill>
                <a:latin typeface="Calibri"/>
              </a:rPr>
              <a:t>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CustomShape 1"/>
          <p:cNvSpPr/>
          <p:nvPr/>
        </p:nvSpPr>
        <p:spPr>
          <a:xfrm>
            <a:off x="990720" y="1219320"/>
            <a:ext cx="7772040" cy="2985120"/>
          </a:xfrm>
          <a:prstGeom prst="rect">
            <a:avLst/>
          </a:prstGeom>
          <a:noFill/>
          <a:ln>
            <a:noFill/>
          </a:ln>
        </p:spPr>
        <p:txBody>
          <a:bodyPr lIns="90000" tIns="45000" rIns="90000" bIns="45000"/>
          <a:lstStyle/>
          <a:p>
            <a:pPr>
              <a:lnSpc>
                <a:spcPct val="100000"/>
              </a:lnSpc>
            </a:pPr>
            <a:r>
              <a:rPr lang="en-IN">
                <a:solidFill>
                  <a:srgbClr val="000000"/>
                </a:solidFill>
                <a:latin typeface="Times New Roman"/>
                <a:ea typeface="Times New Roman"/>
              </a:rPr>
              <a:t> </a:t>
            </a:r>
            <a:r>
              <a:rPr lang="en-IN" sz="2800" b="1" i="1" u="sng">
                <a:solidFill>
                  <a:srgbClr val="FF0000"/>
                </a:solidFill>
                <a:latin typeface="Times New Roman"/>
                <a:ea typeface="Times New Roman"/>
              </a:rPr>
              <a:t>E-waste</a:t>
            </a:r>
            <a:endParaRPr/>
          </a:p>
          <a:p>
            <a:pPr>
              <a:lnSpc>
                <a:spcPct val="100000"/>
              </a:lnSpc>
            </a:pPr>
            <a:r>
              <a:rPr lang="en-IN">
                <a:solidFill>
                  <a:srgbClr val="000000"/>
                </a:solidFill>
                <a:latin typeface="Calibri"/>
                <a:ea typeface="Times New Roman"/>
              </a:rPr>
              <a:t>   E-waste is any refuse created by discarded electronic devices and  </a:t>
            </a:r>
            <a:endParaRPr/>
          </a:p>
          <a:p>
            <a:pPr>
              <a:lnSpc>
                <a:spcPct val="100000"/>
              </a:lnSpc>
            </a:pPr>
            <a:r>
              <a:rPr lang="en-IN">
                <a:solidFill>
                  <a:srgbClr val="000000"/>
                </a:solidFill>
                <a:latin typeface="Calibri"/>
                <a:ea typeface="Times New Roman"/>
              </a:rPr>
              <a:t>   components as well as substances involved in their manufacture or use.</a:t>
            </a:r>
            <a:endParaRPr/>
          </a:p>
          <a:p>
            <a:pPr>
              <a:lnSpc>
                <a:spcPct val="100000"/>
              </a:lnSpc>
            </a:pPr>
            <a:endParaRPr/>
          </a:p>
          <a:p>
            <a:pPr>
              <a:lnSpc>
                <a:spcPct val="100000"/>
              </a:lnSpc>
            </a:pPr>
            <a:r>
              <a:rPr lang="en-IN">
                <a:solidFill>
                  <a:srgbClr val="000000"/>
                </a:solidFill>
                <a:latin typeface="Calibri"/>
                <a:ea typeface="Times New Roman"/>
              </a:rPr>
              <a:t>      ii) Examples-: computers, office electronic equipment, entertainment </a:t>
            </a:r>
            <a:endParaRPr/>
          </a:p>
          <a:p>
            <a:pPr>
              <a:lnSpc>
                <a:spcPct val="100000"/>
              </a:lnSpc>
            </a:pPr>
            <a:r>
              <a:rPr lang="en-IN">
                <a:solidFill>
                  <a:srgbClr val="000000"/>
                </a:solidFill>
                <a:latin typeface="Calibri"/>
                <a:ea typeface="Times New Roman"/>
              </a:rPr>
              <a:t>          device electronics, mobile phones, television sets, and refrigerators.</a:t>
            </a:r>
            <a:endParaRPr/>
          </a:p>
        </p:txBody>
      </p:sp>
      <p:pic>
        <p:nvPicPr>
          <p:cNvPr id="865" name="Picture 2"/>
          <p:cNvPicPr/>
          <p:nvPr/>
        </p:nvPicPr>
        <p:blipFill>
          <a:blip r:embed="rId2"/>
          <a:stretch>
            <a:fillRect/>
          </a:stretch>
        </p:blipFill>
        <p:spPr>
          <a:xfrm>
            <a:off x="2590920" y="3282120"/>
            <a:ext cx="3333240" cy="2308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CustomShape 1"/>
          <p:cNvSpPr/>
          <p:nvPr/>
        </p:nvSpPr>
        <p:spPr>
          <a:xfrm>
            <a:off x="457200" y="304920"/>
            <a:ext cx="8229240" cy="6216120"/>
          </a:xfrm>
          <a:prstGeom prst="rect">
            <a:avLst/>
          </a:prstGeom>
          <a:noFill/>
          <a:ln>
            <a:noFill/>
          </a:ln>
        </p:spPr>
        <p:txBody>
          <a:bodyPr lIns="90000" tIns="45000" rIns="90000" bIns="45000"/>
          <a:lstStyle/>
          <a:p>
            <a:pPr>
              <a:lnSpc>
                <a:spcPct val="100000"/>
              </a:lnSpc>
            </a:pPr>
            <a:endParaRPr/>
          </a:p>
          <a:p>
            <a:pPr>
              <a:lnSpc>
                <a:spcPct val="100000"/>
              </a:lnSpc>
            </a:pPr>
            <a:r>
              <a:rPr lang="en-IN" sz="2400" b="1" i="1" u="sng">
                <a:solidFill>
                  <a:srgbClr val="FF0000"/>
                </a:solidFill>
                <a:latin typeface="Calibri"/>
              </a:rPr>
              <a:t>The various variety of E-waste. </a:t>
            </a:r>
            <a:endParaRPr/>
          </a:p>
          <a:p>
            <a:pPr>
              <a:lnSpc>
                <a:spcPct val="100000"/>
              </a:lnSpc>
            </a:pPr>
            <a:r>
              <a:rPr lang="en-IN">
                <a:solidFill>
                  <a:srgbClr val="000000"/>
                </a:solidFill>
                <a:latin typeface="Calibri"/>
              </a:rPr>
              <a:t>	</a:t>
            </a:r>
            <a:endParaRPr/>
          </a:p>
          <a:p>
            <a:pPr>
              <a:lnSpc>
                <a:spcPct val="100000"/>
              </a:lnSpc>
            </a:pPr>
            <a:r>
              <a:rPr lang="en-IN">
                <a:solidFill>
                  <a:srgbClr val="000000"/>
                </a:solidFill>
                <a:latin typeface="Calibri"/>
              </a:rPr>
              <a:t>1) Telecommunication Waste:</a:t>
            </a:r>
            <a:endParaRPr/>
          </a:p>
          <a:p>
            <a:pPr>
              <a:lnSpc>
                <a:spcPct val="100000"/>
              </a:lnSpc>
            </a:pPr>
            <a:r>
              <a:rPr lang="en-IN">
                <a:solidFill>
                  <a:srgbClr val="000000"/>
                </a:solidFill>
                <a:latin typeface="Calibri"/>
              </a:rPr>
              <a:t>        Mobile phones , Telephones</a:t>
            </a:r>
            <a:endParaRPr/>
          </a:p>
          <a:p>
            <a:pPr>
              <a:lnSpc>
                <a:spcPct val="100000"/>
              </a:lnSpc>
            </a:pPr>
            <a:r>
              <a:rPr lang="en-IN">
                <a:solidFill>
                  <a:srgbClr val="000000"/>
                </a:solidFill>
                <a:latin typeface="Calibri"/>
              </a:rPr>
              <a:t>        Telephone exchanges Wireless Equipment cables and related scrap  </a:t>
            </a:r>
            <a:endParaRPr/>
          </a:p>
          <a:p>
            <a:pPr>
              <a:lnSpc>
                <a:spcPct val="100000"/>
              </a:lnSpc>
            </a:pPr>
            <a:r>
              <a:rPr lang="en-IN">
                <a:solidFill>
                  <a:srgbClr val="000000"/>
                </a:solidFill>
                <a:latin typeface="Calibri"/>
              </a:rPr>
              <a:t>         material  ,  PC and TV</a:t>
            </a:r>
            <a:endParaRPr/>
          </a:p>
          <a:p>
            <a:pPr>
              <a:lnSpc>
                <a:spcPct val="100000"/>
              </a:lnSpc>
            </a:pPr>
            <a:endParaRPr/>
          </a:p>
          <a:p>
            <a:pPr>
              <a:lnSpc>
                <a:spcPct val="100000"/>
              </a:lnSpc>
            </a:pPr>
            <a:r>
              <a:rPr lang="en-IN">
                <a:solidFill>
                  <a:srgbClr val="000000"/>
                </a:solidFill>
                <a:latin typeface="Calibri"/>
              </a:rPr>
              <a:t>  2) Electrical Waste:----</a:t>
            </a:r>
            <a:endParaRPr/>
          </a:p>
          <a:p>
            <a:pPr>
              <a:lnSpc>
                <a:spcPct val="100000"/>
              </a:lnSpc>
            </a:pPr>
            <a:r>
              <a:rPr lang="en-IN">
                <a:solidFill>
                  <a:srgbClr val="000000"/>
                </a:solidFill>
                <a:latin typeface="Calibri"/>
              </a:rPr>
              <a:t>         Switches ,    Relays  , Connectors and related Scrap Material.</a:t>
            </a:r>
            <a:endParaRPr/>
          </a:p>
          <a:p>
            <a:pPr>
              <a:lnSpc>
                <a:spcPct val="100000"/>
              </a:lnSpc>
            </a:pPr>
            <a:endParaRPr/>
          </a:p>
          <a:p>
            <a:pPr>
              <a:lnSpc>
                <a:spcPct val="100000"/>
              </a:lnSpc>
            </a:pPr>
            <a:r>
              <a:rPr lang="en-IN">
                <a:solidFill>
                  <a:srgbClr val="000000"/>
                </a:solidFill>
                <a:latin typeface="Calibri"/>
              </a:rPr>
              <a:t>  3) Electronic Waste:-----</a:t>
            </a:r>
            <a:endParaRPr/>
          </a:p>
          <a:p>
            <a:pPr>
              <a:lnSpc>
                <a:spcPct val="100000"/>
              </a:lnSpc>
            </a:pPr>
            <a:r>
              <a:rPr lang="en-IN">
                <a:solidFill>
                  <a:srgbClr val="000000"/>
                </a:solidFill>
                <a:latin typeface="Calibri"/>
              </a:rPr>
              <a:t>        Electronic –metal waste , Printed Circuit Boards  , E –Equipment and Machinery</a:t>
            </a:r>
            <a:endParaRPr/>
          </a:p>
          <a:p>
            <a:pPr>
              <a:lnSpc>
                <a:spcPct val="100000"/>
              </a:lnSpc>
            </a:pPr>
            <a:r>
              <a:rPr lang="en-IN">
                <a:solidFill>
                  <a:srgbClr val="000000"/>
                </a:solidFill>
                <a:latin typeface="Calibri"/>
              </a:rPr>
              <a:t>         IC  , Sockets Connectors.</a:t>
            </a:r>
            <a:endParaRPr/>
          </a:p>
          <a:p>
            <a:pPr>
              <a:lnSpc>
                <a:spcPct val="100000"/>
              </a:lnSpc>
            </a:pPr>
            <a:endParaRPr/>
          </a:p>
          <a:p>
            <a:pPr>
              <a:lnSpc>
                <a:spcPct val="100000"/>
              </a:lnSpc>
            </a:pPr>
            <a:r>
              <a:rPr lang="en-IN">
                <a:solidFill>
                  <a:srgbClr val="000000"/>
                </a:solidFill>
                <a:latin typeface="Calibri"/>
              </a:rPr>
              <a:t>   4) Cable waste.</a:t>
            </a:r>
            <a:endParaRPr/>
          </a:p>
          <a:p>
            <a:pPr>
              <a:lnSpc>
                <a:spcPct val="100000"/>
              </a:lnSpc>
            </a:pPr>
            <a:r>
              <a:rPr lang="en-IN">
                <a:solidFill>
                  <a:srgbClr val="000000"/>
                </a:solidFill>
                <a:latin typeface="Calibri"/>
              </a:rPr>
              <a:t>       PVC  ,Pre Insulated Copper and Aluminium waste </a:t>
            </a:r>
            <a:endParaRPr/>
          </a:p>
          <a:p>
            <a:pPr>
              <a:lnSpc>
                <a:spcPct val="100000"/>
              </a:lnSpc>
            </a:pPr>
            <a:endParaRPr/>
          </a:p>
          <a:p>
            <a:pPr>
              <a:lnSpc>
                <a:spcPct val="100000"/>
              </a:lnSpc>
            </a:pPr>
            <a:endParaRPr/>
          </a:p>
          <a:p>
            <a:pPr>
              <a:lnSpc>
                <a:spcPct val="100000"/>
              </a:lnSpc>
            </a:pPr>
            <a:endParaRPr/>
          </a:p>
        </p:txBody>
      </p:sp>
      <p:pic>
        <p:nvPicPr>
          <p:cNvPr id="867" name="Picture 2"/>
          <p:cNvPicPr/>
          <p:nvPr/>
        </p:nvPicPr>
        <p:blipFill>
          <a:blip r:embed="rId2"/>
          <a:stretch>
            <a:fillRect/>
          </a:stretch>
        </p:blipFill>
        <p:spPr>
          <a:xfrm>
            <a:off x="6138000" y="4495680"/>
            <a:ext cx="2466720" cy="1847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CustomShape 1"/>
          <p:cNvSpPr/>
          <p:nvPr/>
        </p:nvSpPr>
        <p:spPr>
          <a:xfrm>
            <a:off x="457200" y="457200"/>
            <a:ext cx="7314840" cy="2009880"/>
          </a:xfrm>
          <a:prstGeom prst="rect">
            <a:avLst/>
          </a:prstGeom>
          <a:noFill/>
          <a:ln>
            <a:noFill/>
          </a:ln>
        </p:spPr>
        <p:txBody>
          <a:bodyPr lIns="90000" tIns="45000" rIns="90000" bIns="45000"/>
          <a:lstStyle/>
          <a:p>
            <a:pPr>
              <a:lnSpc>
                <a:spcPct val="100000"/>
              </a:lnSpc>
            </a:pPr>
            <a:r>
              <a:rPr lang="en-IN" b="1" u="sng">
                <a:solidFill>
                  <a:srgbClr val="FF0000"/>
                </a:solidFill>
                <a:latin typeface="Calibri"/>
              </a:rPr>
              <a:t>Dangerous constituents of E-waste </a:t>
            </a:r>
            <a:endParaRPr/>
          </a:p>
          <a:p>
            <a:pPr>
              <a:lnSpc>
                <a:spcPct val="100000"/>
              </a:lnSpc>
            </a:pPr>
            <a:r>
              <a:rPr lang="en-IN">
                <a:solidFill>
                  <a:srgbClr val="000000"/>
                </a:solidFill>
                <a:latin typeface="Calibri"/>
              </a:rPr>
              <a:t>E-waste-connected health risks may result from direct contact with harmful materials such as lead, cadmium, chromium, brominated flame retardants or polychlorinatedbiphenyls (PCBs), from inhalation of toxic fumes, as well as from accumulation of chemicals in soil, water and food</a:t>
            </a:r>
            <a:endParaRPr/>
          </a:p>
          <a:p>
            <a:pPr>
              <a:lnSpc>
                <a:spcPct val="100000"/>
              </a:lnSpc>
            </a:pPr>
            <a:endParaRPr/>
          </a:p>
        </p:txBody>
      </p:sp>
      <p:sp>
        <p:nvSpPr>
          <p:cNvPr id="869" name="CustomShape 2"/>
          <p:cNvSpPr/>
          <p:nvPr/>
        </p:nvSpPr>
        <p:spPr>
          <a:xfrm>
            <a:off x="457200" y="2362320"/>
            <a:ext cx="8076960" cy="5027400"/>
          </a:xfrm>
          <a:prstGeom prst="rect">
            <a:avLst/>
          </a:prstGeom>
          <a:noFill/>
          <a:ln>
            <a:noFill/>
          </a:ln>
        </p:spPr>
        <p:txBody>
          <a:bodyPr lIns="90000" tIns="45000" rIns="90000" bIns="45000"/>
          <a:lstStyle/>
          <a:p>
            <a:pPr>
              <a:lnSpc>
                <a:spcPct val="100000"/>
              </a:lnSpc>
            </a:pPr>
            <a:r>
              <a:rPr lang="en-IN" b="1" i="1" u="sng">
                <a:solidFill>
                  <a:srgbClr val="FF0000"/>
                </a:solidFill>
                <a:latin typeface="Times New Roman"/>
              </a:rPr>
              <a:t>Ill effects of hazardous substances that come out of E- Waste</a:t>
            </a:r>
            <a:endParaRPr/>
          </a:p>
          <a:p>
            <a:pPr>
              <a:lnSpc>
                <a:spcPct val="100000"/>
              </a:lnSpc>
            </a:pPr>
            <a:r>
              <a:rPr lang="en-IN">
                <a:solidFill>
                  <a:srgbClr val="000000"/>
                </a:solidFill>
                <a:latin typeface="Calibri"/>
              </a:rPr>
              <a:t>1)  Mercury causes chronic damage to the brain, memory loss, and muscle</a:t>
            </a:r>
            <a:endParaRPr/>
          </a:p>
          <a:p>
            <a:pPr>
              <a:lnSpc>
                <a:spcPct val="100000"/>
              </a:lnSpc>
            </a:pPr>
            <a:r>
              <a:rPr lang="en-IN">
                <a:solidFill>
                  <a:srgbClr val="000000"/>
                </a:solidFill>
                <a:latin typeface="Calibri"/>
              </a:rPr>
              <a:t>     weakness.</a:t>
            </a:r>
            <a:endParaRPr/>
          </a:p>
          <a:p>
            <a:pPr>
              <a:lnSpc>
                <a:spcPct val="100000"/>
              </a:lnSpc>
            </a:pPr>
            <a:r>
              <a:rPr lang="en-IN">
                <a:solidFill>
                  <a:srgbClr val="000000"/>
                </a:solidFill>
                <a:latin typeface="Calibri"/>
              </a:rPr>
              <a:t>2)  Sulphur causes liver damage, kidney damage, heart damage, and eye and throat</a:t>
            </a:r>
            <a:endParaRPr/>
          </a:p>
          <a:p>
            <a:pPr>
              <a:lnSpc>
                <a:spcPct val="100000"/>
              </a:lnSpc>
            </a:pPr>
            <a:r>
              <a:rPr lang="en-IN">
                <a:solidFill>
                  <a:srgbClr val="000000"/>
                </a:solidFill>
                <a:latin typeface="Calibri"/>
              </a:rPr>
              <a:t>      irritation.</a:t>
            </a:r>
            <a:endParaRPr/>
          </a:p>
          <a:p>
            <a:pPr>
              <a:lnSpc>
                <a:spcPct val="100000"/>
              </a:lnSpc>
            </a:pPr>
            <a:r>
              <a:rPr lang="en-IN">
                <a:solidFill>
                  <a:srgbClr val="000000"/>
                </a:solidFill>
                <a:latin typeface="Calibri"/>
              </a:rPr>
              <a:t>3)  Cadmium causes neutral damage, toxic irreversible effects on human health.</a:t>
            </a:r>
            <a:endParaRPr/>
          </a:p>
          <a:p>
            <a:pPr>
              <a:lnSpc>
                <a:spcPct val="100000"/>
              </a:lnSpc>
            </a:pPr>
            <a:r>
              <a:rPr lang="en-IN">
                <a:solidFill>
                  <a:srgbClr val="000000"/>
                </a:solidFill>
                <a:latin typeface="Calibri"/>
              </a:rPr>
              <a:t>4)  BFRs disrupt endocrine system function.</a:t>
            </a:r>
            <a:endParaRPr/>
          </a:p>
          <a:p>
            <a:pPr>
              <a:lnSpc>
                <a:spcPct val="100000"/>
              </a:lnSpc>
            </a:pPr>
            <a:r>
              <a:rPr lang="en-IN">
                <a:solidFill>
                  <a:srgbClr val="000000"/>
                </a:solidFill>
                <a:latin typeface="Calibri"/>
              </a:rPr>
              <a:t>5)  Lead damage to central and peripheral nervous systems, blood systems and</a:t>
            </a:r>
            <a:endParaRPr/>
          </a:p>
          <a:p>
            <a:pPr>
              <a:lnSpc>
                <a:spcPct val="100000"/>
              </a:lnSpc>
            </a:pPr>
            <a:r>
              <a:rPr lang="en-IN">
                <a:solidFill>
                  <a:srgbClr val="000000"/>
                </a:solidFill>
                <a:latin typeface="Calibri"/>
              </a:rPr>
              <a:t>      kidney damage.</a:t>
            </a:r>
            <a:endParaRPr/>
          </a:p>
          <a:p>
            <a:pPr>
              <a:lnSpc>
                <a:spcPct val="100000"/>
              </a:lnSpc>
            </a:pPr>
            <a:r>
              <a:rPr lang="en-IN">
                <a:solidFill>
                  <a:srgbClr val="000000"/>
                </a:solidFill>
                <a:latin typeface="Calibri"/>
              </a:rPr>
              <a:t>6)  Lead affects the brain development of children.</a:t>
            </a:r>
            <a:endParaRPr/>
          </a:p>
          <a:p>
            <a:pPr>
              <a:lnSpc>
                <a:spcPct val="100000"/>
              </a:lnSpc>
            </a:pPr>
            <a:r>
              <a:rPr lang="en-IN">
                <a:solidFill>
                  <a:srgbClr val="000000"/>
                </a:solidFill>
                <a:latin typeface="Calibri"/>
              </a:rPr>
              <a:t>7)  Cadmium also accumulates in kidney and liver, teratogenic.</a:t>
            </a:r>
            <a:endParaRPr/>
          </a:p>
          <a:p>
            <a:pPr>
              <a:lnSpc>
                <a:spcPct val="100000"/>
              </a:lnSpc>
            </a:pPr>
            <a:r>
              <a:rPr lang="en-IN">
                <a:solidFill>
                  <a:srgbClr val="000000"/>
                </a:solidFill>
                <a:latin typeface="Calibri"/>
              </a:rPr>
              <a:t>8)  The inhalation of cadmium can cause severe damage to the lungs and also</a:t>
            </a:r>
            <a:endParaRPr/>
          </a:p>
          <a:p>
            <a:pPr>
              <a:lnSpc>
                <a:spcPct val="100000"/>
              </a:lnSpc>
            </a:pPr>
            <a:r>
              <a:rPr lang="en-IN">
                <a:solidFill>
                  <a:srgbClr val="000000"/>
                </a:solidFill>
                <a:latin typeface="Calibri"/>
              </a:rPr>
              <a:t>      causes kidney damage.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 name="Picture 2"/>
          <p:cNvPicPr/>
          <p:nvPr/>
        </p:nvPicPr>
        <p:blipFill>
          <a:blip r:embed="rId2"/>
          <a:stretch>
            <a:fillRect/>
          </a:stretch>
        </p:blipFill>
        <p:spPr>
          <a:xfrm>
            <a:off x="1104840" y="828720"/>
            <a:ext cx="6933960" cy="520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CustomShape 1"/>
          <p:cNvSpPr/>
          <p:nvPr/>
        </p:nvSpPr>
        <p:spPr>
          <a:xfrm>
            <a:off x="762120" y="380880"/>
            <a:ext cx="7924320" cy="9873360"/>
          </a:xfrm>
          <a:prstGeom prst="rect">
            <a:avLst/>
          </a:prstGeom>
          <a:noFill/>
          <a:ln>
            <a:noFill/>
          </a:ln>
        </p:spPr>
        <p:txBody>
          <a:bodyPr lIns="90000" tIns="45000" rIns="90000" bIns="45000"/>
          <a:lstStyle/>
          <a:p>
            <a:pPr>
              <a:lnSpc>
                <a:spcPct val="100000"/>
              </a:lnSpc>
            </a:pPr>
            <a:r>
              <a:rPr lang="en-IN" sz="2800" b="1" i="1" u="sng">
                <a:solidFill>
                  <a:srgbClr val="FF0000"/>
                </a:solidFill>
                <a:latin typeface="Calibri"/>
              </a:rPr>
              <a:t>Methods  of collection and disposal of E-Waste.</a:t>
            </a:r>
            <a:endParaRPr/>
          </a:p>
          <a:p>
            <a:pPr>
              <a:lnSpc>
                <a:spcPct val="100000"/>
              </a:lnSpc>
            </a:pPr>
            <a:endParaRPr/>
          </a:p>
          <a:p>
            <a:pPr>
              <a:lnSpc>
                <a:spcPct val="100000"/>
              </a:lnSpc>
            </a:pPr>
            <a:r>
              <a:rPr lang="en-IN" u="sng">
                <a:solidFill>
                  <a:srgbClr val="000000"/>
                </a:solidFill>
                <a:latin typeface="Calibri"/>
              </a:rPr>
              <a:t>1) </a:t>
            </a:r>
            <a:r>
              <a:rPr lang="en-IN" b="1" u="sng">
                <a:solidFill>
                  <a:srgbClr val="000000"/>
                </a:solidFill>
                <a:latin typeface="Calibri"/>
              </a:rPr>
              <a:t>Land filling: </a:t>
            </a:r>
            <a:r>
              <a:rPr lang="en-IN">
                <a:solidFill>
                  <a:srgbClr val="000000"/>
                </a:solidFill>
                <a:latin typeface="Calibri"/>
              </a:rPr>
              <a:t>In land filling, trenches are made on the flat surfaces. Soil is</a:t>
            </a:r>
            <a:endParaRPr/>
          </a:p>
          <a:p>
            <a:pPr>
              <a:lnSpc>
                <a:spcPct val="100000"/>
              </a:lnSpc>
            </a:pPr>
            <a:r>
              <a:rPr lang="en-IN">
                <a:solidFill>
                  <a:srgbClr val="000000"/>
                </a:solidFill>
                <a:latin typeface="Calibri"/>
              </a:rPr>
              <a:t>excavated from the trenches and waste material is buried in it, which is covered</a:t>
            </a:r>
            <a:endParaRPr/>
          </a:p>
          <a:p>
            <a:pPr>
              <a:lnSpc>
                <a:spcPct val="100000"/>
              </a:lnSpc>
            </a:pPr>
            <a:r>
              <a:rPr lang="en-IN">
                <a:solidFill>
                  <a:srgbClr val="000000"/>
                </a:solidFill>
                <a:latin typeface="Calibri"/>
              </a:rPr>
              <a:t>by thick layer of soil. Now a day’s secure land filling are provided with some</a:t>
            </a:r>
            <a:endParaRPr/>
          </a:p>
          <a:p>
            <a:pPr>
              <a:lnSpc>
                <a:spcPct val="100000"/>
              </a:lnSpc>
            </a:pPr>
            <a:r>
              <a:rPr lang="en-IN">
                <a:solidFill>
                  <a:srgbClr val="000000"/>
                </a:solidFill>
                <a:latin typeface="Calibri"/>
              </a:rPr>
              <a:t>facilities like impervious liner made up of plastic or clay, leachate collection</a:t>
            </a:r>
            <a:endParaRPr/>
          </a:p>
          <a:p>
            <a:pPr>
              <a:lnSpc>
                <a:spcPct val="100000"/>
              </a:lnSpc>
            </a:pPr>
            <a:r>
              <a:rPr lang="en-IN">
                <a:solidFill>
                  <a:srgbClr val="000000"/>
                </a:solidFill>
                <a:latin typeface="Calibri"/>
              </a:rPr>
              <a:t>basin that collect and transfer the leachate to wastewater treatment plant.</a:t>
            </a:r>
            <a:endParaRPr/>
          </a:p>
          <a:p>
            <a:pPr>
              <a:lnSpc>
                <a:spcPct val="100000"/>
              </a:lnSpc>
            </a:pPr>
            <a:r>
              <a:rPr lang="en-IN">
                <a:solidFill>
                  <a:srgbClr val="000000"/>
                </a:solidFill>
                <a:latin typeface="Calibri"/>
              </a:rPr>
              <a:t>Environmental risk from land filling of e-waste cannot be neglected because the</a:t>
            </a:r>
            <a:endParaRPr/>
          </a:p>
          <a:p>
            <a:pPr>
              <a:lnSpc>
                <a:spcPct val="100000"/>
              </a:lnSpc>
            </a:pPr>
            <a:r>
              <a:rPr lang="en-IN">
                <a:solidFill>
                  <a:srgbClr val="000000"/>
                </a:solidFill>
                <a:latin typeface="Calibri"/>
              </a:rPr>
              <a:t>condition of land filling site are different from a native soil, particularly</a:t>
            </a:r>
            <a:endParaRPr/>
          </a:p>
          <a:p>
            <a:pPr>
              <a:lnSpc>
                <a:spcPct val="100000"/>
              </a:lnSpc>
            </a:pPr>
            <a:r>
              <a:rPr lang="en-IN">
                <a:solidFill>
                  <a:srgbClr val="000000"/>
                </a:solidFill>
                <a:latin typeface="Calibri"/>
              </a:rPr>
              <a:t>concerning the leaching behavior of metals.</a:t>
            </a:r>
            <a:endParaRPr/>
          </a:p>
          <a:p>
            <a:pPr>
              <a:lnSpc>
                <a:spcPct val="100000"/>
              </a:lnSpc>
            </a:pPr>
            <a:endParaRPr/>
          </a:p>
          <a:p>
            <a:pPr>
              <a:lnSpc>
                <a:spcPct val="100000"/>
              </a:lnSpc>
            </a:pPr>
            <a:r>
              <a:rPr lang="en-IN" u="sng">
                <a:solidFill>
                  <a:srgbClr val="000000"/>
                </a:solidFill>
                <a:latin typeface="Calibri"/>
              </a:rPr>
              <a:t>2) </a:t>
            </a:r>
            <a:r>
              <a:rPr lang="en-IN" b="1" u="sng">
                <a:solidFill>
                  <a:srgbClr val="000000"/>
                </a:solidFill>
                <a:latin typeface="Calibri"/>
              </a:rPr>
              <a:t>Incineration</a:t>
            </a:r>
            <a:r>
              <a:rPr lang="en-IN" b="1">
                <a:solidFill>
                  <a:srgbClr val="000000"/>
                </a:solidFill>
                <a:latin typeface="Calibri"/>
              </a:rPr>
              <a:t>: </a:t>
            </a:r>
            <a:r>
              <a:rPr lang="en-IN">
                <a:solidFill>
                  <a:srgbClr val="000000"/>
                </a:solidFill>
                <a:latin typeface="Calibri"/>
              </a:rPr>
              <a:t>It is controlled and complete combustion process, in which the</a:t>
            </a:r>
            <a:endParaRPr/>
          </a:p>
          <a:p>
            <a:pPr>
              <a:lnSpc>
                <a:spcPct val="100000"/>
              </a:lnSpc>
            </a:pPr>
            <a:r>
              <a:rPr lang="en-IN">
                <a:solidFill>
                  <a:srgbClr val="000000"/>
                </a:solidFill>
                <a:latin typeface="Calibri"/>
              </a:rPr>
              <a:t>waste material is burned in specially designed incinerators at a high</a:t>
            </a:r>
            <a:endParaRPr/>
          </a:p>
          <a:p>
            <a:pPr>
              <a:lnSpc>
                <a:spcPct val="100000"/>
              </a:lnSpc>
            </a:pPr>
            <a:r>
              <a:rPr lang="en-IN">
                <a:solidFill>
                  <a:srgbClr val="000000"/>
                </a:solidFill>
                <a:latin typeface="Calibri"/>
              </a:rPr>
              <a:t>temperature. Advantage of incineration of e-waste are the reduction of waste</a:t>
            </a:r>
            <a:endParaRPr/>
          </a:p>
          <a:p>
            <a:pPr>
              <a:lnSpc>
                <a:spcPct val="100000"/>
              </a:lnSpc>
            </a:pPr>
            <a:r>
              <a:rPr lang="en-IN">
                <a:solidFill>
                  <a:srgbClr val="000000"/>
                </a:solidFill>
                <a:latin typeface="Calibri"/>
              </a:rPr>
              <a:t>volume and utilization of the energy content of combustible materials.</a:t>
            </a:r>
            <a:endParaRPr/>
          </a:p>
          <a:p>
            <a:pPr>
              <a:lnSpc>
                <a:spcPct val="100000"/>
              </a:lnSpc>
            </a:pPr>
            <a:r>
              <a:rPr lang="en-IN">
                <a:solidFill>
                  <a:srgbClr val="000000"/>
                </a:solidFill>
                <a:latin typeface="Calibri"/>
              </a:rPr>
              <a:t>Disadvantages of incineration are the emission to air of substances escaping</a:t>
            </a:r>
            <a:endParaRPr/>
          </a:p>
          <a:p>
            <a:pPr>
              <a:lnSpc>
                <a:spcPct val="100000"/>
              </a:lnSpc>
            </a:pPr>
            <a:r>
              <a:rPr lang="en-IN">
                <a:solidFill>
                  <a:srgbClr val="000000"/>
                </a:solidFill>
                <a:latin typeface="Calibri"/>
              </a:rPr>
              <a:t>flue gas cleaning and the large amount of residue from gas cleaning and</a:t>
            </a:r>
            <a:endParaRPr/>
          </a:p>
          <a:p>
            <a:pPr>
              <a:lnSpc>
                <a:spcPct val="100000"/>
              </a:lnSpc>
            </a:pPr>
            <a:r>
              <a:rPr lang="en-IN">
                <a:solidFill>
                  <a:srgbClr val="000000"/>
                </a:solidFill>
                <a:latin typeface="Calibri"/>
              </a:rPr>
              <a:t>combustion.</a:t>
            </a:r>
            <a:endParaRPr/>
          </a:p>
          <a:p>
            <a:pPr>
              <a:lnSpc>
                <a:spcPct val="100000"/>
              </a:lnSpc>
            </a:pPr>
            <a:endParaRPr/>
          </a:p>
          <a:p>
            <a:pPr>
              <a:lnSpc>
                <a:spcPct val="100000"/>
              </a:lnSpc>
            </a:pPr>
            <a:r>
              <a:rPr lang="en-IN">
                <a:solidFill>
                  <a:srgbClr val="000000"/>
                </a:solid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CustomShape 1"/>
          <p:cNvSpPr/>
          <p:nvPr/>
        </p:nvSpPr>
        <p:spPr>
          <a:xfrm>
            <a:off x="1143000" y="474480"/>
            <a:ext cx="7238520" cy="5578200"/>
          </a:xfrm>
          <a:prstGeom prst="rect">
            <a:avLst/>
          </a:prstGeom>
          <a:noFill/>
          <a:ln>
            <a:noFill/>
          </a:ln>
        </p:spPr>
        <p:txBody>
          <a:bodyPr lIns="90000" tIns="45000" rIns="90000" bIns="45000"/>
          <a:lstStyle/>
          <a:p>
            <a:pPr>
              <a:lnSpc>
                <a:spcPct val="100000"/>
              </a:lnSpc>
            </a:pPr>
            <a:r>
              <a:rPr lang="en-IN" sz="2000" u="sng">
                <a:solidFill>
                  <a:srgbClr val="FF0000"/>
                </a:solidFill>
                <a:latin typeface="Calibri"/>
              </a:rPr>
              <a:t>3) </a:t>
            </a:r>
            <a:r>
              <a:rPr lang="en-IN" sz="2000" b="1" u="sng">
                <a:solidFill>
                  <a:srgbClr val="FF0000"/>
                </a:solidFill>
                <a:latin typeface="Calibri"/>
              </a:rPr>
              <a:t>Recycling of e-waste: </a:t>
            </a:r>
            <a:r>
              <a:rPr lang="en-IN" sz="2000">
                <a:solidFill>
                  <a:srgbClr val="000000"/>
                </a:solidFill>
                <a:latin typeface="Calibri"/>
              </a:rPr>
              <a:t>Monitors and CRT, keyboards, laptops, modems, telephone bards, hard drives, floppy drives, compact disk, mobiles, fax machines, printers, CPUs, memory chips, connecting wires and cables can be recycled. Recycling involves dismantling and recovery of valuable materials. Recycling is the best possible option for the management of e- waste because the existing dumping grounds in India are full and overflowing beyond capacity and it is difficult to get new dumping sites due to Scarcity of land.</a:t>
            </a:r>
            <a:endParaRPr/>
          </a:p>
          <a:p>
            <a:pPr>
              <a:lnSpc>
                <a:spcPct val="100000"/>
              </a:lnSpc>
            </a:pPr>
            <a:endParaRPr/>
          </a:p>
          <a:p>
            <a:pPr>
              <a:lnSpc>
                <a:spcPct val="100000"/>
              </a:lnSpc>
            </a:pPr>
            <a:r>
              <a:rPr lang="en-IN" sz="2000" u="sng">
                <a:solidFill>
                  <a:srgbClr val="FF0000"/>
                </a:solidFill>
                <a:latin typeface="Calibri"/>
              </a:rPr>
              <a:t>4) </a:t>
            </a:r>
            <a:r>
              <a:rPr lang="en-IN" sz="2000" b="1" u="sng">
                <a:solidFill>
                  <a:srgbClr val="FF0000"/>
                </a:solidFill>
                <a:latin typeface="Calibri"/>
              </a:rPr>
              <a:t>Re-use</a:t>
            </a:r>
            <a:r>
              <a:rPr lang="en-IN" sz="2000" b="1">
                <a:solidFill>
                  <a:srgbClr val="000000"/>
                </a:solidFill>
                <a:latin typeface="Calibri"/>
              </a:rPr>
              <a:t>: </a:t>
            </a:r>
            <a:r>
              <a:rPr lang="en-IN" sz="2000">
                <a:solidFill>
                  <a:srgbClr val="000000"/>
                </a:solidFill>
                <a:latin typeface="Calibri"/>
              </a:rPr>
              <a:t>It is commonly used for electronic equipment's  like computers, cell phones etc. It constitutes direct second hand use or use after slight modification to the original functioning equipment. This method also reduces the volume of e-waste generation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 name="Picture 2"/>
          <p:cNvPicPr/>
          <p:nvPr/>
        </p:nvPicPr>
        <p:blipFill>
          <a:blip r:embed="rId2"/>
          <a:stretch>
            <a:fillRect/>
          </a:stretch>
        </p:blipFill>
        <p:spPr>
          <a:xfrm>
            <a:off x="1828800" y="609480"/>
            <a:ext cx="5145840" cy="551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 name="Picture 2"/>
          <p:cNvPicPr/>
          <p:nvPr/>
        </p:nvPicPr>
        <p:blipFill>
          <a:blip r:embed="rId2"/>
          <a:stretch>
            <a:fillRect/>
          </a:stretch>
        </p:blipFill>
        <p:spPr>
          <a:xfrm>
            <a:off x="457200" y="76320"/>
            <a:ext cx="8229240" cy="6629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Picture 2"/>
          <p:cNvPicPr/>
          <p:nvPr/>
        </p:nvPicPr>
        <p:blipFill>
          <a:blip r:embed="rId2"/>
          <a:stretch>
            <a:fillRect/>
          </a:stretch>
        </p:blipFill>
        <p:spPr>
          <a:xfrm>
            <a:off x="685800" y="762120"/>
            <a:ext cx="8076960" cy="5028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CustomShape 1"/>
          <p:cNvSpPr/>
          <p:nvPr/>
        </p:nvSpPr>
        <p:spPr>
          <a:xfrm>
            <a:off x="45000" y="685800"/>
            <a:ext cx="9819000" cy="4209480"/>
          </a:xfrm>
          <a:prstGeom prst="rect">
            <a:avLst/>
          </a:prstGeom>
          <a:noFill/>
          <a:ln>
            <a:noFill/>
          </a:ln>
        </p:spPr>
        <p:txBody>
          <a:bodyPr wrap="none" lIns="90000" tIns="45000" rIns="90000" bIns="45000"/>
          <a:lstStyle/>
          <a:p>
            <a:pPr>
              <a:lnSpc>
                <a:spcPct val="100000"/>
              </a:lnSpc>
            </a:pPr>
            <a:r>
              <a:rPr lang="en-IN" b="1" u="sng">
                <a:solidFill>
                  <a:srgbClr val="FF0000"/>
                </a:solidFill>
                <a:latin typeface="Calibri"/>
              </a:rPr>
              <a:t>Ill effects of hazardous substances that come out of E- Waste</a:t>
            </a:r>
            <a:endParaRPr/>
          </a:p>
          <a:p>
            <a:pPr>
              <a:lnSpc>
                <a:spcPct val="100000"/>
              </a:lnSpc>
            </a:pPr>
            <a:endParaRPr/>
          </a:p>
          <a:p>
            <a:pPr>
              <a:lnSpc>
                <a:spcPct val="100000"/>
              </a:lnSpc>
            </a:pPr>
            <a:r>
              <a:rPr lang="en-IN">
                <a:solidFill>
                  <a:srgbClr val="000000"/>
                </a:solidFill>
                <a:latin typeface="Calibri"/>
              </a:rPr>
              <a:t>Following are ill effect of hazardous substances that come out of E-waste:</a:t>
            </a:r>
            <a:endParaRPr/>
          </a:p>
          <a:p>
            <a:pPr>
              <a:lnSpc>
                <a:spcPct val="100000"/>
              </a:lnSpc>
            </a:pPr>
            <a:r>
              <a:rPr lang="en-IN">
                <a:solidFill>
                  <a:srgbClr val="000000"/>
                </a:solidFill>
                <a:latin typeface="Calibri"/>
              </a:rPr>
              <a:t>1) Mercury causes chronic damage to the brain, memory loss, and muscle</a:t>
            </a:r>
            <a:endParaRPr/>
          </a:p>
          <a:p>
            <a:pPr>
              <a:lnSpc>
                <a:spcPct val="100000"/>
              </a:lnSpc>
            </a:pPr>
            <a:r>
              <a:rPr lang="en-IN">
                <a:solidFill>
                  <a:srgbClr val="000000"/>
                </a:solidFill>
                <a:latin typeface="Calibri"/>
              </a:rPr>
              <a:t>weakness.</a:t>
            </a:r>
            <a:endParaRPr/>
          </a:p>
          <a:p>
            <a:pPr>
              <a:lnSpc>
                <a:spcPct val="100000"/>
              </a:lnSpc>
            </a:pPr>
            <a:r>
              <a:rPr lang="en-IN">
                <a:solidFill>
                  <a:srgbClr val="000000"/>
                </a:solidFill>
                <a:latin typeface="Calibri"/>
              </a:rPr>
              <a:t>2) Sulphur causes liver damage, kidney damage, heart damage, and eye and throat</a:t>
            </a:r>
            <a:endParaRPr/>
          </a:p>
          <a:p>
            <a:pPr>
              <a:lnSpc>
                <a:spcPct val="100000"/>
              </a:lnSpc>
            </a:pPr>
            <a:r>
              <a:rPr lang="en-IN">
                <a:solidFill>
                  <a:srgbClr val="000000"/>
                </a:solidFill>
                <a:latin typeface="Calibri"/>
              </a:rPr>
              <a:t>irritation.</a:t>
            </a:r>
            <a:endParaRPr/>
          </a:p>
          <a:p>
            <a:pPr>
              <a:lnSpc>
                <a:spcPct val="100000"/>
              </a:lnSpc>
            </a:pPr>
            <a:r>
              <a:rPr lang="en-IN">
                <a:solidFill>
                  <a:srgbClr val="000000"/>
                </a:solidFill>
                <a:latin typeface="Calibri"/>
              </a:rPr>
              <a:t>3) Cadmium causes neutral damage, toxic irreversible effects on human health.</a:t>
            </a:r>
            <a:endParaRPr/>
          </a:p>
          <a:p>
            <a:pPr>
              <a:lnSpc>
                <a:spcPct val="100000"/>
              </a:lnSpc>
            </a:pPr>
            <a:r>
              <a:rPr lang="en-IN">
                <a:solidFill>
                  <a:srgbClr val="000000"/>
                </a:solidFill>
                <a:latin typeface="Calibri"/>
              </a:rPr>
              <a:t>4) BFRs disrupt endocrine system function.</a:t>
            </a:r>
            <a:endParaRPr/>
          </a:p>
          <a:p>
            <a:pPr>
              <a:lnSpc>
                <a:spcPct val="100000"/>
              </a:lnSpc>
            </a:pPr>
            <a:r>
              <a:rPr lang="en-IN">
                <a:solidFill>
                  <a:srgbClr val="000000"/>
                </a:solidFill>
                <a:latin typeface="Calibri"/>
              </a:rPr>
              <a:t>5) Lead damage to central and peripheral nervous systems, blood systems and</a:t>
            </a:r>
            <a:endParaRPr/>
          </a:p>
          <a:p>
            <a:pPr>
              <a:lnSpc>
                <a:spcPct val="100000"/>
              </a:lnSpc>
            </a:pPr>
            <a:r>
              <a:rPr lang="en-IN">
                <a:solidFill>
                  <a:srgbClr val="000000"/>
                </a:solidFill>
                <a:latin typeface="Calibri"/>
              </a:rPr>
              <a:t>kidney damage.</a:t>
            </a:r>
            <a:endParaRPr/>
          </a:p>
          <a:p>
            <a:pPr>
              <a:lnSpc>
                <a:spcPct val="100000"/>
              </a:lnSpc>
            </a:pPr>
            <a:r>
              <a:rPr lang="en-IN">
                <a:solidFill>
                  <a:srgbClr val="000000"/>
                </a:solidFill>
                <a:latin typeface="Calibri"/>
              </a:rPr>
              <a:t>6) Lead affects the brain development of children.</a:t>
            </a:r>
            <a:endParaRPr/>
          </a:p>
          <a:p>
            <a:pPr>
              <a:lnSpc>
                <a:spcPct val="100000"/>
              </a:lnSpc>
            </a:pPr>
            <a:r>
              <a:rPr lang="en-IN">
                <a:solidFill>
                  <a:srgbClr val="000000"/>
                </a:solidFill>
                <a:latin typeface="Calibri"/>
              </a:rPr>
              <a:t>7) Cadmium also accumulates in kidney and liver, teratogenic.</a:t>
            </a:r>
            <a:endParaRPr/>
          </a:p>
          <a:p>
            <a:pPr>
              <a:lnSpc>
                <a:spcPct val="100000"/>
              </a:lnSpc>
            </a:pPr>
            <a:r>
              <a:rPr lang="en-IN">
                <a:solidFill>
                  <a:srgbClr val="000000"/>
                </a:solidFill>
                <a:latin typeface="Calibri"/>
              </a:rPr>
              <a:t>8) The inhalation of cadmium can cause severe damage to the lungs and also</a:t>
            </a:r>
            <a:endParaRPr/>
          </a:p>
          <a:p>
            <a:pPr>
              <a:lnSpc>
                <a:spcPct val="100000"/>
              </a:lnSpc>
            </a:pPr>
            <a:r>
              <a:rPr lang="en-IN">
                <a:solidFill>
                  <a:srgbClr val="000000"/>
                </a:solidFill>
                <a:latin typeface="Calibri"/>
              </a:rPr>
              <a:t>causes kidney damage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CustomShape 1"/>
          <p:cNvSpPr/>
          <p:nvPr/>
        </p:nvSpPr>
        <p:spPr>
          <a:xfrm>
            <a:off x="838080" y="685800"/>
            <a:ext cx="5224320" cy="4356720"/>
          </a:xfrm>
          <a:prstGeom prst="rect">
            <a:avLst/>
          </a:prstGeom>
          <a:noFill/>
          <a:ln>
            <a:noFill/>
          </a:ln>
        </p:spPr>
        <p:txBody>
          <a:bodyPr lIns="90000" tIns="45000" rIns="90000" bIns="45000"/>
          <a:lstStyle/>
          <a:p>
            <a:pPr>
              <a:lnSpc>
                <a:spcPct val="100000"/>
              </a:lnSpc>
            </a:pPr>
            <a:r>
              <a:rPr lang="en-IN" sz="2800" b="1">
                <a:solidFill>
                  <a:srgbClr val="1D1B11"/>
                </a:solidFill>
                <a:latin typeface="Times New Roman"/>
              </a:rPr>
              <a:t>9)</a:t>
            </a:r>
            <a:r>
              <a:rPr lang="en-IN" sz="2800">
                <a:solidFill>
                  <a:srgbClr val="000000"/>
                </a:solidFill>
                <a:latin typeface="Times New Roman"/>
              </a:rPr>
              <a:t>biomedical waste</a:t>
            </a:r>
            <a:endParaRPr/>
          </a:p>
          <a:p>
            <a:pPr>
              <a:lnSpc>
                <a:spcPct val="100000"/>
              </a:lnSpc>
            </a:pPr>
            <a:endParaRPr/>
          </a:p>
          <a:p>
            <a:pPr>
              <a:lnSpc>
                <a:spcPct val="100000"/>
              </a:lnSpc>
            </a:pPr>
            <a:endParaRPr/>
          </a:p>
          <a:p>
            <a:pPr>
              <a:lnSpc>
                <a:spcPct val="100000"/>
              </a:lnSpc>
            </a:pPr>
            <a:endParaRPr/>
          </a:p>
          <a:p>
            <a:pPr>
              <a:lnSpc>
                <a:spcPct val="100000"/>
              </a:lnSpc>
            </a:pPr>
            <a:r>
              <a:rPr lang="en-IN" b="1">
                <a:solidFill>
                  <a:srgbClr val="000000"/>
                </a:solidFill>
                <a:latin typeface="Calibri"/>
              </a:rPr>
              <a:t>Biomedical waste. </a:t>
            </a:r>
            <a:endParaRPr/>
          </a:p>
          <a:p>
            <a:pPr>
              <a:lnSpc>
                <a:spcPct val="100000"/>
              </a:lnSpc>
            </a:pPr>
            <a:endParaRPr/>
          </a:p>
          <a:p>
            <a:pPr>
              <a:lnSpc>
                <a:spcPct val="100000"/>
              </a:lnSpc>
            </a:pPr>
            <a:r>
              <a:rPr lang="en-IN">
                <a:solidFill>
                  <a:srgbClr val="000000"/>
                </a:solidFill>
                <a:latin typeface="Calibri"/>
              </a:rPr>
              <a:t>In this course, </a:t>
            </a:r>
            <a:r>
              <a:rPr lang="en-IN" b="1">
                <a:solidFill>
                  <a:srgbClr val="000000"/>
                </a:solidFill>
                <a:latin typeface="Calibri"/>
              </a:rPr>
              <a:t>This is </a:t>
            </a:r>
            <a:r>
              <a:rPr lang="en-IN">
                <a:solidFill>
                  <a:srgbClr val="000000"/>
                </a:solidFill>
                <a:latin typeface="Calibri"/>
              </a:rPr>
              <a:t>medical waste </a:t>
            </a:r>
            <a:r>
              <a:rPr lang="en-IN" b="1">
                <a:solidFill>
                  <a:srgbClr val="000000"/>
                </a:solidFill>
                <a:latin typeface="Calibri"/>
              </a:rPr>
              <a:t>and </a:t>
            </a:r>
            <a:r>
              <a:rPr lang="en-IN">
                <a:solidFill>
                  <a:srgbClr val="000000"/>
                </a:solidFill>
                <a:latin typeface="Calibri"/>
              </a:rPr>
              <a:t>includes all infectious waste, hazardous (including low-level radioactive wastes), and any other wastes that are generated from all types of health care institutions, including hospitals, clinics, doctor’s (including dental and veterinary) offices and medical laboratories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CustomShape 1"/>
          <p:cNvSpPr/>
          <p:nvPr/>
        </p:nvSpPr>
        <p:spPr>
          <a:xfrm>
            <a:off x="838080" y="1028520"/>
            <a:ext cx="7467120" cy="5273640"/>
          </a:xfrm>
          <a:prstGeom prst="rect">
            <a:avLst/>
          </a:prstGeom>
          <a:noFill/>
          <a:ln>
            <a:noFill/>
          </a:ln>
        </p:spPr>
        <p:txBody>
          <a:bodyPr lIns="90000" tIns="45000" rIns="90000" bIns="45000"/>
          <a:lstStyle/>
          <a:p>
            <a:pPr>
              <a:lnSpc>
                <a:spcPct val="100000"/>
              </a:lnSpc>
            </a:pPr>
            <a:r>
              <a:rPr lang="en-IN" sz="1700" b="1" u="sng">
                <a:solidFill>
                  <a:srgbClr val="FF0000"/>
                </a:solidFill>
                <a:latin typeface="Times New Roman"/>
              </a:rPr>
              <a:t>Disposal of E-waste is done by following four method:--</a:t>
            </a:r>
            <a:endParaRPr/>
          </a:p>
          <a:p>
            <a:pPr>
              <a:lnSpc>
                <a:spcPct val="100000"/>
              </a:lnSpc>
            </a:pPr>
            <a:endParaRPr/>
          </a:p>
          <a:p>
            <a:pPr>
              <a:lnSpc>
                <a:spcPct val="100000"/>
              </a:lnSpc>
            </a:pPr>
            <a:r>
              <a:rPr lang="en-IN" sz="1700">
                <a:solidFill>
                  <a:srgbClr val="000000"/>
                </a:solidFill>
                <a:latin typeface="Times New Roman"/>
              </a:rPr>
              <a:t>1) </a:t>
            </a:r>
            <a:r>
              <a:rPr lang="en-IN" sz="1700" b="1">
                <a:solidFill>
                  <a:srgbClr val="000000"/>
                </a:solidFill>
                <a:latin typeface="Times New Roman"/>
              </a:rPr>
              <a:t>Land filling: </a:t>
            </a:r>
            <a:r>
              <a:rPr lang="en-IN" sz="1700">
                <a:solidFill>
                  <a:srgbClr val="000000"/>
                </a:solidFill>
                <a:latin typeface="Times New Roman"/>
              </a:rPr>
              <a:t>In land filling, trenches are made on the flat surfaces. Soil is</a:t>
            </a:r>
            <a:endParaRPr/>
          </a:p>
          <a:p>
            <a:pPr>
              <a:lnSpc>
                <a:spcPct val="100000"/>
              </a:lnSpc>
            </a:pPr>
            <a:r>
              <a:rPr lang="en-IN" sz="1700">
                <a:solidFill>
                  <a:srgbClr val="000000"/>
                </a:solidFill>
                <a:latin typeface="Times New Roman"/>
              </a:rPr>
              <a:t>excavated from the trenches and waste material is buried in it, which is covered</a:t>
            </a:r>
            <a:endParaRPr/>
          </a:p>
          <a:p>
            <a:pPr>
              <a:lnSpc>
                <a:spcPct val="100000"/>
              </a:lnSpc>
            </a:pPr>
            <a:r>
              <a:rPr lang="en-IN" sz="1700">
                <a:solidFill>
                  <a:srgbClr val="000000"/>
                </a:solidFill>
                <a:latin typeface="Times New Roman"/>
              </a:rPr>
              <a:t>by thick layer of soil. Now a day’s secure land filling are provided with some</a:t>
            </a:r>
            <a:endParaRPr/>
          </a:p>
          <a:p>
            <a:pPr>
              <a:lnSpc>
                <a:spcPct val="100000"/>
              </a:lnSpc>
            </a:pPr>
            <a:r>
              <a:rPr lang="en-IN" sz="1700">
                <a:solidFill>
                  <a:srgbClr val="000000"/>
                </a:solidFill>
                <a:latin typeface="Times New Roman"/>
              </a:rPr>
              <a:t>facilities like impervious liner made up of plastic or clay, leachate collection</a:t>
            </a:r>
            <a:endParaRPr/>
          </a:p>
          <a:p>
            <a:pPr>
              <a:lnSpc>
                <a:spcPct val="100000"/>
              </a:lnSpc>
            </a:pPr>
            <a:r>
              <a:rPr lang="en-IN" sz="1700">
                <a:solidFill>
                  <a:srgbClr val="000000"/>
                </a:solidFill>
                <a:latin typeface="Times New Roman"/>
              </a:rPr>
              <a:t>basin that collect and transfer the leachate t wastewater treatment plant.</a:t>
            </a:r>
            <a:endParaRPr/>
          </a:p>
          <a:p>
            <a:pPr>
              <a:lnSpc>
                <a:spcPct val="100000"/>
              </a:lnSpc>
            </a:pPr>
            <a:r>
              <a:rPr lang="en-IN" sz="1700">
                <a:solidFill>
                  <a:srgbClr val="000000"/>
                </a:solidFill>
                <a:latin typeface="Times New Roman"/>
              </a:rPr>
              <a:t>Environmental risk from land filling of e-waste cannot be neglected because the condition of land filling site are different from a native soil, particularly</a:t>
            </a:r>
            <a:endParaRPr/>
          </a:p>
          <a:p>
            <a:pPr>
              <a:lnSpc>
                <a:spcPct val="100000"/>
              </a:lnSpc>
            </a:pPr>
            <a:r>
              <a:rPr lang="en-IN" sz="1700">
                <a:solidFill>
                  <a:srgbClr val="000000"/>
                </a:solidFill>
                <a:latin typeface="Times New Roman"/>
              </a:rPr>
              <a:t>concerning the leaching behavior of metals.</a:t>
            </a:r>
            <a:endParaRPr/>
          </a:p>
          <a:p>
            <a:pPr>
              <a:lnSpc>
                <a:spcPct val="100000"/>
              </a:lnSpc>
            </a:pPr>
            <a:endParaRPr/>
          </a:p>
          <a:p>
            <a:pPr>
              <a:lnSpc>
                <a:spcPct val="100000"/>
              </a:lnSpc>
            </a:pPr>
            <a:r>
              <a:rPr lang="en-IN" sz="1700">
                <a:solidFill>
                  <a:srgbClr val="000000"/>
                </a:solidFill>
                <a:latin typeface="Calibri"/>
              </a:rPr>
              <a:t>2) </a:t>
            </a:r>
            <a:r>
              <a:rPr lang="en-IN" sz="1700" b="1">
                <a:solidFill>
                  <a:srgbClr val="000000"/>
                </a:solidFill>
                <a:latin typeface="Calibri"/>
              </a:rPr>
              <a:t>Incineration: </a:t>
            </a:r>
            <a:r>
              <a:rPr lang="en-IN" sz="1700">
                <a:solidFill>
                  <a:srgbClr val="000000"/>
                </a:solidFill>
                <a:latin typeface="Calibri"/>
              </a:rPr>
              <a:t>It is controlled and complete combustion process, in which the waste material is burned in specially designed incinerators at a hightemperature. Advantage of incineration of e-waste are the reduction of wastevolume and utilization of the energy content of combustible materials.</a:t>
            </a:r>
            <a:endParaRPr/>
          </a:p>
          <a:p>
            <a:pPr>
              <a:lnSpc>
                <a:spcPct val="100000"/>
              </a:lnSpc>
            </a:pPr>
            <a:r>
              <a:rPr lang="en-IN" sz="1700">
                <a:solidFill>
                  <a:srgbClr val="000000"/>
                </a:solidFill>
                <a:latin typeface="Calibri"/>
              </a:rPr>
              <a:t>Disadvantages of incineration are the emission to air of substances escaping flue gas cleaning and the large amount of residue from gas cleaning and</a:t>
            </a:r>
            <a:endParaRPr/>
          </a:p>
          <a:p>
            <a:pPr>
              <a:lnSpc>
                <a:spcPct val="100000"/>
              </a:lnSpc>
            </a:pPr>
            <a:r>
              <a:rPr lang="en-IN" sz="1700">
                <a:solidFill>
                  <a:srgbClr val="000000"/>
                </a:solidFill>
                <a:latin typeface="Calibri"/>
              </a:rPr>
              <a:t>combustion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CustomShape 1"/>
          <p:cNvSpPr/>
          <p:nvPr/>
        </p:nvSpPr>
        <p:spPr>
          <a:xfrm>
            <a:off x="914400" y="3419640"/>
            <a:ext cx="7772040" cy="3107160"/>
          </a:xfrm>
          <a:prstGeom prst="rect">
            <a:avLst/>
          </a:prstGeom>
          <a:noFill/>
          <a:ln>
            <a:noFill/>
          </a:ln>
        </p:spPr>
        <p:txBody>
          <a:bodyPr lIns="90000" tIns="45000" rIns="90000" bIns="45000"/>
          <a:lstStyle/>
          <a:p>
            <a:pPr>
              <a:lnSpc>
                <a:spcPct val="100000"/>
              </a:lnSpc>
            </a:pPr>
            <a:r>
              <a:rPr lang="en-IN" b="1">
                <a:solidFill>
                  <a:srgbClr val="000000"/>
                </a:solidFill>
                <a:latin typeface="Calibri"/>
              </a:rPr>
              <a:t>3)Recycling of e-waste: </a:t>
            </a:r>
            <a:r>
              <a:rPr lang="en-IN">
                <a:solidFill>
                  <a:srgbClr val="000000"/>
                </a:solidFill>
                <a:latin typeface="Calibri"/>
              </a:rPr>
              <a:t>Monitors and CRT, keyboards, laptops, modems,</a:t>
            </a:r>
            <a:endParaRPr/>
          </a:p>
          <a:p>
            <a:pPr>
              <a:lnSpc>
                <a:spcPct val="100000"/>
              </a:lnSpc>
            </a:pPr>
            <a:r>
              <a:rPr lang="en-IN">
                <a:solidFill>
                  <a:srgbClr val="000000"/>
                </a:solidFill>
                <a:latin typeface="Calibri"/>
              </a:rPr>
              <a:t>telephone bards, hard drives, floppy drives, compact disk, mobiles, fax</a:t>
            </a:r>
            <a:endParaRPr/>
          </a:p>
          <a:p>
            <a:pPr>
              <a:lnSpc>
                <a:spcPct val="100000"/>
              </a:lnSpc>
            </a:pPr>
            <a:r>
              <a:rPr lang="en-IN">
                <a:solidFill>
                  <a:srgbClr val="000000"/>
                </a:solidFill>
                <a:latin typeface="Calibri"/>
              </a:rPr>
              <a:t>machines, printers, CPUs, memory chips, connecting wires and cables can be recycled. Recycling involves dismantling and recovery of valuable materials. Recycling is the best possible option for the management of e- waste because the existing dumping grounds in India are full and overflowing beyond capacity and it is difficult to get new dumping sites due to Scarcity of land.</a:t>
            </a:r>
            <a:endParaRPr/>
          </a:p>
        </p:txBody>
      </p:sp>
      <p:pic>
        <p:nvPicPr>
          <p:cNvPr id="879" name="Picture 2"/>
          <p:cNvPicPr/>
          <p:nvPr/>
        </p:nvPicPr>
        <p:blipFill>
          <a:blip r:embed="rId2"/>
          <a:stretch>
            <a:fillRect/>
          </a:stretch>
        </p:blipFill>
        <p:spPr>
          <a:xfrm>
            <a:off x="2590920" y="228600"/>
            <a:ext cx="2904840" cy="3190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CustomShape 1"/>
          <p:cNvSpPr/>
          <p:nvPr/>
        </p:nvSpPr>
        <p:spPr>
          <a:xfrm>
            <a:off x="1447920" y="1523880"/>
            <a:ext cx="5409720" cy="2009880"/>
          </a:xfrm>
          <a:prstGeom prst="rect">
            <a:avLst/>
          </a:prstGeom>
          <a:noFill/>
          <a:ln>
            <a:noFill/>
          </a:ln>
        </p:spPr>
        <p:txBody>
          <a:bodyPr lIns="90000" tIns="45000" rIns="90000" bIns="45000"/>
          <a:lstStyle/>
          <a:p>
            <a:pPr>
              <a:lnSpc>
                <a:spcPct val="100000"/>
              </a:lnSpc>
            </a:pPr>
            <a:r>
              <a:rPr lang="en-IN" b="1">
                <a:solidFill>
                  <a:srgbClr val="000000"/>
                </a:solidFill>
                <a:latin typeface="Calibri"/>
              </a:rPr>
              <a:t>4) Re-use: </a:t>
            </a:r>
            <a:r>
              <a:rPr lang="en-IN">
                <a:solidFill>
                  <a:srgbClr val="000000"/>
                </a:solidFill>
                <a:latin typeface="Calibri"/>
              </a:rPr>
              <a:t>It is commonly used for electronic equipment's like computers, cell phones etc. It constitutes direct second hand use or use after slight modification to the original functioning equipment. This method also reduces the volume of e-waste generation.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CustomShape 1"/>
          <p:cNvSpPr/>
          <p:nvPr/>
        </p:nvSpPr>
        <p:spPr>
          <a:xfrm>
            <a:off x="155520" y="-770040"/>
            <a:ext cx="2133360" cy="1609200"/>
          </a:xfrm>
          <a:prstGeom prst="rect">
            <a:avLst/>
          </a:prstGeom>
          <a:noFill/>
          <a:ln>
            <a:noFill/>
          </a:ln>
        </p:spPr>
      </p:sp>
      <p:sp>
        <p:nvSpPr>
          <p:cNvPr id="882" name="CustomShape 2"/>
          <p:cNvSpPr/>
          <p:nvPr/>
        </p:nvSpPr>
        <p:spPr>
          <a:xfrm>
            <a:off x="307800" y="-617400"/>
            <a:ext cx="2133360" cy="1609200"/>
          </a:xfrm>
          <a:prstGeom prst="rect">
            <a:avLst/>
          </a:prstGeom>
          <a:noFill/>
          <a:ln>
            <a:noFill/>
          </a:ln>
        </p:spPr>
      </p:sp>
      <p:pic>
        <p:nvPicPr>
          <p:cNvPr id="883" name="Picture 5"/>
          <p:cNvPicPr/>
          <p:nvPr/>
        </p:nvPicPr>
        <p:blipFill>
          <a:blip r:embed="rId2"/>
          <a:stretch>
            <a:fillRect/>
          </a:stretch>
        </p:blipFill>
        <p:spPr>
          <a:xfrm>
            <a:off x="1828800" y="1359360"/>
            <a:ext cx="5943240" cy="3745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CustomShape 1"/>
          <p:cNvSpPr/>
          <p:nvPr/>
        </p:nvSpPr>
        <p:spPr>
          <a:xfrm>
            <a:off x="1219320" y="1523880"/>
            <a:ext cx="5638320" cy="1752120"/>
          </a:xfrm>
          <a:prstGeom prst="rect">
            <a:avLst/>
          </a:prstGeom>
          <a:noFill/>
          <a:ln>
            <a:noFill/>
          </a:ln>
        </p:spPr>
        <p:txBody>
          <a:bodyPr lIns="90000" tIns="45000" rIns="90000" bIns="45000"/>
          <a:lstStyle/>
          <a:p>
            <a:pPr algn="ctr">
              <a:lnSpc>
                <a:spcPct val="100000"/>
              </a:lnSpc>
            </a:pPr>
            <a:r>
              <a:rPr lang="en-IN" b="1">
                <a:solidFill>
                  <a:srgbClr val="000000"/>
                </a:solidFill>
                <a:latin typeface="Times New Roman"/>
                <a:ea typeface="Times New Roman"/>
              </a:rPr>
              <a:t>4.3 Industrial waste …………….06</a:t>
            </a:r>
            <a:endParaRPr/>
          </a:p>
          <a:p>
            <a:pPr>
              <a:lnSpc>
                <a:spcPct val="100000"/>
              </a:lnSpc>
            </a:pPr>
            <a:r>
              <a:rPr lang="en-IN">
                <a:solidFill>
                  <a:srgbClr val="000000"/>
                </a:solidFill>
                <a:latin typeface="Times New Roman"/>
                <a:ea typeface="Times New Roman"/>
              </a:rPr>
              <a:t>   Variety of industrial waste</a:t>
            </a:r>
            <a:endParaRPr/>
          </a:p>
          <a:p>
            <a:pPr>
              <a:lnSpc>
                <a:spcPct val="100000"/>
              </a:lnSpc>
            </a:pPr>
            <a:r>
              <a:rPr lang="en-IN">
                <a:solidFill>
                  <a:srgbClr val="000000"/>
                </a:solidFill>
                <a:latin typeface="Times New Roman"/>
                <a:ea typeface="Times New Roman"/>
              </a:rPr>
              <a:t>   Collection of disposal of industrial waste</a:t>
            </a:r>
            <a:endParaRPr/>
          </a:p>
          <a:p>
            <a:pPr>
              <a:lnSpc>
                <a:spcPct val="100000"/>
              </a:lnSpc>
            </a:pPr>
            <a:r>
              <a:rPr lang="en-IN">
                <a:solidFill>
                  <a:srgbClr val="000000"/>
                </a:solidFill>
                <a:latin typeface="Times New Roman"/>
                <a:ea typeface="Times New Roman"/>
              </a:rPr>
              <a:t>   Control measures of industrial waste.</a:t>
            </a:r>
            <a:endParaRPr/>
          </a:p>
          <a:p>
            <a:pPr>
              <a:lnSpc>
                <a:spcPct val="100000"/>
              </a:lnSpc>
            </a:pPr>
            <a:r>
              <a:rPr lang="en-IN">
                <a:solidFill>
                  <a:srgbClr val="000000"/>
                </a:solidFill>
                <a:latin typeface="Times New Roman"/>
                <a:ea typeface="Times New Roman"/>
              </a:rPr>
              <a:t>   Recycling of industrial waste.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CustomShape 1"/>
          <p:cNvSpPr/>
          <p:nvPr/>
        </p:nvSpPr>
        <p:spPr>
          <a:xfrm>
            <a:off x="533520" y="380880"/>
            <a:ext cx="7543440" cy="356544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r>
              <a:rPr lang="en-IN" sz="2400" b="1" u="sng">
                <a:solidFill>
                  <a:srgbClr val="FF0000"/>
                </a:solidFill>
                <a:latin typeface="Times New Roman"/>
              </a:rPr>
              <a:t>Industrial waste :---</a:t>
            </a:r>
            <a:endParaRPr/>
          </a:p>
          <a:p>
            <a:pPr>
              <a:lnSpc>
                <a:spcPct val="100000"/>
              </a:lnSpc>
            </a:pPr>
            <a:endParaRPr/>
          </a:p>
          <a:p>
            <a:pPr>
              <a:lnSpc>
                <a:spcPct val="100000"/>
              </a:lnSpc>
            </a:pPr>
            <a:r>
              <a:rPr lang="en-IN">
                <a:solidFill>
                  <a:srgbClr val="000000"/>
                </a:solidFill>
                <a:latin typeface="Times New Roman"/>
              </a:rPr>
              <a:t>Industrial waste is the waste produced by industrial activity which includes any material that is rendered useless during a manufacturing process such as that of factories, mills, and mining operations. It has existed since the start of the Industrial Revolution </a:t>
            </a:r>
            <a:endParaRPr/>
          </a:p>
          <a:p>
            <a:pPr>
              <a:lnSpc>
                <a:spcPct val="100000"/>
              </a:lnSpc>
            </a:pPr>
            <a:endParaRPr/>
          </a:p>
          <a:p>
            <a:pPr>
              <a:lnSpc>
                <a:spcPct val="100000"/>
              </a:lnSpc>
            </a:pPr>
            <a:r>
              <a:rPr lang="en-IN" sz="2400">
                <a:solidFill>
                  <a:srgbClr val="000000"/>
                </a:solidFill>
                <a:latin typeface="Times New Roman"/>
              </a:rPr>
              <a:t>	</a:t>
            </a:r>
            <a:endParaRPr/>
          </a:p>
        </p:txBody>
      </p:sp>
      <p:sp>
        <p:nvSpPr>
          <p:cNvPr id="886" name="CustomShape 2"/>
          <p:cNvSpPr/>
          <p:nvPr/>
        </p:nvSpPr>
        <p:spPr>
          <a:xfrm>
            <a:off x="155520" y="-144360"/>
            <a:ext cx="304560" cy="304560"/>
          </a:xfrm>
          <a:prstGeom prst="rect">
            <a:avLst/>
          </a:prstGeom>
          <a:noFill/>
          <a:ln>
            <a:noFill/>
          </a:ln>
        </p:spPr>
      </p:sp>
      <p:pic>
        <p:nvPicPr>
          <p:cNvPr id="887" name="Picture 4"/>
          <p:cNvPicPr/>
          <p:nvPr/>
        </p:nvPicPr>
        <p:blipFill>
          <a:blip r:embed="rId2"/>
          <a:stretch>
            <a:fillRect/>
          </a:stretch>
        </p:blipFill>
        <p:spPr>
          <a:xfrm>
            <a:off x="2286000" y="3352680"/>
            <a:ext cx="5714640" cy="326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CustomShape 1"/>
          <p:cNvSpPr/>
          <p:nvPr/>
        </p:nvSpPr>
        <p:spPr>
          <a:xfrm>
            <a:off x="1371600" y="838080"/>
            <a:ext cx="4702320" cy="3016440"/>
          </a:xfrm>
          <a:prstGeom prst="rect">
            <a:avLst/>
          </a:prstGeom>
          <a:noFill/>
          <a:ln>
            <a:noFill/>
          </a:ln>
        </p:spPr>
        <p:txBody>
          <a:bodyPr lIns="90000" tIns="45000" rIns="90000" bIns="45000"/>
          <a:lstStyle/>
          <a:p>
            <a:pPr>
              <a:lnSpc>
                <a:spcPct val="100000"/>
              </a:lnSpc>
            </a:pPr>
            <a:r>
              <a:rPr lang="en-IN" sz="2400" b="1" u="sng">
                <a:solidFill>
                  <a:srgbClr val="FF0000"/>
                </a:solidFill>
                <a:latin typeface="Times New Roman"/>
                <a:ea typeface="Times New Roman"/>
              </a:rPr>
              <a:t>Variety of industrial waste</a:t>
            </a:r>
            <a:endParaRPr/>
          </a:p>
          <a:p>
            <a:pPr>
              <a:lnSpc>
                <a:spcPct val="100000"/>
              </a:lnSpc>
            </a:pPr>
            <a:r>
              <a:rPr lang="en-IN" sz="2400">
                <a:solidFill>
                  <a:srgbClr val="000000"/>
                </a:solidFill>
                <a:latin typeface="Calibri"/>
                <a:ea typeface="Times New Roman"/>
              </a:rPr>
              <a:t>      1) Chemical solvents,</a:t>
            </a:r>
            <a:endParaRPr/>
          </a:p>
          <a:p>
            <a:pPr>
              <a:lnSpc>
                <a:spcPct val="100000"/>
              </a:lnSpc>
            </a:pPr>
            <a:r>
              <a:rPr lang="en-IN" sz="2400">
                <a:solidFill>
                  <a:srgbClr val="000000"/>
                </a:solidFill>
                <a:latin typeface="Calibri"/>
                <a:ea typeface="Times New Roman"/>
              </a:rPr>
              <a:t>      2) Paints</a:t>
            </a:r>
            <a:endParaRPr/>
          </a:p>
          <a:p>
            <a:pPr>
              <a:lnSpc>
                <a:spcPct val="100000"/>
              </a:lnSpc>
            </a:pPr>
            <a:r>
              <a:rPr lang="en-IN" sz="2400">
                <a:solidFill>
                  <a:srgbClr val="000000"/>
                </a:solidFill>
                <a:latin typeface="Calibri"/>
                <a:ea typeface="Times New Roman"/>
              </a:rPr>
              <a:t>      3) Sandpaper</a:t>
            </a:r>
            <a:endParaRPr/>
          </a:p>
          <a:p>
            <a:pPr>
              <a:lnSpc>
                <a:spcPct val="100000"/>
              </a:lnSpc>
            </a:pPr>
            <a:r>
              <a:rPr lang="en-IN" sz="2400">
                <a:solidFill>
                  <a:srgbClr val="000000"/>
                </a:solidFill>
                <a:latin typeface="Calibri"/>
                <a:ea typeface="Times New Roman"/>
              </a:rPr>
              <a:t>      4) Paper products</a:t>
            </a:r>
            <a:endParaRPr/>
          </a:p>
          <a:p>
            <a:pPr>
              <a:lnSpc>
                <a:spcPct val="100000"/>
              </a:lnSpc>
            </a:pPr>
            <a:r>
              <a:rPr lang="en-IN" sz="2400">
                <a:solidFill>
                  <a:srgbClr val="000000"/>
                </a:solidFill>
                <a:latin typeface="Calibri"/>
                <a:ea typeface="Times New Roman"/>
              </a:rPr>
              <a:t>      5) Industrial by-products</a:t>
            </a:r>
            <a:endParaRPr/>
          </a:p>
          <a:p>
            <a:pPr>
              <a:lnSpc>
                <a:spcPct val="100000"/>
              </a:lnSpc>
            </a:pPr>
            <a:r>
              <a:rPr lang="en-IN" sz="2400">
                <a:solidFill>
                  <a:srgbClr val="000000"/>
                </a:solidFill>
                <a:latin typeface="Calibri"/>
                <a:ea typeface="Times New Roman"/>
              </a:rPr>
              <a:t>      6) Metals</a:t>
            </a:r>
            <a:endParaRPr/>
          </a:p>
          <a:p>
            <a:pPr>
              <a:lnSpc>
                <a:spcPct val="100000"/>
              </a:lnSpc>
            </a:pPr>
            <a:r>
              <a:rPr lang="en-IN" sz="2400">
                <a:solidFill>
                  <a:srgbClr val="000000"/>
                </a:solidFill>
                <a:latin typeface="Calibri"/>
                <a:ea typeface="Times New Roman"/>
              </a:rPr>
              <a:t>      7) Radioactive wastes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CustomShape 1"/>
          <p:cNvSpPr/>
          <p:nvPr/>
        </p:nvSpPr>
        <p:spPr>
          <a:xfrm>
            <a:off x="762120" y="304920"/>
            <a:ext cx="7238520" cy="947880"/>
          </a:xfrm>
          <a:prstGeom prst="rect">
            <a:avLst/>
          </a:prstGeom>
          <a:noFill/>
          <a:ln>
            <a:noFill/>
          </a:ln>
        </p:spPr>
        <p:txBody>
          <a:bodyPr lIns="90000" tIns="45000" rIns="90000" bIns="45000"/>
          <a:lstStyle/>
          <a:p>
            <a:pPr>
              <a:lnSpc>
                <a:spcPct val="100000"/>
              </a:lnSpc>
            </a:pPr>
            <a:r>
              <a:rPr lang="en-IN" sz="2800" b="1" u="sng">
                <a:solidFill>
                  <a:srgbClr val="FF0000"/>
                </a:solidFill>
                <a:latin typeface="Times New Roman"/>
                <a:ea typeface="Times New Roman"/>
              </a:rPr>
              <a:t>Collection and  disposal of Industrial waste</a:t>
            </a:r>
            <a:endParaRPr/>
          </a:p>
          <a:p>
            <a:pPr>
              <a:lnSpc>
                <a:spcPct val="100000"/>
              </a:lnSpc>
            </a:pPr>
            <a:endParaRPr/>
          </a:p>
        </p:txBody>
      </p:sp>
      <p:graphicFrame>
        <p:nvGraphicFramePr>
          <p:cNvPr id="890" name="Table 2"/>
          <p:cNvGraphicFramePr/>
          <p:nvPr/>
        </p:nvGraphicFramePr>
        <p:xfrm>
          <a:off x="685800" y="990720"/>
          <a:ext cx="7695720" cy="5653800"/>
        </p:xfrm>
        <a:graphic>
          <a:graphicData uri="http://schemas.openxmlformats.org/drawingml/2006/table">
            <a:tbl>
              <a:tblPr/>
              <a:tblGrid>
                <a:gridCol w="607680"/>
                <a:gridCol w="2012040"/>
                <a:gridCol w="5076000"/>
              </a:tblGrid>
              <a:tr h="914760">
                <a:tc>
                  <a:txBody>
                    <a:bodyPr/>
                    <a:lstStyle/>
                    <a:p>
                      <a:pPr>
                        <a:lnSpc>
                          <a:spcPct val="100000"/>
                        </a:lnSpc>
                      </a:pPr>
                      <a:r>
                        <a:rPr lang="en-IN" b="1">
                          <a:solidFill>
                            <a:srgbClr val="FFFFFF"/>
                          </a:solidFill>
                          <a:latin typeface="Calibri"/>
                        </a:rPr>
                        <a:t>Sr</a:t>
                      </a:r>
                      <a:endParaRPr/>
                    </a:p>
                    <a:p>
                      <a:pPr>
                        <a:lnSpc>
                          <a:spcPct val="100000"/>
                        </a:lnSpc>
                      </a:pPr>
                      <a:r>
                        <a:rPr lang="en-IN" b="1">
                          <a:solidFill>
                            <a:srgbClr val="FFFFFF"/>
                          </a:solidFill>
                          <a:latin typeface="Calibri"/>
                        </a:rPr>
                        <a:t>No.</a:t>
                      </a:r>
                      <a:endParaRPr/>
                    </a:p>
                  </a:txBody>
                  <a:tcPr/>
                </a:tc>
                <a:tc>
                  <a:txBody>
                    <a:bodyPr/>
                    <a:lstStyle/>
                    <a:p>
                      <a:pPr>
                        <a:lnSpc>
                          <a:spcPct val="100000"/>
                        </a:lnSpc>
                      </a:pPr>
                      <a:r>
                        <a:rPr lang="en-IN" b="1">
                          <a:solidFill>
                            <a:srgbClr val="FFFFFF"/>
                          </a:solidFill>
                          <a:latin typeface="Calibri"/>
                        </a:rPr>
                        <a:t>Industry</a:t>
                      </a:r>
                      <a:endParaRPr/>
                    </a:p>
                  </a:txBody>
                  <a:tcPr/>
                </a:tc>
                <a:tc>
                  <a:txBody>
                    <a:bodyPr/>
                    <a:lstStyle/>
                    <a:p>
                      <a:pPr>
                        <a:lnSpc>
                          <a:spcPct val="100000"/>
                        </a:lnSpc>
                      </a:pPr>
                      <a:r>
                        <a:rPr lang="en-IN" b="1">
                          <a:solidFill>
                            <a:srgbClr val="FFFFFF"/>
                          </a:solidFill>
                          <a:latin typeface="Calibri"/>
                        </a:rPr>
                        <a:t>Disposal Method</a:t>
                      </a:r>
                      <a:endParaRPr/>
                    </a:p>
                    <a:p>
                      <a:pPr>
                        <a:lnSpc>
                          <a:spcPct val="100000"/>
                        </a:lnSpc>
                      </a:pPr>
                      <a:endParaRPr/>
                    </a:p>
                  </a:txBody>
                  <a:tcPr/>
                </a:tc>
              </a:tr>
              <a:tr h="2835000">
                <a:tc>
                  <a:txBody>
                    <a:bodyPr/>
                    <a:lstStyle/>
                    <a:p>
                      <a:pPr>
                        <a:lnSpc>
                          <a:spcPct val="100000"/>
                        </a:lnSpc>
                      </a:pPr>
                      <a:r>
                        <a:rPr lang="en-IN">
                          <a:solidFill>
                            <a:srgbClr val="000000"/>
                          </a:solidFill>
                          <a:latin typeface="Calibri"/>
                        </a:rPr>
                        <a:t>01</a:t>
                      </a:r>
                      <a:endParaRPr/>
                    </a:p>
                  </a:txBody>
                  <a:tcPr/>
                </a:tc>
                <a:tc>
                  <a:txBody>
                    <a:bodyPr/>
                    <a:lstStyle/>
                    <a:p>
                      <a:pPr>
                        <a:lnSpc>
                          <a:spcPct val="100000"/>
                        </a:lnSpc>
                      </a:pPr>
                      <a:r>
                        <a:rPr lang="en-IN">
                          <a:solidFill>
                            <a:srgbClr val="000000"/>
                          </a:solidFill>
                          <a:latin typeface="Calibri"/>
                        </a:rPr>
                        <a:t>Thermal Power</a:t>
                      </a:r>
                      <a:endParaRPr/>
                    </a:p>
                    <a:p>
                      <a:pPr>
                        <a:lnSpc>
                          <a:spcPct val="100000"/>
                        </a:lnSpc>
                      </a:pPr>
                      <a:r>
                        <a:rPr lang="en-IN">
                          <a:solidFill>
                            <a:srgbClr val="000000"/>
                          </a:solidFill>
                          <a:latin typeface="Calibri"/>
                        </a:rPr>
                        <a:t>Station Industry</a:t>
                      </a:r>
                      <a:endParaRPr/>
                    </a:p>
                    <a:p>
                      <a:pPr>
                        <a:lnSpc>
                          <a:spcPct val="100000"/>
                        </a:lnSpc>
                      </a:pPr>
                      <a:endParaRPr/>
                    </a:p>
                  </a:txBody>
                  <a:tcPr/>
                </a:tc>
                <a:tc>
                  <a:txBody>
                    <a:bodyPr/>
                    <a:lstStyle/>
                    <a:p>
                      <a:pPr>
                        <a:lnSpc>
                          <a:spcPct val="100000"/>
                        </a:lnSpc>
                      </a:pPr>
                      <a:r>
                        <a:rPr lang="en-IN">
                          <a:solidFill>
                            <a:srgbClr val="000000"/>
                          </a:solidFill>
                          <a:latin typeface="Calibri"/>
                        </a:rPr>
                        <a:t>Fly ash waste can be recycled for</a:t>
                      </a:r>
                      <a:endParaRPr/>
                    </a:p>
                    <a:p>
                      <a:pPr>
                        <a:lnSpc>
                          <a:spcPct val="100000"/>
                        </a:lnSpc>
                      </a:pPr>
                      <a:r>
                        <a:rPr lang="en-IN">
                          <a:solidFill>
                            <a:srgbClr val="000000"/>
                          </a:solidFill>
                          <a:latin typeface="Calibri"/>
                        </a:rPr>
                        <a:t>1)Cement</a:t>
                      </a:r>
                      <a:endParaRPr/>
                    </a:p>
                    <a:p>
                      <a:pPr>
                        <a:lnSpc>
                          <a:spcPct val="100000"/>
                        </a:lnSpc>
                      </a:pPr>
                      <a:r>
                        <a:rPr lang="en-IN">
                          <a:solidFill>
                            <a:srgbClr val="000000"/>
                          </a:solidFill>
                          <a:latin typeface="Calibri"/>
                        </a:rPr>
                        <a:t>2) Raw material in ordinary Portland cement</a:t>
                      </a:r>
                      <a:endParaRPr/>
                    </a:p>
                    <a:p>
                      <a:pPr>
                        <a:lnSpc>
                          <a:spcPct val="100000"/>
                        </a:lnSpc>
                      </a:pPr>
                      <a:r>
                        <a:rPr lang="en-IN">
                          <a:solidFill>
                            <a:srgbClr val="000000"/>
                          </a:solidFill>
                          <a:latin typeface="Calibri"/>
                        </a:rPr>
                        <a:t>3) Cellular concrete bricks and blocks lime and</a:t>
                      </a:r>
                      <a:endParaRPr/>
                    </a:p>
                    <a:p>
                      <a:pPr>
                        <a:lnSpc>
                          <a:spcPct val="100000"/>
                        </a:lnSpc>
                      </a:pPr>
                      <a:r>
                        <a:rPr lang="en-IN">
                          <a:solidFill>
                            <a:srgbClr val="000000"/>
                          </a:solidFill>
                          <a:latin typeface="Calibri"/>
                        </a:rPr>
                        <a:t>     cement fly ash concrete.</a:t>
                      </a:r>
                      <a:endParaRPr/>
                    </a:p>
                    <a:p>
                      <a:pPr>
                        <a:lnSpc>
                          <a:spcPct val="100000"/>
                        </a:lnSpc>
                      </a:pPr>
                      <a:r>
                        <a:rPr lang="en-IN">
                          <a:solidFill>
                            <a:srgbClr val="000000"/>
                          </a:solidFill>
                          <a:latin typeface="Calibri"/>
                        </a:rPr>
                        <a:t>4)  Precast fly ash concrete building units.</a:t>
                      </a:r>
                      <a:endParaRPr/>
                    </a:p>
                    <a:p>
                      <a:pPr>
                        <a:lnSpc>
                          <a:spcPct val="100000"/>
                        </a:lnSpc>
                      </a:pPr>
                      <a:r>
                        <a:rPr lang="en-IN">
                          <a:solidFill>
                            <a:srgbClr val="000000"/>
                          </a:solidFill>
                          <a:latin typeface="Calibri"/>
                        </a:rPr>
                        <a:t>5) As a plasticizers</a:t>
                      </a:r>
                      <a:endParaRPr/>
                    </a:p>
                    <a:p>
                      <a:pPr>
                        <a:lnSpc>
                          <a:spcPct val="100000"/>
                        </a:lnSpc>
                      </a:pPr>
                      <a:endParaRPr/>
                    </a:p>
                  </a:txBody>
                  <a:tcPr/>
                </a:tc>
              </a:tr>
              <a:tr h="914760">
                <a:tc>
                  <a:txBody>
                    <a:bodyPr/>
                    <a:lstStyle/>
                    <a:p>
                      <a:pPr>
                        <a:lnSpc>
                          <a:spcPct val="100000"/>
                        </a:lnSpc>
                      </a:pPr>
                      <a:r>
                        <a:rPr lang="en-IN">
                          <a:solidFill>
                            <a:srgbClr val="000000"/>
                          </a:solidFill>
                          <a:latin typeface="Calibri"/>
                        </a:rPr>
                        <a:t>02</a:t>
                      </a:r>
                      <a:endParaRPr/>
                    </a:p>
                  </a:txBody>
                  <a:tcPr/>
                </a:tc>
                <a:tc>
                  <a:txBody>
                    <a:bodyPr/>
                    <a:lstStyle/>
                    <a:p>
                      <a:pPr>
                        <a:lnSpc>
                          <a:spcPct val="100000"/>
                        </a:lnSpc>
                      </a:pPr>
                      <a:r>
                        <a:rPr lang="en-IN">
                          <a:solidFill>
                            <a:srgbClr val="000000"/>
                          </a:solidFill>
                          <a:latin typeface="Calibri"/>
                        </a:rPr>
                        <a:t>Sugar Industry </a:t>
                      </a:r>
                      <a:endParaRPr/>
                    </a:p>
                  </a:txBody>
                  <a:tcPr/>
                </a:tc>
                <a:tc>
                  <a:txBody>
                    <a:bodyPr/>
                    <a:lstStyle/>
                    <a:p>
                      <a:pPr>
                        <a:lnSpc>
                          <a:spcPct val="100000"/>
                        </a:lnSpc>
                      </a:pPr>
                      <a:r>
                        <a:rPr lang="en-IN">
                          <a:solidFill>
                            <a:srgbClr val="000000"/>
                          </a:solidFill>
                          <a:latin typeface="Calibri"/>
                        </a:rPr>
                        <a:t>Converting waste into manure by composting treatment. And the bagasse is used as fuel for boiler.</a:t>
                      </a:r>
                      <a:endParaRPr/>
                    </a:p>
                  </a:txBody>
                  <a:tcPr/>
                </a:tc>
              </a:tr>
              <a:tr h="1737720">
                <a:tc>
                  <a:txBody>
                    <a:bodyPr/>
                    <a:lstStyle/>
                    <a:p>
                      <a:pPr>
                        <a:lnSpc>
                          <a:spcPct val="100000"/>
                        </a:lnSpc>
                      </a:pPr>
                      <a:r>
                        <a:rPr lang="en-IN">
                          <a:solidFill>
                            <a:srgbClr val="000000"/>
                          </a:solidFill>
                          <a:latin typeface="Calibri"/>
                        </a:rPr>
                        <a:t>03</a:t>
                      </a:r>
                      <a:endParaRPr/>
                    </a:p>
                  </a:txBody>
                  <a:tcPr/>
                </a:tc>
                <a:tc>
                  <a:txBody>
                    <a:bodyPr/>
                    <a:lstStyle/>
                    <a:p>
                      <a:pPr>
                        <a:lnSpc>
                          <a:spcPct val="100000"/>
                        </a:lnSpc>
                      </a:pPr>
                      <a:r>
                        <a:rPr lang="en-IN">
                          <a:solidFill>
                            <a:srgbClr val="000000"/>
                          </a:solidFill>
                          <a:latin typeface="Calibri"/>
                        </a:rPr>
                        <a:t>Blast Furnace</a:t>
                      </a:r>
                      <a:endParaRPr/>
                    </a:p>
                    <a:p>
                      <a:pPr>
                        <a:lnSpc>
                          <a:spcPct val="100000"/>
                        </a:lnSpc>
                      </a:pPr>
                      <a:r>
                        <a:rPr lang="en-IN">
                          <a:solidFill>
                            <a:srgbClr val="000000"/>
                          </a:solidFill>
                          <a:latin typeface="Calibri"/>
                        </a:rPr>
                        <a:t>Slags from Metal</a:t>
                      </a:r>
                      <a:endParaRPr/>
                    </a:p>
                    <a:p>
                      <a:pPr>
                        <a:lnSpc>
                          <a:spcPct val="100000"/>
                        </a:lnSpc>
                      </a:pPr>
                      <a:r>
                        <a:rPr lang="en-IN">
                          <a:solidFill>
                            <a:srgbClr val="000000"/>
                          </a:solidFill>
                          <a:latin typeface="Calibri"/>
                        </a:rPr>
                        <a:t>Industry</a:t>
                      </a:r>
                      <a:endParaRPr/>
                    </a:p>
                  </a:txBody>
                  <a:tcPr/>
                </a:tc>
                <a:tc>
                  <a:txBody>
                    <a:bodyPr/>
                    <a:lstStyle/>
                    <a:p>
                      <a:pPr>
                        <a:lnSpc>
                          <a:spcPct val="100000"/>
                        </a:lnSpc>
                      </a:pPr>
                      <a:r>
                        <a:rPr lang="en-IN">
                          <a:solidFill>
                            <a:srgbClr val="000000"/>
                          </a:solidFill>
                          <a:latin typeface="Calibri"/>
                        </a:rPr>
                        <a:t>1)  As a aggregate in concrete</a:t>
                      </a:r>
                      <a:endParaRPr/>
                    </a:p>
                    <a:p>
                      <a:pPr>
                        <a:lnSpc>
                          <a:spcPct val="100000"/>
                        </a:lnSpc>
                      </a:pPr>
                      <a:r>
                        <a:rPr lang="en-IN">
                          <a:solidFill>
                            <a:srgbClr val="000000"/>
                          </a:solidFill>
                          <a:latin typeface="Calibri"/>
                        </a:rPr>
                        <a:t>2)  Non- Portland cement</a:t>
                      </a:r>
                      <a:endParaRPr/>
                    </a:p>
                    <a:p>
                      <a:pPr>
                        <a:lnSpc>
                          <a:spcPct val="100000"/>
                        </a:lnSpc>
                      </a:pPr>
                      <a:r>
                        <a:rPr lang="en-IN">
                          <a:solidFill>
                            <a:srgbClr val="000000"/>
                          </a:solidFill>
                          <a:latin typeface="Calibri"/>
                        </a:rPr>
                        <a:t>3)  Manufacture of slag cement, super sulphated</a:t>
                      </a:r>
                      <a:endParaRPr/>
                    </a:p>
                    <a:p>
                      <a:pPr>
                        <a:lnSpc>
                          <a:spcPct val="100000"/>
                        </a:lnSpc>
                      </a:pPr>
                      <a:r>
                        <a:rPr lang="en-IN">
                          <a:solidFill>
                            <a:srgbClr val="000000"/>
                          </a:solidFill>
                          <a:latin typeface="Calibri"/>
                        </a:rPr>
                        <a:t>       cement, metallurgical cement</a:t>
                      </a:r>
                      <a:endParaRPr/>
                    </a:p>
                    <a:p>
                      <a:pPr>
                        <a:lnSpc>
                          <a:spcPct val="100000"/>
                        </a:lnSpc>
                      </a:pPr>
                      <a:r>
                        <a:rPr lang="en-IN">
                          <a:solidFill>
                            <a:srgbClr val="000000"/>
                          </a:solidFill>
                          <a:latin typeface="Calibri"/>
                        </a:rPr>
                        <a:t>4)  As a structural fill ( air- cooled slag)</a:t>
                      </a: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 name="Table 1"/>
          <p:cNvGraphicFramePr/>
          <p:nvPr/>
        </p:nvGraphicFramePr>
        <p:xfrm>
          <a:off x="990720" y="1397160"/>
          <a:ext cx="7086240" cy="1828440"/>
        </p:xfrm>
        <a:graphic>
          <a:graphicData uri="http://schemas.openxmlformats.org/drawingml/2006/table">
            <a:tbl>
              <a:tblPr/>
              <a:tblGrid>
                <a:gridCol w="885600"/>
                <a:gridCol w="1780920"/>
                <a:gridCol w="4419720"/>
              </a:tblGrid>
              <a:tr h="1164600">
                <a:tc>
                  <a:txBody>
                    <a:bodyPr/>
                    <a:lstStyle/>
                    <a:p>
                      <a:pPr>
                        <a:lnSpc>
                          <a:spcPct val="100000"/>
                        </a:lnSpc>
                      </a:pPr>
                      <a:r>
                        <a:rPr lang="en-IN" b="1">
                          <a:solidFill>
                            <a:srgbClr val="FFFFFF"/>
                          </a:solidFill>
                          <a:latin typeface="Calibri"/>
                        </a:rPr>
                        <a:t>04</a:t>
                      </a:r>
                      <a:endParaRPr/>
                    </a:p>
                  </a:txBody>
                  <a:tcPr/>
                </a:tc>
                <a:tc>
                  <a:txBody>
                    <a:bodyPr/>
                    <a:lstStyle/>
                    <a:p>
                      <a:pPr>
                        <a:lnSpc>
                          <a:spcPct val="100000"/>
                        </a:lnSpc>
                      </a:pPr>
                      <a:r>
                        <a:rPr lang="en-IN">
                          <a:solidFill>
                            <a:srgbClr val="FFFFFF"/>
                          </a:solidFill>
                          <a:latin typeface="Calibri"/>
                        </a:rPr>
                        <a:t>Paper and Pulp</a:t>
                      </a:r>
                      <a:endParaRPr/>
                    </a:p>
                    <a:p>
                      <a:pPr>
                        <a:lnSpc>
                          <a:spcPct val="100000"/>
                        </a:lnSpc>
                      </a:pPr>
                      <a:r>
                        <a:rPr lang="en-IN">
                          <a:solidFill>
                            <a:srgbClr val="FFFFFF"/>
                          </a:solidFill>
                          <a:latin typeface="Calibri"/>
                        </a:rPr>
                        <a:t>Industry</a:t>
                      </a:r>
                      <a:endParaRPr/>
                    </a:p>
                    <a:p>
                      <a:pPr>
                        <a:lnSpc>
                          <a:spcPct val="100000"/>
                        </a:lnSpc>
                      </a:pPr>
                      <a:r>
                        <a:rPr lang="en-IN">
                          <a:solidFill>
                            <a:srgbClr val="FFFFFF"/>
                          </a:solidFill>
                          <a:latin typeface="Calibri"/>
                        </a:rPr>
                        <a:t>.</a:t>
                      </a:r>
                      <a:endParaRPr/>
                    </a:p>
                  </a:txBody>
                  <a:tcPr/>
                </a:tc>
                <a:tc>
                  <a:txBody>
                    <a:bodyPr/>
                    <a:lstStyle/>
                    <a:p>
                      <a:pPr>
                        <a:lnSpc>
                          <a:spcPct val="100000"/>
                        </a:lnSpc>
                      </a:pPr>
                      <a:r>
                        <a:rPr lang="en-IN">
                          <a:solidFill>
                            <a:srgbClr val="FFFFFF"/>
                          </a:solidFill>
                          <a:latin typeface="Calibri"/>
                        </a:rPr>
                        <a:t>Paper cutting Waste is recycled for either same industry or it  is send to cardboard industry as raw material</a:t>
                      </a:r>
                      <a:endParaRPr/>
                    </a:p>
                  </a:txBody>
                  <a:tcPr/>
                </a:tc>
              </a:tr>
              <a:tr h="1164600">
                <a:tc>
                  <a:txBody>
                    <a:bodyPr/>
                    <a:lstStyle/>
                    <a:p>
                      <a:pPr>
                        <a:lnSpc>
                          <a:spcPct val="100000"/>
                        </a:lnSpc>
                      </a:pPr>
                      <a:r>
                        <a:rPr lang="en-IN">
                          <a:solidFill>
                            <a:srgbClr val="000000"/>
                          </a:solidFill>
                          <a:latin typeface="Calibri"/>
                        </a:rPr>
                        <a:t>05</a:t>
                      </a:r>
                      <a:endParaRPr/>
                    </a:p>
                  </a:txBody>
                  <a:tcPr/>
                </a:tc>
                <a:tc>
                  <a:txBody>
                    <a:bodyPr/>
                    <a:lstStyle/>
                    <a:p>
                      <a:pPr>
                        <a:lnSpc>
                          <a:spcPct val="100000"/>
                        </a:lnSpc>
                      </a:pPr>
                      <a:r>
                        <a:rPr lang="en-IN">
                          <a:solidFill>
                            <a:srgbClr val="000000"/>
                          </a:solidFill>
                          <a:latin typeface="Calibri"/>
                        </a:rPr>
                        <a:t>Food Industry</a:t>
                      </a:r>
                      <a:endParaRPr/>
                    </a:p>
                  </a:txBody>
                  <a:tcPr/>
                </a:tc>
                <a:tc>
                  <a:txBody>
                    <a:bodyPr/>
                    <a:lstStyle/>
                    <a:p>
                      <a:pPr>
                        <a:lnSpc>
                          <a:spcPct val="100000"/>
                        </a:lnSpc>
                      </a:pPr>
                      <a:r>
                        <a:rPr lang="en-IN">
                          <a:solidFill>
                            <a:srgbClr val="000000"/>
                          </a:solidFill>
                          <a:latin typeface="Calibri"/>
                        </a:rPr>
                        <a:t>Waste is treated either by Vermi-composting (For small  quantity) and Bio-methenation process (For large quantity)</a:t>
                      </a: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CustomShape 1"/>
          <p:cNvSpPr/>
          <p:nvPr/>
        </p:nvSpPr>
        <p:spPr>
          <a:xfrm>
            <a:off x="609480" y="380880"/>
            <a:ext cx="8000640" cy="6918480"/>
          </a:xfrm>
          <a:prstGeom prst="rect">
            <a:avLst/>
          </a:prstGeom>
          <a:noFill/>
          <a:ln>
            <a:noFill/>
          </a:ln>
        </p:spPr>
        <p:txBody>
          <a:bodyPr lIns="90000" tIns="45000" rIns="90000" bIns="45000"/>
          <a:lstStyle/>
          <a:p>
            <a:pPr>
              <a:lnSpc>
                <a:spcPct val="100000"/>
              </a:lnSpc>
            </a:pPr>
            <a:r>
              <a:rPr lang="en-IN" sz="2800" b="1" u="sng">
                <a:solidFill>
                  <a:srgbClr val="000000"/>
                </a:solidFill>
                <a:latin typeface="Times New Roman"/>
                <a:ea typeface="Times New Roman"/>
              </a:rPr>
              <a:t>Control measures of industrial waste.</a:t>
            </a:r>
            <a:endParaRPr/>
          </a:p>
          <a:p>
            <a:pPr>
              <a:lnSpc>
                <a:spcPct val="100000"/>
              </a:lnSpc>
            </a:pPr>
            <a:r>
              <a:rPr lang="en-IN" sz="2800">
                <a:solidFill>
                  <a:srgbClr val="000000"/>
                </a:solidFill>
                <a:latin typeface="Calibri"/>
                <a:ea typeface="Times New Roman"/>
              </a:rPr>
              <a:t>Treatment before disposal of waste materials. </a:t>
            </a:r>
            <a:endParaRPr/>
          </a:p>
          <a:p>
            <a:pPr>
              <a:lnSpc>
                <a:spcPct val="100000"/>
              </a:lnSpc>
            </a:pPr>
            <a:r>
              <a:rPr lang="en-IN" sz="2800">
                <a:solidFill>
                  <a:srgbClr val="000000"/>
                </a:solidFill>
                <a:latin typeface="Calibri"/>
                <a:ea typeface="Times New Roman"/>
              </a:rPr>
              <a:t>1) Using alternative source such as petrol. </a:t>
            </a:r>
            <a:endParaRPr/>
          </a:p>
          <a:p>
            <a:pPr>
              <a:lnSpc>
                <a:spcPct val="100000"/>
              </a:lnSpc>
            </a:pPr>
            <a:r>
              <a:rPr lang="en-IN" sz="2800">
                <a:solidFill>
                  <a:srgbClr val="000000"/>
                </a:solidFill>
                <a:latin typeface="Calibri"/>
                <a:ea typeface="Times New Roman"/>
              </a:rPr>
              <a:t>2) Awareness and educational program. </a:t>
            </a:r>
            <a:endParaRPr/>
          </a:p>
          <a:p>
            <a:pPr>
              <a:lnSpc>
                <a:spcPct val="100000"/>
              </a:lnSpc>
            </a:pPr>
            <a:r>
              <a:rPr lang="en-IN" sz="2800">
                <a:solidFill>
                  <a:srgbClr val="000000"/>
                </a:solidFill>
                <a:latin typeface="Calibri"/>
                <a:ea typeface="Times New Roman"/>
              </a:rPr>
              <a:t>3) Managing and treating industrial waste by using modern technology such as electrostatic convertor. </a:t>
            </a:r>
            <a:endParaRPr/>
          </a:p>
          <a:p>
            <a:pPr>
              <a:lnSpc>
                <a:spcPct val="100000"/>
              </a:lnSpc>
            </a:pPr>
            <a:r>
              <a:rPr lang="en-IN" sz="2800">
                <a:solidFill>
                  <a:srgbClr val="000000"/>
                </a:solidFill>
                <a:latin typeface="Calibri"/>
                <a:ea typeface="Times New Roman"/>
              </a:rPr>
              <a:t>4)  Control use of pesticides and fertilizers. </a:t>
            </a:r>
            <a:endParaRPr/>
          </a:p>
          <a:p>
            <a:pPr>
              <a:lnSpc>
                <a:spcPct val="100000"/>
              </a:lnSpc>
            </a:pPr>
            <a:r>
              <a:rPr lang="en-IN" sz="2800">
                <a:solidFill>
                  <a:srgbClr val="000000"/>
                </a:solidFill>
                <a:latin typeface="Calibri"/>
                <a:ea typeface="Times New Roman"/>
              </a:rPr>
              <a:t>5) Law, regulation and enforcement. </a:t>
            </a:r>
            <a:endParaRPr/>
          </a:p>
          <a:p>
            <a:pPr>
              <a:lnSpc>
                <a:spcPct val="100000"/>
              </a:lnSpc>
            </a:pPr>
            <a:r>
              <a:rPr lang="en-IN" sz="2800">
                <a:solidFill>
                  <a:srgbClr val="000000"/>
                </a:solidFill>
                <a:latin typeface="Calibri"/>
                <a:ea typeface="Times New Roman"/>
              </a:rPr>
              <a:t>6) Manufacturing and use of ozone depleting chemicals should be stopped. </a:t>
            </a:r>
            <a:endParaRPr/>
          </a:p>
          <a:p>
            <a:pPr>
              <a:lnSpc>
                <a:spcPct val="100000"/>
              </a:lnSpc>
            </a:pPr>
            <a:r>
              <a:rPr lang="en-IN" sz="2800">
                <a:solidFill>
                  <a:srgbClr val="000000"/>
                </a:solidFill>
                <a:latin typeface="Calibri"/>
                <a:ea typeface="Times New Roman"/>
              </a:rPr>
              <a:t>7)  Toxic gases should be treated before they released into the air. </a:t>
            </a:r>
            <a:endParaRPr/>
          </a:p>
          <a:p>
            <a:pPr>
              <a:lnSpc>
                <a:spcPct val="100000"/>
              </a:lnSpc>
            </a:pPr>
            <a:r>
              <a:rPr lang="en-IN" sz="2800">
                <a:solidFill>
                  <a:srgbClr val="000000"/>
                </a:solidFill>
                <a:latin typeface="Calibri"/>
                <a:ea typeface="Times New Roman"/>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CustomShape 1"/>
          <p:cNvSpPr/>
          <p:nvPr/>
        </p:nvSpPr>
        <p:spPr>
          <a:xfrm>
            <a:off x="838080" y="685800"/>
            <a:ext cx="7009920" cy="4356720"/>
          </a:xfrm>
          <a:prstGeom prst="rect">
            <a:avLst/>
          </a:prstGeom>
          <a:noFill/>
          <a:ln>
            <a:noFill/>
          </a:ln>
        </p:spPr>
        <p:txBody>
          <a:bodyPr lIns="90000" tIns="45000" rIns="90000" bIns="45000"/>
          <a:lstStyle/>
          <a:p>
            <a:pPr>
              <a:lnSpc>
                <a:spcPct val="100000"/>
              </a:lnSpc>
            </a:pPr>
            <a:r>
              <a:rPr lang="en-IN" sz="2800">
                <a:solidFill>
                  <a:srgbClr val="000000"/>
                </a:solidFill>
                <a:latin typeface="Times New Roman"/>
              </a:rPr>
              <a:t>10)E waste</a:t>
            </a:r>
            <a:endParaRPr/>
          </a:p>
          <a:p>
            <a:pPr>
              <a:lnSpc>
                <a:spcPct val="100000"/>
              </a:lnSpc>
            </a:pPr>
            <a:endParaRPr/>
          </a:p>
          <a:p>
            <a:pPr>
              <a:lnSpc>
                <a:spcPct val="100000"/>
              </a:lnSpc>
            </a:pPr>
            <a:r>
              <a:rPr lang="en-IN">
                <a:solidFill>
                  <a:srgbClr val="000000"/>
                </a:solidFill>
                <a:latin typeface="Calibri"/>
              </a:rPr>
              <a:t>Define E-Waste </a:t>
            </a:r>
            <a:endParaRPr/>
          </a:p>
          <a:p>
            <a:pPr>
              <a:lnSpc>
                <a:spcPct val="100000"/>
              </a:lnSpc>
            </a:pPr>
            <a:r>
              <a:rPr lang="en-IN">
                <a:solidFill>
                  <a:srgbClr val="000000"/>
                </a:solidFill>
                <a:latin typeface="Calibri"/>
              </a:rPr>
              <a:t>Electronic waste or e-waste describes discarded electrical or electronic devices. Used electronics which are destined for reuse, resale, salvage, recycling or disposal are also considered e-waste 	</a:t>
            </a:r>
            <a:endParaRPr/>
          </a:p>
          <a:p>
            <a:pPr>
              <a:lnSpc>
                <a:spcPct val="100000"/>
              </a:lnSpc>
            </a:pPr>
            <a:endParaRPr/>
          </a:p>
          <a:p>
            <a:pPr>
              <a:lnSpc>
                <a:spcPct val="100000"/>
              </a:lnSpc>
            </a:pPr>
            <a:r>
              <a:rPr lang="en-IN" b="1" u="sng">
                <a:solidFill>
                  <a:srgbClr val="FF0000"/>
                </a:solidFill>
                <a:latin typeface="Times New Roman"/>
              </a:rPr>
              <a:t>11 ) Hazardous waste</a:t>
            </a:r>
            <a:endParaRPr/>
          </a:p>
          <a:p>
            <a:pPr>
              <a:lnSpc>
                <a:spcPct val="100000"/>
              </a:lnSpc>
            </a:pPr>
            <a:r>
              <a:rPr lang="en-IN">
                <a:solidFill>
                  <a:srgbClr val="000000"/>
                </a:solidFill>
                <a:latin typeface="Times New Roman"/>
              </a:rPr>
              <a:t>Hazardous wastes may be defined as wastes of industrial, institutional or</a:t>
            </a:r>
            <a:endParaRPr/>
          </a:p>
          <a:p>
            <a:pPr>
              <a:lnSpc>
                <a:spcPct val="100000"/>
              </a:lnSpc>
            </a:pPr>
            <a:r>
              <a:rPr lang="en-IN">
                <a:solidFill>
                  <a:srgbClr val="000000"/>
                </a:solidFill>
                <a:latin typeface="Times New Roman"/>
              </a:rPr>
              <a:t>consumer origin which, because of their physical, chemical or biological characteristics are potentially dangerous to human and the environment. Typical examples are:solvents, paints and pesticides whose spent containers are frequently mixed withmunicipal wastes and become part of the urban waste stream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CustomShape 1"/>
          <p:cNvSpPr/>
          <p:nvPr/>
        </p:nvSpPr>
        <p:spPr>
          <a:xfrm>
            <a:off x="609480" y="380880"/>
            <a:ext cx="8134560" cy="6496920"/>
          </a:xfrm>
          <a:prstGeom prst="rect">
            <a:avLst/>
          </a:prstGeom>
          <a:noFill/>
          <a:ln>
            <a:noFill/>
          </a:ln>
        </p:spPr>
        <p:txBody>
          <a:bodyPr lIns="90000" tIns="45000" rIns="90000" bIns="45000"/>
          <a:lstStyle/>
          <a:p>
            <a:pPr>
              <a:lnSpc>
                <a:spcPct val="100000"/>
              </a:lnSpc>
            </a:pPr>
            <a:r>
              <a:rPr lang="en-IN" sz="2000" b="1" i="1" u="sng">
                <a:solidFill>
                  <a:srgbClr val="FF0000"/>
                </a:solidFill>
                <a:latin typeface="Times New Roman"/>
                <a:ea typeface="Times New Roman"/>
              </a:rPr>
              <a:t>Recycling of industrial waste.</a:t>
            </a:r>
            <a:endParaRPr/>
          </a:p>
          <a:p>
            <a:pPr>
              <a:lnSpc>
                <a:spcPct val="100000"/>
              </a:lnSpc>
            </a:pPr>
            <a:endParaRPr/>
          </a:p>
          <a:p>
            <a:pPr>
              <a:lnSpc>
                <a:spcPct val="100000"/>
              </a:lnSpc>
            </a:pPr>
            <a:endParaRPr/>
          </a:p>
          <a:p>
            <a:pPr>
              <a:lnSpc>
                <a:spcPct val="100000"/>
              </a:lnSpc>
            </a:pPr>
            <a:r>
              <a:rPr lang="en-IN" sz="2000">
                <a:solidFill>
                  <a:srgbClr val="000000"/>
                </a:solidFill>
                <a:latin typeface="Calibri"/>
                <a:ea typeface="Times New Roman"/>
              </a:rPr>
              <a:t>  1) Reduces the amount of waste sent to landfills and incinerators. </a:t>
            </a:r>
            <a:endParaRPr/>
          </a:p>
          <a:p>
            <a:pPr>
              <a:lnSpc>
                <a:spcPct val="100000"/>
              </a:lnSpc>
            </a:pPr>
            <a:endParaRPr/>
          </a:p>
          <a:p>
            <a:pPr>
              <a:lnSpc>
                <a:spcPct val="100000"/>
              </a:lnSpc>
            </a:pPr>
            <a:r>
              <a:rPr lang="en-IN" sz="2000">
                <a:solidFill>
                  <a:srgbClr val="000000"/>
                </a:solidFill>
                <a:latin typeface="Calibri"/>
                <a:ea typeface="Times New Roman"/>
              </a:rPr>
              <a:t>   2) Conserves natural resources such as timber, water and minerals. </a:t>
            </a:r>
            <a:endParaRPr/>
          </a:p>
          <a:p>
            <a:pPr>
              <a:lnSpc>
                <a:spcPct val="100000"/>
              </a:lnSpc>
            </a:pPr>
            <a:endParaRPr/>
          </a:p>
          <a:p>
            <a:pPr>
              <a:lnSpc>
                <a:spcPct val="100000"/>
              </a:lnSpc>
            </a:pPr>
            <a:r>
              <a:rPr lang="en-IN" sz="2000">
                <a:solidFill>
                  <a:srgbClr val="000000"/>
                </a:solidFill>
                <a:latin typeface="Calibri"/>
                <a:ea typeface="Times New Roman"/>
              </a:rPr>
              <a:t>   3) Saves energy. </a:t>
            </a:r>
            <a:endParaRPr/>
          </a:p>
          <a:p>
            <a:pPr>
              <a:lnSpc>
                <a:spcPct val="100000"/>
              </a:lnSpc>
            </a:pPr>
            <a:endParaRPr/>
          </a:p>
          <a:p>
            <a:pPr>
              <a:lnSpc>
                <a:spcPct val="100000"/>
              </a:lnSpc>
            </a:pPr>
            <a:r>
              <a:rPr lang="en-IN" sz="2000">
                <a:solidFill>
                  <a:srgbClr val="000000"/>
                </a:solidFill>
                <a:latin typeface="Calibri"/>
                <a:ea typeface="Times New Roman"/>
              </a:rPr>
              <a:t>  4) Prevents pollution by reducing the need to collect new raw materials. </a:t>
            </a:r>
            <a:endParaRPr/>
          </a:p>
          <a:p>
            <a:pPr>
              <a:lnSpc>
                <a:spcPct val="100000"/>
              </a:lnSpc>
            </a:pPr>
            <a:endParaRPr/>
          </a:p>
          <a:p>
            <a:pPr>
              <a:lnSpc>
                <a:spcPct val="100000"/>
              </a:lnSpc>
            </a:pPr>
            <a:r>
              <a:rPr lang="en-IN" sz="2000">
                <a:solidFill>
                  <a:srgbClr val="000000"/>
                </a:solidFill>
                <a:latin typeface="Calibri"/>
                <a:ea typeface="Times New Roman"/>
              </a:rPr>
              <a:t>  5) Helps sustain the environment for future generations. </a:t>
            </a:r>
            <a:endParaRPr/>
          </a:p>
          <a:p>
            <a:pPr>
              <a:lnSpc>
                <a:spcPct val="100000"/>
              </a:lnSpc>
            </a:pPr>
            <a:endParaRPr/>
          </a:p>
          <a:p>
            <a:pPr>
              <a:lnSpc>
                <a:spcPct val="100000"/>
              </a:lnSpc>
            </a:pPr>
            <a:r>
              <a:rPr lang="en-IN" sz="2000">
                <a:solidFill>
                  <a:srgbClr val="000000"/>
                </a:solidFill>
                <a:latin typeface="Calibri"/>
                <a:ea typeface="Times New Roman"/>
              </a:rPr>
              <a:t>  6) Reduce greenhouse gas emissions that contribute to global climate  </a:t>
            </a:r>
            <a:endParaRPr/>
          </a:p>
          <a:p>
            <a:pPr>
              <a:lnSpc>
                <a:spcPct val="100000"/>
              </a:lnSpc>
            </a:pPr>
            <a:r>
              <a:rPr lang="en-IN" sz="2000">
                <a:solidFill>
                  <a:srgbClr val="000000"/>
                </a:solidFill>
                <a:latin typeface="Calibri"/>
                <a:ea typeface="Times New Roman"/>
              </a:rPr>
              <a:t>        change. </a:t>
            </a:r>
            <a:endParaRPr/>
          </a:p>
          <a:p>
            <a:pPr>
              <a:lnSpc>
                <a:spcPct val="100000"/>
              </a:lnSpc>
            </a:pPr>
            <a:r>
              <a:rPr lang="en-IN" sz="2000">
                <a:solidFill>
                  <a:srgbClr val="000000"/>
                </a:solidFill>
                <a:latin typeface="Calibri"/>
                <a:ea typeface="Times New Roman"/>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CustomShape 1"/>
          <p:cNvSpPr/>
          <p:nvPr/>
        </p:nvSpPr>
        <p:spPr>
          <a:xfrm>
            <a:off x="609480" y="380880"/>
            <a:ext cx="8134560" cy="6496920"/>
          </a:xfrm>
          <a:prstGeom prst="rect">
            <a:avLst/>
          </a:prstGeom>
          <a:noFill/>
          <a:ln>
            <a:noFill/>
          </a:ln>
        </p:spPr>
        <p:txBody>
          <a:bodyPr lIns="90000" tIns="45000" rIns="90000" bIns="45000"/>
          <a:lstStyle/>
          <a:p>
            <a:pPr>
              <a:lnSpc>
                <a:spcPct val="100000"/>
              </a:lnSpc>
            </a:pPr>
            <a:r>
              <a:rPr lang="en-IN" sz="2000" b="1" i="1" u="sng">
                <a:solidFill>
                  <a:srgbClr val="FF0000"/>
                </a:solidFill>
                <a:latin typeface="Times New Roman"/>
                <a:ea typeface="Times New Roman"/>
              </a:rPr>
              <a:t>Recycling of industrial waste.</a:t>
            </a:r>
            <a:endParaRPr/>
          </a:p>
          <a:p>
            <a:pPr>
              <a:lnSpc>
                <a:spcPct val="100000"/>
              </a:lnSpc>
            </a:pPr>
            <a:endParaRPr/>
          </a:p>
          <a:p>
            <a:pPr>
              <a:lnSpc>
                <a:spcPct val="100000"/>
              </a:lnSpc>
            </a:pPr>
            <a:endParaRPr/>
          </a:p>
          <a:p>
            <a:pPr>
              <a:lnSpc>
                <a:spcPct val="100000"/>
              </a:lnSpc>
            </a:pPr>
            <a:r>
              <a:rPr lang="en-IN" sz="2000">
                <a:solidFill>
                  <a:srgbClr val="000000"/>
                </a:solidFill>
                <a:latin typeface="Calibri"/>
                <a:ea typeface="Times New Roman"/>
              </a:rPr>
              <a:t>  1) Reduces the amount of waste sent to landfills and incinerators. </a:t>
            </a:r>
            <a:endParaRPr/>
          </a:p>
          <a:p>
            <a:pPr>
              <a:lnSpc>
                <a:spcPct val="100000"/>
              </a:lnSpc>
            </a:pPr>
            <a:endParaRPr/>
          </a:p>
          <a:p>
            <a:pPr>
              <a:lnSpc>
                <a:spcPct val="100000"/>
              </a:lnSpc>
            </a:pPr>
            <a:r>
              <a:rPr lang="en-IN" sz="2000">
                <a:solidFill>
                  <a:srgbClr val="000000"/>
                </a:solidFill>
                <a:latin typeface="Calibri"/>
                <a:ea typeface="Times New Roman"/>
              </a:rPr>
              <a:t>   2) Conserves natural resources such as timber, water and minerals. </a:t>
            </a:r>
            <a:endParaRPr/>
          </a:p>
          <a:p>
            <a:pPr>
              <a:lnSpc>
                <a:spcPct val="100000"/>
              </a:lnSpc>
            </a:pPr>
            <a:endParaRPr/>
          </a:p>
          <a:p>
            <a:pPr>
              <a:lnSpc>
                <a:spcPct val="100000"/>
              </a:lnSpc>
            </a:pPr>
            <a:r>
              <a:rPr lang="en-IN" sz="2000">
                <a:solidFill>
                  <a:srgbClr val="000000"/>
                </a:solidFill>
                <a:latin typeface="Calibri"/>
                <a:ea typeface="Times New Roman"/>
              </a:rPr>
              <a:t>   3) Saves energy. </a:t>
            </a:r>
            <a:endParaRPr/>
          </a:p>
          <a:p>
            <a:pPr>
              <a:lnSpc>
                <a:spcPct val="100000"/>
              </a:lnSpc>
            </a:pPr>
            <a:endParaRPr/>
          </a:p>
          <a:p>
            <a:pPr>
              <a:lnSpc>
                <a:spcPct val="100000"/>
              </a:lnSpc>
            </a:pPr>
            <a:r>
              <a:rPr lang="en-IN" sz="2000">
                <a:solidFill>
                  <a:srgbClr val="000000"/>
                </a:solidFill>
                <a:latin typeface="Calibri"/>
                <a:ea typeface="Times New Roman"/>
              </a:rPr>
              <a:t>  4) Prevents pollution by reducing the need to collect new raw materials. </a:t>
            </a:r>
            <a:endParaRPr/>
          </a:p>
          <a:p>
            <a:pPr>
              <a:lnSpc>
                <a:spcPct val="100000"/>
              </a:lnSpc>
            </a:pPr>
            <a:endParaRPr/>
          </a:p>
          <a:p>
            <a:pPr>
              <a:lnSpc>
                <a:spcPct val="100000"/>
              </a:lnSpc>
            </a:pPr>
            <a:r>
              <a:rPr lang="en-IN" sz="2000">
                <a:solidFill>
                  <a:srgbClr val="000000"/>
                </a:solidFill>
                <a:latin typeface="Calibri"/>
                <a:ea typeface="Times New Roman"/>
              </a:rPr>
              <a:t>  5) Helps sustain the environment for future generations. </a:t>
            </a:r>
            <a:endParaRPr/>
          </a:p>
          <a:p>
            <a:pPr>
              <a:lnSpc>
                <a:spcPct val="100000"/>
              </a:lnSpc>
            </a:pPr>
            <a:endParaRPr/>
          </a:p>
          <a:p>
            <a:pPr>
              <a:lnSpc>
                <a:spcPct val="100000"/>
              </a:lnSpc>
            </a:pPr>
            <a:r>
              <a:rPr lang="en-IN" sz="2000">
                <a:solidFill>
                  <a:srgbClr val="000000"/>
                </a:solidFill>
                <a:latin typeface="Calibri"/>
                <a:ea typeface="Times New Roman"/>
              </a:rPr>
              <a:t>  6) Reduce greenhouse gas emissions that contribute to global climate  </a:t>
            </a:r>
            <a:endParaRPr/>
          </a:p>
          <a:p>
            <a:pPr>
              <a:lnSpc>
                <a:spcPct val="100000"/>
              </a:lnSpc>
            </a:pPr>
            <a:r>
              <a:rPr lang="en-IN" sz="2000">
                <a:solidFill>
                  <a:srgbClr val="000000"/>
                </a:solidFill>
                <a:latin typeface="Calibri"/>
                <a:ea typeface="Times New Roman"/>
              </a:rPr>
              <a:t>        change. </a:t>
            </a:r>
            <a:endParaRPr/>
          </a:p>
          <a:p>
            <a:pPr>
              <a:lnSpc>
                <a:spcPct val="100000"/>
              </a:lnSpc>
            </a:pPr>
            <a:r>
              <a:rPr lang="en-IN" sz="2000">
                <a:solidFill>
                  <a:srgbClr val="000000"/>
                </a:solidFill>
                <a:latin typeface="Calibri"/>
                <a:ea typeface="Times New Roman"/>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CustomShape 1"/>
          <p:cNvSpPr/>
          <p:nvPr/>
        </p:nvSpPr>
        <p:spPr>
          <a:xfrm>
            <a:off x="533520" y="457200"/>
            <a:ext cx="7772040" cy="5565960"/>
          </a:xfrm>
          <a:prstGeom prst="rect">
            <a:avLst/>
          </a:prstGeom>
          <a:noFill/>
          <a:ln>
            <a:noFill/>
          </a:ln>
        </p:spPr>
        <p:txBody>
          <a:bodyPr lIns="90000" tIns="45000" rIns="90000" bIns="45000"/>
          <a:lstStyle/>
          <a:p>
            <a:pPr>
              <a:lnSpc>
                <a:spcPct val="100000"/>
              </a:lnSpc>
            </a:pPr>
            <a:r>
              <a:rPr lang="en-IN" sz="2400" b="1" i="1" u="sng">
                <a:solidFill>
                  <a:srgbClr val="FF0000"/>
                </a:solidFill>
                <a:latin typeface="Times New Roman"/>
              </a:rPr>
              <a:t>Waste minimization approach measures of industrial waste.</a:t>
            </a:r>
            <a:endParaRPr/>
          </a:p>
          <a:p>
            <a:pPr>
              <a:lnSpc>
                <a:spcPct val="100000"/>
              </a:lnSpc>
            </a:pPr>
            <a:r>
              <a:rPr lang="en-IN" sz="1600" b="1">
                <a:solidFill>
                  <a:srgbClr val="000000"/>
                </a:solidFill>
                <a:latin typeface="Calibri"/>
              </a:rPr>
              <a:t>1) Optimization of resources</a:t>
            </a:r>
            <a:r>
              <a:rPr lang="en-IN" sz="1600">
                <a:solidFill>
                  <a:srgbClr val="000000"/>
                </a:solidFill>
                <a:latin typeface="Calibri"/>
              </a:rPr>
              <a:t>: waste reduction at individual and institutional level goes side by side with the utilization of raw materials.</a:t>
            </a:r>
            <a:endParaRPr/>
          </a:p>
          <a:p>
            <a:pPr>
              <a:lnSpc>
                <a:spcPct val="100000"/>
              </a:lnSpc>
            </a:pPr>
            <a:r>
              <a:rPr lang="en-IN" sz="1600">
                <a:solidFill>
                  <a:srgbClr val="000000"/>
                </a:solidFill>
                <a:latin typeface="Calibri"/>
              </a:rPr>
              <a:t>2)  </a:t>
            </a:r>
            <a:r>
              <a:rPr lang="en-IN" sz="1600" b="1">
                <a:solidFill>
                  <a:srgbClr val="000000"/>
                </a:solidFill>
                <a:latin typeface="Calibri"/>
              </a:rPr>
              <a:t>Using again the Scrap Material: </a:t>
            </a:r>
            <a:r>
              <a:rPr lang="en-IN" sz="1600">
                <a:solidFill>
                  <a:srgbClr val="000000"/>
                </a:solidFill>
                <a:latin typeface="Calibri"/>
              </a:rPr>
              <a:t>this is the process in which individual and  Industry reuses the waste material as soon as it is produced. This keeps it frombecoming a waste material.</a:t>
            </a:r>
            <a:endParaRPr/>
          </a:p>
          <a:p>
            <a:pPr>
              <a:lnSpc>
                <a:spcPct val="100000"/>
              </a:lnSpc>
            </a:pPr>
            <a:r>
              <a:rPr lang="en-IN" sz="1600">
                <a:solidFill>
                  <a:srgbClr val="000000"/>
                </a:solidFill>
                <a:latin typeface="Calibri"/>
              </a:rPr>
              <a:t>3)  </a:t>
            </a:r>
            <a:r>
              <a:rPr lang="en-IN" sz="1600" b="1">
                <a:solidFill>
                  <a:srgbClr val="000000"/>
                </a:solidFill>
                <a:latin typeface="Calibri"/>
              </a:rPr>
              <a:t>Quality control improvement and process monitoring: </a:t>
            </a:r>
            <a:r>
              <a:rPr lang="en-IN" sz="1600">
                <a:solidFill>
                  <a:srgbClr val="000000"/>
                </a:solidFill>
                <a:latin typeface="Calibri"/>
              </a:rPr>
              <a:t>this technique is to ensure that products produced are kept from rejection and this is increased by the inspection of frequency and monitoring point’s inspection.</a:t>
            </a:r>
            <a:endParaRPr/>
          </a:p>
          <a:p>
            <a:pPr>
              <a:lnSpc>
                <a:spcPct val="100000"/>
              </a:lnSpc>
            </a:pPr>
            <a:r>
              <a:rPr lang="en-IN" sz="1600">
                <a:solidFill>
                  <a:srgbClr val="000000"/>
                </a:solidFill>
                <a:latin typeface="Calibri"/>
              </a:rPr>
              <a:t>4) </a:t>
            </a:r>
            <a:r>
              <a:rPr lang="en-IN" sz="1600" b="1">
                <a:solidFill>
                  <a:srgbClr val="000000"/>
                </a:solidFill>
                <a:latin typeface="Calibri"/>
              </a:rPr>
              <a:t>Exchanging Waste: </a:t>
            </a:r>
            <a:r>
              <a:rPr lang="en-IN" sz="1600">
                <a:solidFill>
                  <a:srgbClr val="000000"/>
                </a:solidFill>
                <a:latin typeface="Calibri"/>
              </a:rPr>
              <a:t>this is the technique in which the waste product, which comes out of a process, becomes a raw material for another process. This is another way for reducing waste.</a:t>
            </a:r>
            <a:endParaRPr/>
          </a:p>
          <a:p>
            <a:pPr>
              <a:lnSpc>
                <a:spcPct val="100000"/>
              </a:lnSpc>
            </a:pPr>
            <a:r>
              <a:rPr lang="en-IN" sz="1600">
                <a:solidFill>
                  <a:srgbClr val="000000"/>
                </a:solidFill>
                <a:latin typeface="Calibri"/>
              </a:rPr>
              <a:t>5) </a:t>
            </a:r>
            <a:r>
              <a:rPr lang="en-IN" sz="1600" b="1">
                <a:solidFill>
                  <a:srgbClr val="000000"/>
                </a:solidFill>
                <a:latin typeface="Calibri"/>
              </a:rPr>
              <a:t>Point of use from ship: </a:t>
            </a:r>
            <a:r>
              <a:rPr lang="en-IN" sz="1600">
                <a:solidFill>
                  <a:srgbClr val="000000"/>
                </a:solidFill>
                <a:latin typeface="Calibri"/>
              </a:rPr>
              <a:t>to maintain and making deliveries for the raw materials to be used with the manufacturing process, at the point of assembly with fewer packages and wrappings can save from the waste production.</a:t>
            </a:r>
            <a:endParaRPr/>
          </a:p>
          <a:p>
            <a:pPr>
              <a:lnSpc>
                <a:spcPct val="100000"/>
              </a:lnSpc>
            </a:pPr>
            <a:r>
              <a:rPr lang="en-IN" sz="1600">
                <a:solidFill>
                  <a:srgbClr val="000000"/>
                </a:solidFill>
                <a:latin typeface="Calibri"/>
              </a:rPr>
              <a:t>6) </a:t>
            </a:r>
            <a:r>
              <a:rPr lang="en-IN" sz="1600" b="1">
                <a:solidFill>
                  <a:srgbClr val="000000"/>
                </a:solidFill>
                <a:latin typeface="Calibri"/>
              </a:rPr>
              <a:t>Zero waste: </a:t>
            </a:r>
            <a:r>
              <a:rPr lang="en-IN" sz="1600">
                <a:solidFill>
                  <a:srgbClr val="000000"/>
                </a:solidFill>
                <a:latin typeface="Calibri"/>
              </a:rPr>
              <a:t>this is a whole systems approach that aims to eliminate waste at</a:t>
            </a:r>
            <a:endParaRPr/>
          </a:p>
          <a:p>
            <a:pPr>
              <a:lnSpc>
                <a:spcPct val="100000"/>
              </a:lnSpc>
            </a:pPr>
            <a:r>
              <a:rPr lang="en-IN" sz="1600">
                <a:solidFill>
                  <a:srgbClr val="000000"/>
                </a:solidFill>
                <a:latin typeface="Calibri"/>
              </a:rPr>
              <a:t>the source and at all points down the supply chain, with the intention of</a:t>
            </a:r>
            <a:endParaRPr/>
          </a:p>
          <a:p>
            <a:pPr>
              <a:lnSpc>
                <a:spcPct val="100000"/>
              </a:lnSpc>
            </a:pPr>
            <a:r>
              <a:rPr lang="en-IN" sz="1600">
                <a:solidFill>
                  <a:srgbClr val="000000"/>
                </a:solidFill>
                <a:latin typeface="Calibri"/>
              </a:rPr>
              <a:t>producing no waste. It is a design philosophy which emphasizes waste</a:t>
            </a:r>
            <a:endParaRPr/>
          </a:p>
          <a:p>
            <a:pPr>
              <a:lnSpc>
                <a:spcPct val="100000"/>
              </a:lnSpc>
            </a:pPr>
            <a:r>
              <a:rPr lang="en-IN" sz="1600">
                <a:solidFill>
                  <a:srgbClr val="000000"/>
                </a:solidFill>
                <a:latin typeface="Calibri"/>
              </a:rPr>
              <a:t>prevention as opposed to end of pipe waste management.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CustomShape 1"/>
          <p:cNvSpPr/>
          <p:nvPr/>
        </p:nvSpPr>
        <p:spPr>
          <a:xfrm>
            <a:off x="1219320" y="838080"/>
            <a:ext cx="6933960" cy="4139280"/>
          </a:xfrm>
          <a:prstGeom prst="rect">
            <a:avLst/>
          </a:prstGeom>
          <a:noFill/>
          <a:ln>
            <a:noFill/>
          </a:ln>
        </p:spPr>
        <p:txBody>
          <a:bodyPr lIns="90000" tIns="45000" rIns="90000" bIns="45000"/>
          <a:lstStyle/>
          <a:p>
            <a:pPr>
              <a:lnSpc>
                <a:spcPct val="100000"/>
              </a:lnSpc>
            </a:pPr>
            <a:r>
              <a:rPr lang="en-IN" b="1">
                <a:solidFill>
                  <a:srgbClr val="000000"/>
                </a:solidFill>
                <a:latin typeface="Times New Roman"/>
                <a:ea typeface="Times New Roman"/>
              </a:rPr>
              <a:t>Topic 5: Health aspect and public Involvement in solid waste management</a:t>
            </a:r>
            <a:endParaRPr/>
          </a:p>
          <a:p>
            <a:pPr>
              <a:lnSpc>
                <a:spcPct val="100000"/>
              </a:lnSpc>
            </a:pPr>
            <a:endParaRPr/>
          </a:p>
          <a:p>
            <a:pPr>
              <a:lnSpc>
                <a:spcPts val="459"/>
              </a:lnSpc>
            </a:pPr>
            <a:r>
              <a:rPr lang="en-IN" sz="2400">
                <a:solidFill>
                  <a:srgbClr val="000000"/>
                </a:solidFill>
                <a:latin typeface="Times New Roman"/>
                <a:ea typeface="Times New Roman"/>
              </a:rPr>
              <a:t> </a:t>
            </a:r>
            <a:endParaRPr/>
          </a:p>
          <a:p>
            <a:pPr>
              <a:lnSpc>
                <a:spcPct val="100000"/>
              </a:lnSpc>
            </a:pPr>
            <a:r>
              <a:rPr lang="en-IN" b="1">
                <a:solidFill>
                  <a:srgbClr val="000000"/>
                </a:solidFill>
                <a:latin typeface="Times New Roman"/>
                <a:ea typeface="Times New Roman"/>
              </a:rPr>
              <a:t>Specific Objectives:</a:t>
            </a:r>
            <a:endParaRPr/>
          </a:p>
          <a:p>
            <a:pPr>
              <a:lnSpc>
                <a:spcPct val="100000"/>
              </a:lnSpc>
            </a:pPr>
            <a:endParaRPr/>
          </a:p>
          <a:p>
            <a:pPr>
              <a:lnSpc>
                <a:spcPct val="100000"/>
              </a:lnSpc>
            </a:pPr>
            <a:r>
              <a:rPr lang="en-IN">
                <a:solidFill>
                  <a:srgbClr val="000000"/>
                </a:solidFill>
                <a:latin typeface="Times New Roman"/>
                <a:ea typeface="Times New Roman"/>
              </a:rPr>
              <a:t>  Know health aspect during handling and processing.</a:t>
            </a:r>
            <a:endParaRPr/>
          </a:p>
          <a:p>
            <a:pPr>
              <a:lnSpc>
                <a:spcPct val="100000"/>
              </a:lnSpc>
            </a:pPr>
            <a:r>
              <a:rPr lang="en-IN">
                <a:solidFill>
                  <a:srgbClr val="000000"/>
                </a:solidFill>
                <a:latin typeface="Times New Roman"/>
                <a:ea typeface="Times New Roman"/>
              </a:rPr>
              <a:t>  State stages for public involvement</a:t>
            </a:r>
            <a:endParaRPr/>
          </a:p>
          <a:p>
            <a:pPr>
              <a:lnSpc>
                <a:spcPct val="100000"/>
              </a:lnSpc>
            </a:pPr>
            <a:endParaRPr/>
          </a:p>
          <a:p>
            <a:pPr>
              <a:lnSpc>
                <a:spcPct val="100000"/>
              </a:lnSpc>
            </a:pPr>
            <a:r>
              <a:rPr lang="en-IN" b="1">
                <a:solidFill>
                  <a:srgbClr val="000000"/>
                </a:solidFill>
                <a:latin typeface="Times New Roman"/>
                <a:ea typeface="Times New Roman"/>
              </a:rPr>
              <a:t>Content :</a:t>
            </a:r>
            <a:endParaRPr/>
          </a:p>
          <a:p>
            <a:pPr>
              <a:lnSpc>
                <a:spcPct val="100000"/>
              </a:lnSpc>
            </a:pPr>
            <a:r>
              <a:rPr lang="en-IN">
                <a:solidFill>
                  <a:srgbClr val="000000"/>
                </a:solidFill>
                <a:latin typeface="Times New Roman"/>
                <a:ea typeface="Times New Roman"/>
              </a:rPr>
              <a:t>   Health aspect during handling and processing</a:t>
            </a:r>
            <a:endParaRPr/>
          </a:p>
          <a:p>
            <a:pPr>
              <a:lnSpc>
                <a:spcPct val="100000"/>
              </a:lnSpc>
            </a:pPr>
            <a:r>
              <a:rPr lang="en-IN">
                <a:solidFill>
                  <a:srgbClr val="000000"/>
                </a:solidFill>
                <a:latin typeface="Times New Roman"/>
                <a:ea typeface="Times New Roman"/>
              </a:rPr>
              <a:t>    Health problem during time of segregation,   reuse,   recovery,    </a:t>
            </a:r>
            <a:endParaRPr/>
          </a:p>
          <a:p>
            <a:pPr>
              <a:lnSpc>
                <a:spcPct val="100000"/>
              </a:lnSpc>
            </a:pPr>
            <a:r>
              <a:rPr lang="en-IN">
                <a:solidFill>
                  <a:srgbClr val="000000"/>
                </a:solidFill>
                <a:latin typeface="Times New Roman"/>
                <a:ea typeface="Times New Roman"/>
              </a:rPr>
              <a:t>    recycling of solid waste.</a:t>
            </a:r>
            <a:endParaRPr/>
          </a:p>
          <a:p>
            <a:pPr>
              <a:lnSpc>
                <a:spcPct val="100000"/>
              </a:lnSpc>
            </a:pPr>
            <a:r>
              <a:rPr lang="en-IN">
                <a:solidFill>
                  <a:srgbClr val="000000"/>
                </a:solidFill>
                <a:latin typeface="Calibri"/>
                <a:ea typeface="Times New Roman"/>
              </a:rPr>
              <a:t>     Public Involvement and participation in Solid waste management.</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CustomShape 1"/>
          <p:cNvSpPr/>
          <p:nvPr/>
        </p:nvSpPr>
        <p:spPr>
          <a:xfrm>
            <a:off x="609480" y="304920"/>
            <a:ext cx="8229240" cy="6797880"/>
          </a:xfrm>
          <a:prstGeom prst="rect">
            <a:avLst/>
          </a:prstGeom>
          <a:noFill/>
          <a:ln>
            <a:noFill/>
          </a:ln>
        </p:spPr>
        <p:txBody>
          <a:bodyPr lIns="90000" tIns="45000" rIns="90000" bIns="45000"/>
          <a:lstStyle/>
          <a:p>
            <a:pPr>
              <a:lnSpc>
                <a:spcPct val="100000"/>
              </a:lnSpc>
            </a:pPr>
            <a:r>
              <a:rPr lang="en-IN" sz="2000" b="1" u="sng">
                <a:solidFill>
                  <a:srgbClr val="FF0000"/>
                </a:solidFill>
                <a:latin typeface="Times New Roman"/>
                <a:ea typeface="Times New Roman"/>
              </a:rPr>
              <a:t>Health aspect during handling and processing</a:t>
            </a:r>
            <a:endParaRPr/>
          </a:p>
          <a:p>
            <a:pPr>
              <a:lnSpc>
                <a:spcPct val="100000"/>
              </a:lnSpc>
            </a:pPr>
            <a:r>
              <a:rPr lang="en-IN" sz="2000">
                <a:solidFill>
                  <a:srgbClr val="000000"/>
                </a:solidFill>
                <a:latin typeface="Calibri"/>
                <a:ea typeface="Times New Roman"/>
              </a:rPr>
              <a:t>There is potential risk to environment and health from improper handling of solid wastes. Direct health risks concern mainly the workers in this field, who need to be protected, as far as possible, from contact with waste.</a:t>
            </a:r>
            <a:endParaRPr/>
          </a:p>
          <a:p>
            <a:pPr>
              <a:lnSpc>
                <a:spcPct val="100000"/>
              </a:lnSpc>
            </a:pPr>
            <a:endParaRPr/>
          </a:p>
          <a:p>
            <a:pPr>
              <a:lnSpc>
                <a:spcPct val="100000"/>
              </a:lnSpc>
            </a:pPr>
            <a:r>
              <a:rPr lang="en-IN" sz="2000">
                <a:solidFill>
                  <a:srgbClr val="000000"/>
                </a:solidFill>
                <a:latin typeface="Calibri"/>
                <a:ea typeface="Times New Roman"/>
              </a:rPr>
              <a:t>1) Traffic accidents can result from toxic spilled wastes.</a:t>
            </a:r>
            <a:endParaRPr/>
          </a:p>
          <a:p>
            <a:pPr>
              <a:lnSpc>
                <a:spcPct val="100000"/>
              </a:lnSpc>
            </a:pPr>
            <a:r>
              <a:rPr lang="en-IN" sz="2000">
                <a:solidFill>
                  <a:srgbClr val="000000"/>
                </a:solidFill>
                <a:latin typeface="Calibri"/>
                <a:ea typeface="Times New Roman"/>
              </a:rPr>
              <a:t>2)  Air pollution can be caused from the inefficient burning of wastes, either in open air, or in plants that lack effective treatment facilities from the gaseous effluents.</a:t>
            </a:r>
            <a:endParaRPr/>
          </a:p>
          <a:p>
            <a:pPr>
              <a:lnSpc>
                <a:spcPct val="100000"/>
              </a:lnSpc>
            </a:pPr>
            <a:r>
              <a:rPr lang="en-IN" sz="2000">
                <a:solidFill>
                  <a:srgbClr val="000000"/>
                </a:solidFill>
                <a:latin typeface="Calibri"/>
                <a:ea typeface="Times New Roman"/>
              </a:rPr>
              <a:t>3) Uncontrolled hazardous wastes from industries mixing up with municipal wastes create potential risk to human health.</a:t>
            </a:r>
            <a:endParaRPr/>
          </a:p>
          <a:p>
            <a:pPr>
              <a:lnSpc>
                <a:spcPct val="100000"/>
              </a:lnSpc>
            </a:pPr>
            <a:r>
              <a:rPr lang="en-IN" sz="2000">
                <a:solidFill>
                  <a:srgbClr val="000000"/>
                </a:solidFill>
                <a:latin typeface="Calibri"/>
                <a:ea typeface="Times New Roman"/>
              </a:rPr>
              <a:t>4) The most obvious environmental damage caused by municipal solid wastes is aesthetic, the ugliness of street litter and degradation of urban environment and  beauty of city.</a:t>
            </a:r>
            <a:endParaRPr/>
          </a:p>
          <a:p>
            <a:pPr>
              <a:lnSpc>
                <a:spcPct val="100000"/>
              </a:lnSpc>
            </a:pPr>
            <a:r>
              <a:rPr lang="en-IN" sz="2000">
                <a:solidFill>
                  <a:srgbClr val="000000"/>
                </a:solidFill>
                <a:latin typeface="Calibri"/>
                <a:ea typeface="Times New Roman"/>
              </a:rPr>
              <a:t>5) There is specific danger of concentration of heavy metals in the food chain, a problem that illustrates the relationship between municipal solid wastes and liquid industrial effluents containing heavy metals discharged to a drainage/ sewerage system and/ or open dumping sites of municipal solid wastes and the wastes discharged thereby maintains a vicious cycle.</a:t>
            </a:r>
            <a:endParaRPr/>
          </a:p>
          <a:p>
            <a:pPr>
              <a:lnSpc>
                <a:spcPct val="100000"/>
              </a:lnSpc>
            </a:pP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CustomShape 1"/>
          <p:cNvSpPr/>
          <p:nvPr/>
        </p:nvSpPr>
        <p:spPr>
          <a:xfrm>
            <a:off x="990720" y="609480"/>
            <a:ext cx="5866920" cy="639000"/>
          </a:xfrm>
          <a:prstGeom prst="rect">
            <a:avLst/>
          </a:prstGeom>
          <a:noFill/>
          <a:ln>
            <a:noFill/>
          </a:ln>
        </p:spPr>
        <p:txBody>
          <a:bodyPr lIns="90000" tIns="45000" rIns="90000" bIns="45000"/>
          <a:lstStyle/>
          <a:p>
            <a:pPr>
              <a:lnSpc>
                <a:spcPct val="100000"/>
              </a:lnSpc>
            </a:pPr>
            <a:r>
              <a:rPr lang="en-IN">
                <a:solidFill>
                  <a:srgbClr val="000000"/>
                </a:solidFill>
                <a:latin typeface="Times New Roman"/>
                <a:ea typeface="Times New Roman"/>
              </a:rPr>
              <a:t>Health problem during time of segregation,   reuse,   recovery,   recycling of solid waste.</a:t>
            </a:r>
            <a:endParaRPr/>
          </a:p>
        </p:txBody>
      </p:sp>
      <p:sp>
        <p:nvSpPr>
          <p:cNvPr id="899" name="CustomShape 2"/>
          <p:cNvSpPr/>
          <p:nvPr/>
        </p:nvSpPr>
        <p:spPr>
          <a:xfrm>
            <a:off x="990720" y="1705320"/>
            <a:ext cx="7086240" cy="3686400"/>
          </a:xfrm>
          <a:prstGeom prst="rect">
            <a:avLst/>
          </a:prstGeom>
          <a:noFill/>
          <a:ln>
            <a:noFill/>
          </a:ln>
        </p:spPr>
        <p:txBody>
          <a:bodyPr lIns="90000" tIns="45000" rIns="90000" bIns="45000"/>
          <a:lstStyle/>
          <a:p>
            <a:pPr>
              <a:lnSpc>
                <a:spcPct val="100000"/>
              </a:lnSpc>
            </a:pPr>
            <a:endParaRPr/>
          </a:p>
          <a:p>
            <a:pPr>
              <a:lnSpc>
                <a:spcPct val="100000"/>
              </a:lnSpc>
            </a:pPr>
            <a:r>
              <a:rPr lang="en-IN" b="1" i="1" u="sng">
                <a:solidFill>
                  <a:srgbClr val="FF0000"/>
                </a:solidFill>
                <a:latin typeface="Times New Roman"/>
              </a:rPr>
              <a:t>Health problem during the time of segregation </a:t>
            </a:r>
            <a:endParaRPr/>
          </a:p>
          <a:p>
            <a:pPr>
              <a:lnSpc>
                <a:spcPct val="100000"/>
              </a:lnSpc>
            </a:pPr>
            <a:endParaRPr/>
          </a:p>
          <a:p>
            <a:pPr>
              <a:lnSpc>
                <a:spcPct val="100000"/>
              </a:lnSpc>
            </a:pPr>
            <a:r>
              <a:rPr lang="en-IN">
                <a:solidFill>
                  <a:srgbClr val="000000"/>
                </a:solidFill>
                <a:latin typeface="Calibri"/>
              </a:rPr>
              <a:t>1. Workers and rag pickers can be infected during picking of biodegradable and Non biodegradable waste.</a:t>
            </a:r>
            <a:endParaRPr/>
          </a:p>
          <a:p>
            <a:pPr>
              <a:lnSpc>
                <a:spcPct val="100000"/>
              </a:lnSpc>
            </a:pPr>
            <a:r>
              <a:rPr lang="en-IN">
                <a:solidFill>
                  <a:srgbClr val="000000"/>
                </a:solidFill>
                <a:latin typeface="Calibri"/>
              </a:rPr>
              <a:t>2. If biodegradable and non biodegradables or wet and dry wastes are not put separately, it can creates bad odour.</a:t>
            </a:r>
            <a:endParaRPr/>
          </a:p>
          <a:p>
            <a:pPr>
              <a:lnSpc>
                <a:spcPct val="100000"/>
              </a:lnSpc>
            </a:pPr>
            <a:r>
              <a:rPr lang="en-IN">
                <a:solidFill>
                  <a:srgbClr val="000000"/>
                </a:solidFill>
                <a:latin typeface="Calibri"/>
              </a:rPr>
              <a:t>3. Possible health hazard include raised level of infant mortality, non communicable disease such as hand/leg injury by sharp edge material, respirational infections, eye infection,.</a:t>
            </a:r>
            <a:endParaRPr/>
          </a:p>
          <a:p>
            <a:pPr>
              <a:lnSpc>
                <a:spcPct val="100000"/>
              </a:lnSpc>
            </a:pPr>
            <a:r>
              <a:rPr lang="en-IN">
                <a:solidFill>
                  <a:srgbClr val="000000"/>
                </a:solidFill>
                <a:latin typeface="Calibri"/>
              </a:rPr>
              <a:t>4. Comunicable  diseases such as Diarrhoea &amp; dysentery(due to flies), skin disease etc.</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CustomShape 1"/>
          <p:cNvSpPr/>
          <p:nvPr/>
        </p:nvSpPr>
        <p:spPr>
          <a:xfrm>
            <a:off x="1295280" y="1843920"/>
            <a:ext cx="6476760" cy="2589840"/>
          </a:xfrm>
          <a:prstGeom prst="rect">
            <a:avLst/>
          </a:prstGeom>
          <a:noFill/>
          <a:ln>
            <a:noFill/>
          </a:ln>
        </p:spPr>
        <p:txBody>
          <a:bodyPr lIns="90000" tIns="45000" rIns="90000" bIns="45000"/>
          <a:lstStyle/>
          <a:p>
            <a:pPr>
              <a:lnSpc>
                <a:spcPct val="100000"/>
              </a:lnSpc>
            </a:pPr>
            <a:endParaRPr/>
          </a:p>
          <a:p>
            <a:pPr>
              <a:lnSpc>
                <a:spcPct val="100000"/>
              </a:lnSpc>
            </a:pPr>
            <a:r>
              <a:rPr lang="en-IN" b="1" u="sng">
                <a:solidFill>
                  <a:srgbClr val="FF0000"/>
                </a:solidFill>
                <a:latin typeface="Times New Roman"/>
              </a:rPr>
              <a:t>Health problem during reuse </a:t>
            </a:r>
            <a:endParaRPr/>
          </a:p>
          <a:p>
            <a:pPr>
              <a:lnSpc>
                <a:spcPct val="100000"/>
              </a:lnSpc>
            </a:pPr>
            <a:endParaRPr/>
          </a:p>
          <a:p>
            <a:pPr>
              <a:lnSpc>
                <a:spcPct val="100000"/>
              </a:lnSpc>
            </a:pPr>
            <a:r>
              <a:rPr lang="en-IN">
                <a:solidFill>
                  <a:srgbClr val="000000"/>
                </a:solidFill>
                <a:latin typeface="Times New Roman"/>
              </a:rPr>
              <a:t>1. Health risk can be arises from transportation and handling of organic waste, processing application of organics from mixed municipal waste to soil, cultivation on old dumps and feeding of animal with waste and hence many factor are involved over the risk of human –animal disease links. </a:t>
            </a:r>
            <a:endParaRPr/>
          </a:p>
          <a:p>
            <a:pPr>
              <a:lnSpc>
                <a:spcPct val="100000"/>
              </a:lnSpc>
            </a:pPr>
            <a:r>
              <a:rPr lang="en-IN">
                <a:solidFill>
                  <a:srgbClr val="000000"/>
                </a:solidFill>
                <a:latin typeface="Times New Roman"/>
              </a:rPr>
              <a:t>	</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CustomShape 1"/>
          <p:cNvSpPr/>
          <p:nvPr/>
        </p:nvSpPr>
        <p:spPr>
          <a:xfrm>
            <a:off x="1219320" y="1013040"/>
            <a:ext cx="7009920" cy="3778560"/>
          </a:xfrm>
          <a:prstGeom prst="rect">
            <a:avLst/>
          </a:prstGeom>
          <a:noFill/>
          <a:ln>
            <a:noFill/>
          </a:ln>
        </p:spPr>
        <p:txBody>
          <a:bodyPr lIns="90000" tIns="45000" rIns="90000" bIns="45000"/>
          <a:lstStyle/>
          <a:p>
            <a:pPr>
              <a:lnSpc>
                <a:spcPct val="100000"/>
              </a:lnSpc>
            </a:pPr>
            <a:endParaRPr/>
          </a:p>
          <a:p>
            <a:pPr>
              <a:lnSpc>
                <a:spcPct val="100000"/>
              </a:lnSpc>
            </a:pPr>
            <a:r>
              <a:rPr lang="en-IN" sz="2400" b="1" i="1" u="sng">
                <a:solidFill>
                  <a:srgbClr val="FF0000"/>
                </a:solidFill>
                <a:latin typeface="Times New Roman"/>
              </a:rPr>
              <a:t>Health problem during recovery recycling </a:t>
            </a:r>
            <a:endParaRPr/>
          </a:p>
          <a:p>
            <a:pPr>
              <a:lnSpc>
                <a:spcPct val="100000"/>
              </a:lnSpc>
            </a:pPr>
            <a:endParaRPr/>
          </a:p>
          <a:p>
            <a:pPr>
              <a:lnSpc>
                <a:spcPct val="100000"/>
              </a:lnSpc>
            </a:pPr>
            <a:r>
              <a:rPr lang="en-IN">
                <a:solidFill>
                  <a:srgbClr val="000000"/>
                </a:solidFill>
                <a:latin typeface="Times New Roman"/>
              </a:rPr>
              <a:t>1. During the recovery and recycling process of the solid waste, it creates the various health problems because in production of electricity, there is the generation of gas evolved in the environment in which some toxic gases are present, which affects on the respiration system of the surrounding peoples and working people there on. </a:t>
            </a:r>
            <a:endParaRPr/>
          </a:p>
          <a:p>
            <a:pPr>
              <a:lnSpc>
                <a:spcPct val="100000"/>
              </a:lnSpc>
            </a:pPr>
            <a:endParaRPr/>
          </a:p>
          <a:p>
            <a:pPr>
              <a:lnSpc>
                <a:spcPct val="100000"/>
              </a:lnSpc>
            </a:pPr>
            <a:r>
              <a:rPr lang="en-IN">
                <a:solidFill>
                  <a:srgbClr val="000000"/>
                </a:solidFill>
                <a:latin typeface="Times New Roman"/>
              </a:rPr>
              <a:t>2. Recovery and recycling process creates bad odour, particulate matter emissions that lead to air pollution and also creates metal illness to the humans </a:t>
            </a:r>
            <a:endParaRPr/>
          </a:p>
          <a:p>
            <a:pPr>
              <a:lnSpc>
                <a:spcPct val="100000"/>
              </a:lnSpc>
            </a:pPr>
            <a:r>
              <a:rPr lang="en-IN">
                <a:solidFill>
                  <a:srgbClr val="000000"/>
                </a:solidFill>
                <a:latin typeface="Times New Roman"/>
              </a:rPr>
              <a:t>	</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CustomShape 1"/>
          <p:cNvSpPr/>
          <p:nvPr/>
        </p:nvSpPr>
        <p:spPr>
          <a:xfrm>
            <a:off x="990720" y="380880"/>
            <a:ext cx="7543440" cy="8139240"/>
          </a:xfrm>
          <a:prstGeom prst="rect">
            <a:avLst/>
          </a:prstGeom>
          <a:noFill/>
          <a:ln>
            <a:noFill/>
          </a:ln>
        </p:spPr>
        <p:txBody>
          <a:bodyPr lIns="90000" tIns="45000" rIns="90000" bIns="45000"/>
          <a:lstStyle/>
          <a:p>
            <a:pPr>
              <a:lnSpc>
                <a:spcPct val="100000"/>
              </a:lnSpc>
            </a:pPr>
            <a:r>
              <a:rPr lang="en-IN" sz="2400" b="1" i="1" u="sng">
                <a:solidFill>
                  <a:srgbClr val="FF0000"/>
                </a:solidFill>
                <a:latin typeface="Calibri"/>
              </a:rPr>
              <a:t>Public Involvement and participation in Solid waste management.</a:t>
            </a:r>
            <a:endParaRPr/>
          </a:p>
          <a:p>
            <a:pPr>
              <a:lnSpc>
                <a:spcPct val="100000"/>
              </a:lnSpc>
            </a:pPr>
            <a:endParaRPr/>
          </a:p>
          <a:p>
            <a:pPr>
              <a:lnSpc>
                <a:spcPct val="100000"/>
              </a:lnSpc>
            </a:pPr>
            <a:r>
              <a:rPr lang="en-IN" sz="2000">
                <a:solidFill>
                  <a:srgbClr val="000000"/>
                </a:solidFill>
                <a:latin typeface="Calibri"/>
              </a:rPr>
              <a:t>1) To increase the awareness of solid waste management among the  </a:t>
            </a:r>
            <a:endParaRPr/>
          </a:p>
          <a:p>
            <a:pPr>
              <a:lnSpc>
                <a:spcPct val="100000"/>
              </a:lnSpc>
            </a:pPr>
            <a:r>
              <a:rPr lang="en-IN" sz="2000">
                <a:solidFill>
                  <a:srgbClr val="000000"/>
                </a:solidFill>
                <a:latin typeface="Calibri"/>
              </a:rPr>
              <a:t>        people. </a:t>
            </a:r>
            <a:endParaRPr/>
          </a:p>
          <a:p>
            <a:pPr>
              <a:lnSpc>
                <a:spcPct val="100000"/>
              </a:lnSpc>
            </a:pPr>
            <a:r>
              <a:rPr lang="en-IN" sz="2000">
                <a:solidFill>
                  <a:srgbClr val="000000"/>
                </a:solidFill>
                <a:latin typeface="Calibri"/>
              </a:rPr>
              <a:t>2. To increase the efficiency and effectiveness of planning process and  </a:t>
            </a:r>
            <a:endParaRPr/>
          </a:p>
          <a:p>
            <a:pPr>
              <a:lnSpc>
                <a:spcPct val="100000"/>
              </a:lnSpc>
            </a:pPr>
            <a:r>
              <a:rPr lang="en-IN" sz="2000">
                <a:solidFill>
                  <a:srgbClr val="000000"/>
                </a:solidFill>
                <a:latin typeface="Calibri"/>
              </a:rPr>
              <a:t>   Implementation of solid waste management. </a:t>
            </a:r>
            <a:endParaRPr/>
          </a:p>
          <a:p>
            <a:pPr>
              <a:lnSpc>
                <a:spcPct val="100000"/>
              </a:lnSpc>
            </a:pPr>
            <a:r>
              <a:rPr lang="en-IN" sz="2000">
                <a:solidFill>
                  <a:srgbClr val="000000"/>
                </a:solidFill>
                <a:latin typeface="Calibri"/>
              </a:rPr>
              <a:t>3. To understand the planning importance and significance. </a:t>
            </a:r>
            <a:endParaRPr/>
          </a:p>
          <a:p>
            <a:pPr>
              <a:lnSpc>
                <a:spcPct val="100000"/>
              </a:lnSpc>
            </a:pPr>
            <a:r>
              <a:rPr lang="en-IN" sz="2000">
                <a:solidFill>
                  <a:srgbClr val="000000"/>
                </a:solidFill>
                <a:latin typeface="Calibri"/>
              </a:rPr>
              <a:t>4. To play an important role in the permitting process in case of </a:t>
            </a:r>
            <a:endParaRPr/>
          </a:p>
          <a:p>
            <a:pPr>
              <a:lnSpc>
                <a:spcPct val="100000"/>
              </a:lnSpc>
            </a:pPr>
            <a:r>
              <a:rPr lang="en-IN" sz="2000">
                <a:solidFill>
                  <a:srgbClr val="000000"/>
                </a:solidFill>
                <a:latin typeface="Calibri"/>
              </a:rPr>
              <a:t>     hazardous waste as well as municipal waste facilities. </a:t>
            </a:r>
            <a:endParaRPr/>
          </a:p>
          <a:p>
            <a:pPr>
              <a:lnSpc>
                <a:spcPct val="100000"/>
              </a:lnSpc>
            </a:pPr>
            <a:r>
              <a:rPr lang="en-IN" sz="2000">
                <a:solidFill>
                  <a:srgbClr val="000000"/>
                </a:solidFill>
                <a:latin typeface="Calibri"/>
              </a:rPr>
              <a:t>5. To improve the waste management strategies, negotiations with </a:t>
            </a:r>
            <a:endParaRPr/>
          </a:p>
          <a:p>
            <a:pPr>
              <a:lnSpc>
                <a:spcPct val="100000"/>
              </a:lnSpc>
            </a:pPr>
            <a:r>
              <a:rPr lang="en-IN" sz="2000">
                <a:solidFill>
                  <a:srgbClr val="000000"/>
                </a:solidFill>
                <a:latin typeface="Calibri"/>
              </a:rPr>
              <a:t>     municipal authorities for better involvement in decision making. </a:t>
            </a:r>
            <a:endParaRPr/>
          </a:p>
          <a:p>
            <a:pPr>
              <a:lnSpc>
                <a:spcPct val="100000"/>
              </a:lnSpc>
            </a:pPr>
            <a:r>
              <a:rPr lang="en-IN" sz="2000">
                <a:solidFill>
                  <a:srgbClr val="000000"/>
                </a:solidFill>
                <a:latin typeface="Calibri"/>
              </a:rPr>
              <a:t>6. To achieve the 3R principles. </a:t>
            </a:r>
            <a:endParaRPr/>
          </a:p>
          <a:p>
            <a:pPr>
              <a:lnSpc>
                <a:spcPct val="100000"/>
              </a:lnSpc>
            </a:pPr>
            <a:r>
              <a:rPr lang="en-IN" sz="2000">
                <a:solidFill>
                  <a:srgbClr val="000000"/>
                </a:solidFill>
                <a:latin typeface="Calibri"/>
              </a:rPr>
              <a:t>7. To reduce littering of waste on streets and into drains, open spaces, </a:t>
            </a:r>
            <a:endParaRPr/>
          </a:p>
          <a:p>
            <a:pPr>
              <a:lnSpc>
                <a:spcPct val="100000"/>
              </a:lnSpc>
            </a:pPr>
            <a:r>
              <a:rPr lang="en-IN" sz="2000">
                <a:solidFill>
                  <a:srgbClr val="000000"/>
                </a:solidFill>
                <a:latin typeface="Calibri"/>
              </a:rPr>
              <a:t>     etc. </a:t>
            </a:r>
            <a:endParaRPr/>
          </a:p>
          <a:p>
            <a:pPr>
              <a:lnSpc>
                <a:spcPct val="100000"/>
              </a:lnSpc>
            </a:pPr>
            <a:r>
              <a:rPr lang="en-IN" sz="2000">
                <a:solidFill>
                  <a:srgbClr val="000000"/>
                </a:solidFill>
                <a:latin typeface="Calibri"/>
              </a:rPr>
              <a:t>8. To encourage and assists the local composting and recycling </a:t>
            </a:r>
            <a:endParaRPr/>
          </a:p>
          <a:p>
            <a:pPr>
              <a:lnSpc>
                <a:spcPct val="100000"/>
              </a:lnSpc>
            </a:pPr>
            <a:r>
              <a:rPr lang="en-IN" sz="2000">
                <a:solidFill>
                  <a:srgbClr val="000000"/>
                </a:solidFill>
                <a:latin typeface="Calibri"/>
              </a:rPr>
              <a:t>     initiatives. 	</a:t>
            </a:r>
            <a:endParaRPr/>
          </a:p>
          <a:p>
            <a:pPr>
              <a:lnSpc>
                <a:spcPct val="100000"/>
              </a:lnSpc>
            </a:pP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CustomShape 1"/>
          <p:cNvSpPr/>
          <p:nvPr/>
        </p:nvSpPr>
        <p:spPr>
          <a:xfrm>
            <a:off x="990720" y="1219320"/>
            <a:ext cx="5866920" cy="3382200"/>
          </a:xfrm>
          <a:prstGeom prst="rect">
            <a:avLst/>
          </a:prstGeom>
          <a:noFill/>
          <a:ln>
            <a:noFill/>
          </a:ln>
        </p:spPr>
        <p:txBody>
          <a:bodyPr lIns="90000" tIns="45000" rIns="90000" bIns="45000"/>
          <a:lstStyle/>
          <a:p>
            <a:pPr>
              <a:lnSpc>
                <a:spcPct val="100000"/>
              </a:lnSpc>
            </a:pPr>
            <a:r>
              <a:rPr lang="en-IN">
                <a:solidFill>
                  <a:srgbClr val="000000"/>
                </a:solidFill>
                <a:latin typeface="Times New Roman"/>
              </a:rPr>
              <a:t>Municipal Solid Wastes Management Systems involves various activities like</a:t>
            </a:r>
            <a:endParaRPr/>
          </a:p>
          <a:p>
            <a:pPr>
              <a:lnSpc>
                <a:spcPct val="100000"/>
              </a:lnSpc>
            </a:pPr>
            <a:r>
              <a:rPr lang="en-IN">
                <a:solidFill>
                  <a:srgbClr val="000000"/>
                </a:solidFill>
                <a:latin typeface="Times New Roman"/>
              </a:rPr>
              <a:t>storage, collection, transportation, disposal etc. These activities even if properly</a:t>
            </a:r>
            <a:endParaRPr/>
          </a:p>
          <a:p>
            <a:pPr>
              <a:lnSpc>
                <a:spcPct val="100000"/>
              </a:lnSpc>
            </a:pPr>
            <a:r>
              <a:rPr lang="en-IN">
                <a:solidFill>
                  <a:srgbClr val="000000"/>
                </a:solidFill>
                <a:latin typeface="Times New Roman"/>
              </a:rPr>
              <a:t>controlled and with proper precautionary measures adopted, may have adverse</a:t>
            </a:r>
            <a:endParaRPr/>
          </a:p>
          <a:p>
            <a:pPr>
              <a:lnSpc>
                <a:spcPct val="100000"/>
              </a:lnSpc>
            </a:pPr>
            <a:r>
              <a:rPr lang="en-IN">
                <a:solidFill>
                  <a:srgbClr val="000000"/>
                </a:solidFill>
                <a:latin typeface="Times New Roman"/>
              </a:rPr>
              <a:t>impact on land, water and air environment, human and environmental health</a:t>
            </a:r>
            <a:endParaRPr/>
          </a:p>
          <a:p>
            <a:pPr>
              <a:lnSpc>
                <a:spcPct val="100000"/>
              </a:lnSpc>
            </a:pPr>
            <a:r>
              <a:rPr lang="en-IN">
                <a:solidFill>
                  <a:srgbClr val="000000"/>
                </a:solidFill>
                <a:latin typeface="Times New Roman"/>
              </a:rPr>
              <a:t>aesthetics and quality of life.</a:t>
            </a:r>
            <a:endParaRPr/>
          </a:p>
          <a:p>
            <a:pPr>
              <a:lnSpc>
                <a:spcPct val="100000"/>
              </a:lnSpc>
            </a:pPr>
            <a:r>
              <a:rPr lang="en-IN">
                <a:solidFill>
                  <a:srgbClr val="000000"/>
                </a:solidFill>
                <a:latin typeface="Wingdings"/>
              </a:rPr>
              <a:t> </a:t>
            </a:r>
            <a:r>
              <a:rPr lang="en-IN">
                <a:solidFill>
                  <a:srgbClr val="000000"/>
                </a:solidFill>
                <a:latin typeface="Times New Roman"/>
              </a:rPr>
              <a:t>The main risk to health is indirect and arises from the breeding of disease</a:t>
            </a:r>
            <a:endParaRPr/>
          </a:p>
          <a:p>
            <a:pPr>
              <a:lnSpc>
                <a:spcPct val="100000"/>
              </a:lnSpc>
            </a:pPr>
            <a:r>
              <a:rPr lang="en-IN">
                <a:solidFill>
                  <a:srgbClr val="000000"/>
                </a:solidFill>
                <a:latin typeface="Times New Roman"/>
              </a:rPr>
              <a:t>vectors, primarily files and rats.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914400" y="762120"/>
            <a:ext cx="6629040" cy="3930120"/>
          </a:xfrm>
          <a:prstGeom prst="rect">
            <a:avLst/>
          </a:prstGeom>
          <a:noFill/>
          <a:ln>
            <a:noFill/>
          </a:ln>
        </p:spPr>
        <p:txBody>
          <a:bodyPr lIns="90000" tIns="45000" rIns="90000" bIns="45000"/>
          <a:lstStyle/>
          <a:p>
            <a:pPr>
              <a:lnSpc>
                <a:spcPct val="100000"/>
              </a:lnSpc>
            </a:pPr>
            <a:r>
              <a:rPr lang="en-IN">
                <a:solidFill>
                  <a:srgbClr val="000000"/>
                </a:solidFill>
                <a:latin typeface="Times New Roman"/>
              </a:rPr>
              <a:t>Classification of solid waste – </a:t>
            </a:r>
            <a:endParaRPr/>
          </a:p>
          <a:p>
            <a:pPr>
              <a:lnSpc>
                <a:spcPct val="100000"/>
              </a:lnSpc>
              <a:buFont typeface="StarSymbol"/>
              <a:buAutoNum type="alphaUcParenR"/>
            </a:pPr>
            <a:r>
              <a:rPr lang="en-IN">
                <a:solidFill>
                  <a:srgbClr val="000000"/>
                </a:solidFill>
                <a:latin typeface="Times New Roman"/>
              </a:rPr>
              <a:t>hazardous waste  B)  non-hazardous waste</a:t>
            </a:r>
            <a:endParaRPr/>
          </a:p>
          <a:p>
            <a:pPr>
              <a:lnSpc>
                <a:spcPct val="100000"/>
              </a:lnSpc>
            </a:pPr>
            <a:endParaRPr/>
          </a:p>
          <a:p>
            <a:pPr>
              <a:lnSpc>
                <a:spcPct val="100000"/>
              </a:lnSpc>
            </a:pPr>
            <a:r>
              <a:rPr lang="en-IN" b="1">
                <a:solidFill>
                  <a:srgbClr val="000000"/>
                </a:solidFill>
                <a:latin typeface="Calibri"/>
              </a:rPr>
              <a:t>Hazardous waste</a:t>
            </a:r>
            <a:endParaRPr/>
          </a:p>
          <a:p>
            <a:pPr>
              <a:lnSpc>
                <a:spcPct val="100000"/>
              </a:lnSpc>
            </a:pPr>
            <a:r>
              <a:rPr lang="en-IN">
                <a:solidFill>
                  <a:srgbClr val="000000"/>
                </a:solidFill>
                <a:latin typeface="Calibri"/>
              </a:rPr>
              <a:t>Hazardous wastes may be defined as wastes of industrial, institutional or consumer origin which, because of their physical, chemical or biological characteristics are potentially dangerous to human and the environment. Typical examples are:solvents, paints and pesticides whose spent containers are frequently mixed with municipal wastes and become part of the urban waste stream</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CustomShape 1"/>
          <p:cNvSpPr/>
          <p:nvPr/>
        </p:nvSpPr>
        <p:spPr>
          <a:xfrm>
            <a:off x="1143000" y="685800"/>
            <a:ext cx="7543440" cy="7401240"/>
          </a:xfrm>
          <a:prstGeom prst="rect">
            <a:avLst/>
          </a:prstGeom>
          <a:noFill/>
          <a:ln>
            <a:noFill/>
          </a:ln>
        </p:spPr>
        <p:txBody>
          <a:bodyPr lIns="90000" tIns="45000" rIns="90000" bIns="45000"/>
          <a:lstStyle/>
          <a:p>
            <a:pPr>
              <a:lnSpc>
                <a:spcPct val="100000"/>
              </a:lnSpc>
            </a:pPr>
            <a:r>
              <a:rPr lang="en-IN" sz="3200" b="1" u="sng">
                <a:solidFill>
                  <a:srgbClr val="FF0000"/>
                </a:solidFill>
                <a:latin typeface="Calibri"/>
              </a:rPr>
              <a:t>Topic 2: Storage, Collection and Transportation of Municipal Solid Waste. </a:t>
            </a:r>
            <a:r>
              <a:rPr lang="en-IN" sz="3200" b="1">
                <a:solidFill>
                  <a:srgbClr val="000000"/>
                </a:solidFill>
                <a:latin typeface="Calibri"/>
              </a:rPr>
              <a:t>Specific Objectives :</a:t>
            </a:r>
            <a:r>
              <a:rPr lang="en-IN" sz="3200">
                <a:solidFill>
                  <a:srgbClr val="000000"/>
                </a:solidFill>
                <a:latin typeface="Calibri"/>
              </a:rPr>
              <a:t>
  1) State methods of storage of municipal   </a:t>
            </a:r>
            <a:endParaRPr/>
          </a:p>
          <a:p>
            <a:pPr>
              <a:lnSpc>
                <a:spcPct val="100000"/>
              </a:lnSpc>
            </a:pPr>
            <a:r>
              <a:rPr lang="en-IN" sz="3200">
                <a:solidFill>
                  <a:srgbClr val="000000"/>
                </a:solidFill>
                <a:latin typeface="Calibri"/>
              </a:rPr>
              <a:t>        solid waste.
  2) List methods of collection of municipal </a:t>
            </a:r>
            <a:endParaRPr/>
          </a:p>
          <a:p>
            <a:pPr>
              <a:lnSpc>
                <a:spcPct val="100000"/>
              </a:lnSpc>
            </a:pPr>
            <a:r>
              <a:rPr lang="en-IN" sz="3200">
                <a:solidFill>
                  <a:srgbClr val="000000"/>
                </a:solidFill>
                <a:latin typeface="Calibri"/>
              </a:rPr>
              <a:t>        solid waste.
  3) List various transportation equipment
  4) Draw the organization pattern of solid </a:t>
            </a:r>
            <a:endParaRPr/>
          </a:p>
          <a:p>
            <a:pPr>
              <a:lnSpc>
                <a:spcPct val="100000"/>
              </a:lnSpc>
            </a:pPr>
            <a:r>
              <a:rPr lang="en-IN" sz="3200">
                <a:solidFill>
                  <a:srgbClr val="000000"/>
                </a:solidFill>
                <a:latin typeface="Calibri"/>
              </a:rPr>
              <a:t>        waste management.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CustomShape 1"/>
          <p:cNvSpPr/>
          <p:nvPr/>
        </p:nvSpPr>
        <p:spPr>
          <a:xfrm>
            <a:off x="990720" y="1083600"/>
            <a:ext cx="6933960" cy="3751200"/>
          </a:xfrm>
          <a:prstGeom prst="rect">
            <a:avLst/>
          </a:prstGeom>
          <a:noFill/>
          <a:ln w="9360">
            <a:noFill/>
          </a:ln>
        </p:spPr>
        <p:txBody>
          <a:bodyPr anchor="ctr"/>
          <a:lstStyle/>
          <a:p>
            <a:pPr>
              <a:lnSpc>
                <a:spcPct val="100000"/>
              </a:lnSpc>
            </a:pPr>
            <a:r>
              <a:rPr lang="en-IN" sz="2000" b="1" u="sng">
                <a:solidFill>
                  <a:srgbClr val="FF0000"/>
                </a:solidFill>
                <a:latin typeface="Arial"/>
                <a:ea typeface="Times New Roman"/>
              </a:rPr>
              <a:t>Content s:---</a:t>
            </a:r>
            <a:endParaRPr/>
          </a:p>
          <a:p>
            <a:pPr>
              <a:lnSpc>
                <a:spcPct val="100000"/>
              </a:lnSpc>
            </a:pPr>
            <a:r>
              <a:rPr lang="en-IN" sz="2000">
                <a:solidFill>
                  <a:srgbClr val="000000"/>
                </a:solidFill>
                <a:latin typeface="Arial"/>
                <a:ea typeface="Times New Roman"/>
              </a:rPr>
              <a:t>   * Storage of municipal waste.</a:t>
            </a:r>
            <a:endParaRPr/>
          </a:p>
          <a:p>
            <a:pPr>
              <a:lnSpc>
                <a:spcPct val="100000"/>
              </a:lnSpc>
            </a:pPr>
            <a:r>
              <a:rPr lang="en-IN" sz="2000">
                <a:solidFill>
                  <a:srgbClr val="000000"/>
                </a:solidFill>
                <a:latin typeface="Arial"/>
                <a:ea typeface="Times New Roman"/>
              </a:rPr>
              <a:t>   * Collection methods of municipal waste.</a:t>
            </a:r>
            <a:endParaRPr/>
          </a:p>
          <a:p>
            <a:pPr>
              <a:lnSpc>
                <a:spcPct val="100000"/>
              </a:lnSpc>
            </a:pPr>
            <a:r>
              <a:rPr lang="en-IN" sz="2000">
                <a:solidFill>
                  <a:srgbClr val="000000"/>
                </a:solidFill>
                <a:latin typeface="Arial"/>
                <a:ea typeface="Times New Roman"/>
              </a:rPr>
              <a:t>   * Tools   and   Equipments   -  Litter   Bin,   Broom,    </a:t>
            </a:r>
            <a:endParaRPr/>
          </a:p>
          <a:p>
            <a:pPr>
              <a:lnSpc>
                <a:spcPct val="100000"/>
              </a:lnSpc>
            </a:pPr>
            <a:r>
              <a:rPr lang="en-IN" sz="2000">
                <a:solidFill>
                  <a:srgbClr val="000000"/>
                </a:solidFill>
                <a:latin typeface="Arial"/>
                <a:ea typeface="Times New Roman"/>
              </a:rPr>
              <a:t>      Shovels,   Handcarts, Mechanical road sweepers, </a:t>
            </a:r>
            <a:endParaRPr/>
          </a:p>
          <a:p>
            <a:pPr>
              <a:lnSpc>
                <a:spcPct val="100000"/>
              </a:lnSpc>
            </a:pPr>
            <a:r>
              <a:rPr lang="en-IN" sz="2000">
                <a:solidFill>
                  <a:srgbClr val="000000"/>
                </a:solidFill>
                <a:latin typeface="Arial"/>
                <a:ea typeface="Times New Roman"/>
              </a:rPr>
              <a:t>       Community Bin like movable and stationary Bin.</a:t>
            </a:r>
            <a:endParaRPr/>
          </a:p>
          <a:p>
            <a:pPr>
              <a:lnSpc>
                <a:spcPct val="100000"/>
              </a:lnSpc>
            </a:pPr>
            <a:r>
              <a:rPr lang="en-IN" sz="2000">
                <a:solidFill>
                  <a:srgbClr val="000000"/>
                </a:solidFill>
                <a:latin typeface="Arial"/>
                <a:ea typeface="Times New Roman"/>
              </a:rPr>
              <a:t>  *  Transportation of municipal waste.</a:t>
            </a:r>
            <a:endParaRPr/>
          </a:p>
          <a:p>
            <a:pPr>
              <a:lnSpc>
                <a:spcPct val="100000"/>
              </a:lnSpc>
            </a:pPr>
            <a:r>
              <a:rPr lang="en-IN" sz="2000">
                <a:solidFill>
                  <a:srgbClr val="000000"/>
                </a:solidFill>
                <a:latin typeface="Arial"/>
                <a:ea typeface="Times New Roman"/>
              </a:rPr>
              <a:t>  *  Transportation  vehicles  with their capacity  and </a:t>
            </a:r>
            <a:endParaRPr/>
          </a:p>
          <a:p>
            <a:pPr>
              <a:lnSpc>
                <a:spcPct val="100000"/>
              </a:lnSpc>
            </a:pPr>
            <a:r>
              <a:rPr lang="en-IN" sz="2000">
                <a:solidFill>
                  <a:srgbClr val="000000"/>
                </a:solidFill>
                <a:latin typeface="Arial"/>
                <a:ea typeface="Times New Roman"/>
              </a:rPr>
              <a:t>         working-Animal  carts, Auto   vehicles,   Tractors   or   </a:t>
            </a:r>
            <a:endParaRPr/>
          </a:p>
          <a:p>
            <a:pPr>
              <a:lnSpc>
                <a:spcPct val="100000"/>
              </a:lnSpc>
            </a:pPr>
            <a:r>
              <a:rPr lang="en-IN" sz="2000">
                <a:solidFill>
                  <a:srgbClr val="000000"/>
                </a:solidFill>
                <a:latin typeface="Arial"/>
                <a:ea typeface="Times New Roman"/>
              </a:rPr>
              <a:t>          Trailers,   Trucks,   Dumper,   Compactor vehicles. </a:t>
            </a:r>
            <a:endParaRPr/>
          </a:p>
          <a:p>
            <a:pPr>
              <a:lnSpc>
                <a:spcPct val="100000"/>
              </a:lnSpc>
            </a:pPr>
            <a:r>
              <a:rPr lang="en-IN" sz="2000">
                <a:solidFill>
                  <a:srgbClr val="000000"/>
                </a:solidFill>
                <a:latin typeface="Arial"/>
                <a:ea typeface="Times New Roman"/>
              </a:rPr>
              <a:t>  *Transfer station- meaning, necessity, location</a:t>
            </a:r>
            <a:endParaRPr/>
          </a:p>
          <a:p>
            <a:pPr>
              <a:lnSpc>
                <a:spcPct val="100000"/>
              </a:lnSpc>
            </a:pPr>
            <a:r>
              <a:rPr lang="en-IN" sz="2000">
                <a:solidFill>
                  <a:srgbClr val="000000"/>
                </a:solidFill>
                <a:latin typeface="Arial"/>
                <a:ea typeface="Times New Roman"/>
              </a:rPr>
              <a:t>  *  Organization pattern of solid waste management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CustomShape 1"/>
          <p:cNvSpPr/>
          <p:nvPr/>
        </p:nvSpPr>
        <p:spPr>
          <a:xfrm>
            <a:off x="1219320" y="609480"/>
            <a:ext cx="6705360" cy="4205160"/>
          </a:xfrm>
          <a:prstGeom prst="rect">
            <a:avLst/>
          </a:prstGeom>
          <a:noFill/>
          <a:ln>
            <a:noFill/>
          </a:ln>
        </p:spPr>
        <p:txBody>
          <a:bodyPr lIns="90000" tIns="45000" rIns="90000" bIns="45000"/>
          <a:lstStyle/>
          <a:p>
            <a:pPr>
              <a:lnSpc>
                <a:spcPct val="100000"/>
              </a:lnSpc>
            </a:pPr>
            <a:r>
              <a:rPr lang="en-IN" b="1">
                <a:solidFill>
                  <a:srgbClr val="000000"/>
                </a:solidFill>
                <a:latin typeface="Arial"/>
                <a:ea typeface="Times New Roman"/>
              </a:rPr>
              <a:t>Tools   and   Equipments   </a:t>
            </a:r>
            <a:r>
              <a:rPr lang="en-IN">
                <a:solidFill>
                  <a:srgbClr val="000000"/>
                </a:solidFill>
                <a:latin typeface="Arial"/>
                <a:ea typeface="Times New Roman"/>
              </a:rPr>
              <a:t>-  Litter   Bin,   Broom,   Shovels,   Handcarts, Mechanical road sweepers, Community Bin like movable and stationary Bin</a:t>
            </a:r>
            <a:endParaRPr/>
          </a:p>
          <a:p>
            <a:pPr>
              <a:lnSpc>
                <a:spcPct val="100000"/>
              </a:lnSpc>
            </a:pPr>
            <a:endParaRPr/>
          </a:p>
          <a:p>
            <a:pPr>
              <a:lnSpc>
                <a:spcPct val="100000"/>
              </a:lnSpc>
            </a:pPr>
            <a:r>
              <a:rPr lang="en-IN" b="1">
                <a:solidFill>
                  <a:srgbClr val="000000"/>
                </a:solidFill>
                <a:latin typeface="Arial"/>
                <a:ea typeface="Times New Roman"/>
              </a:rPr>
              <a:t>Litter   Bin   :-- </a:t>
            </a:r>
            <a:endParaRPr/>
          </a:p>
          <a:p>
            <a:pPr>
              <a:lnSpc>
                <a:spcPct val="100000"/>
              </a:lnSpc>
            </a:pPr>
            <a:r>
              <a:rPr lang="en-IN" b="1">
                <a:solidFill>
                  <a:srgbClr val="000000"/>
                </a:solidFill>
                <a:latin typeface="Arial"/>
                <a:ea typeface="Times New Roman"/>
              </a:rPr>
              <a:t>USE:- for collecting the waste to be thrown by citizens ,public moving on the roads / pavements </a:t>
            </a:r>
            <a:endParaRPr/>
          </a:p>
          <a:p>
            <a:pPr>
              <a:lnSpc>
                <a:spcPct val="100000"/>
              </a:lnSpc>
            </a:pPr>
            <a:r>
              <a:rPr lang="en-IN" b="1">
                <a:solidFill>
                  <a:srgbClr val="000000"/>
                </a:solidFill>
                <a:latin typeface="Arial"/>
                <a:ea typeface="Times New Roman"/>
              </a:rPr>
              <a:t>Location :-- placed at sides of roads / pavements so that person willingly throw waste can use it </a:t>
            </a:r>
            <a:endParaRPr/>
          </a:p>
          <a:p>
            <a:pPr>
              <a:lnSpc>
                <a:spcPct val="100000"/>
              </a:lnSpc>
            </a:pPr>
            <a:r>
              <a:rPr lang="en-IN" b="1">
                <a:solidFill>
                  <a:srgbClr val="000000"/>
                </a:solidFill>
                <a:latin typeface="Arial"/>
                <a:ea typeface="Times New Roman"/>
              </a:rPr>
              <a:t>Primary collection device after sweeping .</a:t>
            </a:r>
            <a:endParaRPr/>
          </a:p>
          <a:p>
            <a:pPr>
              <a:lnSpc>
                <a:spcPct val="100000"/>
              </a:lnSpc>
            </a:pPr>
            <a:r>
              <a:rPr lang="en-IN" b="1">
                <a:solidFill>
                  <a:srgbClr val="000000"/>
                </a:solidFill>
                <a:latin typeface="Arial"/>
                <a:ea typeface="Times New Roman"/>
              </a:rPr>
              <a:t>Capacity :-- 60  ---150lit </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700" name="CustomShape 2"/>
          <p:cNvSpPr/>
          <p:nvPr/>
        </p:nvSpPr>
        <p:spPr>
          <a:xfrm>
            <a:off x="155520" y="-144360"/>
            <a:ext cx="304560" cy="304560"/>
          </a:xfrm>
          <a:prstGeom prst="rect">
            <a:avLst/>
          </a:prstGeom>
          <a:noFill/>
          <a:ln>
            <a:noFill/>
          </a:ln>
        </p:spPr>
      </p:sp>
      <p:sp>
        <p:nvSpPr>
          <p:cNvPr id="701" name="CustomShape 3"/>
          <p:cNvSpPr/>
          <p:nvPr/>
        </p:nvSpPr>
        <p:spPr>
          <a:xfrm>
            <a:off x="155520" y="-144360"/>
            <a:ext cx="304560" cy="304560"/>
          </a:xfrm>
          <a:prstGeom prst="rect">
            <a:avLst/>
          </a:prstGeom>
          <a:noFill/>
          <a:ln>
            <a:noFill/>
          </a:ln>
        </p:spPr>
      </p:sp>
      <p:pic>
        <p:nvPicPr>
          <p:cNvPr id="702" name="Picture 5"/>
          <p:cNvPicPr/>
          <p:nvPr/>
        </p:nvPicPr>
        <p:blipFill>
          <a:blip r:embed="rId2"/>
          <a:stretch>
            <a:fillRect/>
          </a:stretch>
        </p:blipFill>
        <p:spPr>
          <a:xfrm>
            <a:off x="1676520" y="4343400"/>
            <a:ext cx="2819160" cy="1628280"/>
          </a:xfrm>
          <a:prstGeom prst="rect">
            <a:avLst/>
          </a:prstGeom>
          <a:ln>
            <a:noFill/>
          </a:ln>
        </p:spPr>
      </p:pic>
      <p:pic>
        <p:nvPicPr>
          <p:cNvPr id="703" name="Picture 6"/>
          <p:cNvPicPr/>
          <p:nvPr/>
        </p:nvPicPr>
        <p:blipFill>
          <a:blip r:embed="rId3"/>
          <a:stretch>
            <a:fillRect/>
          </a:stretch>
        </p:blipFill>
        <p:spPr>
          <a:xfrm>
            <a:off x="4343400" y="4038480"/>
            <a:ext cx="2142720" cy="2142720"/>
          </a:xfrm>
          <a:prstGeom prst="rect">
            <a:avLst/>
          </a:prstGeom>
          <a:ln>
            <a:noFill/>
          </a:ln>
        </p:spPr>
      </p:pic>
      <p:pic>
        <p:nvPicPr>
          <p:cNvPr id="704" name="Picture 7"/>
          <p:cNvPicPr/>
          <p:nvPr/>
        </p:nvPicPr>
        <p:blipFill>
          <a:blip r:embed="rId4"/>
          <a:stretch>
            <a:fillRect/>
          </a:stretch>
        </p:blipFill>
        <p:spPr>
          <a:xfrm>
            <a:off x="6324480" y="4267080"/>
            <a:ext cx="2542680" cy="18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CustomShape 1"/>
          <p:cNvSpPr/>
          <p:nvPr/>
        </p:nvSpPr>
        <p:spPr>
          <a:xfrm>
            <a:off x="2362320" y="838080"/>
            <a:ext cx="4343040" cy="3381480"/>
          </a:xfrm>
          <a:prstGeom prst="rect">
            <a:avLst/>
          </a:prstGeom>
          <a:noFill/>
          <a:ln>
            <a:noFill/>
          </a:ln>
        </p:spPr>
        <p:txBody>
          <a:bodyPr lIns="90000" tIns="45000" rIns="90000" bIns="45000"/>
          <a:lstStyle/>
          <a:p>
            <a:pPr>
              <a:lnSpc>
                <a:spcPct val="100000"/>
              </a:lnSpc>
            </a:pPr>
            <a:r>
              <a:rPr lang="en-IN" sz="2400">
                <a:solidFill>
                  <a:srgbClr val="000000"/>
                </a:solidFill>
                <a:latin typeface="Arial"/>
                <a:ea typeface="Times New Roman"/>
              </a:rPr>
              <a:t>,   Broom</a:t>
            </a:r>
            <a:endParaRPr/>
          </a:p>
          <a:p>
            <a:pPr>
              <a:lnSpc>
                <a:spcPct val="100000"/>
              </a:lnSpc>
            </a:pPr>
            <a:r>
              <a:rPr lang="en-IN" sz="2400">
                <a:solidFill>
                  <a:srgbClr val="000000"/>
                </a:solidFill>
                <a:latin typeface="Calibri"/>
                <a:ea typeface="Times New Roman"/>
              </a:rPr>
              <a:t>A long-handled brush of bristles or twigs, used for sweeping</a:t>
            </a:r>
            <a:endParaRPr/>
          </a:p>
          <a:p>
            <a:pPr>
              <a:lnSpc>
                <a:spcPct val="100000"/>
              </a:lnSpc>
            </a:pPr>
            <a:r>
              <a:rPr lang="en-IN" sz="2400">
                <a:solidFill>
                  <a:srgbClr val="000000"/>
                </a:solidFill>
                <a:latin typeface="Calibri"/>
                <a:ea typeface="Times New Roman"/>
              </a:rPr>
              <a:t>Length of handle:--135cm </a:t>
            </a:r>
            <a:endParaRPr/>
          </a:p>
          <a:p>
            <a:pPr>
              <a:lnSpc>
                <a:spcPct val="100000"/>
              </a:lnSpc>
            </a:pPr>
            <a:r>
              <a:rPr lang="en-IN" sz="2400">
                <a:solidFill>
                  <a:srgbClr val="000000"/>
                </a:solidFill>
                <a:latin typeface="Calibri"/>
                <a:ea typeface="Times New Roman"/>
              </a:rPr>
              <a:t>Length of broom :--80—850cm </a:t>
            </a:r>
            <a:endParaRPr/>
          </a:p>
          <a:p>
            <a:pPr>
              <a:lnSpc>
                <a:spcPct val="100000"/>
              </a:lnSpc>
            </a:pPr>
            <a:r>
              <a:rPr lang="en-IN" sz="2400">
                <a:solidFill>
                  <a:srgbClr val="000000"/>
                </a:solidFill>
                <a:latin typeface="Calibri"/>
                <a:ea typeface="Times New Roman"/>
              </a:rPr>
              <a:t>Wt:--1 kg</a:t>
            </a:r>
            <a:endParaRPr/>
          </a:p>
          <a:p>
            <a:pPr>
              <a:lnSpc>
                <a:spcPct val="100000"/>
              </a:lnSpc>
            </a:pPr>
            <a:endParaRPr/>
          </a:p>
        </p:txBody>
      </p:sp>
      <p:pic>
        <p:nvPicPr>
          <p:cNvPr id="706" name="Picture 2"/>
          <p:cNvPicPr/>
          <p:nvPr/>
        </p:nvPicPr>
        <p:blipFill>
          <a:blip r:embed="rId2"/>
          <a:stretch>
            <a:fillRect/>
          </a:stretch>
        </p:blipFill>
        <p:spPr>
          <a:xfrm>
            <a:off x="3505320" y="3048120"/>
            <a:ext cx="2133360" cy="2495160"/>
          </a:xfrm>
          <a:prstGeom prst="rect">
            <a:avLst/>
          </a:prstGeom>
          <a:ln>
            <a:noFill/>
          </a:ln>
        </p:spPr>
      </p:pic>
      <p:pic>
        <p:nvPicPr>
          <p:cNvPr id="707" name="Picture 4"/>
          <p:cNvPicPr/>
          <p:nvPr/>
        </p:nvPicPr>
        <p:blipFill>
          <a:blip r:embed="rId3"/>
          <a:stretch>
            <a:fillRect/>
          </a:stretch>
        </p:blipFill>
        <p:spPr>
          <a:xfrm>
            <a:off x="5410080" y="3581280"/>
            <a:ext cx="2971440" cy="2666520"/>
          </a:xfrm>
          <a:prstGeom prst="rect">
            <a:avLst/>
          </a:prstGeom>
          <a:ln>
            <a:noFill/>
          </a:ln>
        </p:spPr>
      </p:pic>
      <p:pic>
        <p:nvPicPr>
          <p:cNvPr id="708" name="Picture 6"/>
          <p:cNvPicPr/>
          <p:nvPr/>
        </p:nvPicPr>
        <p:blipFill>
          <a:blip r:embed="rId4"/>
          <a:stretch>
            <a:fillRect/>
          </a:stretch>
        </p:blipFill>
        <p:spPr>
          <a:xfrm>
            <a:off x="1219320" y="4114800"/>
            <a:ext cx="2609640" cy="1752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CustomShape 1"/>
          <p:cNvSpPr/>
          <p:nvPr/>
        </p:nvSpPr>
        <p:spPr>
          <a:xfrm>
            <a:off x="457200" y="838080"/>
            <a:ext cx="8305560" cy="4791600"/>
          </a:xfrm>
          <a:prstGeom prst="rect">
            <a:avLst/>
          </a:prstGeom>
          <a:noFill/>
          <a:ln>
            <a:noFill/>
          </a:ln>
        </p:spPr>
        <p:txBody>
          <a:bodyPr lIns="90000" tIns="45000" rIns="90000" bIns="45000"/>
          <a:lstStyle/>
          <a:p>
            <a:pPr algn="just">
              <a:lnSpc>
                <a:spcPct val="150000"/>
              </a:lnSpc>
            </a:pPr>
            <a:r>
              <a:rPr lang="en-IN" b="1">
                <a:solidFill>
                  <a:srgbClr val="000000"/>
                </a:solidFill>
                <a:latin typeface="Times New Roman"/>
                <a:ea typeface="Times New Roman"/>
              </a:rPr>
              <a:t>Vision of Department :</a:t>
            </a:r>
            <a:endParaRPr/>
          </a:p>
          <a:p>
            <a:pPr algn="just">
              <a:lnSpc>
                <a:spcPct val="150000"/>
              </a:lnSpc>
            </a:pPr>
            <a:r>
              <a:rPr lang="en-IN">
                <a:solidFill>
                  <a:srgbClr val="000000"/>
                </a:solidFill>
                <a:latin typeface="Times New Roman"/>
                <a:ea typeface="Calibri"/>
              </a:rPr>
              <a:t>To be one of the best among top ten departments in the field of civil engineering education. Training competent professionals through value based quality education , creativity , and innovation satisfying the increasing demand in the industries.</a:t>
            </a:r>
            <a:endParaRPr/>
          </a:p>
          <a:p>
            <a:pPr algn="just">
              <a:lnSpc>
                <a:spcPct val="150000"/>
              </a:lnSpc>
            </a:pPr>
            <a:r>
              <a:rPr lang="en-IN">
                <a:solidFill>
                  <a:srgbClr val="000000"/>
                </a:solidFill>
                <a:latin typeface="Times New Roman"/>
                <a:ea typeface="Calibri"/>
              </a:rPr>
              <a:t>  M</a:t>
            </a:r>
            <a:r>
              <a:rPr lang="en-IN" b="1">
                <a:solidFill>
                  <a:srgbClr val="000000"/>
                </a:solidFill>
                <a:latin typeface="Times New Roman"/>
                <a:ea typeface="Times New Roman"/>
              </a:rPr>
              <a:t>ission of Department :</a:t>
            </a:r>
            <a:endParaRPr/>
          </a:p>
          <a:p>
            <a:pPr algn="just">
              <a:lnSpc>
                <a:spcPct val="150000"/>
              </a:lnSpc>
            </a:pPr>
            <a:r>
              <a:rPr lang="en-IN">
                <a:solidFill>
                  <a:srgbClr val="000000"/>
                </a:solidFill>
                <a:latin typeface="Times New Roman"/>
                <a:ea typeface="Times New Roman"/>
              </a:rPr>
              <a:t>Mission of Department is:</a:t>
            </a:r>
            <a:endParaRPr/>
          </a:p>
          <a:p>
            <a:pPr algn="just">
              <a:lnSpc>
                <a:spcPct val="150000"/>
              </a:lnSpc>
              <a:buFont typeface="Calibri"/>
              <a:buAutoNum type="arabicPeriod"/>
            </a:pPr>
            <a:r>
              <a:rPr lang="en-IN">
                <a:solidFill>
                  <a:srgbClr val="000000"/>
                </a:solidFill>
                <a:latin typeface="Times New Roman"/>
                <a:ea typeface="Calibri"/>
              </a:rPr>
              <a:t>To impart quality based technical education to the students of civil engineering</a:t>
            </a:r>
            <a:r>
              <a:rPr lang="en-IN">
                <a:solidFill>
                  <a:srgbClr val="000000"/>
                </a:solidFill>
                <a:latin typeface="Times New Roman"/>
                <a:ea typeface="Times New Roman"/>
              </a:rPr>
              <a:t>.</a:t>
            </a:r>
            <a:endParaRPr/>
          </a:p>
          <a:p>
            <a:pPr algn="just">
              <a:lnSpc>
                <a:spcPct val="115000"/>
              </a:lnSpc>
              <a:buFont typeface="Calibri"/>
              <a:buAutoNum type="arabicPeriod"/>
            </a:pPr>
            <a:r>
              <a:rPr lang="en-IN">
                <a:solidFill>
                  <a:srgbClr val="000000"/>
                </a:solidFill>
                <a:latin typeface="Times New Roman"/>
                <a:ea typeface="Calibri"/>
              </a:rPr>
              <a:t>To mould them for employability requirement including entrepreneurship.</a:t>
            </a:r>
            <a:endParaRPr/>
          </a:p>
          <a:p>
            <a:pPr algn="just">
              <a:lnSpc>
                <a:spcPct val="115000"/>
              </a:lnSpc>
              <a:buFont typeface="Calibri"/>
              <a:buAutoNum type="arabicPeriod"/>
            </a:pPr>
            <a:r>
              <a:rPr lang="en-IN">
                <a:solidFill>
                  <a:srgbClr val="000000"/>
                </a:solidFill>
                <a:latin typeface="Times New Roman"/>
                <a:ea typeface="Times New Roman"/>
              </a:rPr>
              <a:t>To provide value based teaching and learning process.</a:t>
            </a:r>
            <a:endParaRPr/>
          </a:p>
          <a:p>
            <a:pPr algn="just">
              <a:lnSpc>
                <a:spcPct val="115000"/>
              </a:lnSpc>
              <a:buFont typeface="Calibri"/>
              <a:buAutoNum type="arabicPeriod"/>
            </a:pPr>
            <a:r>
              <a:rPr lang="en-IN">
                <a:solidFill>
                  <a:srgbClr val="000000"/>
                </a:solidFill>
                <a:latin typeface="Times New Roman"/>
                <a:ea typeface="Times New Roman"/>
              </a:rPr>
              <a:t>To inculcate good social values so that they become good individuals and responsible </a:t>
            </a:r>
            <a:endParaRPr/>
          </a:p>
          <a:p>
            <a:pPr algn="just">
              <a:lnSpc>
                <a:spcPct val="115000"/>
              </a:lnSpc>
            </a:pPr>
            <a:r>
              <a:rPr lang="en-IN">
                <a:solidFill>
                  <a:srgbClr val="000000"/>
                </a:solidFill>
                <a:latin typeface="Times New Roman"/>
                <a:ea typeface="Times New Roman"/>
              </a:rPr>
              <a:t>citizens.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CustomShape 1"/>
          <p:cNvSpPr/>
          <p:nvPr/>
        </p:nvSpPr>
        <p:spPr>
          <a:xfrm>
            <a:off x="1371600" y="1066680"/>
            <a:ext cx="6248160" cy="2009880"/>
          </a:xfrm>
          <a:prstGeom prst="rect">
            <a:avLst/>
          </a:prstGeom>
          <a:noFill/>
          <a:ln>
            <a:noFill/>
          </a:ln>
        </p:spPr>
        <p:txBody>
          <a:bodyPr lIns="90000" tIns="45000" rIns="90000" bIns="45000"/>
          <a:lstStyle/>
          <a:p>
            <a:pPr>
              <a:lnSpc>
                <a:spcPct val="100000"/>
              </a:lnSpc>
            </a:pPr>
            <a:r>
              <a:rPr lang="en-IN">
                <a:solidFill>
                  <a:srgbClr val="000000"/>
                </a:solidFill>
                <a:latin typeface="Arial"/>
                <a:ea typeface="Times New Roman"/>
              </a:rPr>
              <a:t>Shovels</a:t>
            </a:r>
            <a:endParaRPr/>
          </a:p>
          <a:p>
            <a:pPr>
              <a:lnSpc>
                <a:spcPct val="100000"/>
              </a:lnSpc>
            </a:pPr>
            <a:endParaRPr/>
          </a:p>
          <a:p>
            <a:pPr>
              <a:lnSpc>
                <a:spcPct val="100000"/>
              </a:lnSpc>
            </a:pPr>
            <a:r>
              <a:rPr lang="en-IN">
                <a:solidFill>
                  <a:srgbClr val="000000"/>
                </a:solidFill>
                <a:latin typeface="Calibri"/>
                <a:ea typeface="Times New Roman"/>
              </a:rPr>
              <a:t>a tool used as  a spade with a broad blade and typically upturned sides, used for digging , lifting and moving bulk materials,  moving coal, earth, snow, or other material, </a:t>
            </a:r>
            <a:endParaRPr/>
          </a:p>
          <a:p>
            <a:pPr>
              <a:lnSpc>
                <a:spcPct val="100000"/>
              </a:lnSpc>
            </a:pPr>
            <a:endParaRPr/>
          </a:p>
        </p:txBody>
      </p:sp>
      <p:sp>
        <p:nvSpPr>
          <p:cNvPr id="710" name="CustomShape 2"/>
          <p:cNvSpPr/>
          <p:nvPr/>
        </p:nvSpPr>
        <p:spPr>
          <a:xfrm>
            <a:off x="155520" y="-144360"/>
            <a:ext cx="304560" cy="304560"/>
          </a:xfrm>
          <a:prstGeom prst="rect">
            <a:avLst/>
          </a:prstGeom>
          <a:noFill/>
          <a:ln>
            <a:noFill/>
          </a:ln>
        </p:spPr>
      </p:sp>
      <p:sp>
        <p:nvSpPr>
          <p:cNvPr id="711" name="CustomShape 3"/>
          <p:cNvSpPr/>
          <p:nvPr/>
        </p:nvSpPr>
        <p:spPr>
          <a:xfrm>
            <a:off x="155520" y="-144360"/>
            <a:ext cx="304560" cy="304560"/>
          </a:xfrm>
          <a:prstGeom prst="rect">
            <a:avLst/>
          </a:prstGeom>
          <a:noFill/>
          <a:ln>
            <a:noFill/>
          </a:ln>
        </p:spPr>
      </p:sp>
      <p:pic>
        <p:nvPicPr>
          <p:cNvPr id="712" name="Picture 5"/>
          <p:cNvPicPr/>
          <p:nvPr/>
        </p:nvPicPr>
        <p:blipFill>
          <a:blip r:embed="rId2"/>
          <a:stretch>
            <a:fillRect/>
          </a:stretch>
        </p:blipFill>
        <p:spPr>
          <a:xfrm>
            <a:off x="1447920" y="3276720"/>
            <a:ext cx="2142720" cy="2142720"/>
          </a:xfrm>
          <a:prstGeom prst="rect">
            <a:avLst/>
          </a:prstGeom>
          <a:ln>
            <a:noFill/>
          </a:ln>
        </p:spPr>
      </p:pic>
      <p:pic>
        <p:nvPicPr>
          <p:cNvPr id="713" name="Picture 6"/>
          <p:cNvPicPr/>
          <p:nvPr/>
        </p:nvPicPr>
        <p:blipFill>
          <a:blip r:embed="rId3"/>
          <a:stretch>
            <a:fillRect/>
          </a:stretch>
        </p:blipFill>
        <p:spPr>
          <a:xfrm>
            <a:off x="4648320" y="2895480"/>
            <a:ext cx="3504960" cy="3352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CustomShape 1"/>
          <p:cNvSpPr/>
          <p:nvPr/>
        </p:nvSpPr>
        <p:spPr>
          <a:xfrm>
            <a:off x="838080" y="914400"/>
            <a:ext cx="5486040" cy="1736280"/>
          </a:xfrm>
          <a:prstGeom prst="rect">
            <a:avLst/>
          </a:prstGeom>
          <a:noFill/>
          <a:ln>
            <a:noFill/>
          </a:ln>
        </p:spPr>
        <p:txBody>
          <a:bodyPr lIns="90000" tIns="45000" rIns="90000" bIns="45000"/>
          <a:lstStyle/>
          <a:p>
            <a:pPr>
              <a:lnSpc>
                <a:spcPct val="100000"/>
              </a:lnSpc>
            </a:pPr>
            <a:r>
              <a:rPr lang="en-IN" b="1">
                <a:solidFill>
                  <a:srgbClr val="000000"/>
                </a:solidFill>
                <a:latin typeface="Calibri"/>
              </a:rPr>
              <a:t>Handcarts</a:t>
            </a:r>
            <a:endParaRPr/>
          </a:p>
          <a:p>
            <a:pPr>
              <a:lnSpc>
                <a:spcPct val="100000"/>
              </a:lnSpc>
            </a:pPr>
            <a:r>
              <a:rPr lang="en-IN">
                <a:solidFill>
                  <a:srgbClr val="000000"/>
                </a:solidFill>
                <a:latin typeface="Calibri"/>
              </a:rPr>
              <a:t>Fabricated out of M S Angle suitable to accommodate 6—8 bins of 25 lit capacity , ideal for solid waste collection </a:t>
            </a:r>
            <a:endParaRPr/>
          </a:p>
          <a:p>
            <a:pPr>
              <a:lnSpc>
                <a:spcPct val="100000"/>
              </a:lnSpc>
            </a:pPr>
            <a:endParaRPr/>
          </a:p>
          <a:p>
            <a:pPr>
              <a:lnSpc>
                <a:spcPct val="100000"/>
              </a:lnSpc>
            </a:pPr>
            <a:endParaRPr/>
          </a:p>
        </p:txBody>
      </p:sp>
      <p:pic>
        <p:nvPicPr>
          <p:cNvPr id="715" name="Picture 2"/>
          <p:cNvPicPr/>
          <p:nvPr/>
        </p:nvPicPr>
        <p:blipFill>
          <a:blip r:embed="rId2"/>
          <a:stretch>
            <a:fillRect/>
          </a:stretch>
        </p:blipFill>
        <p:spPr>
          <a:xfrm>
            <a:off x="2743200" y="3962520"/>
            <a:ext cx="2647440" cy="1723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CustomShape 1"/>
          <p:cNvSpPr/>
          <p:nvPr/>
        </p:nvSpPr>
        <p:spPr>
          <a:xfrm>
            <a:off x="914400" y="838080"/>
            <a:ext cx="7391160" cy="5850360"/>
          </a:xfrm>
          <a:prstGeom prst="rect">
            <a:avLst/>
          </a:prstGeom>
          <a:noFill/>
          <a:ln>
            <a:noFill/>
          </a:ln>
        </p:spPr>
        <p:txBody>
          <a:bodyPr lIns="90000" tIns="45000" rIns="90000" bIns="45000"/>
          <a:lstStyle/>
          <a:p>
            <a:pPr>
              <a:lnSpc>
                <a:spcPct val="100000"/>
              </a:lnSpc>
            </a:pPr>
            <a:r>
              <a:rPr lang="en-IN">
                <a:solidFill>
                  <a:srgbClr val="000000"/>
                </a:solidFill>
                <a:latin typeface="Calibri"/>
              </a:rPr>
              <a:t>Mechanical road sweepers</a:t>
            </a:r>
            <a:endParaRPr/>
          </a:p>
          <a:p>
            <a:pPr>
              <a:lnSpc>
                <a:spcPct val="100000"/>
              </a:lnSpc>
            </a:pPr>
            <a:endParaRPr/>
          </a:p>
          <a:p>
            <a:pPr>
              <a:lnSpc>
                <a:spcPct val="150000"/>
              </a:lnSpc>
            </a:pPr>
            <a:r>
              <a:rPr lang="en-IN">
                <a:solidFill>
                  <a:srgbClr val="000000"/>
                </a:solidFill>
                <a:latin typeface="Calibri"/>
              </a:rPr>
              <a:t>A </a:t>
            </a:r>
            <a:r>
              <a:rPr lang="en-IN" b="1">
                <a:solidFill>
                  <a:srgbClr val="000000"/>
                </a:solidFill>
                <a:latin typeface="Calibri"/>
              </a:rPr>
              <a:t>street sweeper</a:t>
            </a:r>
            <a:r>
              <a:rPr lang="en-IN">
                <a:solidFill>
                  <a:srgbClr val="000000"/>
                </a:solidFill>
                <a:latin typeface="Calibri"/>
              </a:rPr>
              <a:t> or </a:t>
            </a:r>
            <a:r>
              <a:rPr lang="en-IN" b="1">
                <a:solidFill>
                  <a:srgbClr val="000000"/>
                </a:solidFill>
                <a:latin typeface="Calibri"/>
              </a:rPr>
              <a:t>street cleaner</a:t>
            </a:r>
            <a:r>
              <a:rPr lang="en-IN">
                <a:solidFill>
                  <a:srgbClr val="000000"/>
                </a:solidFill>
                <a:latin typeface="Calibri"/>
              </a:rPr>
              <a:t> may refer to a person's </a:t>
            </a:r>
            <a:r>
              <a:rPr lang="en-IN" u="sng">
                <a:solidFill>
                  <a:srgbClr val="0000FF"/>
                </a:solidFill>
                <a:latin typeface="Calibri"/>
              </a:rPr>
              <a:t>occupation</a:t>
            </a:r>
            <a:r>
              <a:rPr lang="en-IN">
                <a:solidFill>
                  <a:srgbClr val="000000"/>
                </a:solidFill>
                <a:latin typeface="Calibri"/>
              </a:rPr>
              <a:t>, or a machine that cleans </a:t>
            </a:r>
            <a:r>
              <a:rPr lang="en-IN" u="sng">
                <a:solidFill>
                  <a:srgbClr val="0000FF"/>
                </a:solidFill>
                <a:latin typeface="Calibri"/>
              </a:rPr>
              <a:t>streets</a:t>
            </a:r>
            <a:r>
              <a:rPr lang="en-IN">
                <a:solidFill>
                  <a:srgbClr val="000000"/>
                </a:solidFill>
                <a:latin typeface="Calibri"/>
              </a:rPr>
              <a:t>. A street sweeper cleans the streets, usually in an </a:t>
            </a:r>
            <a:r>
              <a:rPr lang="en-IN" u="sng">
                <a:solidFill>
                  <a:srgbClr val="0000FF"/>
                </a:solidFill>
                <a:latin typeface="Calibri"/>
              </a:rPr>
              <a:t>urban area</a:t>
            </a:r>
            <a:r>
              <a:rPr lang="en-IN">
                <a:solidFill>
                  <a:srgbClr val="000000"/>
                </a:solidFill>
                <a:latin typeface="Calibri"/>
              </a:rPr>
              <a:t>.</a:t>
            </a:r>
            <a:endParaRPr/>
          </a:p>
          <a:p>
            <a:pPr>
              <a:lnSpc>
                <a:spcPct val="150000"/>
              </a:lnSpc>
            </a:pPr>
            <a:r>
              <a:rPr lang="en-IN">
                <a:solidFill>
                  <a:srgbClr val="000000"/>
                </a:solidFill>
                <a:latin typeface="Calibri"/>
              </a:rPr>
              <a:t>Street sweepers have been employed in cities since </a:t>
            </a:r>
            <a:r>
              <a:rPr lang="en-IN" u="sng">
                <a:solidFill>
                  <a:srgbClr val="0000FF"/>
                </a:solidFill>
                <a:latin typeface="Calibri"/>
              </a:rPr>
              <a:t>sanitation</a:t>
            </a:r>
            <a:r>
              <a:rPr lang="en-IN">
                <a:solidFill>
                  <a:srgbClr val="000000"/>
                </a:solidFill>
                <a:latin typeface="Calibri"/>
              </a:rPr>
              <a:t> and </a:t>
            </a:r>
            <a:r>
              <a:rPr lang="en-IN" u="sng">
                <a:solidFill>
                  <a:srgbClr val="0000FF"/>
                </a:solidFill>
                <a:latin typeface="Calibri"/>
              </a:rPr>
              <a:t>waste removal</a:t>
            </a:r>
            <a:r>
              <a:rPr lang="en-IN">
                <a:solidFill>
                  <a:srgbClr val="000000"/>
                </a:solidFill>
                <a:latin typeface="Calibri"/>
              </a:rPr>
              <a:t> became a priority. A street-sweeping person would use a broom and shovel to clean off </a:t>
            </a:r>
            <a:r>
              <a:rPr lang="en-IN" u="sng">
                <a:solidFill>
                  <a:srgbClr val="0000FF"/>
                </a:solidFill>
                <a:latin typeface="Calibri"/>
              </a:rPr>
              <a:t>litter</a:t>
            </a:r>
            <a:r>
              <a:rPr lang="en-IN">
                <a:solidFill>
                  <a:srgbClr val="000000"/>
                </a:solidFill>
                <a:latin typeface="Calibri"/>
              </a:rPr>
              <a:t>, animal waste and filth that accumulated on streets. Later, water hoses were used to wash the streets.</a:t>
            </a:r>
            <a:endParaRPr/>
          </a:p>
          <a:p>
            <a:pPr>
              <a:lnSpc>
                <a:spcPct val="150000"/>
              </a:lnSpc>
            </a:pPr>
            <a:r>
              <a:rPr lang="en-IN">
                <a:solidFill>
                  <a:srgbClr val="000000"/>
                </a:solidFill>
                <a:latin typeface="Calibri"/>
              </a:rPr>
              <a:t>Machines were created in the 19th century to do the job more efficiently. Today, modern street sweepers are mounted on </a:t>
            </a:r>
            <a:r>
              <a:rPr lang="en-IN" u="sng">
                <a:solidFill>
                  <a:srgbClr val="0000FF"/>
                </a:solidFill>
                <a:latin typeface="Calibri"/>
              </a:rPr>
              <a:t>truck</a:t>
            </a:r>
            <a:r>
              <a:rPr lang="en-IN">
                <a:solidFill>
                  <a:srgbClr val="000000"/>
                </a:solidFill>
                <a:latin typeface="Calibri"/>
              </a:rPr>
              <a:t> bodies and can </a:t>
            </a:r>
            <a:r>
              <a:rPr lang="en-IN" u="sng">
                <a:solidFill>
                  <a:srgbClr val="0000FF"/>
                </a:solidFill>
                <a:latin typeface="Calibri"/>
              </a:rPr>
              <a:t>vacuum</a:t>
            </a:r>
            <a:r>
              <a:rPr lang="en-IN">
                <a:solidFill>
                  <a:srgbClr val="000000"/>
                </a:solidFill>
                <a:latin typeface="Calibri"/>
              </a:rPr>
              <a:t> debris that accumulates in streets.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Picture 2"/>
          <p:cNvPicPr/>
          <p:nvPr/>
        </p:nvPicPr>
        <p:blipFill>
          <a:blip r:embed="rId2"/>
          <a:stretch>
            <a:fillRect/>
          </a:stretch>
        </p:blipFill>
        <p:spPr>
          <a:xfrm>
            <a:off x="1295280" y="1371600"/>
            <a:ext cx="6705360" cy="4190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 name="Picture 2"/>
          <p:cNvPicPr/>
          <p:nvPr/>
        </p:nvPicPr>
        <p:blipFill>
          <a:blip r:embed="rId2"/>
          <a:stretch>
            <a:fillRect/>
          </a:stretch>
        </p:blipFill>
        <p:spPr>
          <a:xfrm>
            <a:off x="1371600" y="1600200"/>
            <a:ext cx="6095520" cy="3123720"/>
          </a:xfrm>
          <a:prstGeom prst="rect">
            <a:avLst/>
          </a:prstGeom>
          <a:ln>
            <a:noFill/>
          </a:ln>
        </p:spPr>
      </p:pic>
      <p:sp>
        <p:nvSpPr>
          <p:cNvPr id="719" name="CustomShape 1"/>
          <p:cNvSpPr/>
          <p:nvPr/>
        </p:nvSpPr>
        <p:spPr>
          <a:xfrm>
            <a:off x="2057400" y="609480"/>
            <a:ext cx="4297680" cy="638280"/>
          </a:xfrm>
          <a:prstGeom prst="rect">
            <a:avLst/>
          </a:prstGeom>
          <a:noFill/>
          <a:ln>
            <a:noFill/>
          </a:ln>
        </p:spPr>
        <p:txBody>
          <a:bodyPr lIns="90000" tIns="45000" rIns="90000" bIns="45000"/>
          <a:lstStyle/>
          <a:p>
            <a:pPr>
              <a:lnSpc>
                <a:spcPct val="100000"/>
              </a:lnSpc>
            </a:pPr>
            <a:r>
              <a:rPr lang="en-IN">
                <a:solidFill>
                  <a:srgbClr val="000000"/>
                </a:solidFill>
                <a:latin typeface="Calibri"/>
              </a:rPr>
              <a:t>circular broom under  road sweepers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ustomShape 1"/>
          <p:cNvSpPr/>
          <p:nvPr/>
        </p:nvSpPr>
        <p:spPr>
          <a:xfrm>
            <a:off x="1905120" y="838080"/>
            <a:ext cx="4723920" cy="4478760"/>
          </a:xfrm>
          <a:prstGeom prst="rect">
            <a:avLst/>
          </a:prstGeom>
          <a:noFill/>
          <a:ln>
            <a:noFill/>
          </a:ln>
        </p:spPr>
        <p:txBody>
          <a:bodyPr lIns="90000" tIns="45000" rIns="90000" bIns="45000"/>
          <a:lstStyle/>
          <a:p>
            <a:pPr>
              <a:lnSpc>
                <a:spcPct val="100000"/>
              </a:lnSpc>
            </a:pPr>
            <a:r>
              <a:rPr lang="en-IN" sz="2400">
                <a:solidFill>
                  <a:srgbClr val="000000"/>
                </a:solidFill>
                <a:latin typeface="Calibri"/>
              </a:rPr>
              <a:t>Community Bin</a:t>
            </a:r>
            <a:endParaRPr/>
          </a:p>
          <a:p>
            <a:pPr>
              <a:lnSpc>
                <a:spcPct val="100000"/>
              </a:lnSpc>
            </a:pPr>
            <a:r>
              <a:rPr lang="en-IN" sz="2400">
                <a:solidFill>
                  <a:srgbClr val="000000"/>
                </a:solidFill>
                <a:latin typeface="Calibri"/>
              </a:rPr>
              <a:t>Large and meant for use at centrally located pick up points </a:t>
            </a:r>
            <a:endParaRPr/>
          </a:p>
          <a:p>
            <a:pPr>
              <a:lnSpc>
                <a:spcPct val="100000"/>
              </a:lnSpc>
            </a:pPr>
            <a:r>
              <a:rPr lang="en-IN" sz="2400">
                <a:solidFill>
                  <a:srgbClr val="000000"/>
                </a:solidFill>
                <a:latin typeface="Calibri"/>
              </a:rPr>
              <a:t>Tyes :-- Movable </a:t>
            </a:r>
            <a:endParaRPr/>
          </a:p>
          <a:p>
            <a:pPr>
              <a:lnSpc>
                <a:spcPct val="100000"/>
              </a:lnSpc>
            </a:pPr>
            <a:r>
              <a:rPr lang="en-IN" sz="2400">
                <a:solidFill>
                  <a:srgbClr val="000000"/>
                </a:solidFill>
                <a:latin typeface="Calibri"/>
              </a:rPr>
              <a:t>Provided with wheels and handles </a:t>
            </a:r>
            <a:endParaRPr/>
          </a:p>
          <a:p>
            <a:pPr>
              <a:lnSpc>
                <a:spcPct val="100000"/>
              </a:lnSpc>
            </a:pPr>
            <a:r>
              <a:rPr lang="en-IN" sz="2400">
                <a:solidFill>
                  <a:srgbClr val="000000"/>
                </a:solidFill>
                <a:latin typeface="Calibri"/>
              </a:rPr>
              <a:t>2) Stationary :-- without wheels but have handles </a:t>
            </a:r>
            <a:endParaRPr/>
          </a:p>
          <a:p>
            <a:pPr>
              <a:lnSpc>
                <a:spcPct val="100000"/>
              </a:lnSpc>
            </a:pPr>
            <a:r>
              <a:rPr lang="en-IN" sz="2400">
                <a:solidFill>
                  <a:srgbClr val="000000"/>
                </a:solidFill>
                <a:latin typeface="Calibri"/>
              </a:rPr>
              <a:t>Capacity :-- 750—1000 lit </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Picture 2"/>
          <p:cNvPicPr/>
          <p:nvPr/>
        </p:nvPicPr>
        <p:blipFill>
          <a:blip r:embed="rId2"/>
          <a:stretch>
            <a:fillRect/>
          </a:stretch>
        </p:blipFill>
        <p:spPr>
          <a:xfrm>
            <a:off x="1447920" y="2286000"/>
            <a:ext cx="4571640" cy="280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Storage of waste at source</a:t>
            </a:r>
            <a:endParaRPr/>
          </a:p>
        </p:txBody>
      </p:sp>
      <p:sp>
        <p:nvSpPr>
          <p:cNvPr id="723"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a:solidFill>
                  <a:srgbClr val="000000"/>
                </a:solidFill>
                <a:latin typeface="Calibri"/>
              </a:rPr>
              <a:t>See on next slide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4" name="Table 1"/>
          <p:cNvGraphicFramePr/>
          <p:nvPr/>
        </p:nvGraphicFramePr>
        <p:xfrm>
          <a:off x="152280" y="152280"/>
          <a:ext cx="8792640" cy="6949080"/>
        </p:xfrm>
        <a:graphic>
          <a:graphicData uri="http://schemas.openxmlformats.org/drawingml/2006/table">
            <a:tbl>
              <a:tblPr/>
              <a:tblGrid>
                <a:gridCol w="1057320"/>
                <a:gridCol w="3518640"/>
                <a:gridCol w="4216680"/>
              </a:tblGrid>
              <a:tr h="628200">
                <a:tc>
                  <a:txBody>
                    <a:bodyPr/>
                    <a:lstStyle/>
                    <a:p>
                      <a:pPr>
                        <a:lnSpc>
                          <a:spcPct val="100000"/>
                        </a:lnSpc>
                      </a:pPr>
                      <a:r>
                        <a:rPr lang="en-IN" b="1">
                          <a:solidFill>
                            <a:srgbClr val="FFFFFF"/>
                          </a:solidFill>
                          <a:latin typeface="Calibri"/>
                        </a:rPr>
                        <a:t>SR NO</a:t>
                      </a:r>
                      <a:endParaRPr/>
                    </a:p>
                  </a:txBody>
                  <a:tcPr/>
                </a:tc>
                <a:tc>
                  <a:txBody>
                    <a:bodyPr/>
                    <a:lstStyle/>
                    <a:p>
                      <a:pPr>
                        <a:lnSpc>
                          <a:spcPct val="100000"/>
                        </a:lnSpc>
                      </a:pPr>
                      <a:r>
                        <a:rPr lang="en-IN" b="1">
                          <a:solidFill>
                            <a:srgbClr val="FFFFFF"/>
                          </a:solidFill>
                          <a:latin typeface="Calibri"/>
                        </a:rPr>
                        <a:t>Sorce of waste generation </a:t>
                      </a:r>
                      <a:endParaRPr/>
                    </a:p>
                  </a:txBody>
                  <a:tcPr/>
                </a:tc>
                <a:tc>
                  <a:txBody>
                    <a:bodyPr/>
                    <a:lstStyle/>
                    <a:p>
                      <a:pPr>
                        <a:lnSpc>
                          <a:spcPct val="100000"/>
                        </a:lnSpc>
                      </a:pPr>
                      <a:r>
                        <a:rPr lang="en-IN" b="1">
                          <a:solidFill>
                            <a:srgbClr val="FFFFFF"/>
                          </a:solidFill>
                          <a:latin typeface="Calibri"/>
                        </a:rPr>
                        <a:t>Action to be taken</a:t>
                      </a:r>
                      <a:endParaRPr/>
                    </a:p>
                  </a:txBody>
                  <a:tcPr/>
                </a:tc>
              </a:tr>
              <a:tr h="2505600">
                <a:tc>
                  <a:txBody>
                    <a:bodyPr/>
                    <a:lstStyle/>
                    <a:p>
                      <a:pPr>
                        <a:lnSpc>
                          <a:spcPct val="100000"/>
                        </a:lnSpc>
                      </a:pPr>
                      <a:r>
                        <a:rPr lang="en-IN">
                          <a:solidFill>
                            <a:srgbClr val="000000"/>
                          </a:solidFill>
                          <a:latin typeface="Calibri"/>
                        </a:rPr>
                        <a:t>01</a:t>
                      </a:r>
                      <a:endParaRPr/>
                    </a:p>
                  </a:txBody>
                  <a:tcPr/>
                </a:tc>
                <a:tc>
                  <a:txBody>
                    <a:bodyPr/>
                    <a:lstStyle/>
                    <a:p>
                      <a:pPr>
                        <a:lnSpc>
                          <a:spcPct val="100000"/>
                        </a:lnSpc>
                      </a:pPr>
                      <a:r>
                        <a:rPr lang="en-IN">
                          <a:solidFill>
                            <a:srgbClr val="000000"/>
                          </a:solidFill>
                          <a:latin typeface="Calibri"/>
                        </a:rPr>
                        <a:t>House holds </a:t>
                      </a:r>
                      <a:endParaRPr/>
                    </a:p>
                  </a:txBody>
                  <a:tcPr/>
                </a:tc>
                <a:tc>
                  <a:txBody>
                    <a:bodyPr/>
                    <a:lstStyle/>
                    <a:p>
                      <a:pPr>
                        <a:lnSpc>
                          <a:spcPct val="100000"/>
                        </a:lnSpc>
                      </a:pPr>
                      <a:r>
                        <a:rPr lang="en-IN">
                          <a:solidFill>
                            <a:srgbClr val="000000"/>
                          </a:solidFill>
                          <a:latin typeface="Calibri"/>
                        </a:rPr>
                        <a:t>1 Not to throw any solid waste in the neighbourhood , on streets ,on open spaces and vacant lands ,into drains or water bodies </a:t>
                      </a:r>
                      <a:endParaRPr/>
                    </a:p>
                    <a:p>
                      <a:pPr>
                        <a:lnSpc>
                          <a:spcPct val="100000"/>
                        </a:lnSpc>
                      </a:pPr>
                      <a:r>
                        <a:rPr lang="en-IN">
                          <a:solidFill>
                            <a:srgbClr val="000000"/>
                          </a:solidFill>
                          <a:latin typeface="Calibri"/>
                        </a:rPr>
                        <a:t>2Keep food waste / biodegradable waste in a non corosive container with a cover </a:t>
                      </a:r>
                      <a:endParaRPr/>
                    </a:p>
                    <a:p>
                      <a:pPr>
                        <a:lnSpc>
                          <a:spcPct val="100000"/>
                        </a:lnSpc>
                      </a:pPr>
                      <a:r>
                        <a:rPr lang="en-IN">
                          <a:solidFill>
                            <a:srgbClr val="000000"/>
                          </a:solidFill>
                          <a:latin typeface="Calibri"/>
                        </a:rPr>
                        <a:t>3keep dry / recyclable waste in a bin / bag or a sack .</a:t>
                      </a:r>
                      <a:endParaRPr/>
                    </a:p>
                  </a:txBody>
                  <a:tcPr/>
                </a:tc>
              </a:tr>
              <a:tr h="2505600">
                <a:tc>
                  <a:txBody>
                    <a:bodyPr/>
                    <a:lstStyle/>
                    <a:p>
                      <a:pPr>
                        <a:lnSpc>
                          <a:spcPct val="100000"/>
                        </a:lnSpc>
                      </a:pPr>
                      <a:r>
                        <a:rPr lang="en-IN">
                          <a:solidFill>
                            <a:srgbClr val="000000"/>
                          </a:solidFill>
                          <a:latin typeface="Calibri"/>
                        </a:rPr>
                        <a:t>02</a:t>
                      </a:r>
                      <a:endParaRPr/>
                    </a:p>
                  </a:txBody>
                  <a:tcPr/>
                </a:tc>
                <a:tc>
                  <a:txBody>
                    <a:bodyPr/>
                    <a:lstStyle/>
                    <a:p>
                      <a:pPr>
                        <a:lnSpc>
                          <a:spcPct val="100000"/>
                        </a:lnSpc>
                      </a:pPr>
                      <a:r>
                        <a:rPr lang="en-IN">
                          <a:solidFill>
                            <a:srgbClr val="000000"/>
                          </a:solidFill>
                          <a:latin typeface="Calibri"/>
                        </a:rPr>
                        <a:t>Multistoried buildings , commercial complexes , private societies </a:t>
                      </a:r>
                      <a:endParaRPr/>
                    </a:p>
                  </a:txBody>
                  <a:tcPr/>
                </a:tc>
                <a:tc>
                  <a:txBody>
                    <a:bodyPr/>
                    <a:lstStyle/>
                    <a:p>
                      <a:pPr>
                        <a:lnSpc>
                          <a:spcPct val="100000"/>
                        </a:lnSpc>
                      </a:pPr>
                      <a:r>
                        <a:rPr lang="en-IN">
                          <a:solidFill>
                            <a:srgbClr val="000000"/>
                          </a:solidFill>
                          <a:latin typeface="Calibri"/>
                        </a:rPr>
                        <a:t>1 to 4 as above </a:t>
                      </a:r>
                      <a:endParaRPr/>
                    </a:p>
                    <a:p>
                      <a:pPr>
                        <a:lnSpc>
                          <a:spcPct val="100000"/>
                        </a:lnSpc>
                      </a:pPr>
                      <a:r>
                        <a:rPr lang="en-IN">
                          <a:solidFill>
                            <a:srgbClr val="000000"/>
                          </a:solidFill>
                          <a:latin typeface="Calibri"/>
                        </a:rPr>
                        <a:t>5. Provide seaperate community bins / bins large enough to hold food / biodegradable waste generated in the building / society </a:t>
                      </a:r>
                      <a:endParaRPr/>
                    </a:p>
                    <a:p>
                      <a:pPr>
                        <a:lnSpc>
                          <a:spcPct val="100000"/>
                        </a:lnSpc>
                      </a:pPr>
                      <a:r>
                        <a:rPr lang="en-IN">
                          <a:solidFill>
                            <a:srgbClr val="000000"/>
                          </a:solidFill>
                          <a:latin typeface="Calibri"/>
                        </a:rPr>
                        <a:t>6 direct the members of association / socity to deposit their waste in community bin on day to day basis </a:t>
                      </a:r>
                      <a:endParaRPr/>
                    </a:p>
                  </a:txBody>
                  <a:tcPr/>
                </a:tc>
              </a:tr>
              <a:tr h="1164600">
                <a:tc>
                  <a:txBody>
                    <a:bodyPr/>
                    <a:lstStyle/>
                    <a:p>
                      <a:pPr>
                        <a:lnSpc>
                          <a:spcPct val="100000"/>
                        </a:lnSpc>
                      </a:pPr>
                      <a:r>
                        <a:rPr lang="en-IN">
                          <a:solidFill>
                            <a:srgbClr val="000000"/>
                          </a:solidFill>
                          <a:latin typeface="Calibri"/>
                        </a:rPr>
                        <a:t>03</a:t>
                      </a:r>
                      <a:endParaRPr/>
                    </a:p>
                  </a:txBody>
                  <a:tcPr/>
                </a:tc>
                <a:tc>
                  <a:txBody>
                    <a:bodyPr/>
                    <a:lstStyle/>
                    <a:p>
                      <a:pPr>
                        <a:lnSpc>
                          <a:spcPct val="100000"/>
                        </a:lnSpc>
                      </a:pPr>
                      <a:r>
                        <a:rPr lang="en-IN">
                          <a:solidFill>
                            <a:srgbClr val="000000"/>
                          </a:solidFill>
                          <a:latin typeface="Calibri"/>
                        </a:rPr>
                        <a:t>Slums</a:t>
                      </a:r>
                      <a:endParaRPr/>
                    </a:p>
                  </a:txBody>
                  <a:tcPr/>
                </a:tc>
                <a:tc>
                  <a:txBody>
                    <a:bodyPr/>
                    <a:lstStyle/>
                    <a:p>
                      <a:pPr>
                        <a:lnSpc>
                          <a:spcPct val="100000"/>
                        </a:lnSpc>
                      </a:pPr>
                      <a:r>
                        <a:rPr lang="en-IN">
                          <a:solidFill>
                            <a:srgbClr val="000000"/>
                          </a:solidFill>
                          <a:latin typeface="Calibri"/>
                        </a:rPr>
                        <a:t>1 to 4 as above </a:t>
                      </a:r>
                      <a:endParaRPr/>
                    </a:p>
                    <a:p>
                      <a:pPr>
                        <a:lnSpc>
                          <a:spcPct val="100000"/>
                        </a:lnSpc>
                      </a:pPr>
                      <a:r>
                        <a:rPr lang="en-IN">
                          <a:solidFill>
                            <a:srgbClr val="000000"/>
                          </a:solidFill>
                          <a:latin typeface="Calibri"/>
                        </a:rPr>
                        <a:t>5 Use community bin provided by local bodies </a:t>
                      </a:r>
                      <a:endParaRPr/>
                    </a:p>
                    <a:p>
                      <a:pPr>
                        <a:lnSpc>
                          <a:spcPct val="100000"/>
                        </a:lnSpc>
                      </a:pPr>
                      <a:endParaRPr/>
                    </a:p>
                  </a:txBody>
                  <a:tcPr/>
                </a:tc>
              </a:tr>
              <a:tr h="431640">
                <a:tc>
                  <a:txBody>
                    <a:bodyPr/>
                    <a:lstStyle/>
                    <a:p>
                      <a:endParaRPr lang="en-US"/>
                    </a:p>
                  </a:txBody>
                  <a:tcPr/>
                </a:tc>
                <a:tc>
                  <a:txBody>
                    <a:bodyPr/>
                    <a:lstStyle/>
                    <a:p>
                      <a:endParaRPr lang="en-US"/>
                    </a:p>
                  </a:txBody>
                  <a:tcPr/>
                </a:tc>
                <a:tc>
                  <a:txBody>
                    <a:bodyPr/>
                    <a:lstStyle/>
                    <a:p>
                      <a:endParaRPr lang="en-US"/>
                    </a:p>
                  </a:txBody>
                  <a:tcPr/>
                </a:tc>
              </a:tr>
              <a:tr h="431640">
                <a:tc>
                  <a:txBody>
                    <a:bodyPr/>
                    <a:lstStyle/>
                    <a:p>
                      <a:endParaRPr lang="en-US"/>
                    </a:p>
                  </a:txBody>
                  <a:tcPr/>
                </a:tc>
                <a:tc>
                  <a:txBody>
                    <a:bodyPr/>
                    <a:lstStyle/>
                    <a:p>
                      <a:endParaRPr lang="en-US"/>
                    </a:p>
                  </a:txBody>
                  <a:tcPr/>
                </a:tc>
                <a:tc>
                  <a:txBody>
                    <a:bodyPr/>
                    <a:lstStyle/>
                    <a:p>
                      <a:endParaRPr lang="en-US"/>
                    </a:p>
                  </a:txBody>
                  <a:tcPr/>
                </a:tc>
              </a:tr>
              <a:tr h="431640">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 name="Table 1"/>
          <p:cNvGraphicFramePr/>
          <p:nvPr/>
        </p:nvGraphicFramePr>
        <p:xfrm>
          <a:off x="838080" y="685800"/>
          <a:ext cx="7143840" cy="5308200"/>
        </p:xfrm>
        <a:graphic>
          <a:graphicData uri="http://schemas.openxmlformats.org/drawingml/2006/table">
            <a:tbl>
              <a:tblPr/>
              <a:tblGrid>
                <a:gridCol w="828720"/>
                <a:gridCol w="3724200"/>
                <a:gridCol w="2590920"/>
              </a:tblGrid>
              <a:tr h="628200">
                <a:tc>
                  <a:txBody>
                    <a:bodyPr/>
                    <a:lstStyle/>
                    <a:p>
                      <a:pPr>
                        <a:lnSpc>
                          <a:spcPct val="100000"/>
                        </a:lnSpc>
                      </a:pPr>
                      <a:r>
                        <a:rPr lang="en-IN" b="1">
                          <a:solidFill>
                            <a:srgbClr val="FFFFFF"/>
                          </a:solidFill>
                          <a:latin typeface="Calibri"/>
                        </a:rPr>
                        <a:t>SR NO</a:t>
                      </a:r>
                      <a:endParaRPr/>
                    </a:p>
                  </a:txBody>
                  <a:tcPr/>
                </a:tc>
                <a:tc>
                  <a:txBody>
                    <a:bodyPr/>
                    <a:lstStyle/>
                    <a:p>
                      <a:pPr>
                        <a:lnSpc>
                          <a:spcPct val="100000"/>
                        </a:lnSpc>
                      </a:pPr>
                      <a:r>
                        <a:rPr lang="en-IN" b="1">
                          <a:solidFill>
                            <a:srgbClr val="FFFFFF"/>
                          </a:solidFill>
                          <a:latin typeface="Calibri"/>
                        </a:rPr>
                        <a:t>Source of waste generation</a:t>
                      </a:r>
                      <a:endParaRPr/>
                    </a:p>
                  </a:txBody>
                  <a:tcPr/>
                </a:tc>
                <a:tc>
                  <a:txBody>
                    <a:bodyPr/>
                    <a:lstStyle/>
                    <a:p>
                      <a:pPr>
                        <a:lnSpc>
                          <a:spcPct val="100000"/>
                        </a:lnSpc>
                      </a:pPr>
                      <a:r>
                        <a:rPr lang="en-IN" b="1">
                          <a:solidFill>
                            <a:srgbClr val="FFFFFF"/>
                          </a:solidFill>
                          <a:latin typeface="Calibri"/>
                        </a:rPr>
                        <a:t>Acton to be taken</a:t>
                      </a:r>
                      <a:endParaRPr/>
                    </a:p>
                  </a:txBody>
                  <a:tcPr/>
                </a:tc>
              </a:tr>
              <a:tr h="2237400">
                <a:tc>
                  <a:txBody>
                    <a:bodyPr/>
                    <a:lstStyle/>
                    <a:p>
                      <a:pPr>
                        <a:lnSpc>
                          <a:spcPct val="100000"/>
                        </a:lnSpc>
                      </a:pPr>
                      <a:r>
                        <a:rPr lang="en-IN">
                          <a:solidFill>
                            <a:srgbClr val="000000"/>
                          </a:solidFill>
                          <a:latin typeface="Calibri"/>
                        </a:rPr>
                        <a:t>04</a:t>
                      </a:r>
                      <a:endParaRPr/>
                    </a:p>
                  </a:txBody>
                  <a:tcPr/>
                </a:tc>
                <a:tc>
                  <a:txBody>
                    <a:bodyPr/>
                    <a:lstStyle/>
                    <a:p>
                      <a:pPr>
                        <a:lnSpc>
                          <a:spcPct val="100000"/>
                        </a:lnSpc>
                      </a:pPr>
                      <a:r>
                        <a:rPr lang="en-IN">
                          <a:solidFill>
                            <a:srgbClr val="000000"/>
                          </a:solidFill>
                          <a:latin typeface="Calibri"/>
                        </a:rPr>
                        <a:t>Shops offices , institutions etc</a:t>
                      </a:r>
                      <a:endParaRPr/>
                    </a:p>
                  </a:txBody>
                  <a:tcPr/>
                </a:tc>
                <a:tc>
                  <a:txBody>
                    <a:bodyPr/>
                    <a:lstStyle/>
                    <a:p>
                      <a:pPr>
                        <a:lnSpc>
                          <a:spcPct val="100000"/>
                        </a:lnSpc>
                      </a:pPr>
                      <a:r>
                        <a:rPr lang="en-IN">
                          <a:solidFill>
                            <a:srgbClr val="000000"/>
                          </a:solidFill>
                          <a:latin typeface="Calibri"/>
                        </a:rPr>
                        <a:t>1—4 above</a:t>
                      </a:r>
                      <a:endParaRPr/>
                    </a:p>
                    <a:p>
                      <a:pPr>
                        <a:lnSpc>
                          <a:spcPct val="100000"/>
                        </a:lnSpc>
                      </a:pPr>
                      <a:r>
                        <a:rPr lang="en-IN">
                          <a:solidFill>
                            <a:srgbClr val="000000"/>
                          </a:solidFill>
                          <a:latin typeface="Calibri"/>
                        </a:rPr>
                        <a:t>5. If situated in commercial complexex ,deposit the wste as per 2 / 3 above in community bin provided by the assosiation </a:t>
                      </a:r>
                      <a:endParaRPr/>
                    </a:p>
                  </a:txBody>
                  <a:tcPr/>
                </a:tc>
              </a:tr>
              <a:tr h="1969200">
                <a:tc>
                  <a:txBody>
                    <a:bodyPr/>
                    <a:lstStyle/>
                    <a:p>
                      <a:pPr>
                        <a:lnSpc>
                          <a:spcPct val="100000"/>
                        </a:lnSpc>
                      </a:pPr>
                      <a:r>
                        <a:rPr lang="en-IN">
                          <a:solidFill>
                            <a:srgbClr val="000000"/>
                          </a:solidFill>
                          <a:latin typeface="Calibri"/>
                        </a:rPr>
                        <a:t>05</a:t>
                      </a:r>
                      <a:endParaRPr/>
                    </a:p>
                  </a:txBody>
                  <a:tcPr/>
                </a:tc>
                <a:tc>
                  <a:txBody>
                    <a:bodyPr/>
                    <a:lstStyle/>
                    <a:p>
                      <a:pPr>
                        <a:lnSpc>
                          <a:spcPct val="100000"/>
                        </a:lnSpc>
                      </a:pPr>
                      <a:r>
                        <a:rPr lang="en-IN">
                          <a:solidFill>
                            <a:srgbClr val="000000"/>
                          </a:solidFill>
                          <a:latin typeface="Calibri"/>
                        </a:rPr>
                        <a:t>Hotels and restourants </a:t>
                      </a:r>
                      <a:endParaRPr/>
                    </a:p>
                  </a:txBody>
                  <a:tcPr/>
                </a:tc>
                <a:tc>
                  <a:txBody>
                    <a:bodyPr/>
                    <a:lstStyle/>
                    <a:p>
                      <a:pPr>
                        <a:lnSpc>
                          <a:spcPct val="100000"/>
                        </a:lnSpc>
                      </a:pPr>
                      <a:r>
                        <a:rPr lang="en-IN">
                          <a:solidFill>
                            <a:srgbClr val="000000"/>
                          </a:solidFill>
                          <a:latin typeface="Calibri"/>
                        </a:rPr>
                        <a:t>1---4 above </a:t>
                      </a:r>
                      <a:endParaRPr/>
                    </a:p>
                    <a:p>
                      <a:pPr>
                        <a:lnSpc>
                          <a:spcPct val="100000"/>
                        </a:lnSpc>
                      </a:pPr>
                      <a:r>
                        <a:rPr lang="en-IN">
                          <a:solidFill>
                            <a:srgbClr val="000000"/>
                          </a:solidFill>
                          <a:latin typeface="Calibri"/>
                        </a:rPr>
                        <a:t>5. Container used should be strong not more than 100 lit in size ,should have  a handle on the top or handles on sides </a:t>
                      </a:r>
                      <a:endParaRPr/>
                    </a:p>
                  </a:txBody>
                  <a:tcPr/>
                </a:tc>
              </a:tr>
              <a:tr h="1432800">
                <a:tc>
                  <a:txBody>
                    <a:bodyPr/>
                    <a:lstStyle/>
                    <a:p>
                      <a:pPr>
                        <a:lnSpc>
                          <a:spcPct val="100000"/>
                        </a:lnSpc>
                      </a:pPr>
                      <a:r>
                        <a:rPr lang="en-IN">
                          <a:solidFill>
                            <a:srgbClr val="000000"/>
                          </a:solidFill>
                          <a:latin typeface="Calibri"/>
                        </a:rPr>
                        <a:t>06</a:t>
                      </a:r>
                      <a:endParaRPr/>
                    </a:p>
                  </a:txBody>
                  <a:tcPr/>
                </a:tc>
                <a:tc>
                  <a:txBody>
                    <a:bodyPr/>
                    <a:lstStyle/>
                    <a:p>
                      <a:pPr>
                        <a:lnSpc>
                          <a:spcPct val="100000"/>
                        </a:lnSpc>
                      </a:pPr>
                      <a:r>
                        <a:rPr lang="en-IN">
                          <a:solidFill>
                            <a:srgbClr val="000000"/>
                          </a:solidFill>
                          <a:latin typeface="Calibri"/>
                        </a:rPr>
                        <a:t>Vegetables and fruit Market </a:t>
                      </a:r>
                      <a:endParaRPr/>
                    </a:p>
                  </a:txBody>
                  <a:tcPr/>
                </a:tc>
                <a:tc>
                  <a:txBody>
                    <a:bodyPr/>
                    <a:lstStyle/>
                    <a:p>
                      <a:pPr>
                        <a:lnSpc>
                          <a:spcPct val="100000"/>
                        </a:lnSpc>
                      </a:pPr>
                      <a:r>
                        <a:rPr lang="en-IN">
                          <a:solidFill>
                            <a:srgbClr val="000000"/>
                          </a:solidFill>
                          <a:latin typeface="Calibri"/>
                        </a:rPr>
                        <a:t>1Provide large container which match the transportation system  of the body </a:t>
                      </a: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CustomShape 1"/>
          <p:cNvSpPr/>
          <p:nvPr/>
        </p:nvSpPr>
        <p:spPr>
          <a:xfrm>
            <a:off x="533520" y="533520"/>
            <a:ext cx="8381520" cy="4691880"/>
          </a:xfrm>
          <a:prstGeom prst="rect">
            <a:avLst/>
          </a:prstGeom>
          <a:noFill/>
          <a:ln>
            <a:noFill/>
          </a:ln>
        </p:spPr>
        <p:txBody>
          <a:bodyPr lIns="90000" tIns="45000" rIns="90000" bIns="45000"/>
          <a:lstStyle/>
          <a:p>
            <a:pPr algn="just">
              <a:lnSpc>
                <a:spcPct val="115000"/>
              </a:lnSpc>
            </a:pPr>
            <a:r>
              <a:rPr lang="en-IN" sz="1600" b="1" dirty="0">
                <a:solidFill>
                  <a:srgbClr val="000000"/>
                </a:solidFill>
                <a:latin typeface="Times New Roman"/>
                <a:ea typeface="Times New Roman"/>
              </a:rPr>
              <a:t>Program Out Comes:</a:t>
            </a:r>
            <a:endParaRPr sz="1600" dirty="0"/>
          </a:p>
          <a:p>
            <a:pPr algn="just">
              <a:lnSpc>
                <a:spcPct val="115000"/>
              </a:lnSpc>
            </a:pPr>
            <a:r>
              <a:rPr lang="en-IN" sz="1600" dirty="0">
                <a:solidFill>
                  <a:srgbClr val="000000"/>
                </a:solidFill>
                <a:latin typeface="Times New Roman"/>
                <a:ea typeface="Times New Roman"/>
              </a:rPr>
              <a:t>1. Basic knowledge: A demonstrates to apply knowledge of basic mathematics, science and engineering to solve the engineering problems.</a:t>
            </a:r>
            <a:endParaRPr sz="1600" dirty="0"/>
          </a:p>
          <a:p>
            <a:pPr algn="just">
              <a:lnSpc>
                <a:spcPct val="115000"/>
              </a:lnSpc>
            </a:pPr>
            <a:r>
              <a:rPr lang="en-IN" sz="1600" dirty="0">
                <a:solidFill>
                  <a:srgbClr val="000000"/>
                </a:solidFill>
                <a:latin typeface="Times New Roman"/>
                <a:ea typeface="Times New Roman"/>
              </a:rPr>
              <a:t>2. Discipline knowledge: A demonstrates to apply discipline - specific knowledge to solve core and/or applied engineering problems.</a:t>
            </a:r>
            <a:endParaRPr sz="1600" dirty="0"/>
          </a:p>
          <a:p>
            <a:pPr algn="just">
              <a:lnSpc>
                <a:spcPct val="115000"/>
              </a:lnSpc>
            </a:pPr>
            <a:r>
              <a:rPr lang="en-IN" sz="1600" dirty="0">
                <a:solidFill>
                  <a:srgbClr val="000000"/>
                </a:solidFill>
                <a:latin typeface="Times New Roman"/>
                <a:ea typeface="Times New Roman"/>
              </a:rPr>
              <a:t>3. Experiments and practice: A demonstrates to plan and perform experiments and practices and to use the results to solve engineering problems.</a:t>
            </a:r>
            <a:endParaRPr sz="1600" dirty="0"/>
          </a:p>
          <a:p>
            <a:pPr algn="just">
              <a:lnSpc>
                <a:spcPct val="115000"/>
              </a:lnSpc>
            </a:pPr>
            <a:r>
              <a:rPr lang="en-IN" sz="1600" dirty="0">
                <a:solidFill>
                  <a:srgbClr val="000000"/>
                </a:solidFill>
                <a:latin typeface="Times New Roman"/>
                <a:ea typeface="Times New Roman"/>
              </a:rPr>
              <a:t>4. Engineering Tools: Apply appropriate technologies and tools with an understanding of the limitations.</a:t>
            </a:r>
            <a:endParaRPr sz="1600" dirty="0"/>
          </a:p>
          <a:p>
            <a:pPr algn="just">
              <a:lnSpc>
                <a:spcPct val="115000"/>
              </a:lnSpc>
            </a:pPr>
            <a:r>
              <a:rPr lang="en-IN" sz="1600" dirty="0">
                <a:solidFill>
                  <a:srgbClr val="000000"/>
                </a:solidFill>
                <a:latin typeface="Times New Roman"/>
                <a:ea typeface="Times New Roman"/>
              </a:rPr>
              <a:t>5. The engineer and society: Demonstrate knowledge to assess societal, health, safety, legal and cultural issues and the consequent responsibilities relevant to engineering practice.</a:t>
            </a:r>
            <a:endParaRPr sz="1600" dirty="0"/>
          </a:p>
          <a:p>
            <a:pPr algn="just">
              <a:lnSpc>
                <a:spcPct val="115000"/>
              </a:lnSpc>
            </a:pPr>
            <a:r>
              <a:rPr lang="en-IN" sz="1600" dirty="0">
                <a:solidFill>
                  <a:srgbClr val="000000"/>
                </a:solidFill>
                <a:latin typeface="Times New Roman"/>
                <a:ea typeface="Times New Roman"/>
              </a:rPr>
              <a:t>6. Environment and sustainability: Understand the impact of the engineering solutions in societal and environmental contexts, and demonstrate the knowledge and need for sustainable development.</a:t>
            </a:r>
            <a:endParaRPr sz="1600" dirty="0"/>
          </a:p>
          <a:p>
            <a:pPr algn="just">
              <a:lnSpc>
                <a:spcPct val="115000"/>
              </a:lnSpc>
            </a:pPr>
            <a:r>
              <a:rPr lang="en-IN" sz="1600" dirty="0">
                <a:solidFill>
                  <a:srgbClr val="000000"/>
                </a:solidFill>
                <a:latin typeface="Times New Roman"/>
                <a:ea typeface="Times New Roman"/>
              </a:rPr>
              <a:t>7. Ethics: Apply ethical principles and commit to professional ethics and responsibilities and norms of the engineering practice.</a:t>
            </a:r>
            <a:endParaRPr sz="1600" dirty="0"/>
          </a:p>
          <a:p>
            <a:pPr algn="just">
              <a:lnSpc>
                <a:spcPct val="115000"/>
              </a:lnSpc>
            </a:pPr>
            <a:r>
              <a:rPr lang="en-IN" sz="1600" dirty="0">
                <a:solidFill>
                  <a:srgbClr val="000000"/>
                </a:solidFill>
                <a:latin typeface="Times New Roman"/>
                <a:ea typeface="Times New Roman"/>
              </a:rPr>
              <a:t>8. Individual and team work: Function effectively as an individual, and as a member or leader in  diverse/multidisciplinary teams.</a:t>
            </a:r>
            <a:endParaRPr sz="1600" dirty="0"/>
          </a:p>
          <a:p>
            <a:pPr algn="just">
              <a:lnSpc>
                <a:spcPct val="115000"/>
              </a:lnSpc>
            </a:pPr>
            <a:r>
              <a:rPr lang="en-IN" sz="1600" dirty="0">
                <a:solidFill>
                  <a:srgbClr val="000000"/>
                </a:solidFill>
                <a:latin typeface="Times New Roman"/>
                <a:ea typeface="Times New Roman"/>
              </a:rPr>
              <a:t>9. Communication: To communicate effectively.</a:t>
            </a:r>
            <a:endParaRPr sz="1600" dirty="0"/>
          </a:p>
          <a:p>
            <a:pPr algn="just">
              <a:lnSpc>
                <a:spcPct val="115000"/>
              </a:lnSpc>
            </a:pPr>
            <a:r>
              <a:rPr lang="en-IN" sz="1600" dirty="0">
                <a:solidFill>
                  <a:srgbClr val="000000"/>
                </a:solidFill>
                <a:latin typeface="Times New Roman"/>
                <a:ea typeface="Times New Roman"/>
              </a:rPr>
              <a:t>10. Life-long learning: Recognize the need for, and have the preparation to engage in independent and life-long learning in the context of technological changes.</a:t>
            </a:r>
            <a:endParaRPr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 name="Table 1"/>
          <p:cNvGraphicFramePr/>
          <p:nvPr/>
        </p:nvGraphicFramePr>
        <p:xfrm>
          <a:off x="762120" y="533520"/>
          <a:ext cx="7391160" cy="4434480"/>
        </p:xfrm>
        <a:graphic>
          <a:graphicData uri="http://schemas.openxmlformats.org/drawingml/2006/table">
            <a:tbl>
              <a:tblPr/>
              <a:tblGrid>
                <a:gridCol w="926640"/>
                <a:gridCol w="2486160"/>
                <a:gridCol w="3978360"/>
              </a:tblGrid>
              <a:tr h="896400">
                <a:tc>
                  <a:txBody>
                    <a:bodyPr/>
                    <a:lstStyle/>
                    <a:p>
                      <a:pPr>
                        <a:lnSpc>
                          <a:spcPct val="100000"/>
                        </a:lnSpc>
                      </a:pPr>
                      <a:r>
                        <a:rPr lang="en-IN" b="1">
                          <a:solidFill>
                            <a:srgbClr val="FFFFFF"/>
                          </a:solidFill>
                          <a:latin typeface="Calibri"/>
                        </a:rPr>
                        <a:t>SR NO </a:t>
                      </a:r>
                      <a:endParaRPr/>
                    </a:p>
                  </a:txBody>
                  <a:tcPr/>
                </a:tc>
                <a:tc>
                  <a:txBody>
                    <a:bodyPr/>
                    <a:lstStyle/>
                    <a:p>
                      <a:pPr>
                        <a:lnSpc>
                          <a:spcPct val="100000"/>
                        </a:lnSpc>
                      </a:pPr>
                      <a:r>
                        <a:rPr lang="en-IN" b="1">
                          <a:solidFill>
                            <a:srgbClr val="FFFFFF"/>
                          </a:solidFill>
                          <a:latin typeface="Calibri"/>
                        </a:rPr>
                        <a:t>Source of generation of waste </a:t>
                      </a:r>
                      <a:endParaRPr/>
                    </a:p>
                  </a:txBody>
                  <a:tcPr/>
                </a:tc>
                <a:tc>
                  <a:txBody>
                    <a:bodyPr/>
                    <a:lstStyle/>
                    <a:p>
                      <a:pPr>
                        <a:lnSpc>
                          <a:spcPct val="100000"/>
                        </a:lnSpc>
                      </a:pPr>
                      <a:r>
                        <a:rPr lang="en-IN" b="1">
                          <a:solidFill>
                            <a:srgbClr val="FFFFFF"/>
                          </a:solidFill>
                          <a:latin typeface="Calibri"/>
                        </a:rPr>
                        <a:t>Action to be taken</a:t>
                      </a:r>
                      <a:endParaRPr/>
                    </a:p>
                  </a:txBody>
                  <a:tcPr/>
                </a:tc>
              </a:tr>
              <a:tr h="1969200">
                <a:tc>
                  <a:txBody>
                    <a:bodyPr/>
                    <a:lstStyle/>
                    <a:p>
                      <a:pPr>
                        <a:lnSpc>
                          <a:spcPct val="100000"/>
                        </a:lnSpc>
                      </a:pPr>
                      <a:r>
                        <a:rPr lang="en-IN">
                          <a:solidFill>
                            <a:srgbClr val="000000"/>
                          </a:solidFill>
                          <a:latin typeface="Calibri"/>
                        </a:rPr>
                        <a:t>07</a:t>
                      </a:r>
                      <a:endParaRPr/>
                    </a:p>
                  </a:txBody>
                  <a:tcPr/>
                </a:tc>
                <a:tc>
                  <a:txBody>
                    <a:bodyPr/>
                    <a:lstStyle/>
                    <a:p>
                      <a:pPr>
                        <a:lnSpc>
                          <a:spcPct val="100000"/>
                        </a:lnSpc>
                      </a:pPr>
                      <a:r>
                        <a:rPr lang="en-IN">
                          <a:solidFill>
                            <a:srgbClr val="000000"/>
                          </a:solidFill>
                          <a:latin typeface="Calibri"/>
                        </a:rPr>
                        <a:t>Meat and fish market</a:t>
                      </a:r>
                      <a:endParaRPr/>
                    </a:p>
                  </a:txBody>
                  <a:tcPr/>
                </a:tc>
                <a:tc>
                  <a:txBody>
                    <a:bodyPr/>
                    <a:lstStyle/>
                    <a:p>
                      <a:pPr>
                        <a:lnSpc>
                          <a:spcPct val="100000"/>
                        </a:lnSpc>
                      </a:pPr>
                      <a:r>
                        <a:rPr lang="en-IN">
                          <a:solidFill>
                            <a:srgbClr val="000000"/>
                          </a:solidFill>
                          <a:latin typeface="Calibri"/>
                        </a:rPr>
                        <a:t>1 Not to throw any type of waste infront of their shops </a:t>
                      </a:r>
                      <a:endParaRPr/>
                    </a:p>
                    <a:p>
                      <a:pPr>
                        <a:lnSpc>
                          <a:spcPct val="100000"/>
                        </a:lnSpc>
                      </a:pPr>
                      <a:r>
                        <a:rPr lang="en-IN">
                          <a:solidFill>
                            <a:srgbClr val="000000"/>
                          </a:solidFill>
                          <a:latin typeface="Calibri"/>
                        </a:rPr>
                        <a:t>2keep a non corrosive container not exceeding 100 lit capacity with lid </a:t>
                      </a:r>
                      <a:endParaRPr/>
                    </a:p>
                    <a:p>
                      <a:pPr>
                        <a:lnSpc>
                          <a:spcPct val="100000"/>
                        </a:lnSpc>
                      </a:pPr>
                      <a:r>
                        <a:rPr lang="en-IN">
                          <a:solidFill>
                            <a:srgbClr val="000000"/>
                          </a:solidFill>
                          <a:latin typeface="Calibri"/>
                        </a:rPr>
                        <a:t>3 Transfer the content of this container into a large container </a:t>
                      </a:r>
                      <a:endParaRPr/>
                    </a:p>
                  </a:txBody>
                  <a:tcPr/>
                </a:tc>
              </a:tr>
              <a:tr h="1969200">
                <a:tc>
                  <a:txBody>
                    <a:bodyPr/>
                    <a:lstStyle/>
                    <a:p>
                      <a:pPr>
                        <a:lnSpc>
                          <a:spcPct val="100000"/>
                        </a:lnSpc>
                      </a:pPr>
                      <a:r>
                        <a:rPr lang="en-IN">
                          <a:solidFill>
                            <a:srgbClr val="000000"/>
                          </a:solidFill>
                          <a:latin typeface="Calibri"/>
                        </a:rPr>
                        <a:t>08</a:t>
                      </a:r>
                      <a:endParaRPr/>
                    </a:p>
                  </a:txBody>
                  <a:tcPr/>
                </a:tc>
                <a:tc>
                  <a:txBody>
                    <a:bodyPr/>
                    <a:lstStyle/>
                    <a:p>
                      <a:pPr>
                        <a:lnSpc>
                          <a:spcPct val="100000"/>
                        </a:lnSpc>
                      </a:pPr>
                      <a:r>
                        <a:rPr lang="en-IN">
                          <a:solidFill>
                            <a:srgbClr val="000000"/>
                          </a:solidFill>
                          <a:latin typeface="Calibri"/>
                        </a:rPr>
                        <a:t>Street food vendors </a:t>
                      </a:r>
                      <a:endParaRPr/>
                    </a:p>
                  </a:txBody>
                  <a:tcPr/>
                </a:tc>
                <a:tc>
                  <a:txBody>
                    <a:bodyPr/>
                    <a:lstStyle/>
                    <a:p>
                      <a:pPr>
                        <a:lnSpc>
                          <a:spcPct val="100000"/>
                        </a:lnSpc>
                      </a:pPr>
                      <a:r>
                        <a:rPr lang="en-IN">
                          <a:solidFill>
                            <a:srgbClr val="000000"/>
                          </a:solidFill>
                          <a:latin typeface="Calibri"/>
                        </a:rPr>
                        <a:t>1 Not to throw any waste on the streets ,pavements or open spaces </a:t>
                      </a:r>
                      <a:endParaRPr/>
                    </a:p>
                    <a:p>
                      <a:pPr>
                        <a:lnSpc>
                          <a:spcPct val="100000"/>
                        </a:lnSpc>
                      </a:pPr>
                      <a:r>
                        <a:rPr lang="en-IN">
                          <a:solidFill>
                            <a:srgbClr val="000000"/>
                          </a:solidFill>
                          <a:latin typeface="Calibri"/>
                        </a:rPr>
                        <a:t>2Keep bin or bag for the storage of the waste </a:t>
                      </a:r>
                      <a:endParaRPr/>
                    </a:p>
                    <a:p>
                      <a:pPr>
                        <a:lnSpc>
                          <a:spcPct val="100000"/>
                        </a:lnSpc>
                      </a:pPr>
                      <a:r>
                        <a:rPr lang="en-IN">
                          <a:solidFill>
                            <a:srgbClr val="000000"/>
                          </a:solidFill>
                          <a:latin typeface="Calibri"/>
                        </a:rPr>
                        <a:t>3fix the bin/bags with the hand cart </a:t>
                      </a:r>
                      <a:endParaRPr/>
                    </a:p>
                  </a:txBody>
                  <a:tcPr/>
                </a:tc>
              </a:tr>
              <a:tr h="431640">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TextShape 1"/>
          <p:cNvSpPr txBox="1"/>
          <p:nvPr/>
        </p:nvSpPr>
        <p:spPr>
          <a:xfrm>
            <a:off x="1371600" y="380880"/>
            <a:ext cx="6248160" cy="685440"/>
          </a:xfrm>
          <a:prstGeom prst="rect">
            <a:avLst/>
          </a:prstGeom>
        </p:spPr>
        <p:txBody>
          <a:bodyPr anchor="ctr"/>
          <a:lstStyle/>
          <a:p>
            <a:pPr>
              <a:lnSpc>
                <a:spcPct val="100000"/>
              </a:lnSpc>
            </a:pPr>
            <a:r>
              <a:rPr lang="en-US" sz="2800" b="1" u="sng">
                <a:solidFill>
                  <a:srgbClr val="000000"/>
                </a:solidFill>
                <a:latin typeface="Arial"/>
              </a:rPr>
              <a:t>Solid Waste Collection and Transport</a:t>
            </a:r>
            <a:endParaRPr/>
          </a:p>
        </p:txBody>
      </p:sp>
      <p:sp>
        <p:nvSpPr>
          <p:cNvPr id="728" name="TextShape 2"/>
          <p:cNvSpPr txBox="1"/>
          <p:nvPr/>
        </p:nvSpPr>
        <p:spPr>
          <a:xfrm>
            <a:off x="914400" y="1447920"/>
            <a:ext cx="7543440" cy="3733560"/>
          </a:xfrm>
          <a:prstGeom prst="rect">
            <a:avLst/>
          </a:prstGeom>
        </p:spPr>
        <p:txBody>
          <a:bodyPr/>
          <a:lstStyle/>
          <a:p>
            <a:pPr>
              <a:lnSpc>
                <a:spcPct val="100000"/>
              </a:lnSpc>
              <a:buFont typeface="Wingdings" charset="2"/>
              <a:buAutoNum type="arabicPeriod"/>
            </a:pPr>
            <a:r>
              <a:rPr lang="en-US" sz="2800">
                <a:solidFill>
                  <a:srgbClr val="000000"/>
                </a:solidFill>
                <a:latin typeface="Arial"/>
              </a:rPr>
              <a:t>On-site Handling, On-site Storage : Curb Collection,</a:t>
            </a:r>
            <a:r>
              <a:rPr lang="en-US" sz="2800" b="1">
                <a:solidFill>
                  <a:srgbClr val="000000"/>
                </a:solidFill>
                <a:latin typeface="Arial"/>
              </a:rPr>
              <a:t> </a:t>
            </a:r>
            <a:r>
              <a:rPr lang="en-US" sz="2800">
                <a:solidFill>
                  <a:srgbClr val="000000"/>
                </a:solidFill>
                <a:latin typeface="Arial"/>
              </a:rPr>
              <a:t>Direct haul, transfer station</a:t>
            </a:r>
            <a:endParaRPr/>
          </a:p>
          <a:p>
            <a:pPr>
              <a:lnSpc>
                <a:spcPct val="100000"/>
              </a:lnSpc>
              <a:buFont typeface="Wingdings" charset="2"/>
              <a:buAutoNum type="arabicPeriod"/>
            </a:pPr>
            <a:r>
              <a:rPr lang="en-US" sz="2800">
                <a:solidFill>
                  <a:srgbClr val="000000"/>
                </a:solidFill>
                <a:latin typeface="Arial"/>
              </a:rPr>
              <a:t>Collection services: types and methods</a:t>
            </a:r>
            <a:endParaRPr/>
          </a:p>
          <a:p>
            <a:pPr>
              <a:lnSpc>
                <a:spcPct val="100000"/>
              </a:lnSpc>
              <a:buFont typeface="Wingdings" charset="2"/>
              <a:buAutoNum type="arabicPeriod"/>
            </a:pPr>
            <a:r>
              <a:rPr lang="en-US" sz="2800">
                <a:solidFill>
                  <a:srgbClr val="000000"/>
                </a:solidFill>
                <a:latin typeface="Arial"/>
              </a:rPr>
              <a:t>Vehicle and labor requirements</a:t>
            </a:r>
            <a:endParaRPr/>
          </a:p>
          <a:p>
            <a:pPr>
              <a:lnSpc>
                <a:spcPct val="100000"/>
              </a:lnSpc>
              <a:buFont typeface="Wingdings" charset="2"/>
              <a:buAutoNum type="arabicPeriod"/>
            </a:pPr>
            <a:r>
              <a:rPr lang="en-US" sz="2800">
                <a:solidFill>
                  <a:srgbClr val="000000"/>
                </a:solidFill>
                <a:latin typeface="Arial"/>
              </a:rPr>
              <a:t>Types of Collection systems (hauled container system, stationary container system)</a:t>
            </a:r>
            <a:endParaRPr/>
          </a:p>
        </p:txBody>
      </p:sp>
      <p:sp>
        <p:nvSpPr>
          <p:cNvPr id="729" name="CustomShape 3"/>
          <p:cNvSpPr/>
          <p:nvPr/>
        </p:nvSpPr>
        <p:spPr>
          <a:xfrm>
            <a:off x="609480" y="3733920"/>
            <a:ext cx="183960" cy="456840"/>
          </a:xfrm>
          <a:prstGeom prst="rect">
            <a:avLst/>
          </a:prstGeom>
          <a:noFill/>
          <a:ln>
            <a:noFill/>
          </a:ln>
        </p:spPr>
      </p:sp>
      <p:sp>
        <p:nvSpPr>
          <p:cNvPr id="730" name="CustomShape 4"/>
          <p:cNvSpPr/>
          <p:nvPr/>
        </p:nvSpPr>
        <p:spPr>
          <a:xfrm>
            <a:off x="990720" y="4572000"/>
            <a:ext cx="290160" cy="456840"/>
          </a:xfrm>
          <a:prstGeom prst="rect">
            <a:avLst/>
          </a:prstGeom>
          <a:noFill/>
          <a:ln>
            <a:noFill/>
          </a:ln>
        </p:spPr>
      </p:sp>
      <p:sp>
        <p:nvSpPr>
          <p:cNvPr id="731" name="CustomShape 5"/>
          <p:cNvSpPr/>
          <p:nvPr/>
        </p:nvSpPr>
        <p:spPr>
          <a:xfrm>
            <a:off x="1219320" y="4267080"/>
            <a:ext cx="7391160" cy="700200"/>
          </a:xfrm>
          <a:prstGeom prst="rect">
            <a:avLst/>
          </a:prstGeom>
          <a:noFill/>
          <a:ln>
            <a:noFill/>
          </a:ln>
        </p:spPr>
        <p:txBody>
          <a:bodyPr lIns="90000" tIns="45000" rIns="90000" bIns="45000"/>
          <a:lstStyle/>
          <a:p>
            <a:pPr>
              <a:lnSpc>
                <a:spcPct val="100000"/>
              </a:lnSpc>
            </a:pPr>
            <a:endParaRPr/>
          </a:p>
          <a:p>
            <a:pPr>
              <a:lnSpc>
                <a:spcPct val="100000"/>
              </a:lnSpc>
            </a:pPr>
            <a:endParaRPr/>
          </a:p>
        </p:txBody>
      </p:sp>
      <p:sp>
        <p:nvSpPr>
          <p:cNvPr id="732" name="CustomShape 6"/>
          <p:cNvSpPr/>
          <p:nvPr/>
        </p:nvSpPr>
        <p:spPr>
          <a:xfrm>
            <a:off x="838080" y="3657600"/>
            <a:ext cx="7467120" cy="821880"/>
          </a:xfrm>
          <a:prstGeom prst="rect">
            <a:avLst/>
          </a:prstGeom>
          <a:noFill/>
          <a:ln>
            <a:noFill/>
          </a:ln>
        </p:spPr>
        <p:txBody>
          <a:bodyPr lIns="90000" tIns="45000" rIns="90000" bIns="45000"/>
          <a:lstStyle/>
          <a:p>
            <a:pPr>
              <a:lnSpc>
                <a:spcPct val="100000"/>
              </a:lnSpc>
            </a:pPr>
            <a:r>
              <a:rPr lang="en-IN" sz="2400">
                <a:solidFill>
                  <a:srgbClr val="000000"/>
                </a:solidFill>
                <a:latin typeface="Times New Roman"/>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TextShape 1"/>
          <p:cNvSpPr txBox="1"/>
          <p:nvPr/>
        </p:nvSpPr>
        <p:spPr>
          <a:xfrm>
            <a:off x="685800" y="457200"/>
            <a:ext cx="5105160" cy="609120"/>
          </a:xfrm>
          <a:prstGeom prst="rect">
            <a:avLst/>
          </a:prstGeom>
        </p:spPr>
        <p:txBody>
          <a:bodyPr anchor="ctr"/>
          <a:lstStyle/>
          <a:p>
            <a:pPr>
              <a:lnSpc>
                <a:spcPct val="100000"/>
              </a:lnSpc>
            </a:pPr>
            <a:r>
              <a:rPr lang="en-US" sz="2800" b="1">
                <a:solidFill>
                  <a:srgbClr val="000000"/>
                </a:solidFill>
                <a:latin typeface="Arial"/>
              </a:rPr>
              <a:t>
</a:t>
            </a:r>
            <a:r>
              <a:rPr lang="en-US" sz="2400" b="1">
                <a:solidFill>
                  <a:srgbClr val="000000"/>
                </a:solidFill>
                <a:latin typeface="Arial"/>
              </a:rPr>
              <a:t>ON-SITE HANDLING:
</a:t>
            </a:r>
            <a:endParaRPr/>
          </a:p>
        </p:txBody>
      </p:sp>
      <p:sp>
        <p:nvSpPr>
          <p:cNvPr id="734" name="TextShape 2"/>
          <p:cNvSpPr txBox="1"/>
          <p:nvPr/>
        </p:nvSpPr>
        <p:spPr>
          <a:xfrm>
            <a:off x="609480" y="1295280"/>
            <a:ext cx="8305560" cy="5333760"/>
          </a:xfrm>
          <a:prstGeom prst="rect">
            <a:avLst/>
          </a:prstGeom>
        </p:spPr>
        <p:txBody>
          <a:bodyPr/>
          <a:lstStyle/>
          <a:p>
            <a:pPr>
              <a:lnSpc>
                <a:spcPct val="90000"/>
              </a:lnSpc>
            </a:pPr>
            <a:r>
              <a:rPr lang="en-US" sz="3200">
                <a:solidFill>
                  <a:srgbClr val="000000"/>
                </a:solidFill>
                <a:latin typeface="Arial"/>
              </a:rPr>
              <a:t>-	Activities associated with the handling of SW until they are placed in the containers used for storage before collection</a:t>
            </a:r>
            <a:endParaRPr/>
          </a:p>
          <a:p>
            <a:r>
              <a:rPr lang="en-US" sz="2400">
                <a:solidFill>
                  <a:srgbClr val="000000"/>
                </a:solidFill>
                <a:latin typeface="Arial"/>
              </a:rPr>
              <a:t> </a:t>
            </a:r>
            <a:endParaRPr/>
          </a:p>
          <a:p>
            <a:pPr>
              <a:lnSpc>
                <a:spcPct val="90000"/>
              </a:lnSpc>
            </a:pPr>
            <a:r>
              <a:rPr lang="en-US" sz="2400" b="1">
                <a:solidFill>
                  <a:srgbClr val="000000"/>
                </a:solidFill>
                <a:latin typeface="Arial"/>
              </a:rPr>
              <a:t>ON-SITE STORAGE:</a:t>
            </a:r>
            <a:endParaRPr/>
          </a:p>
          <a:p>
            <a:r>
              <a:rPr lang="en-US" sz="3200">
                <a:solidFill>
                  <a:srgbClr val="000000"/>
                </a:solidFill>
                <a:latin typeface="Arial"/>
              </a:rPr>
              <a:t>Factors considered:</a:t>
            </a:r>
            <a:endParaRPr/>
          </a:p>
          <a:p>
            <a:pPr lvl="2">
              <a:lnSpc>
                <a:spcPct val="90000"/>
              </a:lnSpc>
              <a:buFont typeface="StarSymbol"/>
              <a:buAutoNum type="arabicPeriod"/>
            </a:pPr>
            <a:r>
              <a:rPr lang="en-US" sz="2800">
                <a:solidFill>
                  <a:srgbClr val="000000"/>
                </a:solidFill>
                <a:latin typeface="Arial"/>
              </a:rPr>
              <a:t>Types of containers used</a:t>
            </a:r>
            <a:endParaRPr/>
          </a:p>
          <a:p>
            <a:pPr lvl="2">
              <a:lnSpc>
                <a:spcPct val="90000"/>
              </a:lnSpc>
              <a:buFont typeface="StarSymbol"/>
              <a:buAutoNum type="arabicPeriod"/>
            </a:pPr>
            <a:r>
              <a:rPr lang="en-US" sz="2800">
                <a:solidFill>
                  <a:srgbClr val="000000"/>
                </a:solidFill>
                <a:latin typeface="Arial"/>
              </a:rPr>
              <a:t>Container Locations</a:t>
            </a:r>
            <a:endParaRPr/>
          </a:p>
          <a:p>
            <a:pPr lvl="2">
              <a:lnSpc>
                <a:spcPct val="90000"/>
              </a:lnSpc>
              <a:buFont typeface="StarSymbol"/>
              <a:buAutoNum type="arabicPeriod"/>
            </a:pPr>
            <a:r>
              <a:rPr lang="en-US" sz="2800">
                <a:solidFill>
                  <a:srgbClr val="000000"/>
                </a:solidFill>
                <a:latin typeface="Arial"/>
              </a:rPr>
              <a:t>Public health</a:t>
            </a:r>
            <a:endParaRPr/>
          </a:p>
          <a:p>
            <a:pPr lvl="2">
              <a:lnSpc>
                <a:spcPct val="90000"/>
              </a:lnSpc>
              <a:buFont typeface="StarSymbol"/>
              <a:buAutoNum type="arabicPeriod"/>
            </a:pPr>
            <a:r>
              <a:rPr lang="en-US" sz="2800">
                <a:solidFill>
                  <a:srgbClr val="000000"/>
                </a:solidFill>
                <a:latin typeface="Arial"/>
              </a:rPr>
              <a:t>Aesthetics</a:t>
            </a:r>
            <a:endParaRPr/>
          </a:p>
          <a:p>
            <a:pPr lvl="2">
              <a:lnSpc>
                <a:spcPct val="90000"/>
              </a:lnSpc>
              <a:buFont typeface="StarSymbol"/>
              <a:buAutoNum type="arabicPeriod"/>
            </a:pPr>
            <a:r>
              <a:rPr lang="en-US" sz="2800">
                <a:solidFill>
                  <a:srgbClr val="000000"/>
                </a:solidFill>
                <a:latin typeface="Arial"/>
              </a:rPr>
              <a:t>Methods of Collection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collection of municipal solid waste</a:t>
            </a:r>
            <a:endParaRPr/>
          </a:p>
        </p:txBody>
      </p:sp>
      <p:sp>
        <p:nvSpPr>
          <p:cNvPr id="736"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b="1">
                <a:solidFill>
                  <a:srgbClr val="000000"/>
                </a:solidFill>
                <a:latin typeface="Calibri"/>
              </a:rPr>
              <a:t>Municipal solid waste</a:t>
            </a:r>
            <a:r>
              <a:rPr lang="en-US" sz="3200">
                <a:solidFill>
                  <a:srgbClr val="000000"/>
                </a:solidFill>
                <a:latin typeface="Calibri"/>
              </a:rPr>
              <a:t> (</a:t>
            </a:r>
            <a:r>
              <a:rPr lang="en-US" sz="3200" b="1">
                <a:solidFill>
                  <a:srgbClr val="000000"/>
                </a:solidFill>
                <a:latin typeface="Calibri"/>
              </a:rPr>
              <a:t>MSW</a:t>
            </a:r>
            <a:r>
              <a:rPr lang="en-US" sz="3200">
                <a:solidFill>
                  <a:srgbClr val="000000"/>
                </a:solidFill>
                <a:latin typeface="Calibri"/>
              </a:rPr>
              <a:t>), commonly known as trash or </a:t>
            </a:r>
            <a:r>
              <a:rPr lang="en-US" sz="3200" b="1">
                <a:solidFill>
                  <a:srgbClr val="000000"/>
                </a:solidFill>
                <a:latin typeface="Calibri"/>
              </a:rPr>
              <a:t>garbage</a:t>
            </a:r>
            <a:r>
              <a:rPr lang="en-US" sz="3200">
                <a:solidFill>
                  <a:srgbClr val="000000"/>
                </a:solidFill>
                <a:latin typeface="Calibri"/>
              </a:rPr>
              <a:t> in the United States and as refuse or rubbish in Britain, is a </a:t>
            </a:r>
            <a:r>
              <a:rPr lang="en-US" sz="3200" b="1">
                <a:solidFill>
                  <a:srgbClr val="000000"/>
                </a:solidFill>
                <a:latin typeface="Calibri"/>
              </a:rPr>
              <a:t>waste</a:t>
            </a:r>
            <a:r>
              <a:rPr lang="en-US" sz="3200">
                <a:solidFill>
                  <a:srgbClr val="000000"/>
                </a:solidFill>
                <a:latin typeface="Calibri"/>
              </a:rPr>
              <a:t> type consisting of everyday items that are discarded by the public</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extShape 1"/>
          <p:cNvSpPr txBox="1"/>
          <p:nvPr/>
        </p:nvSpPr>
        <p:spPr>
          <a:xfrm>
            <a:off x="1371600" y="1100160"/>
            <a:ext cx="7772040" cy="1142640"/>
          </a:xfrm>
          <a:prstGeom prst="rect">
            <a:avLst/>
          </a:prstGeom>
        </p:spPr>
        <p:txBody>
          <a:bodyPr anchor="ctr"/>
          <a:lstStyle/>
          <a:p>
            <a:pPr>
              <a:lnSpc>
                <a:spcPct val="100000"/>
              </a:lnSpc>
            </a:pPr>
            <a:r>
              <a:rPr lang="en-US" sz="4400">
                <a:solidFill>
                  <a:srgbClr val="000000"/>
                </a:solidFill>
                <a:latin typeface="Tahoma"/>
              </a:rPr>
              <a:t>Waste Collection  </a:t>
            </a:r>
            <a:endParaRPr/>
          </a:p>
        </p:txBody>
      </p:sp>
      <p:sp>
        <p:nvSpPr>
          <p:cNvPr id="738" name="CustomShape 2"/>
          <p:cNvSpPr/>
          <p:nvPr/>
        </p:nvSpPr>
        <p:spPr>
          <a:xfrm>
            <a:off x="2535120" y="2811600"/>
            <a:ext cx="9143640" cy="360"/>
          </a:xfrm>
          <a:prstGeom prst="rect">
            <a:avLst/>
          </a:prstGeom>
          <a:noFill/>
          <a:ln>
            <a:noFill/>
          </a:ln>
        </p:spPr>
      </p:sp>
      <p:pic>
        <p:nvPicPr>
          <p:cNvPr id="739" name="Picture 6"/>
          <p:cNvPicPr/>
          <p:nvPr/>
        </p:nvPicPr>
        <p:blipFill>
          <a:blip r:embed="rId2"/>
          <a:stretch>
            <a:fillRect/>
          </a:stretch>
        </p:blipFill>
        <p:spPr>
          <a:xfrm>
            <a:off x="5562720" y="609480"/>
            <a:ext cx="2822040" cy="169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Lesson Objectives</a:t>
            </a:r>
            <a:endParaRPr/>
          </a:p>
        </p:txBody>
      </p:sp>
      <p:sp>
        <p:nvSpPr>
          <p:cNvPr id="741" name="TextShape 2"/>
          <p:cNvSpPr txBox="1"/>
          <p:nvPr/>
        </p:nvSpPr>
        <p:spPr>
          <a:xfrm>
            <a:off x="1600200" y="2057400"/>
            <a:ext cx="7543440" cy="3580920"/>
          </a:xfrm>
          <a:prstGeom prst="rect">
            <a:avLst/>
          </a:prstGeom>
        </p:spPr>
        <p:txBody>
          <a:bodyPr/>
          <a:lstStyle/>
          <a:p>
            <a:pPr>
              <a:lnSpc>
                <a:spcPct val="90000"/>
              </a:lnSpc>
              <a:buFont typeface="Wingdings" charset="2"/>
              <a:buChar char=""/>
            </a:pPr>
            <a:r>
              <a:rPr lang="en-US" sz="2400">
                <a:solidFill>
                  <a:srgbClr val="000000"/>
                </a:solidFill>
                <a:latin typeface="Tahoma"/>
              </a:rPr>
              <a:t>Understand problems and concerns associated with MSW collection.</a:t>
            </a:r>
            <a:endParaRPr/>
          </a:p>
          <a:p>
            <a:pPr>
              <a:lnSpc>
                <a:spcPct val="90000"/>
              </a:lnSpc>
              <a:buFont typeface="Wingdings" charset="2"/>
              <a:buChar char=""/>
            </a:pPr>
            <a:r>
              <a:rPr lang="en-US" sz="2400">
                <a:solidFill>
                  <a:srgbClr val="000000"/>
                </a:solidFill>
                <a:latin typeface="Tahoma"/>
              </a:rPr>
              <a:t>Compare and contrast privately and publicly operated systems.</a:t>
            </a:r>
            <a:endParaRPr/>
          </a:p>
          <a:p>
            <a:pPr>
              <a:lnSpc>
                <a:spcPct val="90000"/>
              </a:lnSpc>
              <a:buFont typeface="Wingdings" charset="2"/>
              <a:buChar char=""/>
            </a:pPr>
            <a:r>
              <a:rPr lang="en-US" sz="2400">
                <a:solidFill>
                  <a:srgbClr val="000000"/>
                </a:solidFill>
                <a:latin typeface="Tahoma"/>
              </a:rPr>
              <a:t>Understand the types of collection systems</a:t>
            </a:r>
            <a:endParaRPr/>
          </a:p>
          <a:p>
            <a:pPr>
              <a:lnSpc>
                <a:spcPct val="90000"/>
              </a:lnSpc>
              <a:buFont typeface="Wingdings" charset="2"/>
              <a:buChar char=""/>
            </a:pPr>
            <a:r>
              <a:rPr lang="en-US" sz="2400">
                <a:solidFill>
                  <a:srgbClr val="000000"/>
                </a:solidFill>
                <a:latin typeface="Tahoma"/>
              </a:rPr>
              <a:t>Identify the benefits associated with the use of transfer stations</a:t>
            </a:r>
            <a:endParaRPr/>
          </a:p>
          <a:p>
            <a:pPr>
              <a:lnSpc>
                <a:spcPct val="90000"/>
              </a:lnSpc>
              <a:buFont typeface="Wingdings" charset="2"/>
              <a:buChar char=""/>
            </a:pPr>
            <a:r>
              <a:rPr lang="en-US" sz="2400">
                <a:solidFill>
                  <a:srgbClr val="000000"/>
                </a:solidFill>
                <a:latin typeface="Tahoma"/>
              </a:rPr>
              <a:t>Prepare an economic analysis of transfer stations</a:t>
            </a:r>
            <a:endParaRPr/>
          </a:p>
          <a:p>
            <a:pPr>
              <a:lnSpc>
                <a:spcPct val="90000"/>
              </a:lnSpc>
              <a:buFont typeface="Wingdings" charset="2"/>
              <a:buChar char=""/>
            </a:pPr>
            <a:r>
              <a:rPr lang="en-US" sz="2400">
                <a:solidFill>
                  <a:srgbClr val="000000"/>
                </a:solidFill>
                <a:latin typeface="Tahoma"/>
              </a:rPr>
              <a:t>Understand the design issues associated with transfer stations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1"/>
          <p:cNvSpPr/>
          <p:nvPr/>
        </p:nvSpPr>
        <p:spPr>
          <a:xfrm>
            <a:off x="1219320" y="2133720"/>
            <a:ext cx="5870160" cy="1552680"/>
          </a:xfrm>
          <a:prstGeom prst="rect">
            <a:avLst/>
          </a:prstGeom>
          <a:noFill/>
          <a:ln>
            <a:noFill/>
          </a:ln>
        </p:spPr>
        <p:txBody>
          <a:bodyPr wrap="none" lIns="90000" tIns="45000" rIns="90000" bIns="45000"/>
          <a:lstStyle/>
          <a:p>
            <a:pPr>
              <a:lnSpc>
                <a:spcPct val="100000"/>
              </a:lnSpc>
            </a:pPr>
            <a:r>
              <a:rPr lang="en-IN" sz="4800">
                <a:solidFill>
                  <a:srgbClr val="000000"/>
                </a:solidFill>
                <a:latin typeface="Times New Roman"/>
              </a:rPr>
              <a:t>Collection accounts for</a:t>
            </a:r>
            <a:endParaRPr/>
          </a:p>
          <a:p>
            <a:pPr>
              <a:lnSpc>
                <a:spcPct val="100000"/>
              </a:lnSpc>
            </a:pPr>
            <a:r>
              <a:rPr lang="en-IN" sz="4800">
                <a:solidFill>
                  <a:srgbClr val="000000"/>
                </a:solidFill>
                <a:latin typeface="Times New Roman"/>
              </a:rPr>
              <a:t>70% of a SW budget!</a:t>
            </a:r>
            <a:endParaRPr/>
          </a:p>
        </p:txBody>
      </p:sp>
      <p:pic>
        <p:nvPicPr>
          <p:cNvPr id="743" name="Picture 4"/>
          <p:cNvPicPr/>
          <p:nvPr/>
        </p:nvPicPr>
        <p:blipFill>
          <a:blip r:embed="rId2"/>
          <a:stretch>
            <a:fillRect/>
          </a:stretch>
        </p:blipFill>
        <p:spPr>
          <a:xfrm>
            <a:off x="4343400" y="3962520"/>
            <a:ext cx="2971440" cy="228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Types of Waste Collection Systems</a:t>
            </a:r>
            <a:endParaRPr/>
          </a:p>
        </p:txBody>
      </p:sp>
      <p:sp>
        <p:nvSpPr>
          <p:cNvPr id="745" name="TextShape 2"/>
          <p:cNvSpPr txBox="1"/>
          <p:nvPr/>
        </p:nvSpPr>
        <p:spPr>
          <a:xfrm>
            <a:off x="1295280" y="1981080"/>
            <a:ext cx="7772040" cy="4114440"/>
          </a:xfrm>
          <a:prstGeom prst="rect">
            <a:avLst/>
          </a:prstGeom>
        </p:spPr>
        <p:txBody>
          <a:bodyPr/>
          <a:lstStyle/>
          <a:p>
            <a:pPr>
              <a:lnSpc>
                <a:spcPct val="100000"/>
              </a:lnSpc>
              <a:buFont typeface="Wingdings" charset="2"/>
              <a:buChar char=""/>
            </a:pPr>
            <a:r>
              <a:rPr lang="en-US" sz="3200">
                <a:solidFill>
                  <a:srgbClr val="000000"/>
                </a:solidFill>
                <a:latin typeface="Tahoma"/>
              </a:rPr>
              <a:t>Refuse Collection Systems (residential)</a:t>
            </a:r>
            <a:endParaRPr/>
          </a:p>
          <a:p>
            <a:pPr>
              <a:lnSpc>
                <a:spcPct val="100000"/>
              </a:lnSpc>
              <a:buFont typeface="Wingdings" charset="2"/>
              <a:buChar char=""/>
            </a:pPr>
            <a:r>
              <a:rPr lang="en-US" sz="3200">
                <a:solidFill>
                  <a:srgbClr val="000000"/>
                </a:solidFill>
                <a:latin typeface="Tahoma"/>
              </a:rPr>
              <a:t>Commercial Waste Collection </a:t>
            </a:r>
            <a:endParaRPr/>
          </a:p>
          <a:p>
            <a:pPr>
              <a:lnSpc>
                <a:spcPct val="100000"/>
              </a:lnSpc>
              <a:buFont typeface="Wingdings" charset="2"/>
              <a:buChar char=""/>
            </a:pPr>
            <a:r>
              <a:rPr lang="en-US" sz="3200">
                <a:solidFill>
                  <a:srgbClr val="000000"/>
                </a:solidFill>
                <a:latin typeface="Tahoma"/>
              </a:rPr>
              <a:t>Recyclable Material Collection </a:t>
            </a:r>
            <a:endParaRPr/>
          </a:p>
          <a:p>
            <a:pPr>
              <a:lnSpc>
                <a:spcPct val="100000"/>
              </a:lnSpc>
            </a:pPr>
            <a:endParaRPr/>
          </a:p>
          <a:p>
            <a:pPr>
              <a:lnSpc>
                <a:spcPct val="100000"/>
              </a:lnSpc>
              <a:buFont typeface="Wingdings" charset="2"/>
              <a:buChar char=""/>
            </a:pPr>
            <a:r>
              <a:rPr lang="en-US" sz="3200">
                <a:solidFill>
                  <a:srgbClr val="000000"/>
                </a:solidFill>
                <a:latin typeface="Tahoma"/>
              </a:rPr>
              <a:t>179,000 trucks in the US (most diesel powered)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Refuse Collection (Residential)</a:t>
            </a:r>
            <a:endParaRPr/>
          </a:p>
        </p:txBody>
      </p:sp>
      <p:sp>
        <p:nvSpPr>
          <p:cNvPr id="747" name="TextShape 2"/>
          <p:cNvSpPr txBox="1"/>
          <p:nvPr/>
        </p:nvSpPr>
        <p:spPr>
          <a:xfrm>
            <a:off x="1295280" y="1981080"/>
            <a:ext cx="7772040" cy="4114440"/>
          </a:xfrm>
          <a:prstGeom prst="rect">
            <a:avLst/>
          </a:prstGeom>
        </p:spPr>
        <p:txBody>
          <a:bodyPr/>
          <a:lstStyle/>
          <a:p>
            <a:pPr>
              <a:lnSpc>
                <a:spcPct val="100000"/>
              </a:lnSpc>
              <a:buFont typeface="Wingdings" charset="2"/>
              <a:buChar char=""/>
            </a:pPr>
            <a:r>
              <a:rPr lang="en-US" sz="3200">
                <a:solidFill>
                  <a:srgbClr val="000000"/>
                </a:solidFill>
                <a:latin typeface="Tahoma"/>
              </a:rPr>
              <a:t>Stationary container emptied into truck</a:t>
            </a:r>
            <a:endParaRPr/>
          </a:p>
          <a:p>
            <a:pPr lvl="1">
              <a:lnSpc>
                <a:spcPct val="100000"/>
              </a:lnSpc>
              <a:buFont typeface="StarSymbol"/>
              <a:buChar char=""/>
            </a:pPr>
            <a:r>
              <a:rPr lang="en-US" sz="2800">
                <a:solidFill>
                  <a:srgbClr val="000000"/>
                </a:solidFill>
                <a:latin typeface="Tahoma"/>
              </a:rPr>
              <a:t>Manually</a:t>
            </a:r>
            <a:endParaRPr/>
          </a:p>
          <a:p>
            <a:pPr lvl="2">
              <a:lnSpc>
                <a:spcPct val="100000"/>
              </a:lnSpc>
              <a:buFont typeface="StarSymbol"/>
              <a:buChar char=""/>
            </a:pPr>
            <a:r>
              <a:rPr lang="en-US" sz="2400">
                <a:solidFill>
                  <a:srgbClr val="000000"/>
                </a:solidFill>
                <a:latin typeface="Tahoma"/>
              </a:rPr>
              <a:t>High injury rates (heavy containers, broken glass/sharp objects)</a:t>
            </a:r>
            <a:endParaRPr/>
          </a:p>
          <a:p>
            <a:pPr lvl="2">
              <a:lnSpc>
                <a:spcPct val="100000"/>
              </a:lnSpc>
              <a:buFont typeface="StarSymbol"/>
              <a:buChar char=""/>
            </a:pPr>
            <a:r>
              <a:rPr lang="en-US" sz="2400">
                <a:solidFill>
                  <a:srgbClr val="000000"/>
                </a:solidFill>
                <a:latin typeface="Tahoma"/>
              </a:rPr>
              <a:t>Temporary containers that fall apart</a:t>
            </a:r>
            <a:endParaRPr/>
          </a:p>
          <a:p>
            <a:pPr lvl="1">
              <a:lnSpc>
                <a:spcPct val="100000"/>
              </a:lnSpc>
              <a:buFont typeface="StarSymbol"/>
              <a:buChar char=""/>
            </a:pPr>
            <a:r>
              <a:rPr lang="en-US" sz="2800">
                <a:solidFill>
                  <a:srgbClr val="000000"/>
                </a:solidFill>
                <a:latin typeface="Tahoma"/>
              </a:rPr>
              <a:t>Automatic</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Rear Loading Compactor</a:t>
            </a:r>
            <a:endParaRPr/>
          </a:p>
        </p:txBody>
      </p:sp>
      <p:sp>
        <p:nvSpPr>
          <p:cNvPr id="749" name="TextShape 2"/>
          <p:cNvSpPr txBox="1"/>
          <p:nvPr/>
        </p:nvSpPr>
        <p:spPr>
          <a:xfrm>
            <a:off x="1295280" y="1981080"/>
            <a:ext cx="7772040" cy="4114440"/>
          </a:xfrm>
          <a:prstGeom prst="rect">
            <a:avLst/>
          </a:prstGeom>
        </p:spPr>
        <p:txBody>
          <a:bodyPr/>
          <a:lstStyle/>
          <a:p>
            <a:pPr>
              <a:lnSpc>
                <a:spcPct val="100000"/>
              </a:lnSpc>
            </a:pPr>
            <a:r>
              <a:rPr lang="en-US" sz="3200">
                <a:solidFill>
                  <a:srgbClr val="000000"/>
                </a:solidFill>
                <a:latin typeface="Verdana"/>
              </a:rPr>
              <a:t> </a:t>
            </a:r>
            <a:endParaRPr/>
          </a:p>
        </p:txBody>
      </p:sp>
      <p:pic>
        <p:nvPicPr>
          <p:cNvPr id="750" name="Picture 7"/>
          <p:cNvPicPr/>
          <p:nvPr/>
        </p:nvPicPr>
        <p:blipFill>
          <a:blip r:embed="rId2"/>
          <a:stretch>
            <a:fillRect/>
          </a:stretch>
        </p:blipFill>
        <p:spPr>
          <a:xfrm>
            <a:off x="1600200" y="1905120"/>
            <a:ext cx="6324120" cy="4079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CustomShape 1"/>
          <p:cNvSpPr/>
          <p:nvPr/>
        </p:nvSpPr>
        <p:spPr>
          <a:xfrm>
            <a:off x="1295280" y="851400"/>
            <a:ext cx="5562360" cy="4788360"/>
          </a:xfrm>
          <a:prstGeom prst="rect">
            <a:avLst/>
          </a:prstGeom>
          <a:noFill/>
          <a:ln>
            <a:noFill/>
          </a:ln>
        </p:spPr>
        <p:txBody>
          <a:bodyPr lIns="90000" tIns="45000" rIns="90000" bIns="45000"/>
          <a:lstStyle/>
          <a:p>
            <a:pPr algn="just">
              <a:lnSpc>
                <a:spcPct val="115000"/>
              </a:lnSpc>
            </a:pPr>
            <a:r>
              <a:rPr lang="en-IN" b="1">
                <a:solidFill>
                  <a:srgbClr val="000000"/>
                </a:solidFill>
                <a:latin typeface="Times New Roman"/>
                <a:ea typeface="Times New Roman"/>
              </a:rPr>
              <a:t>Program Specific Outcomes</a:t>
            </a:r>
            <a:endParaRPr/>
          </a:p>
          <a:p>
            <a:pPr algn="just">
              <a:lnSpc>
                <a:spcPct val="115000"/>
              </a:lnSpc>
            </a:pPr>
            <a:r>
              <a:rPr lang="en-IN" b="1">
                <a:solidFill>
                  <a:srgbClr val="000000"/>
                </a:solidFill>
                <a:latin typeface="Times New Roman"/>
                <a:ea typeface="Times New Roman"/>
              </a:rPr>
              <a:t>PSO 1: </a:t>
            </a:r>
            <a:endParaRPr/>
          </a:p>
          <a:p>
            <a:pPr algn="just">
              <a:lnSpc>
                <a:spcPct val="115000"/>
              </a:lnSpc>
            </a:pPr>
            <a:r>
              <a:rPr lang="en-IN">
                <a:solidFill>
                  <a:srgbClr val="000000"/>
                </a:solidFill>
                <a:latin typeface="Times New Roman"/>
                <a:ea typeface="Times New Roman"/>
              </a:rPr>
              <a:t>Basic knowledge: A demonstrates to apply knowledge of basic mathematics, science and engineering to solve the engineering problems.</a:t>
            </a:r>
            <a:endParaRPr/>
          </a:p>
          <a:p>
            <a:pPr algn="just">
              <a:lnSpc>
                <a:spcPct val="115000"/>
              </a:lnSpc>
            </a:pPr>
            <a:r>
              <a:rPr lang="en-IN" b="1">
                <a:solidFill>
                  <a:srgbClr val="000000"/>
                </a:solidFill>
                <a:latin typeface="Times New Roman"/>
                <a:ea typeface="Times New Roman"/>
              </a:rPr>
              <a:t>PSO 2:</a:t>
            </a:r>
            <a:endParaRPr/>
          </a:p>
          <a:p>
            <a:pPr algn="just">
              <a:lnSpc>
                <a:spcPct val="115000"/>
              </a:lnSpc>
            </a:pPr>
            <a:r>
              <a:rPr lang="en-IN">
                <a:solidFill>
                  <a:srgbClr val="000000"/>
                </a:solidFill>
                <a:latin typeface="Times New Roman"/>
                <a:ea typeface="Times New Roman"/>
              </a:rPr>
              <a:t>Discipline knowledge: A demonstrates to apply discipline - specific knowledge to solve core and/or applied engineering problems.</a:t>
            </a:r>
            <a:endParaRPr/>
          </a:p>
          <a:p>
            <a:pPr algn="just">
              <a:lnSpc>
                <a:spcPct val="115000"/>
              </a:lnSpc>
            </a:pPr>
            <a:r>
              <a:rPr lang="en-IN" b="1">
                <a:solidFill>
                  <a:srgbClr val="000000"/>
                </a:solidFill>
                <a:latin typeface="Times New Roman"/>
                <a:ea typeface="Times New Roman"/>
              </a:rPr>
              <a:t>PSO 3:</a:t>
            </a:r>
            <a:endParaRPr/>
          </a:p>
          <a:p>
            <a:pPr>
              <a:lnSpc>
                <a:spcPct val="100000"/>
              </a:lnSpc>
            </a:pPr>
            <a:r>
              <a:rPr lang="en-IN">
                <a:solidFill>
                  <a:srgbClr val="000000"/>
                </a:solidFill>
                <a:latin typeface="Times New Roman"/>
                <a:ea typeface="Times New Roman"/>
              </a:rPr>
              <a:t>Experiments and practice: A demonstrates to plan and perform experiments and practices and to use the results to solve engineering problems.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Rear Loading Compactor</a:t>
            </a:r>
            <a:endParaRPr/>
          </a:p>
        </p:txBody>
      </p:sp>
      <p:sp>
        <p:nvSpPr>
          <p:cNvPr id="752" name="TextShape 2"/>
          <p:cNvSpPr txBox="1"/>
          <p:nvPr/>
        </p:nvSpPr>
        <p:spPr>
          <a:xfrm>
            <a:off x="1295280" y="1981080"/>
            <a:ext cx="7772040" cy="4114440"/>
          </a:xfrm>
          <a:prstGeom prst="rect">
            <a:avLst/>
          </a:prstGeom>
        </p:spPr>
        <p:txBody>
          <a:bodyPr/>
          <a:lstStyle/>
          <a:p>
            <a:pPr>
              <a:lnSpc>
                <a:spcPct val="100000"/>
              </a:lnSpc>
            </a:pPr>
            <a:r>
              <a:rPr lang="en-US" sz="3200">
                <a:solidFill>
                  <a:srgbClr val="000000"/>
                </a:solidFill>
                <a:latin typeface="Verdana"/>
              </a:rPr>
              <a:t> </a:t>
            </a:r>
            <a:endParaRPr/>
          </a:p>
        </p:txBody>
      </p:sp>
      <p:pic>
        <p:nvPicPr>
          <p:cNvPr id="753" name="Picture 7"/>
          <p:cNvPicPr/>
          <p:nvPr/>
        </p:nvPicPr>
        <p:blipFill>
          <a:blip r:embed="rId2"/>
          <a:stretch>
            <a:fillRect/>
          </a:stretch>
        </p:blipFill>
        <p:spPr>
          <a:xfrm>
            <a:off x="1600200" y="1905120"/>
            <a:ext cx="6324120" cy="4079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Maintenance Costs</a:t>
            </a:r>
            <a:endParaRPr/>
          </a:p>
        </p:txBody>
      </p:sp>
      <p:graphicFrame>
        <p:nvGraphicFramePr>
          <p:cNvPr id="755" name="Table 2"/>
          <p:cNvGraphicFramePr/>
          <p:nvPr/>
        </p:nvGraphicFramePr>
        <p:xfrm>
          <a:off x="1295280" y="1981080"/>
          <a:ext cx="7238520" cy="2971440"/>
        </p:xfrm>
        <a:graphic>
          <a:graphicData uri="http://schemas.openxmlformats.org/drawingml/2006/table">
            <a:tbl>
              <a:tblPr/>
              <a:tblGrid>
                <a:gridCol w="3276360"/>
                <a:gridCol w="3962160"/>
              </a:tblGrid>
              <a:tr h="744480">
                <a:tc>
                  <a:txBody>
                    <a:bodyPr/>
                    <a:lstStyle/>
                    <a:p>
                      <a:pPr algn="ctr">
                        <a:lnSpc>
                          <a:spcPct val="100000"/>
                        </a:lnSpc>
                      </a:pPr>
                      <a:r>
                        <a:rPr lang="en-IN" sz="2400" b="1">
                          <a:solidFill>
                            <a:srgbClr val="000000"/>
                          </a:solidFill>
                          <a:latin typeface="Times New Roman"/>
                          <a:ea typeface="바탕"/>
                        </a:rPr>
                        <a:t>Collection Method</a:t>
                      </a:r>
                      <a:endParaRPr/>
                    </a:p>
                  </a:txBody>
                  <a:tcPr/>
                </a:tc>
                <a:tc>
                  <a:txBody>
                    <a:bodyPr/>
                    <a:lstStyle/>
                    <a:p>
                      <a:pPr algn="ctr">
                        <a:lnSpc>
                          <a:spcPct val="100000"/>
                        </a:lnSpc>
                      </a:pPr>
                      <a:r>
                        <a:rPr lang="en-IN" sz="2400" b="1">
                          <a:solidFill>
                            <a:srgbClr val="000000"/>
                          </a:solidFill>
                          <a:latin typeface="Times New Roman"/>
                          <a:ea typeface="바탕"/>
                        </a:rPr>
                        <a:t>Annual Maintenance Cost, $</a:t>
                      </a:r>
                      <a:endParaRPr/>
                    </a:p>
                  </a:txBody>
                  <a:tcPr/>
                </a:tc>
              </a:tr>
              <a:tr h="741240">
                <a:tc>
                  <a:txBody>
                    <a:bodyPr/>
                    <a:lstStyle/>
                    <a:p>
                      <a:pPr>
                        <a:lnSpc>
                          <a:spcPct val="100000"/>
                        </a:lnSpc>
                      </a:pPr>
                      <a:r>
                        <a:rPr lang="en-IN" sz="2400">
                          <a:solidFill>
                            <a:srgbClr val="000000"/>
                          </a:solidFill>
                          <a:latin typeface="Times New Roman"/>
                          <a:ea typeface="바탕"/>
                        </a:rPr>
                        <a:t>Automated</a:t>
                      </a:r>
                      <a:endParaRPr/>
                    </a:p>
                  </a:txBody>
                  <a:tcPr/>
                </a:tc>
                <a:tc>
                  <a:txBody>
                    <a:bodyPr/>
                    <a:lstStyle/>
                    <a:p>
                      <a:pPr>
                        <a:lnSpc>
                          <a:spcPct val="100000"/>
                        </a:lnSpc>
                      </a:pPr>
                      <a:r>
                        <a:rPr lang="en-IN" sz="2400">
                          <a:solidFill>
                            <a:srgbClr val="000000"/>
                          </a:solidFill>
                          <a:latin typeface="Times New Roman"/>
                          <a:ea typeface="바탕"/>
                        </a:rPr>
                        <a:t>35,000</a:t>
                      </a:r>
                      <a:endParaRPr/>
                    </a:p>
                  </a:txBody>
                  <a:tcPr/>
                </a:tc>
              </a:tr>
              <a:tr h="742680">
                <a:tc>
                  <a:txBody>
                    <a:bodyPr/>
                    <a:lstStyle/>
                    <a:p>
                      <a:pPr>
                        <a:lnSpc>
                          <a:spcPct val="100000"/>
                        </a:lnSpc>
                      </a:pPr>
                      <a:r>
                        <a:rPr lang="en-IN" sz="2400">
                          <a:solidFill>
                            <a:srgbClr val="000000"/>
                          </a:solidFill>
                          <a:latin typeface="Times New Roman"/>
                          <a:ea typeface="바탕"/>
                        </a:rPr>
                        <a:t>Semi-automated</a:t>
                      </a:r>
                      <a:endParaRPr/>
                    </a:p>
                  </a:txBody>
                  <a:tcPr/>
                </a:tc>
                <a:tc>
                  <a:txBody>
                    <a:bodyPr/>
                    <a:lstStyle/>
                    <a:p>
                      <a:pPr>
                        <a:lnSpc>
                          <a:spcPct val="100000"/>
                        </a:lnSpc>
                      </a:pPr>
                      <a:r>
                        <a:rPr lang="en-IN" sz="2400">
                          <a:solidFill>
                            <a:srgbClr val="000000"/>
                          </a:solidFill>
                          <a:latin typeface="Times New Roman"/>
                          <a:ea typeface="바탕"/>
                        </a:rPr>
                        <a:t>15,000</a:t>
                      </a:r>
                      <a:endParaRPr/>
                    </a:p>
                  </a:txBody>
                  <a:tcPr/>
                </a:tc>
              </a:tr>
              <a:tr h="743040">
                <a:tc>
                  <a:txBody>
                    <a:bodyPr/>
                    <a:lstStyle/>
                    <a:p>
                      <a:pPr>
                        <a:lnSpc>
                          <a:spcPct val="100000"/>
                        </a:lnSpc>
                      </a:pPr>
                      <a:r>
                        <a:rPr lang="en-IN" sz="2400">
                          <a:solidFill>
                            <a:srgbClr val="000000"/>
                          </a:solidFill>
                          <a:latin typeface="Times New Roman"/>
                          <a:ea typeface="바탕"/>
                        </a:rPr>
                        <a:t>Manual</a:t>
                      </a:r>
                      <a:endParaRPr/>
                    </a:p>
                  </a:txBody>
                  <a:tcPr/>
                </a:tc>
                <a:tc>
                  <a:txBody>
                    <a:bodyPr/>
                    <a:lstStyle/>
                    <a:p>
                      <a:pPr>
                        <a:lnSpc>
                          <a:spcPct val="100000"/>
                        </a:lnSpc>
                      </a:pPr>
                      <a:r>
                        <a:rPr lang="en-IN" sz="2400">
                          <a:solidFill>
                            <a:srgbClr val="000000"/>
                          </a:solidFill>
                          <a:latin typeface="Times New Roman"/>
                          <a:ea typeface="바탕"/>
                        </a:rPr>
                        <a:t>8,000</a:t>
                      </a:r>
                      <a:endParaRPr/>
                    </a:p>
                  </a:txBody>
                  <a:tcPr/>
                </a:tc>
              </a:tr>
            </a:tbl>
          </a:graphicData>
        </a:graphic>
      </p:graphicFrame>
      <p:sp>
        <p:nvSpPr>
          <p:cNvPr id="756" name="CustomShape 3"/>
          <p:cNvSpPr/>
          <p:nvPr/>
        </p:nvSpPr>
        <p:spPr>
          <a:xfrm>
            <a:off x="1508040" y="5451480"/>
            <a:ext cx="183960" cy="456840"/>
          </a:xfrm>
          <a:prstGeom prst="rect">
            <a:avLst/>
          </a:prstGeom>
          <a:noFill/>
          <a:ln>
            <a:noFill/>
          </a:ln>
        </p:spPr>
      </p:sp>
      <p:sp>
        <p:nvSpPr>
          <p:cNvPr id="757" name="CustomShape 4"/>
          <p:cNvSpPr/>
          <p:nvPr/>
        </p:nvSpPr>
        <p:spPr>
          <a:xfrm>
            <a:off x="1447920" y="5562720"/>
            <a:ext cx="6400440" cy="577080"/>
          </a:xfrm>
          <a:prstGeom prst="rect">
            <a:avLst/>
          </a:prstGeom>
          <a:noFill/>
          <a:ln>
            <a:noFill/>
          </a:ln>
        </p:spPr>
        <p:txBody>
          <a:bodyPr lIns="90000" tIns="45000" rIns="90000" bIns="45000"/>
          <a:lstStyle/>
          <a:p>
            <a:pPr>
              <a:lnSpc>
                <a:spcPct val="100000"/>
              </a:lnSpc>
            </a:pPr>
            <a:r>
              <a:rPr lang="en-IN" sz="1600">
                <a:solidFill>
                  <a:srgbClr val="000000"/>
                </a:solidFill>
                <a:latin typeface="Times New Roman"/>
              </a:rPr>
              <a:t>Source:  O’Brien, J. K. “The Benchmarking of Residential Solid Waste Collection Services, </a:t>
            </a:r>
            <a:r>
              <a:rPr lang="en-IN" sz="1600" i="1">
                <a:solidFill>
                  <a:srgbClr val="000000"/>
                </a:solidFill>
                <a:latin typeface="Times New Roman"/>
              </a:rPr>
              <a:t>MSW Management</a:t>
            </a:r>
            <a:r>
              <a:rPr lang="en-IN" sz="1600">
                <a:solidFill>
                  <a:srgbClr val="000000"/>
                </a:solidFill>
                <a:latin typeface="Times New Roman"/>
              </a:rPr>
              <a:t>, Sept/Oct 2007, pp 12 – 24.</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Front Loading Compactor</a:t>
            </a:r>
            <a:endParaRPr/>
          </a:p>
        </p:txBody>
      </p:sp>
      <p:pic>
        <p:nvPicPr>
          <p:cNvPr id="759" name="Picture 5"/>
          <p:cNvPicPr/>
          <p:nvPr/>
        </p:nvPicPr>
        <p:blipFill>
          <a:blip r:embed="rId2"/>
          <a:stretch>
            <a:fillRect/>
          </a:stretch>
        </p:blipFill>
        <p:spPr>
          <a:xfrm>
            <a:off x="533520" y="1981080"/>
            <a:ext cx="4495320" cy="3011040"/>
          </a:xfrm>
          <a:prstGeom prst="rect">
            <a:avLst/>
          </a:prstGeom>
          <a:ln>
            <a:noFill/>
          </a:ln>
        </p:spPr>
      </p:pic>
      <p:pic>
        <p:nvPicPr>
          <p:cNvPr id="760" name="Picture 6"/>
          <p:cNvPicPr/>
          <p:nvPr/>
        </p:nvPicPr>
        <p:blipFill>
          <a:blip r:embed="rId3"/>
          <a:stretch>
            <a:fillRect/>
          </a:stretch>
        </p:blipFill>
        <p:spPr>
          <a:xfrm>
            <a:off x="4038480" y="3276720"/>
            <a:ext cx="4190760" cy="3063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Recycling Hauler</a:t>
            </a:r>
            <a:endParaRPr/>
          </a:p>
        </p:txBody>
      </p:sp>
      <p:sp>
        <p:nvSpPr>
          <p:cNvPr id="762" name="CustomShape 2"/>
          <p:cNvSpPr/>
          <p:nvPr/>
        </p:nvSpPr>
        <p:spPr>
          <a:xfrm>
            <a:off x="1450800" y="2835360"/>
            <a:ext cx="5657400" cy="1080"/>
          </a:xfrm>
          <a:prstGeom prst="rect">
            <a:avLst/>
          </a:prstGeom>
          <a:noFill/>
          <a:ln>
            <a:noFill/>
          </a:ln>
        </p:spPr>
      </p:sp>
      <p:sp>
        <p:nvSpPr>
          <p:cNvPr id="763" name="CustomShape 3"/>
          <p:cNvSpPr/>
          <p:nvPr/>
        </p:nvSpPr>
        <p:spPr>
          <a:xfrm>
            <a:off x="1450800" y="2835360"/>
            <a:ext cx="6241680" cy="1188720"/>
          </a:xfrm>
          <a:prstGeom prst="rect">
            <a:avLst/>
          </a:prstGeom>
          <a:noFill/>
          <a:ln>
            <a:noFill/>
          </a:ln>
        </p:spPr>
        <p:txBody>
          <a:bodyPr lIns="90000" tIns="45000" rIns="90000" bIns="45000"/>
          <a:lstStyle/>
          <a:p>
            <a:pPr>
              <a:lnSpc>
                <a:spcPct val="100000"/>
              </a:lnSpc>
            </a:pPr>
            <a:r>
              <a:rPr lang="en-IN" sz="2400" u="sng">
                <a:solidFill>
                  <a:srgbClr val="4D4D4D"/>
                </a:solidFill>
                <a:latin typeface="Times New Roman"/>
              </a:rPr>
              <a:t>  </a:t>
            </a:r>
            <a:r>
              <a:rPr lang="en-IN" sz="7200">
                <a:solidFill>
                  <a:srgbClr val="000000"/>
                </a:solidFill>
                <a:latin typeface="Times New Roman"/>
              </a:rPr>
              <a:t> </a:t>
            </a:r>
            <a:r>
              <a:rPr lang="en-IN" sz="2400">
                <a:solidFill>
                  <a:srgbClr val="000000"/>
                </a:solidFill>
                <a:latin typeface="Times New Roman"/>
              </a:rPr>
              <a:t>                     </a:t>
            </a:r>
            <a:endParaRPr/>
          </a:p>
        </p:txBody>
      </p:sp>
      <p:pic>
        <p:nvPicPr>
          <p:cNvPr id="764" name="Picture 23"/>
          <p:cNvPicPr/>
          <p:nvPr/>
        </p:nvPicPr>
        <p:blipFill>
          <a:blip r:embed="rId2"/>
          <a:stretch>
            <a:fillRect/>
          </a:stretch>
        </p:blipFill>
        <p:spPr>
          <a:xfrm>
            <a:off x="0" y="1752480"/>
            <a:ext cx="5852880" cy="3909600"/>
          </a:xfrm>
          <a:prstGeom prst="rect">
            <a:avLst/>
          </a:prstGeom>
          <a:ln>
            <a:noFill/>
          </a:ln>
        </p:spPr>
      </p:pic>
      <p:sp>
        <p:nvSpPr>
          <p:cNvPr id="765" name="CustomShape 4"/>
          <p:cNvSpPr/>
          <p:nvPr/>
        </p:nvSpPr>
        <p:spPr>
          <a:xfrm>
            <a:off x="0" y="2720880"/>
            <a:ext cx="18287640" cy="360"/>
          </a:xfrm>
          <a:prstGeom prst="rect">
            <a:avLst/>
          </a:prstGeom>
          <a:solidFill>
            <a:srgbClr val="FFFFFF"/>
          </a:solidFill>
          <a:ln>
            <a:noFill/>
          </a:ln>
        </p:spPr>
      </p:sp>
      <p:sp>
        <p:nvSpPr>
          <p:cNvPr id="766" name="CustomShape 5"/>
          <p:cNvSpPr/>
          <p:nvPr/>
        </p:nvSpPr>
        <p:spPr>
          <a:xfrm>
            <a:off x="0" y="2720880"/>
            <a:ext cx="18287640" cy="360"/>
          </a:xfrm>
          <a:prstGeom prst="rect">
            <a:avLst/>
          </a:prstGeom>
          <a:solidFill>
            <a:srgbClr val="FFFFFF"/>
          </a:solidFill>
          <a:ln>
            <a:noFill/>
          </a:ln>
        </p:spPr>
      </p:sp>
      <p:pic>
        <p:nvPicPr>
          <p:cNvPr id="767" name="Picture 28"/>
          <p:cNvPicPr/>
          <p:nvPr/>
        </p:nvPicPr>
        <p:blipFill>
          <a:blip r:embed="rId3"/>
          <a:stretch>
            <a:fillRect/>
          </a:stretch>
        </p:blipFill>
        <p:spPr>
          <a:xfrm>
            <a:off x="5334120" y="3048120"/>
            <a:ext cx="3809520" cy="3809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Vacuum Collection</a:t>
            </a:r>
            <a:endParaRPr/>
          </a:p>
        </p:txBody>
      </p:sp>
      <p:pic>
        <p:nvPicPr>
          <p:cNvPr id="769" name="Picture 3"/>
          <p:cNvPicPr/>
          <p:nvPr/>
        </p:nvPicPr>
        <p:blipFill>
          <a:blip r:embed="rId2"/>
          <a:stretch>
            <a:fillRect/>
          </a:stretch>
        </p:blipFill>
        <p:spPr>
          <a:xfrm>
            <a:off x="457200" y="1523880"/>
            <a:ext cx="4723920" cy="4723920"/>
          </a:xfrm>
          <a:prstGeom prst="rect">
            <a:avLst/>
          </a:prstGeom>
          <a:ln>
            <a:noFill/>
          </a:ln>
        </p:spPr>
      </p:pic>
      <p:pic>
        <p:nvPicPr>
          <p:cNvPr id="770" name="Picture 5"/>
          <p:cNvPicPr/>
          <p:nvPr/>
        </p:nvPicPr>
        <p:blipFill>
          <a:blip r:embed="rId3"/>
          <a:stretch>
            <a:fillRect/>
          </a:stretch>
        </p:blipFill>
        <p:spPr>
          <a:xfrm>
            <a:off x="4495680" y="3621240"/>
            <a:ext cx="4269960" cy="2596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TextShape 1"/>
          <p:cNvSpPr txBox="1"/>
          <p:nvPr/>
        </p:nvSpPr>
        <p:spPr>
          <a:xfrm>
            <a:off x="1295280" y="609480"/>
            <a:ext cx="7772040" cy="1142640"/>
          </a:xfrm>
          <a:prstGeom prst="rect">
            <a:avLst/>
          </a:prstGeom>
        </p:spPr>
        <p:txBody>
          <a:bodyPr anchor="ctr"/>
          <a:lstStyle/>
          <a:p>
            <a:pPr>
              <a:lnSpc>
                <a:spcPct val="100000"/>
              </a:lnSpc>
            </a:pPr>
            <a:r>
              <a:rPr lang="en-US" sz="4400">
                <a:solidFill>
                  <a:srgbClr val="000000"/>
                </a:solidFill>
                <a:latin typeface="Tahoma"/>
              </a:rPr>
              <a:t>Split Body Rear Loader</a:t>
            </a:r>
            <a:endParaRPr/>
          </a:p>
        </p:txBody>
      </p:sp>
      <p:pic>
        <p:nvPicPr>
          <p:cNvPr id="772" name="Picture 4"/>
          <p:cNvPicPr/>
          <p:nvPr/>
        </p:nvPicPr>
        <p:blipFill>
          <a:blip r:embed="rId2"/>
          <a:stretch>
            <a:fillRect/>
          </a:stretch>
        </p:blipFill>
        <p:spPr>
          <a:xfrm>
            <a:off x="1447920" y="1905120"/>
            <a:ext cx="6835320" cy="4503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CustomShape 1"/>
          <p:cNvSpPr/>
          <p:nvPr/>
        </p:nvSpPr>
        <p:spPr>
          <a:xfrm>
            <a:off x="838080" y="533520"/>
            <a:ext cx="7543440" cy="5210280"/>
          </a:xfrm>
          <a:prstGeom prst="rect">
            <a:avLst/>
          </a:prstGeom>
          <a:noFill/>
          <a:ln>
            <a:noFill/>
          </a:ln>
        </p:spPr>
        <p:txBody>
          <a:bodyPr lIns="90000" tIns="45000" rIns="90000" bIns="45000"/>
          <a:lstStyle/>
          <a:p>
            <a:pPr>
              <a:lnSpc>
                <a:spcPct val="100000"/>
              </a:lnSpc>
            </a:pPr>
            <a:r>
              <a:rPr lang="en-IN" sz="2400" b="1">
                <a:solidFill>
                  <a:srgbClr val="000000"/>
                </a:solidFill>
                <a:latin typeface="Times New Roman"/>
                <a:ea typeface="Times New Roman"/>
              </a:rPr>
              <a:t>Transfer station: meaning necessity, location</a:t>
            </a:r>
            <a:endParaRPr/>
          </a:p>
          <a:p>
            <a:pPr>
              <a:lnSpc>
                <a:spcPct val="100000"/>
              </a:lnSpc>
            </a:pPr>
            <a:endParaRPr/>
          </a:p>
          <a:p>
            <a:pPr>
              <a:lnSpc>
                <a:spcPct val="100000"/>
              </a:lnSpc>
            </a:pPr>
            <a:r>
              <a:rPr lang="en-IN" sz="2400" b="1">
                <a:solidFill>
                  <a:srgbClr val="000000"/>
                </a:solidFill>
                <a:latin typeface="Times New Roman"/>
                <a:ea typeface="Times New Roman"/>
              </a:rPr>
              <a:t>These are open or closed structures built by local authority at various locations in city and waste collected by hauling vehicle's is initially transferred to these locations </a:t>
            </a:r>
            <a:endParaRPr/>
          </a:p>
          <a:p>
            <a:pPr>
              <a:lnSpc>
                <a:spcPct val="100000"/>
              </a:lnSpc>
            </a:pPr>
            <a:r>
              <a:rPr lang="en-IN" sz="2400" b="1">
                <a:solidFill>
                  <a:srgbClr val="000000"/>
                </a:solidFill>
                <a:latin typeface="Times New Roman"/>
                <a:ea typeface="Times New Roman"/>
              </a:rPr>
              <a:t>A transfer station is a building site for the temporary deposition of waste. Transfer stations are often used as places where local waste collection vehicles will deposit their load prior to loading into larger vehicles.</a:t>
            </a:r>
            <a:endParaRPr/>
          </a:p>
          <a:p>
            <a:pPr>
              <a:lnSpc>
                <a:spcPct val="100000"/>
              </a:lnSpc>
            </a:pPr>
            <a:r>
              <a:rPr lang="en-IN" sz="2400" b="1">
                <a:solidFill>
                  <a:srgbClr val="000000"/>
                </a:solidFill>
                <a:latin typeface="Calibri"/>
                <a:ea typeface="Times New Roman"/>
              </a:rPr>
              <a:t>These larger vehicles will transport the waste to the disposal site either in an incinerator,landfill,or hazardous waste faculty, or for recycling.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CustomShape 1"/>
          <p:cNvSpPr/>
          <p:nvPr/>
        </p:nvSpPr>
        <p:spPr>
          <a:xfrm>
            <a:off x="914400" y="457200"/>
            <a:ext cx="7543440" cy="3656520"/>
          </a:xfrm>
          <a:prstGeom prst="rect">
            <a:avLst/>
          </a:prstGeom>
          <a:noFill/>
          <a:ln>
            <a:noFill/>
          </a:ln>
        </p:spPr>
        <p:txBody>
          <a:bodyPr lIns="90000" tIns="45000" rIns="90000" bIns="45000"/>
          <a:lstStyle/>
          <a:p>
            <a:pPr>
              <a:lnSpc>
                <a:spcPct val="100000"/>
              </a:lnSpc>
            </a:pPr>
            <a:r>
              <a:rPr lang="en-IN" sz="2400" b="1">
                <a:solidFill>
                  <a:srgbClr val="000000"/>
                </a:solidFill>
                <a:latin typeface="Times New Roman"/>
                <a:ea typeface="Times New Roman"/>
              </a:rPr>
              <a:t>Transfer station: necessity  :--</a:t>
            </a:r>
            <a:endParaRPr/>
          </a:p>
          <a:p>
            <a:pPr>
              <a:lnSpc>
                <a:spcPct val="100000"/>
              </a:lnSpc>
            </a:pPr>
            <a:endParaRPr/>
          </a:p>
          <a:p>
            <a:pPr>
              <a:lnSpc>
                <a:spcPct val="100000"/>
              </a:lnSpc>
            </a:pPr>
            <a:r>
              <a:rPr lang="en-IN" sz="2400" b="1">
                <a:solidFill>
                  <a:srgbClr val="000000"/>
                </a:solidFill>
                <a:latin typeface="Times New Roman"/>
                <a:ea typeface="Times New Roman"/>
              </a:rPr>
              <a:t>1 they prevent the scattering of MSW</a:t>
            </a:r>
            <a:endParaRPr/>
          </a:p>
          <a:p>
            <a:pPr>
              <a:lnSpc>
                <a:spcPct val="100000"/>
              </a:lnSpc>
            </a:pPr>
            <a:r>
              <a:rPr lang="en-IN" sz="2400" b="1">
                <a:solidFill>
                  <a:srgbClr val="000000"/>
                </a:solidFill>
                <a:latin typeface="Times New Roman"/>
                <a:ea typeface="Times New Roman"/>
              </a:rPr>
              <a:t>2 to have ease in proper storage and collection of MSW                     from different locations</a:t>
            </a:r>
            <a:endParaRPr/>
          </a:p>
          <a:p>
            <a:pPr>
              <a:lnSpc>
                <a:spcPct val="100000"/>
              </a:lnSpc>
            </a:pPr>
            <a:r>
              <a:rPr lang="en-IN" sz="2400" b="1">
                <a:solidFill>
                  <a:srgbClr val="000000"/>
                </a:solidFill>
                <a:latin typeface="Times New Roman"/>
                <a:ea typeface="Times New Roman"/>
              </a:rPr>
              <a:t>3 to prevent nuisance due to scattered solid waste    nearby</a:t>
            </a:r>
            <a:endParaRPr/>
          </a:p>
          <a:p>
            <a:pPr>
              <a:lnSpc>
                <a:spcPct val="100000"/>
              </a:lnSpc>
            </a:pPr>
            <a:r>
              <a:rPr lang="en-IN" sz="2400" b="1">
                <a:solidFill>
                  <a:srgbClr val="000000"/>
                </a:solidFill>
                <a:latin typeface="Times New Roman"/>
                <a:ea typeface="Times New Roman"/>
              </a:rPr>
              <a:t>4 to reduce the haul distance</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FACTORS AFFECTING SITE OF TRANSFER STATION</a:t>
            </a:r>
            <a:endParaRPr/>
          </a:p>
        </p:txBody>
      </p:sp>
      <p:sp>
        <p:nvSpPr>
          <p:cNvPr id="776"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a:solidFill>
                  <a:srgbClr val="000000"/>
                </a:solidFill>
                <a:latin typeface="Calibri"/>
              </a:rPr>
              <a:t>1.Waste scattering/pollution: It should be selected such that no nuisance should be created in nearby areas.</a:t>
            </a:r>
            <a:endParaRPr/>
          </a:p>
          <a:p>
            <a:pPr>
              <a:lnSpc>
                <a:spcPct val="100000"/>
              </a:lnSpc>
              <a:buFont typeface="Arial"/>
              <a:buChar char="•"/>
            </a:pPr>
            <a:r>
              <a:rPr lang="en-US" sz="3200">
                <a:solidFill>
                  <a:srgbClr val="000000"/>
                </a:solidFill>
                <a:latin typeface="Calibri"/>
              </a:rPr>
              <a:t>2.Haul distance: It should be constructed such that haul distance is minimum.</a:t>
            </a:r>
            <a:endParaRPr/>
          </a:p>
          <a:p>
            <a:pPr>
              <a:lnSpc>
                <a:spcPct val="100000"/>
              </a:lnSpc>
              <a:buFont typeface="Arial"/>
              <a:buChar char="•"/>
            </a:pPr>
            <a:r>
              <a:rPr lang="en-US" sz="3200">
                <a:solidFill>
                  <a:srgbClr val="000000"/>
                </a:solidFill>
                <a:latin typeface="Calibri"/>
              </a:rPr>
              <a:t>3.Electricity:It should be available.</a:t>
            </a:r>
            <a:endParaRPr/>
          </a:p>
          <a:p>
            <a:pPr>
              <a:lnSpc>
                <a:spcPct val="100000"/>
              </a:lnSpc>
              <a:buFont typeface="Arial"/>
              <a:buChar char="•"/>
            </a:pPr>
            <a:r>
              <a:rPr lang="en-US" sz="3200">
                <a:solidFill>
                  <a:srgbClr val="000000"/>
                </a:solidFill>
                <a:latin typeface="Calibri"/>
              </a:rPr>
              <a:t>4.It should be away from heritage place.</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TextShape 1"/>
          <p:cNvSpPr txBox="1"/>
          <p:nvPr/>
        </p:nvSpPr>
        <p:spPr>
          <a:xfrm>
            <a:off x="457200" y="274680"/>
            <a:ext cx="8229240" cy="1142640"/>
          </a:xfrm>
          <a:prstGeom prst="rect">
            <a:avLst/>
          </a:prstGeom>
        </p:spPr>
        <p:txBody>
          <a:bodyPr anchor="ctr"/>
          <a:lstStyle/>
          <a:p>
            <a:pPr algn="ctr">
              <a:lnSpc>
                <a:spcPct val="100000"/>
              </a:lnSpc>
            </a:pPr>
            <a:r>
              <a:rPr lang="en-US" sz="4400">
                <a:solidFill>
                  <a:srgbClr val="000000"/>
                </a:solidFill>
                <a:latin typeface="Calibri"/>
              </a:rPr>
              <a:t>LOCATION</a:t>
            </a:r>
            <a:endParaRPr/>
          </a:p>
        </p:txBody>
      </p:sp>
      <p:sp>
        <p:nvSpPr>
          <p:cNvPr id="778" name="TextShape 2"/>
          <p:cNvSpPr txBox="1"/>
          <p:nvPr/>
        </p:nvSpPr>
        <p:spPr>
          <a:xfrm>
            <a:off x="457200" y="1600200"/>
            <a:ext cx="8229240" cy="4525560"/>
          </a:xfrm>
          <a:prstGeom prst="rect">
            <a:avLst/>
          </a:prstGeom>
        </p:spPr>
        <p:txBody>
          <a:bodyPr/>
          <a:lstStyle/>
          <a:p>
            <a:pPr>
              <a:lnSpc>
                <a:spcPct val="100000"/>
              </a:lnSpc>
              <a:buFont typeface="Arial"/>
              <a:buChar char="•"/>
            </a:pPr>
            <a:r>
              <a:rPr lang="en-US" sz="3200">
                <a:solidFill>
                  <a:srgbClr val="000000"/>
                </a:solidFill>
                <a:latin typeface="Calibri"/>
              </a:rPr>
              <a:t>1.it should be centrally located in the city.</a:t>
            </a:r>
            <a:endParaRPr/>
          </a:p>
          <a:p>
            <a:pPr>
              <a:lnSpc>
                <a:spcPct val="100000"/>
              </a:lnSpc>
              <a:buFont typeface="Arial"/>
              <a:buChar char="•"/>
            </a:pPr>
            <a:r>
              <a:rPr lang="en-US" sz="3200">
                <a:solidFill>
                  <a:srgbClr val="000000"/>
                </a:solidFill>
                <a:latin typeface="Calibri"/>
              </a:rPr>
              <a:t>2.it should be not far from disposal site.</a:t>
            </a:r>
            <a:endParaRPr/>
          </a:p>
          <a:p>
            <a:pPr>
              <a:lnSpc>
                <a:spcPct val="100000"/>
              </a:lnSpc>
              <a:buFont typeface="Arial"/>
              <a:buChar char="•"/>
            </a:pPr>
            <a:r>
              <a:rPr lang="en-US" sz="3200">
                <a:solidFill>
                  <a:srgbClr val="000000"/>
                </a:solidFill>
                <a:latin typeface="Calibri"/>
              </a:rPr>
              <a:t>3.it should be located in area where there is slow          traffic.</a:t>
            </a:r>
            <a:endParaRPr/>
          </a:p>
          <a:p>
            <a:pPr>
              <a:lnSpc>
                <a:spcPct val="100000"/>
              </a:lnSpc>
              <a:buFont typeface="Arial"/>
              <a:buChar char="•"/>
            </a:pPr>
            <a:r>
              <a:rPr lang="en-US" sz="3200">
                <a:solidFill>
                  <a:srgbClr val="000000"/>
                </a:solidFill>
                <a:latin typeface="Calibri"/>
              </a:rPr>
              <a:t>4.it should be in area where land rates are cheap.</a:t>
            </a:r>
            <a:endParaRPr/>
          </a:p>
          <a:p>
            <a:pPr>
              <a:lnSpc>
                <a:spcPct val="100000"/>
              </a:lnSpc>
              <a:buFont typeface="Arial"/>
              <a:buChar char="•"/>
            </a:pPr>
            <a:r>
              <a:rPr lang="en-US" sz="3200">
                <a:solidFill>
                  <a:srgbClr val="000000"/>
                </a:solidFill>
                <a:latin typeface="Calibri"/>
              </a:rPr>
              <a:t>5.it should be not there in thickly populated areas or residential area.</a:t>
            </a:r>
            <a:endParaRPr/>
          </a:p>
          <a:p>
            <a:pPr>
              <a:lnSpc>
                <a:spcPct val="100000"/>
              </a:lnSpc>
              <a:buFont typeface="Arial"/>
              <a:buChar char="•"/>
            </a:pPr>
            <a:r>
              <a:rPr lang="en-US" sz="3200">
                <a:solidFill>
                  <a:srgbClr val="000000"/>
                </a:solid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Picture 2"/>
          <p:cNvPicPr/>
          <p:nvPr/>
        </p:nvPicPr>
        <p:blipFill>
          <a:blip r:embed="rId2"/>
          <a:stretch>
            <a:fillRect/>
          </a:stretch>
        </p:blipFill>
        <p:spPr>
          <a:xfrm>
            <a:off x="838080" y="1447920"/>
            <a:ext cx="7848360" cy="331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CustomShape 1"/>
          <p:cNvSpPr/>
          <p:nvPr/>
        </p:nvSpPr>
        <p:spPr>
          <a:xfrm>
            <a:off x="457200" y="457200"/>
            <a:ext cx="8076960" cy="7039080"/>
          </a:xfrm>
          <a:prstGeom prst="rect">
            <a:avLst/>
          </a:prstGeom>
          <a:noFill/>
          <a:ln>
            <a:noFill/>
          </a:ln>
        </p:spPr>
        <p:txBody>
          <a:bodyPr lIns="90000" tIns="45000" rIns="90000" bIns="45000"/>
          <a:lstStyle/>
          <a:p>
            <a:pPr>
              <a:lnSpc>
                <a:spcPct val="100000"/>
              </a:lnSpc>
            </a:pPr>
            <a:r>
              <a:rPr lang="en-IN" sz="2400" b="1" u="sng">
                <a:solidFill>
                  <a:srgbClr val="FF0000"/>
                </a:solidFill>
                <a:latin typeface="Calibri"/>
              </a:rPr>
              <a:t>Organizational pattern of solid waste management</a:t>
            </a:r>
            <a:r>
              <a:rPr lang="en-IN" sz="2400" b="1">
                <a:solidFill>
                  <a:srgbClr val="000000"/>
                </a:solidFill>
                <a:latin typeface="Calibri"/>
              </a:rPr>
              <a:t>.</a:t>
            </a:r>
            <a:endParaRPr/>
          </a:p>
          <a:p>
            <a:pPr>
              <a:lnSpc>
                <a:spcPct val="100000"/>
              </a:lnSpc>
            </a:pPr>
            <a:endParaRPr/>
          </a:p>
          <a:p>
            <a:pPr>
              <a:lnSpc>
                <a:spcPct val="100000"/>
              </a:lnSpc>
            </a:pPr>
            <a:r>
              <a:rPr lang="en-IN" sz="2400">
                <a:solidFill>
                  <a:srgbClr val="000000"/>
                </a:solidFill>
                <a:latin typeface="Calibri"/>
              </a:rPr>
              <a:t>Solid Waste Management activity has been decentralized zone wise.</a:t>
            </a:r>
            <a:endParaRPr/>
          </a:p>
          <a:p>
            <a:pPr>
              <a:lnSpc>
                <a:spcPct val="100000"/>
              </a:lnSpc>
            </a:pPr>
            <a:endParaRPr/>
          </a:p>
          <a:p>
            <a:pPr>
              <a:lnSpc>
                <a:spcPct val="100000"/>
              </a:lnSpc>
              <a:buFont typeface="Arial"/>
              <a:buChar char="•"/>
            </a:pPr>
            <a:r>
              <a:rPr lang="en-IN" sz="2400">
                <a:solidFill>
                  <a:srgbClr val="000000"/>
                </a:solidFill>
                <a:latin typeface="Calibri"/>
              </a:rPr>
              <a:t>At the Head Office the Chief Engineer is in charge for establishment of  processing and disposal sites.</a:t>
            </a:r>
            <a:endParaRPr/>
          </a:p>
          <a:p>
            <a:pPr>
              <a:lnSpc>
                <a:spcPct val="100000"/>
              </a:lnSpc>
            </a:pPr>
            <a:endParaRPr/>
          </a:p>
          <a:p>
            <a:pPr>
              <a:lnSpc>
                <a:spcPct val="100000"/>
              </a:lnSpc>
            </a:pPr>
            <a:r>
              <a:rPr lang="en-IN" sz="2400">
                <a:solidFill>
                  <a:srgbClr val="000000"/>
                </a:solidFill>
                <a:latin typeface="Calibri"/>
              </a:rPr>
              <a:t>* The zonal officers look after the collection and  transportation of solid waste.</a:t>
            </a:r>
            <a:endParaRPr/>
          </a:p>
          <a:p>
            <a:pPr>
              <a:lnSpc>
                <a:spcPct val="100000"/>
              </a:lnSpc>
            </a:pPr>
            <a:endParaRPr/>
          </a:p>
          <a:p>
            <a:pPr>
              <a:lnSpc>
                <a:spcPct val="100000"/>
              </a:lnSpc>
            </a:pPr>
            <a:r>
              <a:rPr lang="en-IN" sz="2400">
                <a:solidFill>
                  <a:srgbClr val="000000"/>
                </a:solidFill>
                <a:latin typeface="Calibri"/>
              </a:rPr>
              <a:t>  * About 80 % of the MSW activity has been outsourced .</a:t>
            </a:r>
            <a:endParaRPr/>
          </a:p>
          <a:p>
            <a:pPr>
              <a:lnSpc>
                <a:spcPct val="100000"/>
              </a:lnSpc>
            </a:pPr>
            <a:endParaRPr/>
          </a:p>
          <a:p>
            <a:pPr>
              <a:lnSpc>
                <a:spcPct val="100000"/>
              </a:lnSpc>
            </a:pPr>
            <a:r>
              <a:rPr lang="en-IN" sz="2400">
                <a:solidFill>
                  <a:srgbClr val="000000"/>
                </a:solidFill>
                <a:latin typeface="Calibri"/>
              </a:rPr>
              <a:t>* Small numbers of Self Help Group’s (SHGs) are engaged in door to door collection in some of the new areas</a:t>
            </a:r>
            <a:r>
              <a:rPr lang="en-IN">
                <a:solidFill>
                  <a:srgbClr val="000000"/>
                </a:solidFill>
                <a:latin typeface="Calibr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 name="Picture 2"/>
          <p:cNvPicPr/>
          <p:nvPr/>
        </p:nvPicPr>
        <p:blipFill>
          <a:blip r:embed="rId2"/>
          <a:stretch>
            <a:fillRect/>
          </a:stretch>
        </p:blipFill>
        <p:spPr>
          <a:xfrm>
            <a:off x="380880" y="366120"/>
            <a:ext cx="8186400" cy="5943240"/>
          </a:xfrm>
          <a:prstGeom prst="rect">
            <a:avLst/>
          </a:prstGeom>
          <a:ln>
            <a:noFill/>
          </a:ln>
        </p:spPr>
      </p:pic>
      <p:pic>
        <p:nvPicPr>
          <p:cNvPr id="781" name="Picture 3"/>
          <p:cNvPicPr/>
          <p:nvPr/>
        </p:nvPicPr>
        <p:blipFill>
          <a:blip r:embed="rId3"/>
          <a:stretch>
            <a:fillRect/>
          </a:stretch>
        </p:blipFill>
        <p:spPr>
          <a:xfrm>
            <a:off x="990720" y="609480"/>
            <a:ext cx="7086240" cy="5699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CustomShape 1"/>
          <p:cNvSpPr/>
          <p:nvPr/>
        </p:nvSpPr>
        <p:spPr>
          <a:xfrm>
            <a:off x="990720" y="685800"/>
            <a:ext cx="7238520" cy="5490720"/>
          </a:xfrm>
          <a:prstGeom prst="rect">
            <a:avLst/>
          </a:prstGeom>
          <a:noFill/>
          <a:ln>
            <a:noFill/>
          </a:ln>
        </p:spPr>
        <p:txBody>
          <a:bodyPr lIns="90000" tIns="45000" rIns="90000" bIns="45000"/>
          <a:lstStyle/>
          <a:p>
            <a:pPr>
              <a:lnSpc>
                <a:spcPct val="100000"/>
              </a:lnSpc>
            </a:pPr>
            <a:r>
              <a:rPr lang="en-IN" sz="3200" b="1" u="sng">
                <a:solidFill>
                  <a:srgbClr val="FF0000"/>
                </a:solidFill>
                <a:latin typeface="Times New Roman"/>
                <a:ea typeface="Times New Roman"/>
              </a:rPr>
              <a:t>Topic 3 : Disposal of Solid Waste</a:t>
            </a:r>
            <a:endParaRPr/>
          </a:p>
          <a:p>
            <a:pPr>
              <a:lnSpc>
                <a:spcPct val="100000"/>
              </a:lnSpc>
            </a:pPr>
            <a:endParaRPr/>
          </a:p>
          <a:p>
            <a:pPr>
              <a:lnSpc>
                <a:spcPct val="100000"/>
              </a:lnSpc>
            </a:pPr>
            <a:r>
              <a:rPr lang="en-IN" sz="3200" b="1">
                <a:solidFill>
                  <a:srgbClr val="000000"/>
                </a:solidFill>
                <a:latin typeface="Times New Roman"/>
                <a:ea typeface="Times New Roman"/>
              </a:rPr>
              <a:t>            Specific objectives </a:t>
            </a:r>
            <a:r>
              <a:rPr lang="en-IN" sz="3200">
                <a:solidFill>
                  <a:srgbClr val="000000"/>
                </a:solidFill>
                <a:latin typeface="Times New Roman"/>
                <a:ea typeface="Times New Roman"/>
              </a:rPr>
              <a:t>:-----</a:t>
            </a:r>
            <a:endParaRPr/>
          </a:p>
          <a:p>
            <a:pPr>
              <a:lnSpc>
                <a:spcPct val="100000"/>
              </a:lnSpc>
            </a:pPr>
            <a:endParaRPr/>
          </a:p>
          <a:p>
            <a:pPr>
              <a:lnSpc>
                <a:spcPct val="100000"/>
              </a:lnSpc>
            </a:pPr>
            <a:r>
              <a:rPr lang="en-IN" sz="3200">
                <a:solidFill>
                  <a:srgbClr val="000000"/>
                </a:solidFill>
                <a:latin typeface="Times New Roman"/>
                <a:ea typeface="Times New Roman"/>
              </a:rPr>
              <a:t>  List the types of disposal of solid waste</a:t>
            </a:r>
            <a:endParaRPr/>
          </a:p>
          <a:p>
            <a:pPr>
              <a:lnSpc>
                <a:spcPct val="100000"/>
              </a:lnSpc>
            </a:pPr>
            <a:endParaRPr/>
          </a:p>
          <a:p>
            <a:pPr>
              <a:lnSpc>
                <a:spcPct val="100000"/>
              </a:lnSpc>
            </a:pPr>
            <a:r>
              <a:rPr lang="en-IN" sz="3200">
                <a:solidFill>
                  <a:srgbClr val="000000"/>
                </a:solidFill>
                <a:latin typeface="Times New Roman"/>
                <a:ea typeface="Times New Roman"/>
              </a:rPr>
              <a:t>  Describe the process of composting.</a:t>
            </a:r>
            <a:endParaRPr/>
          </a:p>
          <a:p>
            <a:pPr>
              <a:lnSpc>
                <a:spcPct val="100000"/>
              </a:lnSpc>
            </a:pPr>
            <a:endParaRPr/>
          </a:p>
          <a:p>
            <a:pPr>
              <a:lnSpc>
                <a:spcPct val="100000"/>
              </a:lnSpc>
            </a:pPr>
            <a:r>
              <a:rPr lang="en-IN" sz="3200">
                <a:solidFill>
                  <a:srgbClr val="000000"/>
                </a:solidFill>
                <a:latin typeface="Times New Roman"/>
                <a:ea typeface="Times New Roman"/>
              </a:rPr>
              <a:t>  Describe the process of land filling.</a:t>
            </a:r>
            <a:endParaRPr/>
          </a:p>
          <a:p>
            <a:pPr>
              <a:lnSpc>
                <a:spcPct val="100000"/>
              </a:lnSpc>
            </a:pPr>
            <a:endParaRPr/>
          </a:p>
          <a:p>
            <a:pPr>
              <a:lnSpc>
                <a:spcPct val="100000"/>
              </a:lnSpc>
            </a:pPr>
            <a:r>
              <a:rPr lang="en-IN" sz="3200">
                <a:solidFill>
                  <a:srgbClr val="000000"/>
                </a:solidFill>
                <a:latin typeface="Times New Roman"/>
                <a:ea typeface="Times New Roman"/>
              </a:rPr>
              <a:t>  Describe the process of incineration.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CustomShape 1"/>
          <p:cNvSpPr/>
          <p:nvPr/>
        </p:nvSpPr>
        <p:spPr>
          <a:xfrm>
            <a:off x="1066680" y="609480"/>
            <a:ext cx="6933960" cy="723024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ea typeface="Times New Roman"/>
              </a:rPr>
              <a:t>CONTENTS:__</a:t>
            </a:r>
            <a:endParaRPr/>
          </a:p>
          <a:p>
            <a:pPr>
              <a:lnSpc>
                <a:spcPct val="100000"/>
              </a:lnSpc>
            </a:pPr>
            <a:r>
              <a:rPr lang="en-IN" b="1" u="sng">
                <a:solidFill>
                  <a:srgbClr val="FF0000"/>
                </a:solidFill>
                <a:latin typeface="Times New Roman"/>
                <a:ea typeface="Times New Roman"/>
              </a:rPr>
              <a:t>3.1Composting of waste ……………….. 08</a:t>
            </a:r>
            <a:endParaRPr/>
          </a:p>
          <a:p>
            <a:pPr>
              <a:lnSpc>
                <a:spcPct val="100000"/>
              </a:lnSpc>
            </a:pPr>
            <a:r>
              <a:rPr lang="en-IN">
                <a:solidFill>
                  <a:srgbClr val="000000"/>
                </a:solidFill>
                <a:latin typeface="Times New Roman"/>
                <a:ea typeface="Times New Roman"/>
              </a:rPr>
              <a:t>Principles of composting process</a:t>
            </a:r>
            <a:endParaRPr/>
          </a:p>
          <a:p>
            <a:pPr>
              <a:lnSpc>
                <a:spcPct val="100000"/>
              </a:lnSpc>
            </a:pPr>
            <a:r>
              <a:rPr lang="en-IN">
                <a:solidFill>
                  <a:srgbClr val="000000"/>
                </a:solidFill>
                <a:latin typeface="Times New Roman"/>
                <a:ea typeface="Times New Roman"/>
              </a:rPr>
              <a:t>    Factors affecting on composting process</a:t>
            </a:r>
            <a:endParaRPr/>
          </a:p>
          <a:p>
            <a:pPr>
              <a:lnSpc>
                <a:spcPct val="100000"/>
              </a:lnSpc>
            </a:pPr>
            <a:r>
              <a:rPr lang="en-IN">
                <a:solidFill>
                  <a:srgbClr val="000000"/>
                </a:solidFill>
                <a:latin typeface="Calibri"/>
                <a:ea typeface="Times New Roman"/>
              </a:rPr>
              <a:t>     Methods of composting -</a:t>
            </a:r>
            <a:endParaRPr/>
          </a:p>
          <a:p>
            <a:pPr>
              <a:lnSpc>
                <a:spcPct val="100000"/>
              </a:lnSpc>
            </a:pPr>
            <a:r>
              <a:rPr lang="en-IN">
                <a:solidFill>
                  <a:srgbClr val="000000"/>
                </a:solidFill>
                <a:latin typeface="Calibri"/>
                <a:ea typeface="Times New Roman"/>
              </a:rPr>
              <a:t>        A) Manual Composting - Bangalore method, Indore   Method</a:t>
            </a:r>
            <a:endParaRPr/>
          </a:p>
          <a:p>
            <a:pPr>
              <a:lnSpc>
                <a:spcPct val="100000"/>
              </a:lnSpc>
            </a:pPr>
            <a:r>
              <a:rPr lang="en-IN">
                <a:solidFill>
                  <a:srgbClr val="000000"/>
                </a:solidFill>
                <a:latin typeface="Calibri"/>
                <a:ea typeface="Times New Roman"/>
              </a:rPr>
              <a:t>        B) Mechanical Composting - Dano Process</a:t>
            </a:r>
            <a:endParaRPr/>
          </a:p>
          <a:p>
            <a:pPr>
              <a:lnSpc>
                <a:spcPct val="100000"/>
              </a:lnSpc>
            </a:pPr>
            <a:r>
              <a:rPr lang="en-IN">
                <a:solidFill>
                  <a:srgbClr val="000000"/>
                </a:solidFill>
                <a:latin typeface="Calibri"/>
                <a:ea typeface="Times New Roman"/>
              </a:rPr>
              <a:t>        C) Vermicomposting- Concept</a:t>
            </a:r>
            <a:endParaRPr/>
          </a:p>
          <a:p>
            <a:pPr>
              <a:lnSpc>
                <a:spcPct val="100000"/>
              </a:lnSpc>
            </a:pPr>
            <a:r>
              <a:rPr lang="en-IN" b="1" u="sng">
                <a:solidFill>
                  <a:srgbClr val="FF0000"/>
                </a:solidFill>
                <a:latin typeface="Calibri"/>
                <a:ea typeface="Times New Roman"/>
              </a:rPr>
              <a:t>3.2Land filling technique ………………. 08</a:t>
            </a:r>
            <a:endParaRPr/>
          </a:p>
          <a:p>
            <a:pPr>
              <a:lnSpc>
                <a:spcPct val="100000"/>
              </a:lnSpc>
            </a:pPr>
            <a:r>
              <a:rPr lang="en-IN">
                <a:solidFill>
                  <a:srgbClr val="000000"/>
                </a:solidFill>
                <a:latin typeface="Calibri"/>
                <a:ea typeface="Times New Roman"/>
              </a:rPr>
              <a:t>    Factors for site Selection</a:t>
            </a:r>
            <a:endParaRPr/>
          </a:p>
          <a:p>
            <a:pPr>
              <a:lnSpc>
                <a:spcPct val="100000"/>
              </a:lnSpc>
            </a:pPr>
            <a:r>
              <a:rPr lang="en-IN">
                <a:solidFill>
                  <a:srgbClr val="000000"/>
                </a:solidFill>
                <a:latin typeface="Calibri"/>
                <a:ea typeface="Times New Roman"/>
              </a:rPr>
              <a:t>    Land filling methods-Area method, Trench method and Ramp method</a:t>
            </a:r>
            <a:endParaRPr/>
          </a:p>
          <a:p>
            <a:pPr>
              <a:lnSpc>
                <a:spcPct val="100000"/>
              </a:lnSpc>
            </a:pPr>
            <a:r>
              <a:rPr lang="en-IN">
                <a:solidFill>
                  <a:srgbClr val="000000"/>
                </a:solidFill>
                <a:latin typeface="Calibri"/>
                <a:ea typeface="Times New Roman"/>
              </a:rPr>
              <a:t>    Leachate and its control</a:t>
            </a:r>
            <a:endParaRPr/>
          </a:p>
          <a:p>
            <a:pPr>
              <a:lnSpc>
                <a:spcPct val="100000"/>
              </a:lnSpc>
            </a:pPr>
            <a:r>
              <a:rPr lang="en-IN">
                <a:solidFill>
                  <a:srgbClr val="000000"/>
                </a:solidFill>
                <a:latin typeface="Calibri"/>
                <a:ea typeface="Times New Roman"/>
              </a:rPr>
              <a:t>    Biogas from landfill</a:t>
            </a:r>
            <a:endParaRPr/>
          </a:p>
          <a:p>
            <a:pPr>
              <a:lnSpc>
                <a:spcPct val="100000"/>
              </a:lnSpc>
            </a:pPr>
            <a:r>
              <a:rPr lang="en-IN">
                <a:solidFill>
                  <a:srgbClr val="000000"/>
                </a:solidFill>
                <a:latin typeface="Calibri"/>
                <a:ea typeface="Times New Roman"/>
              </a:rPr>
              <a:t>     Advantages and Disadvantages  of landfill method</a:t>
            </a:r>
            <a:endParaRPr/>
          </a:p>
          <a:p>
            <a:pPr>
              <a:lnSpc>
                <a:spcPct val="100000"/>
              </a:lnSpc>
            </a:pPr>
            <a:r>
              <a:rPr lang="en-IN" b="1" u="sng">
                <a:solidFill>
                  <a:srgbClr val="FF0000"/>
                </a:solidFill>
                <a:latin typeface="Calibri"/>
                <a:ea typeface="Times New Roman"/>
              </a:rPr>
              <a:t>3.3 Incineration of waste ……………….. 08</a:t>
            </a:r>
            <a:endParaRPr/>
          </a:p>
          <a:p>
            <a:pPr>
              <a:lnSpc>
                <a:spcPct val="100000"/>
              </a:lnSpc>
            </a:pPr>
            <a:r>
              <a:rPr lang="en-IN">
                <a:solidFill>
                  <a:srgbClr val="000000"/>
                </a:solidFill>
                <a:latin typeface="Calibri"/>
                <a:ea typeface="Times New Roman"/>
              </a:rPr>
              <a:t>    Introduction of incineration process.</a:t>
            </a:r>
            <a:endParaRPr/>
          </a:p>
          <a:p>
            <a:pPr>
              <a:lnSpc>
                <a:spcPct val="100000"/>
              </a:lnSpc>
            </a:pPr>
            <a:r>
              <a:rPr lang="en-IN">
                <a:solidFill>
                  <a:srgbClr val="000000"/>
                </a:solidFill>
                <a:latin typeface="Calibri"/>
                <a:ea typeface="Times New Roman"/>
              </a:rPr>
              <a:t>   Types  of  incinerators-Multiple   chamber  incinerators  and  Municipal  </a:t>
            </a:r>
            <a:endParaRPr/>
          </a:p>
          <a:p>
            <a:pPr>
              <a:lnSpc>
                <a:spcPct val="100000"/>
              </a:lnSpc>
            </a:pPr>
            <a:r>
              <a:rPr lang="en-IN">
                <a:solidFill>
                  <a:srgbClr val="000000"/>
                </a:solidFill>
                <a:latin typeface="Calibri"/>
                <a:ea typeface="Times New Roman"/>
              </a:rPr>
              <a:t>   incinerators Products of incineration process with their use</a:t>
            </a:r>
            <a:endParaRPr/>
          </a:p>
          <a:p>
            <a:pPr>
              <a:lnSpc>
                <a:spcPct val="100000"/>
              </a:lnSpc>
            </a:pPr>
            <a:r>
              <a:rPr lang="en-IN">
                <a:solidFill>
                  <a:srgbClr val="000000"/>
                </a:solidFill>
                <a:latin typeface="Calibri"/>
                <a:ea typeface="Times New Roman"/>
              </a:rPr>
              <a:t>   Pyrolysis of waste –Definition, methods, Advantages and     </a:t>
            </a:r>
            <a:endParaRPr/>
          </a:p>
          <a:p>
            <a:pPr>
              <a:lnSpc>
                <a:spcPct val="100000"/>
              </a:lnSpc>
            </a:pPr>
            <a:r>
              <a:rPr lang="en-IN">
                <a:solidFill>
                  <a:srgbClr val="000000"/>
                </a:solidFill>
                <a:latin typeface="Calibri"/>
                <a:ea typeface="Times New Roman"/>
              </a:rPr>
              <a:t>    Disadvantages of incineration process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CustomShape 1"/>
          <p:cNvSpPr/>
          <p:nvPr/>
        </p:nvSpPr>
        <p:spPr>
          <a:xfrm>
            <a:off x="380880" y="609480"/>
            <a:ext cx="7924320" cy="7496280"/>
          </a:xfrm>
          <a:prstGeom prst="rect">
            <a:avLst/>
          </a:prstGeom>
          <a:noFill/>
          <a:ln>
            <a:noFill/>
          </a:ln>
        </p:spPr>
        <p:txBody>
          <a:bodyPr lIns="90000" tIns="45000" rIns="90000" bIns="45000"/>
          <a:lstStyle/>
          <a:p>
            <a:pPr>
              <a:lnSpc>
                <a:spcPct val="100000"/>
              </a:lnSpc>
            </a:pPr>
            <a:r>
              <a:rPr lang="en-IN" b="1" u="sng">
                <a:solidFill>
                  <a:srgbClr val="FF0000"/>
                </a:solidFill>
                <a:latin typeface="Calibri"/>
              </a:rPr>
              <a:t>3.1 Composting of waste </a:t>
            </a:r>
            <a:endParaRPr/>
          </a:p>
          <a:p>
            <a:pPr>
              <a:lnSpc>
                <a:spcPct val="100000"/>
              </a:lnSpc>
            </a:pPr>
            <a:endParaRPr/>
          </a:p>
          <a:p>
            <a:pPr>
              <a:lnSpc>
                <a:spcPct val="100000"/>
              </a:lnSpc>
            </a:pPr>
            <a:r>
              <a:rPr lang="en-IN" b="1">
                <a:solidFill>
                  <a:srgbClr val="000000"/>
                </a:solidFill>
                <a:latin typeface="Calibri"/>
              </a:rPr>
              <a:t>Composting</a:t>
            </a:r>
            <a:r>
              <a:rPr lang="en-IN">
                <a:solidFill>
                  <a:srgbClr val="000000"/>
                </a:solidFill>
                <a:latin typeface="Calibri"/>
              </a:rPr>
              <a:t> is the biological decomposition of organic </a:t>
            </a:r>
            <a:r>
              <a:rPr lang="en-IN" b="1">
                <a:solidFill>
                  <a:srgbClr val="000000"/>
                </a:solidFill>
                <a:latin typeface="Calibri"/>
              </a:rPr>
              <a:t>waste</a:t>
            </a:r>
            <a:r>
              <a:rPr lang="en-IN">
                <a:solidFill>
                  <a:srgbClr val="000000"/>
                </a:solidFill>
                <a:latin typeface="Calibri"/>
              </a:rPr>
              <a:t> such as food or plant material by bacteria, fungi, worms and other organisms under controlled aerobic (occurring in the presence of oxygen) conditions. The end result of </a:t>
            </a:r>
            <a:r>
              <a:rPr lang="en-IN" b="1">
                <a:solidFill>
                  <a:srgbClr val="000000"/>
                </a:solidFill>
                <a:latin typeface="Calibri"/>
              </a:rPr>
              <a:t>composting</a:t>
            </a:r>
            <a:r>
              <a:rPr lang="en-IN">
                <a:solidFill>
                  <a:srgbClr val="000000"/>
                </a:solidFill>
                <a:latin typeface="Calibri"/>
              </a:rPr>
              <a:t> is an accumulation of partially decayed organic matter called humus.</a:t>
            </a:r>
            <a:endParaRPr/>
          </a:p>
          <a:p>
            <a:pPr>
              <a:lnSpc>
                <a:spcPct val="100000"/>
              </a:lnSpc>
            </a:pPr>
            <a:endParaRPr/>
          </a:p>
          <a:p>
            <a:pPr>
              <a:lnSpc>
                <a:spcPct val="100000"/>
              </a:lnSpc>
            </a:pPr>
            <a:r>
              <a:rPr lang="en-IN" b="1" u="sng">
                <a:solidFill>
                  <a:srgbClr val="FF0000"/>
                </a:solidFill>
                <a:latin typeface="Calibri"/>
              </a:rPr>
              <a:t>Principles of composting process  :--</a:t>
            </a:r>
            <a:endParaRPr/>
          </a:p>
          <a:p>
            <a:pPr>
              <a:lnSpc>
                <a:spcPct val="100000"/>
              </a:lnSpc>
            </a:pPr>
            <a:r>
              <a:rPr lang="en-IN">
                <a:solidFill>
                  <a:srgbClr val="000000"/>
                </a:solidFill>
                <a:latin typeface="Calibri"/>
              </a:rPr>
              <a:t>Decomposition and stabilization of organic waste matter is a natural phenomenon.</a:t>
            </a:r>
            <a:endParaRPr/>
          </a:p>
          <a:p>
            <a:pPr>
              <a:lnSpc>
                <a:spcPct val="100000"/>
              </a:lnSpc>
            </a:pPr>
            <a:r>
              <a:rPr lang="en-IN">
                <a:solidFill>
                  <a:srgbClr val="000000"/>
                </a:solidFill>
                <a:latin typeface="Calibri"/>
              </a:rPr>
              <a:t>Composting can be carried out in two ways i.e., aerobically and anaerobically.</a:t>
            </a:r>
            <a:endParaRPr/>
          </a:p>
          <a:p>
            <a:pPr>
              <a:lnSpc>
                <a:spcPct val="100000"/>
              </a:lnSpc>
            </a:pPr>
            <a:r>
              <a:rPr lang="en-IN">
                <a:solidFill>
                  <a:srgbClr val="000000"/>
                </a:solidFill>
                <a:latin typeface="Calibri"/>
              </a:rPr>
              <a:t>During aerobic composting aerobic micro-organisms oxidise organic compounds</a:t>
            </a:r>
            <a:endParaRPr/>
          </a:p>
          <a:p>
            <a:pPr>
              <a:lnSpc>
                <a:spcPct val="100000"/>
              </a:lnSpc>
            </a:pPr>
            <a:r>
              <a:rPr lang="en-IN">
                <a:solidFill>
                  <a:srgbClr val="000000"/>
                </a:solidFill>
                <a:latin typeface="Calibri"/>
              </a:rPr>
              <a:t>to Carbon dioxide, Nitrite and Nitrate. Carbon from organic compounds is used as a</a:t>
            </a:r>
            <a:endParaRPr/>
          </a:p>
          <a:p>
            <a:pPr>
              <a:lnSpc>
                <a:spcPct val="100000"/>
              </a:lnSpc>
            </a:pPr>
            <a:r>
              <a:rPr lang="en-IN">
                <a:solidFill>
                  <a:srgbClr val="000000"/>
                </a:solidFill>
                <a:latin typeface="Calibri"/>
              </a:rPr>
              <a:t>source of energy while nitrogen is recycled. Due to exothermic reaction, temperature ofthe mass rises.During anaerobic process, the anaerobic micro organisms, while metabolizing thenutrients, break down the organic compounds through a process of reduction. A verysmall amount of energy is released during the process and the temperature ofcomposting mass does not rise much. The gases evolved are mainly Methane andCarbon dioxide. An anaerobic process is a reduction process and the final product is subjected to some minor oxidation when applied to land.</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CustomShape 1"/>
          <p:cNvSpPr/>
          <p:nvPr/>
        </p:nvSpPr>
        <p:spPr>
          <a:xfrm>
            <a:off x="838080" y="609480"/>
            <a:ext cx="8229240" cy="7877160"/>
          </a:xfrm>
          <a:prstGeom prst="rect">
            <a:avLst/>
          </a:prstGeom>
          <a:noFill/>
          <a:ln>
            <a:noFill/>
          </a:ln>
        </p:spPr>
        <p:txBody>
          <a:bodyPr lIns="90000" tIns="45000" rIns="90000" bIns="45000"/>
          <a:lstStyle/>
          <a:p>
            <a:pPr>
              <a:lnSpc>
                <a:spcPct val="100000"/>
              </a:lnSpc>
            </a:pPr>
            <a:r>
              <a:rPr lang="en-IN" sz="1600" b="1" u="sng">
                <a:solidFill>
                  <a:srgbClr val="FF0000"/>
                </a:solidFill>
                <a:latin typeface="Times New Roman"/>
              </a:rPr>
              <a:t>Methods of composting  :</a:t>
            </a:r>
            <a:r>
              <a:rPr lang="en-IN" sz="1600" b="1">
                <a:solidFill>
                  <a:srgbClr val="000000"/>
                </a:solidFill>
                <a:latin typeface="Times New Roman"/>
              </a:rPr>
              <a:t>-- </a:t>
            </a:r>
            <a:endParaRPr/>
          </a:p>
          <a:p>
            <a:pPr>
              <a:lnSpc>
                <a:spcPct val="100000"/>
              </a:lnSpc>
            </a:pPr>
            <a:endParaRPr/>
          </a:p>
          <a:p>
            <a:pPr>
              <a:lnSpc>
                <a:spcPct val="100000"/>
              </a:lnSpc>
            </a:pPr>
            <a:r>
              <a:rPr lang="en-IN" sz="1600" b="1" u="sng">
                <a:solidFill>
                  <a:srgbClr val="FF0000"/>
                </a:solidFill>
                <a:latin typeface="Times New Roman"/>
              </a:rPr>
              <a:t>A) </a:t>
            </a:r>
            <a:r>
              <a:rPr lang="en-IN" sz="1600" b="1" u="sng">
                <a:solidFill>
                  <a:srgbClr val="FF0000"/>
                </a:solidFill>
                <a:latin typeface="Calibri"/>
              </a:rPr>
              <a:t>Manual Composting</a:t>
            </a:r>
            <a:endParaRPr/>
          </a:p>
          <a:p>
            <a:pPr>
              <a:lnSpc>
                <a:spcPct val="100000"/>
              </a:lnSpc>
            </a:pPr>
            <a:r>
              <a:rPr lang="en-IN" sz="1600" b="1">
                <a:solidFill>
                  <a:srgbClr val="000000"/>
                </a:solidFill>
                <a:latin typeface="Calibri"/>
              </a:rPr>
              <a:t>1) Indore method  :---</a:t>
            </a:r>
            <a:endParaRPr/>
          </a:p>
          <a:p>
            <a:pPr>
              <a:lnSpc>
                <a:spcPct val="100000"/>
              </a:lnSpc>
            </a:pPr>
            <a:endParaRPr/>
          </a:p>
          <a:p>
            <a:pPr>
              <a:lnSpc>
                <a:spcPct val="100000"/>
              </a:lnSpc>
            </a:pPr>
            <a:r>
              <a:rPr lang="en-IN" sz="1600" b="1">
                <a:solidFill>
                  <a:srgbClr val="000000"/>
                </a:solidFill>
                <a:latin typeface="Calibri"/>
              </a:rPr>
              <a:t>* Indore method layers of vegetable and night soil is alternative piled into trench,</a:t>
            </a:r>
            <a:endParaRPr/>
          </a:p>
          <a:p>
            <a:pPr>
              <a:lnSpc>
                <a:spcPct val="100000"/>
              </a:lnSpc>
            </a:pPr>
            <a:r>
              <a:rPr lang="en-IN" sz="1600" b="1">
                <a:solidFill>
                  <a:srgbClr val="000000"/>
                </a:solidFill>
                <a:latin typeface="Calibri"/>
              </a:rPr>
              <a:t>the depth of pile is 1.5-2m and widths is about 3-8m or above the ground form a</a:t>
            </a:r>
            <a:endParaRPr/>
          </a:p>
          <a:p>
            <a:pPr>
              <a:lnSpc>
                <a:spcPct val="100000"/>
              </a:lnSpc>
            </a:pPr>
            <a:r>
              <a:rPr lang="en-IN" sz="1600" b="1">
                <a:solidFill>
                  <a:srgbClr val="000000"/>
                </a:solidFill>
                <a:latin typeface="Calibri"/>
              </a:rPr>
              <a:t>mound called windrow.</a:t>
            </a:r>
            <a:endParaRPr/>
          </a:p>
          <a:p>
            <a:pPr>
              <a:lnSpc>
                <a:spcPct val="100000"/>
              </a:lnSpc>
            </a:pPr>
            <a:endParaRPr/>
          </a:p>
          <a:p>
            <a:pPr>
              <a:lnSpc>
                <a:spcPct val="100000"/>
              </a:lnSpc>
              <a:buFont typeface="Arial"/>
              <a:buChar char="•"/>
            </a:pPr>
            <a:r>
              <a:rPr lang="en-IN" sz="1600" b="1">
                <a:solidFill>
                  <a:srgbClr val="000000"/>
                </a:solidFill>
                <a:latin typeface="Calibri"/>
              </a:rPr>
              <a:t>Normally windrows are conical in shape and about 50m in length.</a:t>
            </a:r>
            <a:endParaRPr/>
          </a:p>
          <a:p>
            <a:pPr>
              <a:lnSpc>
                <a:spcPct val="100000"/>
              </a:lnSpc>
            </a:pPr>
            <a:endParaRPr/>
          </a:p>
          <a:p>
            <a:pPr>
              <a:lnSpc>
                <a:spcPct val="100000"/>
              </a:lnSpc>
            </a:pPr>
            <a:r>
              <a:rPr lang="en-IN" sz="1600" b="1">
                <a:solidFill>
                  <a:srgbClr val="000000"/>
                </a:solidFill>
                <a:latin typeface="Calibri"/>
              </a:rPr>
              <a:t>*The aeration is achieved by periodically turning the piles. Manual turning is</a:t>
            </a:r>
            <a:endParaRPr/>
          </a:p>
          <a:p>
            <a:pPr>
              <a:lnSpc>
                <a:spcPct val="100000"/>
              </a:lnSpc>
            </a:pPr>
            <a:r>
              <a:rPr lang="en-IN" sz="1600" b="1">
                <a:solidFill>
                  <a:srgbClr val="000000"/>
                </a:solidFill>
                <a:latin typeface="Calibri"/>
              </a:rPr>
              <a:t>  Adopted for small plants and mechanical turning is adopted for larger plants.</a:t>
            </a:r>
            <a:endParaRPr/>
          </a:p>
          <a:p>
            <a:pPr>
              <a:lnSpc>
                <a:spcPct val="100000"/>
              </a:lnSpc>
            </a:pPr>
            <a:r>
              <a:rPr lang="en-IN" sz="1600" b="1">
                <a:solidFill>
                  <a:srgbClr val="000000"/>
                </a:solidFill>
                <a:latin typeface="Calibri"/>
              </a:rPr>
              <a:t>* Refuse should be turn once or twice per week which introduce oxygen and helps</a:t>
            </a:r>
            <a:endParaRPr/>
          </a:p>
          <a:p>
            <a:pPr>
              <a:lnSpc>
                <a:spcPct val="100000"/>
              </a:lnSpc>
            </a:pPr>
            <a:r>
              <a:rPr lang="en-IN" sz="1600" b="1">
                <a:solidFill>
                  <a:srgbClr val="000000"/>
                </a:solidFill>
                <a:latin typeface="Calibri"/>
              </a:rPr>
              <a:t>    to control temperature.</a:t>
            </a:r>
            <a:endParaRPr/>
          </a:p>
          <a:p>
            <a:pPr>
              <a:lnSpc>
                <a:spcPct val="100000"/>
              </a:lnSpc>
            </a:pPr>
            <a:endParaRPr/>
          </a:p>
          <a:p>
            <a:pPr>
              <a:lnSpc>
                <a:spcPct val="100000"/>
              </a:lnSpc>
            </a:pPr>
            <a:r>
              <a:rPr lang="en-IN" sz="1600" b="1">
                <a:solidFill>
                  <a:srgbClr val="000000"/>
                </a:solidFill>
                <a:latin typeface="Calibri"/>
              </a:rPr>
              <a:t>* Turning continued for about 4-5 weeks during which biodegradable organic are</a:t>
            </a:r>
            <a:endParaRPr/>
          </a:p>
          <a:p>
            <a:pPr>
              <a:lnSpc>
                <a:spcPct val="100000"/>
              </a:lnSpc>
            </a:pPr>
            <a:r>
              <a:rPr lang="en-IN" sz="1600" b="1">
                <a:solidFill>
                  <a:srgbClr val="000000"/>
                </a:solidFill>
                <a:latin typeface="Calibri"/>
              </a:rPr>
              <a:t>Consumed. The solid waste is allowed to keep for 2-8 weeks with turning the</a:t>
            </a:r>
            <a:endParaRPr/>
          </a:p>
          <a:p>
            <a:pPr>
              <a:lnSpc>
                <a:spcPct val="100000"/>
              </a:lnSpc>
            </a:pPr>
            <a:r>
              <a:rPr lang="en-IN" sz="1600" b="1">
                <a:solidFill>
                  <a:srgbClr val="000000"/>
                </a:solidFill>
                <a:latin typeface="Calibri"/>
              </a:rPr>
              <a:t>Composting in windrow may take 21-28 days for stabilization.</a:t>
            </a:r>
            <a:endParaRPr/>
          </a:p>
          <a:p>
            <a:pPr>
              <a:lnSpc>
                <a:spcPct val="100000"/>
              </a:lnSpc>
            </a:pPr>
            <a:endParaRPr/>
          </a:p>
          <a:p>
            <a:pPr>
              <a:lnSpc>
                <a:spcPct val="100000"/>
              </a:lnSpc>
            </a:pPr>
            <a:r>
              <a:rPr lang="en-IN" sz="1600" b="1">
                <a:solidFill>
                  <a:srgbClr val="000000"/>
                </a:solidFill>
                <a:latin typeface="Calibri"/>
              </a:rPr>
              <a:t>* The composted waste is removed from windrow and allowed to mature in</a:t>
            </a:r>
            <a:endParaRPr/>
          </a:p>
          <a:p>
            <a:pPr>
              <a:lnSpc>
                <a:spcPct val="100000"/>
              </a:lnSpc>
            </a:pPr>
            <a:r>
              <a:rPr lang="en-IN" sz="1600" b="1">
                <a:solidFill>
                  <a:srgbClr val="000000"/>
                </a:solidFill>
                <a:latin typeface="Calibri"/>
              </a:rPr>
              <a:t>maturing yards for 1-3 months, after which the compost becomes ready for being</a:t>
            </a:r>
            <a:endParaRPr/>
          </a:p>
          <a:p>
            <a:pPr>
              <a:lnSpc>
                <a:spcPct val="100000"/>
              </a:lnSpc>
            </a:pPr>
            <a:r>
              <a:rPr lang="en-IN" sz="1600" b="1">
                <a:solidFill>
                  <a:srgbClr val="000000"/>
                </a:solidFill>
                <a:latin typeface="Calibri"/>
              </a:rPr>
              <a:t>taken out for use.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CustomShape 1"/>
          <p:cNvSpPr/>
          <p:nvPr/>
        </p:nvSpPr>
        <p:spPr>
          <a:xfrm>
            <a:off x="990720" y="474480"/>
            <a:ext cx="7086240" cy="502812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II) Bangalore method</a:t>
            </a:r>
            <a:endParaRPr/>
          </a:p>
          <a:p>
            <a:pPr>
              <a:lnSpc>
                <a:spcPct val="100000"/>
              </a:lnSpc>
              <a:buFont typeface="Wingdings" charset="2"/>
              <a:buChar char=""/>
            </a:pPr>
            <a:r>
              <a:rPr lang="en-IN">
                <a:solidFill>
                  <a:srgbClr val="1D1B11"/>
                </a:solidFill>
                <a:latin typeface="Times New Roman"/>
              </a:rPr>
              <a:t>Bangalore method is commonly used anaerobic method used for biological used anaerobic method used for biological conversion of organic component of  municipal solid waste.</a:t>
            </a:r>
            <a:endParaRPr/>
          </a:p>
          <a:p>
            <a:pPr>
              <a:lnSpc>
                <a:spcPct val="100000"/>
              </a:lnSpc>
            </a:pPr>
            <a:endParaRPr/>
          </a:p>
          <a:p>
            <a:pPr>
              <a:lnSpc>
                <a:spcPct val="100000"/>
              </a:lnSpc>
              <a:buFont typeface="Wingdings" charset="2"/>
              <a:buChar char=""/>
            </a:pPr>
            <a:r>
              <a:rPr lang="en-IN">
                <a:solidFill>
                  <a:srgbClr val="1D1B11"/>
                </a:solidFill>
                <a:latin typeface="Times New Roman"/>
              </a:rPr>
              <a:t>In this method underground earthen trench is excavated and alternate layer of waste and soil is filled in trench or pit to control odour.final layer of soil is provide at top.</a:t>
            </a:r>
            <a:endParaRPr/>
          </a:p>
          <a:p>
            <a:pPr>
              <a:lnSpc>
                <a:spcPct val="100000"/>
              </a:lnSpc>
            </a:pPr>
            <a:endParaRPr/>
          </a:p>
          <a:p>
            <a:pPr>
              <a:lnSpc>
                <a:spcPct val="100000"/>
              </a:lnSpc>
              <a:buFont typeface="Wingdings" charset="2"/>
              <a:buChar char=""/>
            </a:pPr>
            <a:r>
              <a:rPr lang="en-IN">
                <a:solidFill>
                  <a:srgbClr val="1D1B11"/>
                </a:solidFill>
                <a:latin typeface="Times New Roman"/>
              </a:rPr>
              <a:t>The soil cover not only prevent odour but also prevents breeding of files.</a:t>
            </a:r>
            <a:endParaRPr/>
          </a:p>
          <a:p>
            <a:pPr>
              <a:lnSpc>
                <a:spcPct val="100000"/>
              </a:lnSpc>
            </a:pPr>
            <a:endParaRPr/>
          </a:p>
          <a:p>
            <a:pPr>
              <a:lnSpc>
                <a:spcPct val="100000"/>
              </a:lnSpc>
              <a:buFont typeface="Wingdings" charset="2"/>
              <a:buChar char=""/>
            </a:pPr>
            <a:r>
              <a:rPr lang="en-IN">
                <a:solidFill>
                  <a:srgbClr val="1D1B11"/>
                </a:solidFill>
                <a:latin typeface="Times New Roman"/>
              </a:rPr>
              <a:t>Within 2-3 days of burial intensive biological action starts taking place and organic matter beings to be destroyed. After 4-5 months complete stabilization of waste takes placed.</a:t>
            </a:r>
            <a:endParaRPr/>
          </a:p>
          <a:p>
            <a:pPr>
              <a:lnSpc>
                <a:spcPct val="100000"/>
              </a:lnSpc>
            </a:pPr>
            <a:endParaRPr/>
          </a:p>
          <a:p>
            <a:pPr>
              <a:lnSpc>
                <a:spcPct val="100000"/>
              </a:lnSpc>
            </a:pPr>
            <a:r>
              <a:rPr lang="en-IN">
                <a:solidFill>
                  <a:srgbClr val="1D1B11"/>
                </a:solidFill>
                <a:latin typeface="Wingdings"/>
              </a:rPr>
              <a:t> </a:t>
            </a:r>
            <a:r>
              <a:rPr lang="en-IN">
                <a:solidFill>
                  <a:srgbClr val="1D1B11"/>
                </a:solidFill>
                <a:latin typeface="Times New Roman"/>
              </a:rPr>
              <a:t>During biological action head is evolved which rises temperature of</a:t>
            </a:r>
            <a:endParaRPr/>
          </a:p>
          <a:p>
            <a:pPr>
              <a:lnSpc>
                <a:spcPct val="100000"/>
              </a:lnSpc>
            </a:pPr>
            <a:r>
              <a:rPr lang="en-IN">
                <a:solidFill>
                  <a:srgbClr val="1D1B11"/>
                </a:solidFill>
                <a:latin typeface="Times New Roman"/>
              </a:rPr>
              <a:t>decomposing mass.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CustomShape 1"/>
          <p:cNvSpPr/>
          <p:nvPr/>
        </p:nvSpPr>
        <p:spPr>
          <a:xfrm>
            <a:off x="1066680" y="609480"/>
            <a:ext cx="7238520" cy="1369440"/>
          </a:xfrm>
          <a:prstGeom prst="rect">
            <a:avLst/>
          </a:prstGeom>
          <a:noFill/>
          <a:ln>
            <a:noFill/>
          </a:ln>
        </p:spPr>
        <p:txBody>
          <a:bodyPr lIns="90000" tIns="45000" rIns="90000" bIns="45000"/>
          <a:lstStyle/>
          <a:p>
            <a:pPr>
              <a:lnSpc>
                <a:spcPct val="100000"/>
              </a:lnSpc>
            </a:pPr>
            <a:r>
              <a:rPr lang="en-IN" sz="2800" b="1" u="sng">
                <a:solidFill>
                  <a:srgbClr val="000000"/>
                </a:solidFill>
                <a:latin typeface="Calibri"/>
              </a:rPr>
              <a:t>Factors affecting on composting process</a:t>
            </a:r>
            <a:endParaRPr/>
          </a:p>
          <a:p>
            <a:pPr>
              <a:lnSpc>
                <a:spcPct val="100000"/>
              </a:lnSpc>
            </a:pPr>
            <a:endParaRPr/>
          </a:p>
        </p:txBody>
      </p:sp>
      <p:sp>
        <p:nvSpPr>
          <p:cNvPr id="788" name="CustomShape 2"/>
          <p:cNvSpPr/>
          <p:nvPr/>
        </p:nvSpPr>
        <p:spPr>
          <a:xfrm>
            <a:off x="1066680" y="1563840"/>
            <a:ext cx="5790960" cy="3503160"/>
          </a:xfrm>
          <a:prstGeom prst="rect">
            <a:avLst/>
          </a:prstGeom>
          <a:noFill/>
          <a:ln>
            <a:noFill/>
          </a:ln>
        </p:spPr>
        <p:txBody>
          <a:bodyPr lIns="90000" tIns="45000" rIns="90000" bIns="45000"/>
          <a:lstStyle/>
          <a:p>
            <a:pPr>
              <a:lnSpc>
                <a:spcPct val="100000"/>
              </a:lnSpc>
            </a:pPr>
            <a:endParaRPr/>
          </a:p>
          <a:p>
            <a:pPr>
              <a:lnSpc>
                <a:spcPct val="100000"/>
              </a:lnSpc>
            </a:pPr>
            <a:r>
              <a:rPr lang="en-IN" sz="2800">
                <a:solidFill>
                  <a:srgbClr val="000000"/>
                </a:solidFill>
                <a:latin typeface="Calibri"/>
              </a:rPr>
              <a:t>1.Particle size </a:t>
            </a:r>
            <a:endParaRPr/>
          </a:p>
          <a:p>
            <a:pPr>
              <a:lnSpc>
                <a:spcPct val="100000"/>
              </a:lnSpc>
            </a:pPr>
            <a:r>
              <a:rPr lang="en-IN" sz="2800">
                <a:solidFill>
                  <a:srgbClr val="000000"/>
                </a:solidFill>
                <a:latin typeface="Calibri"/>
              </a:rPr>
              <a:t>2. Moisture content </a:t>
            </a:r>
            <a:endParaRPr/>
          </a:p>
          <a:p>
            <a:pPr>
              <a:lnSpc>
                <a:spcPct val="100000"/>
              </a:lnSpc>
            </a:pPr>
            <a:r>
              <a:rPr lang="en-IN" sz="2800">
                <a:solidFill>
                  <a:srgbClr val="000000"/>
                </a:solidFill>
                <a:latin typeface="Calibri"/>
              </a:rPr>
              <a:t>3. pH </a:t>
            </a:r>
            <a:endParaRPr/>
          </a:p>
          <a:p>
            <a:pPr>
              <a:lnSpc>
                <a:spcPct val="100000"/>
              </a:lnSpc>
            </a:pPr>
            <a:r>
              <a:rPr lang="en-IN" sz="2800">
                <a:solidFill>
                  <a:srgbClr val="000000"/>
                </a:solidFill>
                <a:latin typeface="Calibri"/>
              </a:rPr>
              <a:t>4. Temperature </a:t>
            </a:r>
            <a:endParaRPr/>
          </a:p>
          <a:p>
            <a:pPr>
              <a:lnSpc>
                <a:spcPct val="100000"/>
              </a:lnSpc>
            </a:pPr>
            <a:r>
              <a:rPr lang="en-IN" sz="2800">
                <a:solidFill>
                  <a:srgbClr val="000000"/>
                </a:solidFill>
                <a:latin typeface="Calibri"/>
              </a:rPr>
              <a:t>5. Carbon Nitrogen ratio </a:t>
            </a:r>
            <a:endParaRPr/>
          </a:p>
          <a:p>
            <a:pPr>
              <a:lnSpc>
                <a:spcPct val="100000"/>
              </a:lnSpc>
            </a:pPr>
            <a:r>
              <a:rPr lang="en-IN" sz="2800">
                <a:solidFill>
                  <a:srgbClr val="000000"/>
                </a:solidFill>
                <a:latin typeface="Calibri"/>
              </a:rPr>
              <a:t>6. Blending and seeding </a:t>
            </a:r>
            <a:endParaRPr/>
          </a:p>
          <a:p>
            <a:pPr>
              <a:lnSpc>
                <a:spcPct val="100000"/>
              </a:lnSpc>
            </a:pPr>
            <a:r>
              <a:rPr lang="en-IN" sz="2800">
                <a:solidFill>
                  <a:srgbClr val="000000"/>
                </a:solidFill>
                <a:latin typeface="Calibri"/>
              </a:rPr>
              <a:t>7. Air circulation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CustomShape 1"/>
          <p:cNvSpPr/>
          <p:nvPr/>
        </p:nvSpPr>
        <p:spPr>
          <a:xfrm>
            <a:off x="380880" y="533520"/>
            <a:ext cx="8381520" cy="5200920"/>
          </a:xfrm>
          <a:prstGeom prst="rect">
            <a:avLst/>
          </a:prstGeom>
          <a:noFill/>
          <a:ln>
            <a:noFill/>
          </a:ln>
        </p:spPr>
        <p:txBody>
          <a:bodyPr lIns="90000" tIns="45000" rIns="90000" bIns="45000"/>
          <a:lstStyle/>
          <a:p>
            <a:pPr>
              <a:lnSpc>
                <a:spcPct val="100000"/>
              </a:lnSpc>
            </a:pPr>
            <a:r>
              <a:rPr lang="en-IN" sz="1600">
                <a:solidFill>
                  <a:srgbClr val="000000"/>
                </a:solidFill>
                <a:latin typeface="Wingdings-Regular"/>
              </a:rPr>
              <a:t>* </a:t>
            </a:r>
            <a:r>
              <a:rPr lang="en-IN" sz="1600" b="1" u="sng">
                <a:solidFill>
                  <a:srgbClr val="FF0000"/>
                </a:solidFill>
                <a:latin typeface="Times New Roman"/>
              </a:rPr>
              <a:t>Temperature</a:t>
            </a:r>
            <a:endParaRPr/>
          </a:p>
          <a:p>
            <a:pPr>
              <a:lnSpc>
                <a:spcPct val="100000"/>
              </a:lnSpc>
            </a:pPr>
            <a:r>
              <a:rPr lang="en-IN" sz="1600">
                <a:solidFill>
                  <a:srgbClr val="000000"/>
                </a:solidFill>
                <a:latin typeface="Times New Roman"/>
              </a:rPr>
              <a:t>Microorganisms require a certain temperature range known as Mesophiles (20-45ºC or 68-113ºF) and thermophiles (45ºC or 113ºF) for optimal activity. Certaintemperatures promote rapid composting and destroy pathogens and weed seeds. Thermopiles bacteria can turn waste to compost almost 6 months faster than the lower temperature bacteria.</a:t>
            </a:r>
            <a:endParaRPr/>
          </a:p>
          <a:p>
            <a:pPr>
              <a:lnSpc>
                <a:spcPct val="100000"/>
              </a:lnSpc>
            </a:pPr>
            <a:r>
              <a:rPr lang="en-IN" sz="1600">
                <a:solidFill>
                  <a:srgbClr val="000000"/>
                </a:solidFill>
                <a:latin typeface="Wingdings-Regular"/>
              </a:rPr>
              <a:t>* </a:t>
            </a:r>
            <a:r>
              <a:rPr lang="en-IN" sz="1600" b="1" u="sng">
                <a:solidFill>
                  <a:srgbClr val="FF0000"/>
                </a:solidFill>
                <a:latin typeface="Times New Roman"/>
              </a:rPr>
              <a:t>Moisture Level</a:t>
            </a:r>
            <a:endParaRPr/>
          </a:p>
          <a:p>
            <a:pPr>
              <a:lnSpc>
                <a:spcPct val="100000"/>
              </a:lnSpc>
            </a:pPr>
            <a:r>
              <a:rPr lang="en-IN" sz="1600">
                <a:solidFill>
                  <a:srgbClr val="000000"/>
                </a:solidFill>
                <a:latin typeface="Times New Roman"/>
              </a:rPr>
              <a:t>Microorganisms living in a compost pile need an adequate amount of moisture to survive Moisture is very important for a composting toilet. Without moisture, no bacteria can perform the processes necessary for composting.</a:t>
            </a:r>
            <a:endParaRPr/>
          </a:p>
          <a:p>
            <a:pPr>
              <a:lnSpc>
                <a:spcPct val="100000"/>
              </a:lnSpc>
            </a:pPr>
            <a:r>
              <a:rPr lang="en-IN" sz="1600" u="sng">
                <a:solidFill>
                  <a:srgbClr val="FF0000"/>
                </a:solidFill>
                <a:latin typeface="Wingdings-Regular"/>
              </a:rPr>
              <a:t>*</a:t>
            </a:r>
            <a:r>
              <a:rPr lang="en-IN" sz="1600" b="1" u="sng">
                <a:solidFill>
                  <a:srgbClr val="FF0000"/>
                </a:solidFill>
                <a:latin typeface="Times New Roman"/>
              </a:rPr>
              <a:t>Air Circulation or Oxygen Level</a:t>
            </a:r>
            <a:endParaRPr/>
          </a:p>
          <a:p>
            <a:pPr>
              <a:lnSpc>
                <a:spcPct val="100000"/>
              </a:lnSpc>
            </a:pPr>
            <a:r>
              <a:rPr lang="en-IN" sz="1600">
                <a:solidFill>
                  <a:srgbClr val="000000"/>
                </a:solidFill>
                <a:latin typeface="Times New Roman"/>
              </a:rPr>
              <a:t>Aerobic conditions are important for proper composting and odor control. Ifanaerobic (no air present) conditions are allowed to exist, then foul and offensive odors. Providing proper ventilation by designing the composting toilet with a vent pipe.</a:t>
            </a:r>
            <a:endParaRPr/>
          </a:p>
          <a:p>
            <a:pPr>
              <a:lnSpc>
                <a:spcPct val="100000"/>
              </a:lnSpc>
            </a:pPr>
            <a:r>
              <a:rPr lang="en-IN" sz="1600" u="sng">
                <a:solidFill>
                  <a:srgbClr val="FF0000"/>
                </a:solidFill>
                <a:latin typeface="Wingdings-Regular"/>
              </a:rPr>
              <a:t>* </a:t>
            </a:r>
            <a:r>
              <a:rPr lang="en-IN" sz="1600" b="1" u="sng">
                <a:solidFill>
                  <a:srgbClr val="FF0000"/>
                </a:solidFill>
                <a:latin typeface="Times New Roman"/>
              </a:rPr>
              <a:t>Particle size: </a:t>
            </a:r>
            <a:r>
              <a:rPr lang="en-IN" sz="1600">
                <a:solidFill>
                  <a:srgbClr val="000000"/>
                </a:solidFill>
                <a:latin typeface="Times New Roman"/>
              </a:rPr>
              <a:t>Smaller particle size increases conversion rate during composting.</a:t>
            </a:r>
            <a:endParaRPr/>
          </a:p>
          <a:p>
            <a:pPr>
              <a:lnSpc>
                <a:spcPct val="100000"/>
              </a:lnSpc>
            </a:pPr>
            <a:r>
              <a:rPr lang="en-IN" sz="1600">
                <a:solidFill>
                  <a:srgbClr val="000000"/>
                </a:solidFill>
                <a:latin typeface="Wingdings-Regular"/>
              </a:rPr>
              <a:t>*</a:t>
            </a:r>
            <a:r>
              <a:rPr lang="en-IN" sz="1600" u="sng">
                <a:solidFill>
                  <a:srgbClr val="FF0000"/>
                </a:solidFill>
                <a:latin typeface="Times New Roman"/>
              </a:rPr>
              <a:t>pH</a:t>
            </a:r>
            <a:r>
              <a:rPr lang="en-IN" sz="1600" b="1">
                <a:solidFill>
                  <a:srgbClr val="000000"/>
                </a:solidFill>
                <a:latin typeface="Times New Roman"/>
              </a:rPr>
              <a:t>: </a:t>
            </a:r>
            <a:r>
              <a:rPr lang="en-IN" sz="1600">
                <a:solidFill>
                  <a:srgbClr val="000000"/>
                </a:solidFill>
                <a:latin typeface="Times New Roman"/>
              </a:rPr>
              <a:t>During the composting process, the pH level will fluctuate according to the different reactions produced by the micro-organisms.</a:t>
            </a:r>
            <a:endParaRPr/>
          </a:p>
          <a:p>
            <a:pPr>
              <a:lnSpc>
                <a:spcPct val="100000"/>
              </a:lnSpc>
            </a:pPr>
            <a:r>
              <a:rPr lang="en-IN" sz="1600">
                <a:solidFill>
                  <a:srgbClr val="000000"/>
                </a:solidFill>
                <a:latin typeface="Wingdings-Regular"/>
              </a:rPr>
              <a:t>* </a:t>
            </a:r>
            <a:r>
              <a:rPr lang="en-IN" sz="1600" b="1" u="sng">
                <a:solidFill>
                  <a:srgbClr val="FF0000"/>
                </a:solidFill>
                <a:latin typeface="Times New Roman"/>
              </a:rPr>
              <a:t>Carbon/Nitrogen Nutrient Ratio</a:t>
            </a:r>
            <a:endParaRPr/>
          </a:p>
          <a:p>
            <a:pPr>
              <a:lnSpc>
                <a:spcPct val="100000"/>
              </a:lnSpc>
            </a:pPr>
            <a:r>
              <a:rPr lang="en-IN" sz="1600">
                <a:solidFill>
                  <a:srgbClr val="000000"/>
                </a:solidFill>
                <a:latin typeface="Times New Roman"/>
              </a:rPr>
              <a:t>The proper balance of nutrients is vital to the composting process. A good carbon/nitrogen (C/N) ratio for a compost toilet is 20/1 to 35/1. This means far more carbon must be present in the vault to the nitrogen for good composting to proceed. Because of the composition of feces and urine, a lot of carbon in the form of hay, straw ,wood chips, and sawdust have to be added to the compost toilet.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CustomShape 1"/>
          <p:cNvSpPr/>
          <p:nvPr/>
        </p:nvSpPr>
        <p:spPr>
          <a:xfrm>
            <a:off x="1066680" y="762120"/>
            <a:ext cx="7162560" cy="530172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B) Mechanical Composting - Dano Process:---</a:t>
            </a:r>
            <a:endParaRPr/>
          </a:p>
          <a:p>
            <a:pPr>
              <a:lnSpc>
                <a:spcPct val="100000"/>
              </a:lnSpc>
            </a:pPr>
            <a:r>
              <a:rPr lang="en-IN">
                <a:solidFill>
                  <a:srgbClr val="000000"/>
                </a:solidFill>
                <a:latin typeface="Calibri"/>
              </a:rPr>
              <a:t> In the process of stabilization is expiated by mechanical device of turning the compost. It is recommended to use refuse of 1.5cm particle size in this method.The moisture content and aeration of refuse are continually adjusted. Care is taken to see that quantity of air should not exceed 2m3/kg of volatile solid per day.</a:t>
            </a:r>
            <a:endParaRPr/>
          </a:p>
          <a:p>
            <a:pPr>
              <a:lnSpc>
                <a:spcPct val="100000"/>
              </a:lnSpc>
            </a:pPr>
            <a:r>
              <a:rPr lang="en-IN">
                <a:solidFill>
                  <a:srgbClr val="000000"/>
                </a:solidFill>
                <a:latin typeface="Calibri"/>
              </a:rPr>
              <a:t> It requires small area compare to trenching and open windrow   </a:t>
            </a:r>
            <a:endParaRPr/>
          </a:p>
          <a:p>
            <a:pPr>
              <a:lnSpc>
                <a:spcPct val="100000"/>
              </a:lnSpc>
            </a:pPr>
            <a:r>
              <a:rPr lang="en-IN">
                <a:solidFill>
                  <a:srgbClr val="000000"/>
                </a:solidFill>
                <a:latin typeface="Calibri"/>
              </a:rPr>
              <a:t>    composting.</a:t>
            </a:r>
            <a:endParaRPr/>
          </a:p>
          <a:p>
            <a:pPr>
              <a:lnSpc>
                <a:spcPct val="100000"/>
              </a:lnSpc>
            </a:pPr>
            <a:r>
              <a:rPr lang="en-IN">
                <a:solidFill>
                  <a:srgbClr val="000000"/>
                </a:solidFill>
                <a:latin typeface="Calibri"/>
              </a:rPr>
              <a:t> The stabilization of waste takes 3 – 6 days.</a:t>
            </a:r>
            <a:endParaRPr/>
          </a:p>
          <a:p>
            <a:pPr>
              <a:lnSpc>
                <a:spcPct val="100000"/>
              </a:lnSpc>
            </a:pPr>
            <a:r>
              <a:rPr lang="en-IN">
                <a:solidFill>
                  <a:srgbClr val="000000"/>
                </a:solidFill>
                <a:latin typeface="Calibri"/>
              </a:rPr>
              <a:t> </a:t>
            </a:r>
            <a:r>
              <a:rPr lang="en-IN" b="1">
                <a:solidFill>
                  <a:srgbClr val="000000"/>
                </a:solidFill>
                <a:latin typeface="Calibri"/>
              </a:rPr>
              <a:t>The operation involved are</a:t>
            </a:r>
            <a:endParaRPr/>
          </a:p>
          <a:p>
            <a:pPr>
              <a:lnSpc>
                <a:spcPct val="100000"/>
              </a:lnSpc>
            </a:pPr>
            <a:r>
              <a:rPr lang="en-IN">
                <a:solidFill>
                  <a:srgbClr val="000000"/>
                </a:solidFill>
                <a:latin typeface="Calibri"/>
              </a:rPr>
              <a:t>• Reception of refuse</a:t>
            </a:r>
            <a:endParaRPr/>
          </a:p>
          <a:p>
            <a:pPr>
              <a:lnSpc>
                <a:spcPct val="100000"/>
              </a:lnSpc>
            </a:pPr>
            <a:r>
              <a:rPr lang="en-IN">
                <a:solidFill>
                  <a:srgbClr val="000000"/>
                </a:solidFill>
                <a:latin typeface="Calibri"/>
              </a:rPr>
              <a:t>• Segregation</a:t>
            </a:r>
            <a:endParaRPr/>
          </a:p>
          <a:p>
            <a:pPr>
              <a:lnSpc>
                <a:spcPct val="100000"/>
              </a:lnSpc>
            </a:pPr>
            <a:r>
              <a:rPr lang="en-IN">
                <a:solidFill>
                  <a:srgbClr val="000000"/>
                </a:solidFill>
                <a:latin typeface="Calibri"/>
              </a:rPr>
              <a:t>• Shredding</a:t>
            </a:r>
            <a:endParaRPr/>
          </a:p>
          <a:p>
            <a:pPr>
              <a:lnSpc>
                <a:spcPct val="100000"/>
              </a:lnSpc>
            </a:pPr>
            <a:r>
              <a:rPr lang="en-IN">
                <a:solidFill>
                  <a:srgbClr val="000000"/>
                </a:solidFill>
                <a:latin typeface="Calibri"/>
              </a:rPr>
              <a:t>• Stabilization</a:t>
            </a:r>
            <a:endParaRPr/>
          </a:p>
          <a:p>
            <a:pPr>
              <a:lnSpc>
                <a:spcPct val="100000"/>
              </a:lnSpc>
            </a:pPr>
            <a:r>
              <a:rPr lang="en-IN">
                <a:solidFill>
                  <a:srgbClr val="000000"/>
                </a:solidFill>
                <a:latin typeface="Calibri"/>
              </a:rPr>
              <a:t>• Marketing</a:t>
            </a:r>
            <a:endParaRPr/>
          </a:p>
          <a:p>
            <a:pPr>
              <a:lnSpc>
                <a:spcPct val="100000"/>
              </a:lnSpc>
            </a:pPr>
            <a:endParaRPr/>
          </a:p>
          <a:p>
            <a:pPr>
              <a:lnSpc>
                <a:spcPct val="100000"/>
              </a:lnSpc>
            </a:pPr>
            <a:r>
              <a:rPr lang="en-IN">
                <a:solidFill>
                  <a:srgbClr val="000000"/>
                </a:solidFill>
                <a:latin typeface="Calibri"/>
              </a:rPr>
              <a:t>See fig on the next slide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CustomShape 1"/>
          <p:cNvSpPr/>
          <p:nvPr/>
        </p:nvSpPr>
        <p:spPr>
          <a:xfrm>
            <a:off x="533520" y="380880"/>
            <a:ext cx="8152920" cy="6488640"/>
          </a:xfrm>
          <a:prstGeom prst="rect">
            <a:avLst/>
          </a:prstGeom>
          <a:noFill/>
          <a:ln>
            <a:noFill/>
          </a:ln>
        </p:spPr>
        <p:txBody>
          <a:bodyPr lIns="90000" tIns="45000" rIns="90000" bIns="45000"/>
          <a:lstStyle/>
          <a:p>
            <a:pPr>
              <a:lnSpc>
                <a:spcPct val="100000"/>
              </a:lnSpc>
            </a:pPr>
            <a:r>
              <a:rPr lang="en-IN" sz="2800" b="1" u="sng">
                <a:solidFill>
                  <a:srgbClr val="FF0000"/>
                </a:solidFill>
                <a:latin typeface="Calibri"/>
              </a:rPr>
              <a:t>General Objectives:----</a:t>
            </a:r>
            <a:endParaRPr/>
          </a:p>
          <a:p>
            <a:pPr>
              <a:lnSpc>
                <a:spcPct val="100000"/>
              </a:lnSpc>
            </a:pPr>
            <a:r>
              <a:rPr lang="en-IN" sz="2800">
                <a:solidFill>
                  <a:srgbClr val="000000"/>
                </a:solidFill>
                <a:latin typeface="Calibri"/>
              </a:rPr>
              <a:t>Students will able to</a:t>
            </a:r>
            <a:endParaRPr/>
          </a:p>
          <a:p>
            <a:pPr>
              <a:lnSpc>
                <a:spcPct val="100000"/>
              </a:lnSpc>
            </a:pPr>
            <a:r>
              <a:rPr lang="en-IN" sz="2800">
                <a:solidFill>
                  <a:srgbClr val="000000"/>
                </a:solidFill>
                <a:latin typeface="Calibri"/>
              </a:rPr>
              <a:t>1.   Understand various types of solid waste produced with their characteristics</a:t>
            </a:r>
            <a:endParaRPr/>
          </a:p>
          <a:p>
            <a:pPr>
              <a:lnSpc>
                <a:spcPct val="100000"/>
              </a:lnSpc>
            </a:pPr>
            <a:r>
              <a:rPr lang="en-IN" sz="2800">
                <a:solidFill>
                  <a:srgbClr val="000000"/>
                </a:solidFill>
                <a:latin typeface="Calibri"/>
              </a:rPr>
              <a:t>2.   Understand different methods of collection, transportation and disposal of solid waste.</a:t>
            </a:r>
            <a:endParaRPr/>
          </a:p>
          <a:p>
            <a:pPr>
              <a:lnSpc>
                <a:spcPct val="100000"/>
              </a:lnSpc>
            </a:pPr>
            <a:r>
              <a:rPr lang="en-IN" sz="2800">
                <a:solidFill>
                  <a:srgbClr val="000000"/>
                </a:solidFill>
                <a:latin typeface="Calibri"/>
              </a:rPr>
              <a:t>3.   Apply different method of disposal of solid waste for safe disposal.</a:t>
            </a:r>
            <a:endParaRPr/>
          </a:p>
          <a:p>
            <a:pPr>
              <a:lnSpc>
                <a:spcPct val="100000"/>
              </a:lnSpc>
            </a:pPr>
            <a:r>
              <a:rPr lang="en-IN" sz="2800">
                <a:solidFill>
                  <a:srgbClr val="000000"/>
                </a:solidFill>
                <a:latin typeface="Calibri"/>
              </a:rPr>
              <a:t>4.   Understand concept of Bio medical waste, E-waste and Industrial waste.</a:t>
            </a:r>
            <a:endParaRPr/>
          </a:p>
          <a:p>
            <a:pPr>
              <a:lnSpc>
                <a:spcPct val="100000"/>
              </a:lnSpc>
            </a:pPr>
            <a:r>
              <a:rPr lang="en-IN" sz="2800">
                <a:solidFill>
                  <a:srgbClr val="000000"/>
                </a:solidFill>
                <a:latin typeface="Calibri"/>
              </a:rPr>
              <a:t>5.   Understand recycling and reuse of solid waste.</a:t>
            </a:r>
            <a:endParaRPr/>
          </a:p>
          <a:p>
            <a:pPr>
              <a:lnSpc>
                <a:spcPct val="100000"/>
              </a:lnSpc>
            </a:pPr>
            <a:r>
              <a:rPr lang="en-IN" sz="2800">
                <a:solidFill>
                  <a:srgbClr val="000000"/>
                </a:solidFill>
                <a:latin typeface="Calibri"/>
              </a:rPr>
              <a:t>6.   Understand different transportation equipments with their limitations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 name="Picture 2"/>
          <p:cNvPicPr/>
          <p:nvPr/>
        </p:nvPicPr>
        <p:blipFill>
          <a:blip r:embed="rId2"/>
          <a:stretch>
            <a:fillRect/>
          </a:stretch>
        </p:blipFill>
        <p:spPr>
          <a:xfrm>
            <a:off x="609480" y="609480"/>
            <a:ext cx="7391160" cy="5562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CustomShape 1"/>
          <p:cNvSpPr/>
          <p:nvPr/>
        </p:nvSpPr>
        <p:spPr>
          <a:xfrm>
            <a:off x="685800" y="457200"/>
            <a:ext cx="8152920" cy="502740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C) Vermicomposting- Concept</a:t>
            </a:r>
            <a:endParaRPr/>
          </a:p>
          <a:p>
            <a:pPr>
              <a:lnSpc>
                <a:spcPct val="100000"/>
              </a:lnSpc>
            </a:pPr>
            <a:r>
              <a:rPr lang="en-IN">
                <a:solidFill>
                  <a:srgbClr val="000000"/>
                </a:solidFill>
                <a:latin typeface="Calibri"/>
              </a:rPr>
              <a:t>Vermicomposting is the breaking down of organic material through the use of worms, bacteria, and fungi. In nature, organic matter is decomposed through these organisms.By managing vermicomposting you are essentially speeding up mother nature's process of breaking down organic matter.</a:t>
            </a:r>
            <a:endParaRPr/>
          </a:p>
          <a:p>
            <a:pPr>
              <a:lnSpc>
                <a:spcPct val="100000"/>
              </a:lnSpc>
            </a:pPr>
            <a:endParaRPr/>
          </a:p>
          <a:p>
            <a:pPr>
              <a:lnSpc>
                <a:spcPct val="100000"/>
              </a:lnSpc>
            </a:pPr>
            <a:r>
              <a:rPr lang="en-IN" b="1">
                <a:solidFill>
                  <a:srgbClr val="000000"/>
                </a:solidFill>
                <a:latin typeface="Calibri"/>
              </a:rPr>
              <a:t>Vermi compost </a:t>
            </a:r>
            <a:r>
              <a:rPr lang="en-IN">
                <a:solidFill>
                  <a:srgbClr val="000000"/>
                </a:solidFill>
                <a:latin typeface="Calibri"/>
              </a:rPr>
              <a:t>is the product or process of composting using various worms, usually red wigglers, white worms, and other earthworms to create a heterogeneous mixture of decomposing vegetable or food waste, bedding materials, and vermicast. </a:t>
            </a:r>
            <a:endParaRPr/>
          </a:p>
          <a:p>
            <a:pPr>
              <a:lnSpc>
                <a:spcPct val="100000"/>
              </a:lnSpc>
            </a:pPr>
            <a:endParaRPr/>
          </a:p>
          <a:p>
            <a:pPr>
              <a:lnSpc>
                <a:spcPct val="100000"/>
              </a:lnSpc>
            </a:pPr>
            <a:r>
              <a:rPr lang="en-IN">
                <a:solidFill>
                  <a:srgbClr val="000000"/>
                </a:solidFill>
                <a:latin typeface="Calibri"/>
              </a:rPr>
              <a:t>Concept on next slide</a:t>
            </a:r>
            <a:endParaRPr/>
          </a:p>
          <a:p>
            <a:pPr>
              <a:lnSpc>
                <a:spcPct val="100000"/>
              </a:lnSpc>
            </a:pPr>
            <a:endParaRPr/>
          </a:p>
          <a:p>
            <a:pPr>
              <a:lnSpc>
                <a:spcPct val="100000"/>
              </a:lnSpc>
            </a:pPr>
            <a:endParaRPr/>
          </a:p>
          <a:p>
            <a:pPr>
              <a:lnSpc>
                <a:spcPct val="100000"/>
              </a:lnSpc>
            </a:pPr>
            <a:r>
              <a:rPr lang="en-IN">
                <a:solidFill>
                  <a:srgbClr val="000000"/>
                </a:solidFill>
                <a:latin typeface="Calibri"/>
              </a:rPr>
              <a:t>	</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CustomShape 1"/>
          <p:cNvSpPr/>
          <p:nvPr/>
        </p:nvSpPr>
        <p:spPr>
          <a:xfrm>
            <a:off x="685800" y="457200"/>
            <a:ext cx="6933960" cy="7770600"/>
          </a:xfrm>
          <a:prstGeom prst="rect">
            <a:avLst/>
          </a:prstGeom>
          <a:noFill/>
          <a:ln>
            <a:noFill/>
          </a:ln>
        </p:spPr>
        <p:txBody>
          <a:bodyPr lIns="90000" tIns="45000" rIns="90000" bIns="45000"/>
          <a:lstStyle/>
          <a:p>
            <a:pPr>
              <a:lnSpc>
                <a:spcPct val="100000"/>
              </a:lnSpc>
            </a:pPr>
            <a:r>
              <a:rPr lang="en-IN" sz="2400" b="1">
                <a:solidFill>
                  <a:srgbClr val="000000"/>
                </a:solidFill>
                <a:latin typeface="Calibri"/>
              </a:rPr>
              <a:t>Vermicomposting- Concept </a:t>
            </a:r>
            <a:endParaRPr/>
          </a:p>
          <a:p>
            <a:pPr>
              <a:lnSpc>
                <a:spcPct val="100000"/>
              </a:lnSpc>
            </a:pPr>
            <a:endParaRPr/>
          </a:p>
          <a:p>
            <a:pPr>
              <a:lnSpc>
                <a:spcPct val="100000"/>
              </a:lnSpc>
            </a:pPr>
            <a:r>
              <a:rPr lang="en-IN" sz="2400">
                <a:solidFill>
                  <a:srgbClr val="000000"/>
                </a:solidFill>
                <a:latin typeface="Calibri"/>
              </a:rPr>
              <a:t> Take a small wooden box or dig a small pit. </a:t>
            </a:r>
            <a:endParaRPr/>
          </a:p>
          <a:p>
            <a:pPr>
              <a:lnSpc>
                <a:spcPct val="100000"/>
              </a:lnSpc>
            </a:pPr>
            <a:r>
              <a:rPr lang="en-IN" sz="2400">
                <a:solidFill>
                  <a:srgbClr val="000000"/>
                </a:solidFill>
                <a:latin typeface="Calibri"/>
              </a:rPr>
              <a:t> Spread a net on your box. </a:t>
            </a:r>
            <a:endParaRPr/>
          </a:p>
          <a:p>
            <a:pPr>
              <a:lnSpc>
                <a:spcPct val="100000"/>
              </a:lnSpc>
            </a:pPr>
            <a:r>
              <a:rPr lang="en-IN" sz="2400">
                <a:solidFill>
                  <a:srgbClr val="000000"/>
                </a:solidFill>
                <a:latin typeface="Calibri"/>
              </a:rPr>
              <a:t> Also spread 1 or 2 cm thick layer of sand. </a:t>
            </a:r>
            <a:endParaRPr/>
          </a:p>
          <a:p>
            <a:pPr>
              <a:lnSpc>
                <a:spcPct val="100000"/>
              </a:lnSpc>
            </a:pPr>
            <a:r>
              <a:rPr lang="en-IN" sz="2400">
                <a:solidFill>
                  <a:srgbClr val="000000"/>
                </a:solidFill>
                <a:latin typeface="Calibri"/>
              </a:rPr>
              <a:t> Put some kitchen wastes such as peels of fruits etc., to cover the sand. </a:t>
            </a:r>
            <a:endParaRPr/>
          </a:p>
          <a:p>
            <a:pPr>
              <a:lnSpc>
                <a:spcPct val="100000"/>
              </a:lnSpc>
            </a:pPr>
            <a:r>
              <a:rPr lang="en-IN" sz="2400">
                <a:solidFill>
                  <a:srgbClr val="000000"/>
                </a:solidFill>
                <a:latin typeface="Calibri"/>
              </a:rPr>
              <a:t> Use green leaves to cover over the sand. </a:t>
            </a:r>
            <a:endParaRPr/>
          </a:p>
          <a:p>
            <a:pPr>
              <a:lnSpc>
                <a:spcPct val="100000"/>
              </a:lnSpc>
            </a:pPr>
            <a:r>
              <a:rPr lang="en-IN" sz="2400">
                <a:solidFill>
                  <a:srgbClr val="000000"/>
                </a:solidFill>
                <a:latin typeface="Calibri"/>
              </a:rPr>
              <a:t> Sprinkle some water to make this layer wet. </a:t>
            </a:r>
            <a:endParaRPr/>
          </a:p>
          <a:p>
            <a:pPr>
              <a:lnSpc>
                <a:spcPct val="100000"/>
              </a:lnSpc>
            </a:pPr>
            <a:r>
              <a:rPr lang="en-IN" sz="2400">
                <a:solidFill>
                  <a:srgbClr val="000000"/>
                </a:solidFill>
                <a:latin typeface="Calibri"/>
              </a:rPr>
              <a:t> Buy some red worms and put them in your pit.</a:t>
            </a:r>
            <a:endParaRPr/>
          </a:p>
          <a:p>
            <a:pPr>
              <a:lnSpc>
                <a:spcPct val="100000"/>
              </a:lnSpc>
            </a:pPr>
            <a:r>
              <a:rPr lang="en-IN" sz="2400">
                <a:solidFill>
                  <a:srgbClr val="000000"/>
                </a:solidFill>
                <a:latin typeface="Calibri"/>
              </a:rPr>
              <a:t> Give them vegetable and fruit wastes as food. </a:t>
            </a:r>
            <a:endParaRPr/>
          </a:p>
          <a:p>
            <a:pPr>
              <a:lnSpc>
                <a:spcPct val="100000"/>
              </a:lnSpc>
            </a:pPr>
            <a:r>
              <a:rPr lang="en-IN" sz="2400">
                <a:solidFill>
                  <a:srgbClr val="000000"/>
                </a:solidFill>
                <a:latin typeface="Calibri"/>
              </a:rPr>
              <a:t> After 3 to 4 weeks you will see loose, soil like material in the pit.</a:t>
            </a:r>
            <a:endParaRPr/>
          </a:p>
          <a:p>
            <a:pPr>
              <a:lnSpc>
                <a:spcPct val="100000"/>
              </a:lnSpc>
            </a:pPr>
            <a:r>
              <a:rPr lang="en-IN" sz="2400">
                <a:solidFill>
                  <a:srgbClr val="000000"/>
                </a:solidFill>
                <a:latin typeface="Calibri"/>
              </a:rPr>
              <a:t> Remove the material from the box, dry it in the sun. </a:t>
            </a:r>
            <a:endParaRPr/>
          </a:p>
          <a:p>
            <a:pPr>
              <a:lnSpc>
                <a:spcPct val="100000"/>
              </a:lnSpc>
            </a:pPr>
            <a:r>
              <a:rPr lang="en-IN" sz="2400">
                <a:solidFill>
                  <a:srgbClr val="000000"/>
                </a:solidFill>
                <a:latin typeface="Calibri"/>
              </a:rPr>
              <a:t> Use this as manure. </a:t>
            </a:r>
            <a:endParaRPr/>
          </a:p>
          <a:p>
            <a:pPr>
              <a:lnSpc>
                <a:spcPct val="100000"/>
              </a:lnSpc>
            </a:pPr>
            <a:r>
              <a:rPr lang="en-IN" sz="2400">
                <a:solidFill>
                  <a:srgbClr val="000000"/>
                </a:solid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CustomShape 1"/>
          <p:cNvSpPr/>
          <p:nvPr/>
        </p:nvSpPr>
        <p:spPr>
          <a:xfrm>
            <a:off x="155520" y="-1638360"/>
            <a:ext cx="4552560" cy="3419280"/>
          </a:xfrm>
          <a:prstGeom prst="rect">
            <a:avLst/>
          </a:prstGeom>
          <a:noFill/>
          <a:ln>
            <a:noFill/>
          </a:ln>
        </p:spPr>
      </p:sp>
      <p:sp>
        <p:nvSpPr>
          <p:cNvPr id="795" name="CustomShape 2"/>
          <p:cNvSpPr/>
          <p:nvPr/>
        </p:nvSpPr>
        <p:spPr>
          <a:xfrm>
            <a:off x="307800" y="-1486080"/>
            <a:ext cx="4552560" cy="3419280"/>
          </a:xfrm>
          <a:prstGeom prst="rect">
            <a:avLst/>
          </a:prstGeom>
          <a:noFill/>
          <a:ln>
            <a:noFill/>
          </a:ln>
        </p:spPr>
      </p:sp>
      <p:sp>
        <p:nvSpPr>
          <p:cNvPr id="796" name="CustomShape 3"/>
          <p:cNvSpPr/>
          <p:nvPr/>
        </p:nvSpPr>
        <p:spPr>
          <a:xfrm>
            <a:off x="460440" y="-1333440"/>
            <a:ext cx="4552560" cy="3419280"/>
          </a:xfrm>
          <a:prstGeom prst="rect">
            <a:avLst/>
          </a:prstGeom>
          <a:noFill/>
          <a:ln>
            <a:noFill/>
          </a:ln>
        </p:spPr>
      </p:sp>
      <p:pic>
        <p:nvPicPr>
          <p:cNvPr id="797" name="Picture 7"/>
          <p:cNvPicPr/>
          <p:nvPr/>
        </p:nvPicPr>
        <p:blipFill>
          <a:blip r:embed="rId2"/>
          <a:stretch>
            <a:fillRect/>
          </a:stretch>
        </p:blipFill>
        <p:spPr>
          <a:xfrm>
            <a:off x="838080" y="609480"/>
            <a:ext cx="5866920" cy="4495320"/>
          </a:xfrm>
          <a:prstGeom prst="rect">
            <a:avLst/>
          </a:prstGeom>
          <a:ln>
            <a:noFill/>
          </a:ln>
        </p:spPr>
      </p:pic>
      <p:pic>
        <p:nvPicPr>
          <p:cNvPr id="798" name="Picture 8"/>
          <p:cNvPicPr/>
          <p:nvPr/>
        </p:nvPicPr>
        <p:blipFill>
          <a:blip r:embed="rId3"/>
          <a:stretch>
            <a:fillRect/>
          </a:stretch>
        </p:blipFill>
        <p:spPr>
          <a:xfrm>
            <a:off x="4343400" y="3124080"/>
            <a:ext cx="396216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CustomShape 1"/>
          <p:cNvSpPr/>
          <p:nvPr/>
        </p:nvSpPr>
        <p:spPr>
          <a:xfrm>
            <a:off x="1295280" y="762120"/>
            <a:ext cx="6857640" cy="4782240"/>
          </a:xfrm>
          <a:prstGeom prst="rect">
            <a:avLst/>
          </a:prstGeom>
          <a:noFill/>
          <a:ln>
            <a:noFill/>
          </a:ln>
        </p:spPr>
        <p:txBody>
          <a:bodyPr lIns="90000" tIns="45000" rIns="90000" bIns="45000"/>
          <a:lstStyle/>
          <a:p>
            <a:pPr>
              <a:lnSpc>
                <a:spcPct val="100000"/>
              </a:lnSpc>
            </a:pPr>
            <a:r>
              <a:rPr lang="en-IN" sz="2800" b="1" u="sng">
                <a:solidFill>
                  <a:srgbClr val="FF0000"/>
                </a:solidFill>
                <a:latin typeface="Calibri"/>
              </a:rPr>
              <a:t>3.2Land filling technique </a:t>
            </a:r>
            <a:endParaRPr/>
          </a:p>
          <a:p>
            <a:pPr>
              <a:lnSpc>
                <a:spcPct val="100000"/>
              </a:lnSpc>
            </a:pPr>
            <a:endParaRPr/>
          </a:p>
          <a:p>
            <a:pPr>
              <a:lnSpc>
                <a:spcPct val="100000"/>
              </a:lnSpc>
            </a:pPr>
            <a:r>
              <a:rPr lang="en-IN" sz="2800">
                <a:solidFill>
                  <a:srgbClr val="000000"/>
                </a:solidFill>
                <a:latin typeface="Calibri"/>
              </a:rPr>
              <a:t>A </a:t>
            </a:r>
            <a:r>
              <a:rPr lang="en-IN" sz="2800" b="1">
                <a:solidFill>
                  <a:srgbClr val="000000"/>
                </a:solidFill>
                <a:latin typeface="Calibri"/>
              </a:rPr>
              <a:t>landfill</a:t>
            </a:r>
            <a:r>
              <a:rPr lang="en-IN" sz="2800">
                <a:solidFill>
                  <a:srgbClr val="000000"/>
                </a:solidFill>
                <a:latin typeface="Calibri"/>
              </a:rPr>
              <a:t> site (also known as a tip, dump, rubbish dump, garbage dump or dumping ground and historically as a midden) is a site for the disposal of </a:t>
            </a:r>
            <a:r>
              <a:rPr lang="en-IN" sz="2800" b="1">
                <a:solidFill>
                  <a:srgbClr val="000000"/>
                </a:solidFill>
                <a:latin typeface="Calibri"/>
              </a:rPr>
              <a:t>waste</a:t>
            </a:r>
            <a:r>
              <a:rPr lang="en-IN" sz="2800">
                <a:solidFill>
                  <a:srgbClr val="000000"/>
                </a:solidFill>
                <a:latin typeface="Calibri"/>
              </a:rPr>
              <a:t> materials by burial and is the oldest form of </a:t>
            </a:r>
            <a:r>
              <a:rPr lang="en-IN" sz="2800" b="1">
                <a:solidFill>
                  <a:srgbClr val="000000"/>
                </a:solidFill>
                <a:latin typeface="Calibri"/>
              </a:rPr>
              <a:t>waste</a:t>
            </a:r>
            <a:r>
              <a:rPr lang="en-IN" sz="2800">
                <a:solidFill>
                  <a:srgbClr val="000000"/>
                </a:solidFill>
                <a:latin typeface="Calibri"/>
              </a:rPr>
              <a:t> treatment (although the burial part is modern; historically, refuse was just left in piles or thrown into pits).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CustomShape 1"/>
          <p:cNvSpPr/>
          <p:nvPr/>
        </p:nvSpPr>
        <p:spPr>
          <a:xfrm>
            <a:off x="685800" y="304920"/>
            <a:ext cx="8076960" cy="7102800"/>
          </a:xfrm>
          <a:prstGeom prst="rect">
            <a:avLst/>
          </a:prstGeom>
          <a:noFill/>
          <a:ln>
            <a:noFill/>
          </a:ln>
        </p:spPr>
        <p:txBody>
          <a:bodyPr lIns="90000" tIns="45000" rIns="90000" bIns="45000"/>
          <a:lstStyle/>
          <a:p>
            <a:pPr>
              <a:lnSpc>
                <a:spcPct val="100000"/>
              </a:lnSpc>
            </a:pPr>
            <a:r>
              <a:rPr lang="en-IN" sz="2000" b="1" u="sng">
                <a:solidFill>
                  <a:srgbClr val="FF0000"/>
                </a:solidFill>
                <a:latin typeface="Calibri"/>
              </a:rPr>
              <a:t>Factors affecting on  site Selection of land filing </a:t>
            </a:r>
            <a:endParaRPr/>
          </a:p>
          <a:p>
            <a:pPr>
              <a:lnSpc>
                <a:spcPct val="100000"/>
              </a:lnSpc>
            </a:pPr>
            <a:r>
              <a:rPr lang="en-IN" sz="2000">
                <a:solidFill>
                  <a:srgbClr val="000000"/>
                </a:solidFill>
                <a:latin typeface="Calibri"/>
              </a:rPr>
              <a:t>1)No Residential area should be located near the boundaries of landfill site.</a:t>
            </a:r>
            <a:endParaRPr/>
          </a:p>
          <a:p>
            <a:pPr>
              <a:lnSpc>
                <a:spcPct val="100000"/>
              </a:lnSpc>
            </a:pPr>
            <a:r>
              <a:rPr lang="en-IN" sz="2000">
                <a:solidFill>
                  <a:srgbClr val="000000"/>
                </a:solidFill>
                <a:latin typeface="Calibri"/>
              </a:rPr>
              <a:t>2) The site should be provided all facilities such as drinking water, Electricity,   </a:t>
            </a:r>
            <a:endParaRPr/>
          </a:p>
          <a:p>
            <a:pPr>
              <a:lnSpc>
                <a:spcPct val="100000"/>
              </a:lnSpc>
            </a:pPr>
            <a:r>
              <a:rPr lang="en-IN" sz="2000">
                <a:solidFill>
                  <a:srgbClr val="000000"/>
                </a:solidFill>
                <a:latin typeface="Calibri"/>
              </a:rPr>
              <a:t>     Roads for transportation.</a:t>
            </a:r>
            <a:endParaRPr/>
          </a:p>
          <a:p>
            <a:pPr>
              <a:lnSpc>
                <a:spcPct val="100000"/>
              </a:lnSpc>
            </a:pPr>
            <a:r>
              <a:rPr lang="en-IN" sz="2000">
                <a:solidFill>
                  <a:srgbClr val="000000"/>
                </a:solidFill>
                <a:latin typeface="Calibri"/>
              </a:rPr>
              <a:t>3) It should be free from Seismic Zone.</a:t>
            </a:r>
            <a:endParaRPr/>
          </a:p>
          <a:p>
            <a:pPr>
              <a:lnSpc>
                <a:spcPct val="100000"/>
              </a:lnSpc>
            </a:pPr>
            <a:r>
              <a:rPr lang="en-IN" sz="2000">
                <a:solidFill>
                  <a:srgbClr val="000000"/>
                </a:solidFill>
                <a:latin typeface="Calibri"/>
              </a:rPr>
              <a:t>4) Selection of landfill site should be based upon the examination of</a:t>
            </a:r>
            <a:endParaRPr/>
          </a:p>
          <a:p>
            <a:pPr>
              <a:lnSpc>
                <a:spcPct val="100000"/>
              </a:lnSpc>
            </a:pPr>
            <a:r>
              <a:rPr lang="en-IN" sz="2000">
                <a:solidFill>
                  <a:srgbClr val="000000"/>
                </a:solidFill>
                <a:latin typeface="Calibri"/>
              </a:rPr>
              <a:t>     environmental issues.</a:t>
            </a:r>
            <a:endParaRPr/>
          </a:p>
          <a:p>
            <a:pPr>
              <a:lnSpc>
                <a:spcPct val="100000"/>
              </a:lnSpc>
            </a:pPr>
            <a:r>
              <a:rPr lang="en-IN" sz="2000">
                <a:solidFill>
                  <a:srgbClr val="000000"/>
                </a:solidFill>
                <a:latin typeface="Calibri"/>
              </a:rPr>
              <a:t>5) Land area and volume should be sufficient enough to provide landfill</a:t>
            </a:r>
            <a:endParaRPr/>
          </a:p>
          <a:p>
            <a:pPr>
              <a:lnSpc>
                <a:spcPct val="100000"/>
              </a:lnSpc>
            </a:pPr>
            <a:r>
              <a:rPr lang="en-IN" sz="2000">
                <a:solidFill>
                  <a:srgbClr val="000000"/>
                </a:solidFill>
                <a:latin typeface="Calibri"/>
              </a:rPr>
              <a:t>      capacity.</a:t>
            </a:r>
            <a:endParaRPr/>
          </a:p>
          <a:p>
            <a:pPr>
              <a:lnSpc>
                <a:spcPct val="100000"/>
              </a:lnSpc>
            </a:pPr>
            <a:r>
              <a:rPr lang="en-IN" sz="2000">
                <a:solidFill>
                  <a:srgbClr val="000000"/>
                </a:solidFill>
                <a:latin typeface="Calibri"/>
              </a:rPr>
              <a:t>6) The landfill area having steep gradient (where stability of slope could be</a:t>
            </a:r>
            <a:endParaRPr/>
          </a:p>
          <a:p>
            <a:pPr>
              <a:lnSpc>
                <a:spcPct val="100000"/>
              </a:lnSpc>
            </a:pPr>
            <a:r>
              <a:rPr lang="en-IN" sz="2000">
                <a:solidFill>
                  <a:srgbClr val="000000"/>
                </a:solidFill>
                <a:latin typeface="Calibri"/>
              </a:rPr>
              <a:t>     problematic) should not be selected.</a:t>
            </a:r>
            <a:endParaRPr/>
          </a:p>
          <a:p>
            <a:pPr>
              <a:lnSpc>
                <a:spcPct val="100000"/>
              </a:lnSpc>
            </a:pPr>
            <a:r>
              <a:rPr lang="en-IN" sz="2000">
                <a:solidFill>
                  <a:srgbClr val="000000"/>
                </a:solidFill>
                <a:latin typeface="Calibri"/>
              </a:rPr>
              <a:t>7) The water level in ground water table should be sufficient below the base </a:t>
            </a:r>
            <a:endParaRPr/>
          </a:p>
          <a:p>
            <a:pPr>
              <a:lnSpc>
                <a:spcPct val="100000"/>
              </a:lnSpc>
            </a:pPr>
            <a:r>
              <a:rPr lang="en-IN" sz="2000">
                <a:solidFill>
                  <a:srgbClr val="000000"/>
                </a:solidFill>
                <a:latin typeface="Calibri"/>
              </a:rPr>
              <a:t>     of any excavation to enable landfill development.</a:t>
            </a:r>
            <a:endParaRPr/>
          </a:p>
          <a:p>
            <a:pPr>
              <a:lnSpc>
                <a:spcPct val="100000"/>
              </a:lnSpc>
            </a:pPr>
            <a:r>
              <a:rPr lang="en-IN" sz="2000">
                <a:solidFill>
                  <a:srgbClr val="000000"/>
                </a:solidFill>
                <a:latin typeface="Calibri"/>
              </a:rPr>
              <a:t>8) There should not be fault lines and significantly fractured geological </a:t>
            </a:r>
            <a:endParaRPr/>
          </a:p>
          <a:p>
            <a:pPr>
              <a:lnSpc>
                <a:spcPct val="100000"/>
              </a:lnSpc>
            </a:pPr>
            <a:r>
              <a:rPr lang="en-IN" sz="2000">
                <a:solidFill>
                  <a:srgbClr val="000000"/>
                </a:solidFill>
                <a:latin typeface="Calibri"/>
              </a:rPr>
              <a:t>    structure.</a:t>
            </a:r>
            <a:endParaRPr/>
          </a:p>
          <a:p>
            <a:pPr>
              <a:lnSpc>
                <a:spcPct val="100000"/>
              </a:lnSpc>
            </a:pPr>
            <a:r>
              <a:rPr lang="en-IN" sz="2000">
                <a:solidFill>
                  <a:srgbClr val="000000"/>
                </a:solidFill>
                <a:latin typeface="Calibri"/>
              </a:rPr>
              <a:t>9) Landfill site should be away from airports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CustomShape 1"/>
          <p:cNvSpPr/>
          <p:nvPr/>
        </p:nvSpPr>
        <p:spPr>
          <a:xfrm>
            <a:off x="533520" y="335880"/>
            <a:ext cx="8229240" cy="5578200"/>
          </a:xfrm>
          <a:prstGeom prst="rect">
            <a:avLst/>
          </a:prstGeom>
          <a:noFill/>
          <a:ln>
            <a:noFill/>
          </a:ln>
        </p:spPr>
        <p:txBody>
          <a:bodyPr lIns="90000" tIns="45000" rIns="90000" bIns="45000"/>
          <a:lstStyle/>
          <a:p>
            <a:pPr>
              <a:lnSpc>
                <a:spcPct val="100000"/>
              </a:lnSpc>
            </a:pPr>
            <a:r>
              <a:rPr lang="en-IN" sz="2000" b="1">
                <a:solidFill>
                  <a:srgbClr val="1D1B11"/>
                </a:solidFill>
                <a:latin typeface="Times New Roman"/>
              </a:rPr>
              <a:t>Land filling methods</a:t>
            </a:r>
            <a:endParaRPr/>
          </a:p>
          <a:p>
            <a:pPr>
              <a:lnSpc>
                <a:spcPct val="100000"/>
              </a:lnSpc>
            </a:pPr>
            <a:r>
              <a:rPr lang="en-IN" sz="2000">
                <a:solidFill>
                  <a:srgbClr val="1D1B11"/>
                </a:solidFill>
                <a:latin typeface="Wingdings"/>
              </a:rPr>
              <a:t> </a:t>
            </a:r>
            <a:r>
              <a:rPr lang="en-IN" sz="2000">
                <a:solidFill>
                  <a:srgbClr val="1D1B11"/>
                </a:solidFill>
                <a:latin typeface="Times New Roman"/>
              </a:rPr>
              <a:t>Area method</a:t>
            </a:r>
            <a:endParaRPr/>
          </a:p>
          <a:p>
            <a:pPr>
              <a:lnSpc>
                <a:spcPct val="100000"/>
              </a:lnSpc>
            </a:pPr>
            <a:r>
              <a:rPr lang="en-IN" sz="2000">
                <a:solidFill>
                  <a:srgbClr val="1D1B11"/>
                </a:solidFill>
                <a:latin typeface="Wingdings"/>
              </a:rPr>
              <a:t> </a:t>
            </a:r>
            <a:r>
              <a:rPr lang="en-IN" sz="2000">
                <a:solidFill>
                  <a:srgbClr val="1D1B11"/>
                </a:solidFill>
                <a:latin typeface="Times New Roman"/>
              </a:rPr>
              <a:t>Trench method</a:t>
            </a:r>
            <a:endParaRPr/>
          </a:p>
          <a:p>
            <a:pPr>
              <a:lnSpc>
                <a:spcPct val="100000"/>
              </a:lnSpc>
              <a:buFont typeface="Wingdings" charset="2"/>
              <a:buChar char=""/>
            </a:pPr>
            <a:r>
              <a:rPr lang="en-IN" sz="2000">
                <a:solidFill>
                  <a:srgbClr val="1D1B11"/>
                </a:solidFill>
                <a:latin typeface="Times New Roman"/>
              </a:rPr>
              <a:t>Ramp method</a:t>
            </a:r>
            <a:endParaRPr/>
          </a:p>
          <a:p>
            <a:pPr>
              <a:lnSpc>
                <a:spcPct val="100000"/>
              </a:lnSpc>
              <a:buFont typeface="Wingdings" charset="2"/>
              <a:buChar char=""/>
            </a:pPr>
            <a:r>
              <a:rPr lang="en-IN" sz="2000">
                <a:solidFill>
                  <a:srgbClr val="1D1B11"/>
                </a:solidFill>
                <a:latin typeface="Times New Roman"/>
              </a:rPr>
              <a:t>Valley method</a:t>
            </a:r>
            <a:endParaRPr/>
          </a:p>
          <a:p>
            <a:pPr>
              <a:lnSpc>
                <a:spcPct val="100000"/>
              </a:lnSpc>
            </a:pPr>
            <a:r>
              <a:rPr lang="en-IN" sz="2000" b="1">
                <a:solidFill>
                  <a:srgbClr val="1D1B11"/>
                </a:solidFill>
                <a:latin typeface="Times New Roman"/>
              </a:rPr>
              <a:t>   1)Area method</a:t>
            </a:r>
            <a:endParaRPr/>
          </a:p>
          <a:p>
            <a:pPr>
              <a:lnSpc>
                <a:spcPct val="100000"/>
              </a:lnSpc>
            </a:pPr>
            <a:r>
              <a:rPr lang="en-IN" sz="2000">
                <a:solidFill>
                  <a:srgbClr val="1D1B11"/>
                </a:solidFill>
                <a:latin typeface="Wingdings"/>
              </a:rPr>
              <a:t> </a:t>
            </a:r>
            <a:r>
              <a:rPr lang="en-IN" sz="2000">
                <a:solidFill>
                  <a:srgbClr val="000000"/>
                </a:solidFill>
                <a:latin typeface="Calibri"/>
              </a:rPr>
              <a:t>The Area Method is used when the terrain is unsuitable for the excavation of trenches in which to place the solid wastes. The filling operation usually is started by building an earthen bund against which wastes are placed in thin layers and compacted as the fill progresses until the thickness of the compacted waste s reaches a height of 2 to 3 m at the end of day’s operation a 150 mm to 300 mm layer of cover material is placed over the compacted fill. The cover material must be hauled in by truck or earth-moving equipment from adjacent land or from borrow-pit areas. A final layer of cover material is used when the fill reaches the</a:t>
            </a:r>
            <a:endParaRPr/>
          </a:p>
          <a:p>
            <a:pPr>
              <a:lnSpc>
                <a:spcPct val="100000"/>
              </a:lnSpc>
            </a:pPr>
            <a:r>
              <a:rPr lang="en-IN" sz="2000">
                <a:solidFill>
                  <a:srgbClr val="000000"/>
                </a:solidFill>
                <a:latin typeface="Calibri"/>
              </a:rPr>
              <a:t>final design height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CustomShape 1"/>
          <p:cNvSpPr/>
          <p:nvPr/>
        </p:nvSpPr>
        <p:spPr>
          <a:xfrm>
            <a:off x="990720" y="838080"/>
            <a:ext cx="6324120" cy="4054320"/>
          </a:xfrm>
          <a:prstGeom prst="rect">
            <a:avLst/>
          </a:prstGeom>
          <a:noFill/>
          <a:ln>
            <a:noFill/>
          </a:ln>
        </p:spPr>
        <p:txBody>
          <a:bodyPr lIns="90000" tIns="45000" rIns="90000" bIns="45000"/>
          <a:lstStyle/>
          <a:p>
            <a:pPr>
              <a:lnSpc>
                <a:spcPct val="100000"/>
              </a:lnSpc>
            </a:pPr>
            <a:r>
              <a:rPr lang="en-IN" sz="2000" b="1">
                <a:solidFill>
                  <a:srgbClr val="000000"/>
                </a:solidFill>
                <a:latin typeface="Times New Roman"/>
              </a:rPr>
              <a:t>2) Trench method</a:t>
            </a:r>
            <a:endParaRPr/>
          </a:p>
          <a:p>
            <a:pPr>
              <a:lnSpc>
                <a:spcPct val="100000"/>
              </a:lnSpc>
            </a:pPr>
            <a:r>
              <a:rPr lang="en-IN" sz="2000">
                <a:solidFill>
                  <a:srgbClr val="000000"/>
                </a:solidFill>
                <a:latin typeface="SymbolMT"/>
              </a:rPr>
              <a:t>Σ </a:t>
            </a:r>
            <a:r>
              <a:rPr lang="en-IN" sz="2000">
                <a:solidFill>
                  <a:srgbClr val="000000"/>
                </a:solidFill>
                <a:latin typeface="Times New Roman"/>
              </a:rPr>
              <a:t>The trench method is suited to areas where an adequate depth of cover material is available at the site.</a:t>
            </a:r>
            <a:endParaRPr/>
          </a:p>
          <a:p>
            <a:pPr>
              <a:lnSpc>
                <a:spcPct val="100000"/>
              </a:lnSpc>
            </a:pPr>
            <a:r>
              <a:rPr lang="en-IN" sz="2000">
                <a:solidFill>
                  <a:srgbClr val="000000"/>
                </a:solidFill>
                <a:latin typeface="SymbolMT"/>
              </a:rPr>
              <a:t>Σ </a:t>
            </a:r>
            <a:r>
              <a:rPr lang="en-IN" sz="2000">
                <a:solidFill>
                  <a:srgbClr val="000000"/>
                </a:solidFill>
                <a:latin typeface="Times New Roman"/>
              </a:rPr>
              <a:t>Where the water table is well below the surface.</a:t>
            </a:r>
            <a:endParaRPr/>
          </a:p>
          <a:p>
            <a:pPr>
              <a:lnSpc>
                <a:spcPct val="100000"/>
              </a:lnSpc>
            </a:pPr>
            <a:r>
              <a:rPr lang="en-IN" sz="2000">
                <a:solidFill>
                  <a:srgbClr val="000000"/>
                </a:solidFill>
                <a:latin typeface="SymbolMT"/>
              </a:rPr>
              <a:t>Σ </a:t>
            </a:r>
            <a:r>
              <a:rPr lang="en-IN" sz="2000">
                <a:solidFill>
                  <a:srgbClr val="000000"/>
                </a:solidFill>
                <a:latin typeface="Times New Roman"/>
              </a:rPr>
              <a:t>To start the process, a portion of the trench is dug with a bulldozer and the dirt is stockpiled to form an embankment behind the first trench.</a:t>
            </a:r>
            <a:endParaRPr/>
          </a:p>
          <a:p>
            <a:pPr>
              <a:lnSpc>
                <a:spcPct val="100000"/>
              </a:lnSpc>
            </a:pPr>
            <a:r>
              <a:rPr lang="en-IN" sz="2000">
                <a:solidFill>
                  <a:srgbClr val="000000"/>
                </a:solidFill>
                <a:latin typeface="SymbolMT"/>
              </a:rPr>
              <a:t>Σ </a:t>
            </a:r>
            <a:r>
              <a:rPr lang="en-IN" sz="2000">
                <a:solidFill>
                  <a:srgbClr val="000000"/>
                </a:solidFill>
                <a:latin typeface="Times New Roman"/>
              </a:rPr>
              <a:t>Wastes are then placed in the trench, spread into thin layers and compacted.</a:t>
            </a:r>
            <a:endParaRPr/>
          </a:p>
          <a:p>
            <a:pPr>
              <a:lnSpc>
                <a:spcPct val="100000"/>
              </a:lnSpc>
            </a:pPr>
            <a:r>
              <a:rPr lang="en-IN" sz="2000">
                <a:solidFill>
                  <a:srgbClr val="000000"/>
                </a:solidFill>
                <a:latin typeface="SymbolMT"/>
              </a:rPr>
              <a:t>Σ </a:t>
            </a:r>
            <a:r>
              <a:rPr lang="en-IN" sz="2000">
                <a:solidFill>
                  <a:srgbClr val="000000"/>
                </a:solidFill>
                <a:latin typeface="Times New Roman"/>
              </a:rPr>
              <a:t>The operation continues until the desired height is reached.</a:t>
            </a:r>
            <a:endParaRPr/>
          </a:p>
          <a:p>
            <a:pPr>
              <a:lnSpc>
                <a:spcPct val="100000"/>
              </a:lnSpc>
            </a:pPr>
            <a:r>
              <a:rPr lang="en-IN" sz="2000">
                <a:solidFill>
                  <a:srgbClr val="000000"/>
                </a:solidFill>
                <a:latin typeface="SymbolMT"/>
              </a:rPr>
              <a:t>Σ </a:t>
            </a:r>
            <a:r>
              <a:rPr lang="en-IN" sz="2000">
                <a:solidFill>
                  <a:srgbClr val="000000"/>
                </a:solidFill>
                <a:latin typeface="Times New Roman"/>
              </a:rPr>
              <a:t>Cover material is obtained by excavating an adjacent trench or continuing the trench that is being filled.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CustomShape 1"/>
          <p:cNvSpPr/>
          <p:nvPr/>
        </p:nvSpPr>
        <p:spPr>
          <a:xfrm>
            <a:off x="304920" y="304920"/>
            <a:ext cx="8457840" cy="4753080"/>
          </a:xfrm>
          <a:prstGeom prst="rect">
            <a:avLst/>
          </a:prstGeom>
          <a:noFill/>
          <a:ln>
            <a:noFill/>
          </a:ln>
        </p:spPr>
        <p:txBody>
          <a:bodyPr lIns="90000" tIns="45000" rIns="90000" bIns="45000"/>
          <a:lstStyle/>
          <a:p>
            <a:pPr>
              <a:lnSpc>
                <a:spcPct val="100000"/>
              </a:lnSpc>
            </a:pPr>
            <a:endParaRPr/>
          </a:p>
          <a:p>
            <a:pPr>
              <a:lnSpc>
                <a:spcPct val="100000"/>
              </a:lnSpc>
            </a:pPr>
            <a:r>
              <a:rPr lang="en-IN" b="1">
                <a:solidFill>
                  <a:srgbClr val="000000"/>
                </a:solidFill>
                <a:latin typeface="Calibri"/>
              </a:rPr>
              <a:t>3)Slope Method- </a:t>
            </a:r>
            <a:endParaRPr/>
          </a:p>
          <a:p>
            <a:pPr>
              <a:lnSpc>
                <a:spcPct val="100000"/>
              </a:lnSpc>
            </a:pPr>
            <a:r>
              <a:rPr lang="en-IN">
                <a:solidFill>
                  <a:srgbClr val="000000"/>
                </a:solidFill>
                <a:latin typeface="Calibri"/>
              </a:rPr>
              <a:t>In hilly regions it is not possible to find flat ground for landfilling, in such situation waste is placed along the sides of existing hill slope. The wastes are spread on existing slope, compacted &amp; covered. The cover materials usually come from just ahead of the working face.</a:t>
            </a:r>
            <a:endParaRPr/>
          </a:p>
          <a:p>
            <a:pPr>
              <a:lnSpc>
                <a:spcPct val="100000"/>
              </a:lnSpc>
            </a:pPr>
            <a:endParaRPr/>
          </a:p>
          <a:p>
            <a:pPr>
              <a:lnSpc>
                <a:spcPct val="100000"/>
              </a:lnSpc>
            </a:pPr>
            <a:r>
              <a:rPr lang="en-IN" b="1">
                <a:solidFill>
                  <a:srgbClr val="000000"/>
                </a:solidFill>
                <a:latin typeface="Calibri"/>
              </a:rPr>
              <a:t>4) Valley Method-</a:t>
            </a:r>
            <a:endParaRPr/>
          </a:p>
          <a:p>
            <a:pPr>
              <a:lnSpc>
                <a:spcPct val="100000"/>
              </a:lnSpc>
            </a:pPr>
            <a:endParaRPr/>
          </a:p>
          <a:p>
            <a:pPr>
              <a:lnSpc>
                <a:spcPct val="100000"/>
              </a:lnSpc>
            </a:pPr>
            <a:r>
              <a:rPr lang="en-IN">
                <a:solidFill>
                  <a:srgbClr val="000000"/>
                </a:solidFill>
                <a:latin typeface="Calibri"/>
              </a:rPr>
              <a:t>Σ At locations where natural or artificial depression exists, it is often possible to use them effectively for land filling operations.</a:t>
            </a:r>
            <a:endParaRPr/>
          </a:p>
          <a:p>
            <a:pPr>
              <a:lnSpc>
                <a:spcPct val="100000"/>
              </a:lnSpc>
            </a:pPr>
            <a:r>
              <a:rPr lang="en-IN">
                <a:solidFill>
                  <a:srgbClr val="000000"/>
                </a:solidFill>
                <a:latin typeface="Calibri"/>
              </a:rPr>
              <a:t>Σ Canyons, ravines, fry borrow pits and quarries have all used for this purpose.</a:t>
            </a:r>
            <a:endParaRPr/>
          </a:p>
          <a:p>
            <a:pPr>
              <a:lnSpc>
                <a:spcPct val="100000"/>
              </a:lnSpc>
            </a:pPr>
            <a:r>
              <a:rPr lang="en-IN">
                <a:solidFill>
                  <a:srgbClr val="000000"/>
                </a:solidFill>
                <a:latin typeface="Calibri"/>
              </a:rPr>
              <a:t>Σ The technique to place and compact solid waste in depression landfills vary with the geometry of the site, the characteristics of the cover material, the hydrology</a:t>
            </a:r>
            <a:endParaRPr/>
          </a:p>
          <a:p>
            <a:pPr>
              <a:lnSpc>
                <a:spcPct val="100000"/>
              </a:lnSpc>
            </a:pPr>
            <a:r>
              <a:rPr lang="en-IN">
                <a:solidFill>
                  <a:srgbClr val="000000"/>
                </a:solidFill>
                <a:latin typeface="Calibri"/>
              </a:rPr>
              <a:t>and geology of the site, and the access to the site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4" name="Picture 2"/>
          <p:cNvPicPr/>
          <p:nvPr/>
        </p:nvPicPr>
        <p:blipFill>
          <a:blip r:embed="rId2"/>
          <a:stretch>
            <a:fillRect/>
          </a:stretch>
        </p:blipFill>
        <p:spPr>
          <a:xfrm>
            <a:off x="266760" y="1262160"/>
            <a:ext cx="8608680" cy="4339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8" name="Table 1"/>
          <p:cNvGraphicFramePr/>
          <p:nvPr/>
        </p:nvGraphicFramePr>
        <p:xfrm>
          <a:off x="762120" y="533520"/>
          <a:ext cx="7848360" cy="4723920"/>
        </p:xfrm>
        <a:graphic>
          <a:graphicData uri="http://schemas.openxmlformats.org/drawingml/2006/table">
            <a:tbl>
              <a:tblPr/>
              <a:tblGrid>
                <a:gridCol w="990360"/>
                <a:gridCol w="4190760"/>
                <a:gridCol w="1371600"/>
                <a:gridCol w="1295640"/>
              </a:tblGrid>
              <a:tr h="558720">
                <a:tc>
                  <a:txBody>
                    <a:bodyPr/>
                    <a:lstStyle/>
                    <a:p>
                      <a:pPr>
                        <a:lnSpc>
                          <a:spcPct val="100000"/>
                        </a:lnSpc>
                      </a:pPr>
                      <a:r>
                        <a:rPr lang="en-IN" b="1">
                          <a:solidFill>
                            <a:srgbClr val="FFFFFF"/>
                          </a:solidFill>
                          <a:latin typeface="Calibri"/>
                        </a:rPr>
                        <a:t>Sr NO</a:t>
                      </a:r>
                      <a:endParaRPr/>
                    </a:p>
                  </a:txBody>
                  <a:tcPr/>
                </a:tc>
                <a:tc>
                  <a:txBody>
                    <a:bodyPr/>
                    <a:lstStyle/>
                    <a:p>
                      <a:pPr algn="ctr">
                        <a:lnSpc>
                          <a:spcPct val="100000"/>
                        </a:lnSpc>
                      </a:pPr>
                      <a:r>
                        <a:rPr lang="en-IN" b="1">
                          <a:solidFill>
                            <a:srgbClr val="FFFFFF"/>
                          </a:solidFill>
                          <a:latin typeface="Calibri"/>
                        </a:rPr>
                        <a:t>Chapter  </a:t>
                      </a:r>
                      <a:endParaRPr/>
                    </a:p>
                  </a:txBody>
                  <a:tcPr/>
                </a:tc>
                <a:tc>
                  <a:txBody>
                    <a:bodyPr/>
                    <a:lstStyle/>
                    <a:p>
                      <a:pPr algn="ctr">
                        <a:lnSpc>
                          <a:spcPct val="100000"/>
                        </a:lnSpc>
                      </a:pPr>
                      <a:r>
                        <a:rPr lang="en-IN" b="1">
                          <a:solidFill>
                            <a:srgbClr val="FFFFFF"/>
                          </a:solidFill>
                          <a:latin typeface="Calibri"/>
                        </a:rPr>
                        <a:t>Marks</a:t>
                      </a:r>
                      <a:endParaRPr/>
                    </a:p>
                  </a:txBody>
                  <a:tcPr/>
                </a:tc>
                <a:tc>
                  <a:txBody>
                    <a:bodyPr/>
                    <a:lstStyle/>
                    <a:p>
                      <a:endParaRPr lang="en-US"/>
                    </a:p>
                  </a:txBody>
                  <a:tcPr/>
                </a:tc>
              </a:tr>
              <a:tr h="558720">
                <a:tc>
                  <a:txBody>
                    <a:bodyPr/>
                    <a:lstStyle/>
                    <a:p>
                      <a:pPr>
                        <a:lnSpc>
                          <a:spcPct val="100000"/>
                        </a:lnSpc>
                      </a:pPr>
                      <a:r>
                        <a:rPr lang="en-IN">
                          <a:solidFill>
                            <a:srgbClr val="000000"/>
                          </a:solidFill>
                          <a:latin typeface="Calibri"/>
                        </a:rPr>
                        <a:t>01</a:t>
                      </a:r>
                      <a:endParaRPr/>
                    </a:p>
                  </a:txBody>
                  <a:tcPr/>
                </a:tc>
                <a:tc>
                  <a:txBody>
                    <a:bodyPr/>
                    <a:lstStyle/>
                    <a:p>
                      <a:pPr>
                        <a:lnSpc>
                          <a:spcPct val="100000"/>
                        </a:lnSpc>
                      </a:pPr>
                      <a:r>
                        <a:rPr lang="en-IN" b="1">
                          <a:solidFill>
                            <a:srgbClr val="000000"/>
                          </a:solidFill>
                          <a:latin typeface="Calibri"/>
                        </a:rPr>
                        <a:t>Introduction</a:t>
                      </a:r>
                      <a:endParaRPr/>
                    </a:p>
                  </a:txBody>
                  <a:tcPr/>
                </a:tc>
                <a:tc>
                  <a:txBody>
                    <a:bodyPr/>
                    <a:lstStyle/>
                    <a:p>
                      <a:endParaRPr lang="en-US"/>
                    </a:p>
                  </a:txBody>
                  <a:tcPr/>
                </a:tc>
                <a:tc>
                  <a:txBody>
                    <a:bodyPr/>
                    <a:lstStyle/>
                    <a:p>
                      <a:endParaRPr lang="en-US"/>
                    </a:p>
                  </a:txBody>
                  <a:tcPr/>
                </a:tc>
              </a:tr>
              <a:tr h="964440">
                <a:tc>
                  <a:txBody>
                    <a:bodyPr/>
                    <a:lstStyle/>
                    <a:p>
                      <a:pPr>
                        <a:lnSpc>
                          <a:spcPct val="100000"/>
                        </a:lnSpc>
                      </a:pPr>
                      <a:r>
                        <a:rPr lang="en-IN">
                          <a:solidFill>
                            <a:srgbClr val="000000"/>
                          </a:solidFill>
                          <a:latin typeface="Calibri"/>
                        </a:rPr>
                        <a:t>02</a:t>
                      </a:r>
                      <a:endParaRPr/>
                    </a:p>
                  </a:txBody>
                  <a:tcPr/>
                </a:tc>
                <a:tc>
                  <a:txBody>
                    <a:bodyPr/>
                    <a:lstStyle/>
                    <a:p>
                      <a:pPr>
                        <a:lnSpc>
                          <a:spcPct val="100000"/>
                        </a:lnSpc>
                      </a:pPr>
                      <a:r>
                        <a:rPr lang="en-IN" b="1">
                          <a:solidFill>
                            <a:srgbClr val="000000"/>
                          </a:solidFill>
                          <a:latin typeface="Calibri"/>
                        </a:rPr>
                        <a:t>Storage, Collection and Transportation of Municipal Solid Waste.</a:t>
                      </a:r>
                      <a:endParaRPr/>
                    </a:p>
                  </a:txBody>
                  <a:tcPr/>
                </a:tc>
                <a:tc>
                  <a:txBody>
                    <a:bodyPr/>
                    <a:lstStyle/>
                    <a:p>
                      <a:endParaRPr lang="en-US"/>
                    </a:p>
                  </a:txBody>
                  <a:tcPr/>
                </a:tc>
                <a:tc>
                  <a:txBody>
                    <a:bodyPr/>
                    <a:lstStyle/>
                    <a:p>
                      <a:endParaRPr lang="en-US"/>
                    </a:p>
                  </a:txBody>
                  <a:tcPr/>
                </a:tc>
              </a:tr>
              <a:tr h="558720">
                <a:tc>
                  <a:txBody>
                    <a:bodyPr/>
                    <a:lstStyle/>
                    <a:p>
                      <a:pPr>
                        <a:lnSpc>
                          <a:spcPct val="100000"/>
                        </a:lnSpc>
                      </a:pPr>
                      <a:r>
                        <a:rPr lang="en-IN">
                          <a:solidFill>
                            <a:srgbClr val="000000"/>
                          </a:solidFill>
                          <a:latin typeface="Calibri"/>
                        </a:rPr>
                        <a:t>03</a:t>
                      </a:r>
                      <a:endParaRPr/>
                    </a:p>
                  </a:txBody>
                  <a:tcPr/>
                </a:tc>
                <a:tc>
                  <a:txBody>
                    <a:bodyPr/>
                    <a:lstStyle/>
                    <a:p>
                      <a:pPr>
                        <a:lnSpc>
                          <a:spcPct val="100000"/>
                        </a:lnSpc>
                      </a:pPr>
                      <a:r>
                        <a:rPr lang="en-IN" b="1">
                          <a:solidFill>
                            <a:srgbClr val="000000"/>
                          </a:solidFill>
                          <a:latin typeface="Calibri"/>
                        </a:rPr>
                        <a:t>Disposal of Solid Waste</a:t>
                      </a:r>
                      <a:endParaRPr/>
                    </a:p>
                  </a:txBody>
                  <a:tcPr/>
                </a:tc>
                <a:tc>
                  <a:txBody>
                    <a:bodyPr/>
                    <a:lstStyle/>
                    <a:p>
                      <a:endParaRPr lang="en-US"/>
                    </a:p>
                  </a:txBody>
                  <a:tcPr/>
                </a:tc>
                <a:tc>
                  <a:txBody>
                    <a:bodyPr/>
                    <a:lstStyle/>
                    <a:p>
                      <a:endParaRPr lang="en-US"/>
                    </a:p>
                  </a:txBody>
                  <a:tcPr/>
                </a:tc>
              </a:tr>
              <a:tr h="558720">
                <a:tc>
                  <a:txBody>
                    <a:bodyPr/>
                    <a:lstStyle/>
                    <a:p>
                      <a:pPr>
                        <a:lnSpc>
                          <a:spcPct val="100000"/>
                        </a:lnSpc>
                      </a:pPr>
                      <a:r>
                        <a:rPr lang="en-IN">
                          <a:solidFill>
                            <a:srgbClr val="000000"/>
                          </a:solidFill>
                          <a:latin typeface="Calibri"/>
                        </a:rPr>
                        <a:t>04</a:t>
                      </a:r>
                      <a:endParaRPr/>
                    </a:p>
                  </a:txBody>
                  <a:tcPr/>
                </a:tc>
                <a:tc>
                  <a:txBody>
                    <a:bodyPr/>
                    <a:lstStyle/>
                    <a:p>
                      <a:pPr>
                        <a:lnSpc>
                          <a:spcPct val="100000"/>
                        </a:lnSpc>
                      </a:pPr>
                      <a:r>
                        <a:rPr lang="en-IN" b="1">
                          <a:solidFill>
                            <a:srgbClr val="000000"/>
                          </a:solidFill>
                          <a:latin typeface="Calibri"/>
                        </a:rPr>
                        <a:t>Special Types of Solid Wastes</a:t>
                      </a:r>
                      <a:endParaRPr/>
                    </a:p>
                  </a:txBody>
                  <a:tcPr/>
                </a:tc>
                <a:tc>
                  <a:txBody>
                    <a:bodyPr/>
                    <a:lstStyle/>
                    <a:p>
                      <a:endParaRPr lang="en-US"/>
                    </a:p>
                  </a:txBody>
                  <a:tcPr/>
                </a:tc>
                <a:tc>
                  <a:txBody>
                    <a:bodyPr/>
                    <a:lstStyle/>
                    <a:p>
                      <a:endParaRPr lang="en-US"/>
                    </a:p>
                  </a:txBody>
                  <a:tcPr/>
                </a:tc>
              </a:tr>
              <a:tr h="964440">
                <a:tc>
                  <a:txBody>
                    <a:bodyPr/>
                    <a:lstStyle/>
                    <a:p>
                      <a:pPr>
                        <a:lnSpc>
                          <a:spcPct val="100000"/>
                        </a:lnSpc>
                      </a:pPr>
                      <a:r>
                        <a:rPr lang="en-IN">
                          <a:solidFill>
                            <a:srgbClr val="000000"/>
                          </a:solidFill>
                          <a:latin typeface="Calibri"/>
                        </a:rPr>
                        <a:t>05</a:t>
                      </a:r>
                      <a:endParaRPr/>
                    </a:p>
                  </a:txBody>
                  <a:tcPr/>
                </a:tc>
                <a:tc>
                  <a:txBody>
                    <a:bodyPr/>
                    <a:lstStyle/>
                    <a:p>
                      <a:pPr>
                        <a:lnSpc>
                          <a:spcPct val="100000"/>
                        </a:lnSpc>
                      </a:pPr>
                      <a:r>
                        <a:rPr lang="en-IN" b="1">
                          <a:solidFill>
                            <a:srgbClr val="000000"/>
                          </a:solidFill>
                          <a:latin typeface="Calibri"/>
                        </a:rPr>
                        <a:t>Health aspect and public Involvement in solid waste management</a:t>
                      </a:r>
                      <a:endParaRPr/>
                    </a:p>
                  </a:txBody>
                  <a:tcPr/>
                </a:tc>
                <a:tc>
                  <a:txBody>
                    <a:bodyPr/>
                    <a:lstStyle/>
                    <a:p>
                      <a:endParaRPr lang="en-US"/>
                    </a:p>
                  </a:txBody>
                  <a:tcPr/>
                </a:tc>
                <a:tc>
                  <a:txBody>
                    <a:bodyPr/>
                    <a:lstStyle/>
                    <a:p>
                      <a:endParaRPr lang="en-US"/>
                    </a:p>
                  </a:txBody>
                  <a:tcPr/>
                </a:tc>
              </a:tr>
              <a:tr h="560160">
                <a:tc>
                  <a:txBody>
                    <a:bodyPr/>
                    <a:lstStyle/>
                    <a:p>
                      <a:pPr>
                        <a:lnSpc>
                          <a:spcPct val="100000"/>
                        </a:lnSpc>
                      </a:pPr>
                      <a:r>
                        <a:rPr lang="en-IN">
                          <a:solidFill>
                            <a:srgbClr val="000000"/>
                          </a:solidFill>
                          <a:latin typeface="Calibri"/>
                        </a:rPr>
                        <a:t>06</a:t>
                      </a:r>
                      <a:endParaRPr/>
                    </a:p>
                  </a:txBody>
                  <a:tcPr/>
                </a:tc>
                <a:tc>
                  <a:txBody>
                    <a:bodyPr/>
                    <a:lstStyle/>
                    <a:p>
                      <a:pPr>
                        <a:lnSpc>
                          <a:spcPct val="100000"/>
                        </a:lnSpc>
                      </a:pPr>
                      <a:r>
                        <a:rPr lang="en-IN" b="1">
                          <a:solidFill>
                            <a:srgbClr val="000000"/>
                          </a:solidFill>
                          <a:latin typeface="Calibri"/>
                        </a:rPr>
                        <a:t>Recycling of Solid Waste</a:t>
                      </a:r>
                      <a:endParaRPr/>
                    </a:p>
                  </a:txBody>
                  <a:tcPr/>
                </a:tc>
                <a:tc>
                  <a:txBody>
                    <a:bodyPr/>
                    <a:lstStyle/>
                    <a:p>
                      <a:endParaRPr lang="en-US"/>
                    </a:p>
                  </a:txBody>
                  <a:tcPr/>
                </a:tc>
                <a:tc>
                  <a:txBody>
                    <a:bodyPr/>
                    <a:lstStyle/>
                    <a:p>
                      <a:endParaRPr lang="en-US"/>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 name="Picture 2"/>
          <p:cNvPicPr/>
          <p:nvPr/>
        </p:nvPicPr>
        <p:blipFill>
          <a:blip r:embed="rId2"/>
          <a:stretch>
            <a:fillRect/>
          </a:stretch>
        </p:blipFill>
        <p:spPr>
          <a:xfrm>
            <a:off x="1066680" y="990720"/>
            <a:ext cx="7543440" cy="457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 name="Picture 2"/>
          <p:cNvPicPr/>
          <p:nvPr/>
        </p:nvPicPr>
        <p:blipFill>
          <a:blip r:embed="rId2"/>
          <a:stretch>
            <a:fillRect/>
          </a:stretch>
        </p:blipFill>
        <p:spPr>
          <a:xfrm>
            <a:off x="685800" y="990720"/>
            <a:ext cx="7353000" cy="392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CustomShape 1"/>
          <p:cNvSpPr/>
          <p:nvPr/>
        </p:nvSpPr>
        <p:spPr>
          <a:xfrm>
            <a:off x="380880" y="533520"/>
            <a:ext cx="8305560" cy="3382200"/>
          </a:xfrm>
          <a:prstGeom prst="rect">
            <a:avLst/>
          </a:prstGeom>
          <a:noFill/>
          <a:ln>
            <a:noFill/>
          </a:ln>
        </p:spPr>
        <p:txBody>
          <a:bodyPr lIns="90000" tIns="45000" rIns="90000" bIns="45000"/>
          <a:lstStyle/>
          <a:p>
            <a:pPr>
              <a:lnSpc>
                <a:spcPct val="100000"/>
              </a:lnSpc>
            </a:pPr>
            <a:r>
              <a:rPr lang="en-IN" b="1" u="sng">
                <a:solidFill>
                  <a:srgbClr val="FF0000"/>
                </a:solidFill>
                <a:latin typeface="Calibri"/>
              </a:rPr>
              <a:t>Leachate and its control</a:t>
            </a:r>
            <a:endParaRPr/>
          </a:p>
          <a:p>
            <a:pPr>
              <a:lnSpc>
                <a:spcPct val="100000"/>
              </a:lnSpc>
            </a:pPr>
            <a:r>
              <a:rPr lang="en-IN" b="1">
                <a:solidFill>
                  <a:srgbClr val="000000"/>
                </a:solidFill>
                <a:latin typeface="Calibri"/>
              </a:rPr>
              <a:t>A </a:t>
            </a:r>
            <a:r>
              <a:rPr lang="en-IN" b="1" i="1">
                <a:solidFill>
                  <a:srgbClr val="000000"/>
                </a:solidFill>
                <a:latin typeface="Calibri"/>
              </a:rPr>
              <a:t>leachate </a:t>
            </a:r>
            <a:r>
              <a:rPr lang="en-IN">
                <a:solidFill>
                  <a:srgbClr val="000000"/>
                </a:solidFill>
                <a:latin typeface="Calibri"/>
              </a:rPr>
              <a:t>is any liquid that, in the course of time passing through matter, extracts soluble or suspended solids, or any other component of the material through which it has passed.</a:t>
            </a:r>
            <a:endParaRPr/>
          </a:p>
          <a:p>
            <a:pPr>
              <a:lnSpc>
                <a:spcPct val="100000"/>
              </a:lnSpc>
            </a:pPr>
            <a:endParaRPr/>
          </a:p>
          <a:p>
            <a:pPr>
              <a:lnSpc>
                <a:spcPct val="100000"/>
              </a:lnSpc>
            </a:pPr>
            <a:r>
              <a:rPr lang="en-IN" i="1">
                <a:solidFill>
                  <a:srgbClr val="000000"/>
                </a:solidFill>
                <a:latin typeface="Times New Roman"/>
              </a:rPr>
              <a:t>Leachate </a:t>
            </a:r>
            <a:r>
              <a:rPr lang="en-IN">
                <a:solidFill>
                  <a:srgbClr val="000000"/>
                </a:solidFill>
                <a:latin typeface="Times New Roman"/>
              </a:rPr>
              <a:t>is the liquid that drains or ‘leaches’ from a landfill. It varies widely in composition regarding the age of the landfill and the type of waste that it contains. It usually contains both dissolved and suspended material. </a:t>
            </a:r>
            <a:endParaRPr/>
          </a:p>
          <a:p>
            <a:pPr>
              <a:lnSpc>
                <a:spcPct val="100000"/>
              </a:lnSpc>
            </a:pPr>
            <a:endParaRPr/>
          </a:p>
          <a:p>
            <a:pPr>
              <a:lnSpc>
                <a:spcPct val="100000"/>
              </a:lnSpc>
            </a:pPr>
            <a:r>
              <a:rPr lang="en-IN">
                <a:solidFill>
                  <a:srgbClr val="000000"/>
                </a:solidFill>
                <a:latin typeface="Calibri"/>
              </a:rPr>
              <a:t>Effect of leachate :--</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CustomShape 1"/>
          <p:cNvSpPr/>
          <p:nvPr/>
        </p:nvSpPr>
        <p:spPr>
          <a:xfrm>
            <a:off x="762120" y="533520"/>
            <a:ext cx="7619760" cy="5576040"/>
          </a:xfrm>
          <a:prstGeom prst="rect">
            <a:avLst/>
          </a:prstGeom>
          <a:noFill/>
          <a:ln>
            <a:noFill/>
          </a:ln>
        </p:spPr>
        <p:txBody>
          <a:bodyPr lIns="90000" tIns="45000" rIns="90000" bIns="45000"/>
          <a:lstStyle/>
          <a:p>
            <a:pPr>
              <a:lnSpc>
                <a:spcPct val="100000"/>
              </a:lnSpc>
            </a:pPr>
            <a:r>
              <a:rPr lang="en-IN" b="1">
                <a:solidFill>
                  <a:srgbClr val="000000"/>
                </a:solidFill>
                <a:latin typeface="Calibri"/>
              </a:rPr>
              <a:t>Leachate Control methods :--</a:t>
            </a:r>
            <a:endParaRPr/>
          </a:p>
          <a:p>
            <a:pPr>
              <a:lnSpc>
                <a:spcPct val="100000"/>
              </a:lnSpc>
            </a:pPr>
            <a:r>
              <a:rPr lang="en-IN">
                <a:solidFill>
                  <a:srgbClr val="000000"/>
                </a:solidFill>
                <a:latin typeface="Calibri"/>
              </a:rPr>
              <a:t>1) Single-Liner Systems</a:t>
            </a:r>
            <a:endParaRPr/>
          </a:p>
          <a:p>
            <a:pPr>
              <a:lnSpc>
                <a:spcPct val="100000"/>
              </a:lnSpc>
            </a:pPr>
            <a:r>
              <a:rPr lang="en-IN">
                <a:solidFill>
                  <a:srgbClr val="000000"/>
                </a:solidFill>
                <a:latin typeface="Calibri"/>
              </a:rPr>
              <a:t>2) Composite-Liner Systems</a:t>
            </a:r>
            <a:endParaRPr/>
          </a:p>
          <a:p>
            <a:pPr>
              <a:lnSpc>
                <a:spcPct val="100000"/>
              </a:lnSpc>
            </a:pPr>
            <a:r>
              <a:rPr lang="en-IN">
                <a:solidFill>
                  <a:srgbClr val="000000"/>
                </a:solidFill>
                <a:latin typeface="Calibri"/>
              </a:rPr>
              <a:t>3) Double-Liner Systems</a:t>
            </a:r>
            <a:endParaRPr/>
          </a:p>
          <a:p>
            <a:pPr>
              <a:lnSpc>
                <a:spcPct val="100000"/>
              </a:lnSpc>
            </a:pPr>
            <a:r>
              <a:rPr lang="en-IN" b="1">
                <a:solidFill>
                  <a:srgbClr val="000000"/>
                </a:solidFill>
                <a:latin typeface="Calibri"/>
              </a:rPr>
              <a:t>1) Single-Liner Systems</a:t>
            </a:r>
            <a:endParaRPr/>
          </a:p>
          <a:p>
            <a:pPr>
              <a:lnSpc>
                <a:spcPct val="100000"/>
              </a:lnSpc>
            </a:pPr>
            <a:r>
              <a:rPr lang="en-IN">
                <a:solidFill>
                  <a:srgbClr val="000000"/>
                </a:solidFill>
                <a:latin typeface="Calibri"/>
              </a:rPr>
              <a:t> Single liners consist of a clay liner, a geosynthetic clay liner, or a geomembrane (specialized plastic sheeting)</a:t>
            </a:r>
            <a:endParaRPr/>
          </a:p>
          <a:p>
            <a:pPr>
              <a:lnSpc>
                <a:spcPct val="100000"/>
              </a:lnSpc>
            </a:pPr>
            <a:r>
              <a:rPr lang="en-IN">
                <a:solidFill>
                  <a:srgbClr val="000000"/>
                </a:solidFill>
                <a:latin typeface="Calibri"/>
              </a:rPr>
              <a:t> Single liners are sometimes used in landfills designed to hold construction and demolition debris.</a:t>
            </a:r>
            <a:endParaRPr/>
          </a:p>
          <a:p>
            <a:pPr>
              <a:lnSpc>
                <a:spcPct val="100000"/>
              </a:lnSpc>
            </a:pPr>
            <a:r>
              <a:rPr lang="en-IN">
                <a:solidFill>
                  <a:srgbClr val="000000"/>
                </a:solidFill>
                <a:latin typeface="Calibri"/>
              </a:rPr>
              <a:t> Construction and demolition debris results from building and demolition activities and includes concrete, asphalt, shingles, wood, bricks, and glass.</a:t>
            </a:r>
            <a:endParaRPr/>
          </a:p>
          <a:p>
            <a:pPr>
              <a:lnSpc>
                <a:spcPct val="100000"/>
              </a:lnSpc>
            </a:pPr>
            <a:r>
              <a:rPr lang="en-IN">
                <a:solidFill>
                  <a:srgbClr val="000000"/>
                </a:solidFill>
                <a:latin typeface="Calibri"/>
              </a:rPr>
              <a:t> These landfills are not constructed to contain paint, liquid tar, municipal garbage, or treated lumber; consequently, single-liner systems are usually adequate to protect the environment.</a:t>
            </a:r>
            <a:endParaRPr/>
          </a:p>
          <a:p>
            <a:pPr>
              <a:lnSpc>
                <a:spcPct val="100000"/>
              </a:lnSpc>
            </a:pPr>
            <a:r>
              <a:rPr lang="en-IN">
                <a:solidFill>
                  <a:srgbClr val="000000"/>
                </a:solidFill>
                <a:latin typeface="Calibri"/>
              </a:rPr>
              <a:t> It is cheaper to dispose of construction materials in landfill than in a municipal</a:t>
            </a:r>
            <a:endParaRPr/>
          </a:p>
          <a:p>
            <a:pPr>
              <a:lnSpc>
                <a:spcPct val="100000"/>
              </a:lnSpc>
            </a:pPr>
            <a:r>
              <a:rPr lang="en-IN">
                <a:solidFill>
                  <a:srgbClr val="000000"/>
                </a:solidFill>
                <a:latin typeface="Calibri"/>
              </a:rPr>
              <a:t>solid waste landfill because Construction and demolition debris landfills use only a single liner and are therefore cheaper to build and maintain than other landfills.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 name="Picture 2"/>
          <p:cNvPicPr/>
          <p:nvPr/>
        </p:nvPicPr>
        <p:blipFill>
          <a:blip r:embed="rId2"/>
          <a:stretch>
            <a:fillRect/>
          </a:stretch>
        </p:blipFill>
        <p:spPr>
          <a:xfrm>
            <a:off x="609480" y="1676520"/>
            <a:ext cx="7543440" cy="3123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0" name="Picture 2"/>
          <p:cNvPicPr/>
          <p:nvPr/>
        </p:nvPicPr>
        <p:blipFill>
          <a:blip r:embed="rId2"/>
          <a:stretch>
            <a:fillRect/>
          </a:stretch>
        </p:blipFill>
        <p:spPr>
          <a:xfrm>
            <a:off x="609480" y="914400"/>
            <a:ext cx="7686360" cy="392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CustomShape 1"/>
          <p:cNvSpPr/>
          <p:nvPr/>
        </p:nvSpPr>
        <p:spPr>
          <a:xfrm>
            <a:off x="914400" y="889920"/>
            <a:ext cx="7924320" cy="4969080"/>
          </a:xfrm>
          <a:prstGeom prst="rect">
            <a:avLst/>
          </a:prstGeom>
          <a:noFill/>
          <a:ln>
            <a:noFill/>
          </a:ln>
        </p:spPr>
        <p:txBody>
          <a:bodyPr lIns="90000" tIns="45000" rIns="90000" bIns="45000"/>
          <a:lstStyle/>
          <a:p>
            <a:pPr>
              <a:lnSpc>
                <a:spcPct val="100000"/>
              </a:lnSpc>
            </a:pPr>
            <a:r>
              <a:rPr lang="en-IN" sz="2000" b="1">
                <a:solidFill>
                  <a:srgbClr val="1D1B11"/>
                </a:solidFill>
                <a:latin typeface="Times New Roman"/>
              </a:rPr>
              <a:t>Composite-Liner Systems</a:t>
            </a:r>
            <a:endParaRPr/>
          </a:p>
          <a:p>
            <a:pPr>
              <a:lnSpc>
                <a:spcPct val="100000"/>
              </a:lnSpc>
            </a:pPr>
            <a:r>
              <a:rPr lang="en-IN" sz="2000">
                <a:solidFill>
                  <a:srgbClr val="1D1B11"/>
                </a:solidFill>
                <a:latin typeface="Wingdings"/>
              </a:rPr>
              <a:t> </a:t>
            </a:r>
            <a:r>
              <a:rPr lang="en-IN" sz="2000">
                <a:solidFill>
                  <a:srgbClr val="1D1B11"/>
                </a:solidFill>
                <a:latin typeface="Times New Roman"/>
              </a:rPr>
              <a:t>A composite liner consists of a geomembrane in combination with a clay liner.</a:t>
            </a:r>
            <a:endParaRPr/>
          </a:p>
          <a:p>
            <a:pPr>
              <a:lnSpc>
                <a:spcPct val="100000"/>
              </a:lnSpc>
            </a:pPr>
            <a:r>
              <a:rPr lang="en-IN" sz="2000">
                <a:solidFill>
                  <a:srgbClr val="1D1B11"/>
                </a:solidFill>
                <a:latin typeface="Wingdings"/>
              </a:rPr>
              <a:t> </a:t>
            </a:r>
            <a:r>
              <a:rPr lang="en-IN" sz="2000">
                <a:solidFill>
                  <a:srgbClr val="1D1B11"/>
                </a:solidFill>
                <a:latin typeface="Times New Roman"/>
              </a:rPr>
              <a:t>Composite-liner systems are more effective at limiting leachate migration into the subsoil than either a clay liner or a single geomembrane layer.</a:t>
            </a:r>
            <a:endParaRPr/>
          </a:p>
          <a:p>
            <a:pPr>
              <a:lnSpc>
                <a:spcPct val="100000"/>
              </a:lnSpc>
            </a:pPr>
            <a:r>
              <a:rPr lang="en-IN" sz="2000">
                <a:solidFill>
                  <a:srgbClr val="1D1B11"/>
                </a:solidFill>
                <a:latin typeface="Wingdings"/>
              </a:rPr>
              <a:t> </a:t>
            </a:r>
            <a:r>
              <a:rPr lang="en-IN" sz="2000">
                <a:solidFill>
                  <a:srgbClr val="1D1B11"/>
                </a:solidFill>
                <a:latin typeface="Times New Roman"/>
              </a:rPr>
              <a:t>Composite liners are required in municipal solid waste (MSW) landfills.</a:t>
            </a:r>
            <a:endParaRPr/>
          </a:p>
          <a:p>
            <a:pPr>
              <a:lnSpc>
                <a:spcPct val="100000"/>
              </a:lnSpc>
              <a:buFont typeface="Wingdings" charset="2"/>
              <a:buChar char=""/>
            </a:pPr>
            <a:r>
              <a:rPr lang="en-IN" sz="2000">
                <a:solidFill>
                  <a:srgbClr val="1D1B11"/>
                </a:solidFill>
                <a:latin typeface="Times New Roman"/>
              </a:rPr>
              <a:t>Municipal solid waste landfills contain waste collected from residential, commercial, and industrial sources.</a:t>
            </a:r>
            <a:endParaRPr/>
          </a:p>
          <a:p>
            <a:pPr>
              <a:lnSpc>
                <a:spcPct val="100000"/>
              </a:lnSpc>
            </a:pPr>
            <a:r>
              <a:rPr lang="en-IN" sz="2000">
                <a:solidFill>
                  <a:srgbClr val="000000"/>
                </a:solidFill>
                <a:latin typeface="Calibri"/>
              </a:rPr>
              <a:t>These landfills may also accept C&amp;DD debris, but not hazardous waste.</a:t>
            </a:r>
            <a:endParaRPr/>
          </a:p>
          <a:p>
            <a:pPr>
              <a:lnSpc>
                <a:spcPct val="100000"/>
              </a:lnSpc>
            </a:pPr>
            <a:r>
              <a:rPr lang="en-IN" sz="2000">
                <a:solidFill>
                  <a:srgbClr val="000000"/>
                </a:solidFill>
                <a:latin typeface="Calibri"/>
              </a:rPr>
              <a:t>* The minimum requirement for MSW landfills is a composite liner. Frequently,l andfill designers and operators will install a double liner system in MSW landfills to provide additional monitoring capabilities for the environment and the community.</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Picture 2"/>
          <p:cNvPicPr/>
          <p:nvPr/>
        </p:nvPicPr>
        <p:blipFill>
          <a:blip r:embed="rId2"/>
          <a:stretch>
            <a:fillRect/>
          </a:stretch>
        </p:blipFill>
        <p:spPr>
          <a:xfrm>
            <a:off x="533520" y="1066680"/>
            <a:ext cx="7772040" cy="4647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CustomShape 1"/>
          <p:cNvSpPr/>
          <p:nvPr/>
        </p:nvSpPr>
        <p:spPr>
          <a:xfrm>
            <a:off x="380880" y="609480"/>
            <a:ext cx="8381520" cy="8319240"/>
          </a:xfrm>
          <a:prstGeom prst="rect">
            <a:avLst/>
          </a:prstGeom>
          <a:noFill/>
          <a:ln>
            <a:noFill/>
          </a:ln>
        </p:spPr>
        <p:txBody>
          <a:bodyPr lIns="90000" tIns="45000" rIns="90000" bIns="45000"/>
          <a:lstStyle/>
          <a:p>
            <a:pPr>
              <a:lnSpc>
                <a:spcPct val="100000"/>
              </a:lnSpc>
            </a:pPr>
            <a:r>
              <a:rPr lang="en-IN" b="1" u="sng">
                <a:solidFill>
                  <a:srgbClr val="FF0000"/>
                </a:solidFill>
                <a:latin typeface="Calibri"/>
              </a:rPr>
              <a:t>Double-Liner Systems</a:t>
            </a:r>
            <a:endParaRPr/>
          </a:p>
          <a:p>
            <a:pPr>
              <a:lnSpc>
                <a:spcPct val="100000"/>
              </a:lnSpc>
            </a:pPr>
            <a:r>
              <a:rPr lang="en-IN">
                <a:solidFill>
                  <a:srgbClr val="000000"/>
                </a:solidFill>
                <a:latin typeface="Calibri"/>
              </a:rPr>
              <a:t> A double liner consists of either two single liners, two composite liners, or a</a:t>
            </a:r>
            <a:endParaRPr/>
          </a:p>
          <a:p>
            <a:pPr>
              <a:lnSpc>
                <a:spcPct val="100000"/>
              </a:lnSpc>
            </a:pPr>
            <a:r>
              <a:rPr lang="en-IN">
                <a:solidFill>
                  <a:srgbClr val="000000"/>
                </a:solidFill>
                <a:latin typeface="Calibri"/>
              </a:rPr>
              <a:t>single and a composite liner.</a:t>
            </a:r>
            <a:endParaRPr/>
          </a:p>
          <a:p>
            <a:pPr>
              <a:lnSpc>
                <a:spcPct val="100000"/>
              </a:lnSpc>
            </a:pPr>
            <a:r>
              <a:rPr lang="en-IN">
                <a:solidFill>
                  <a:srgbClr val="000000"/>
                </a:solidFill>
                <a:latin typeface="Calibri"/>
              </a:rPr>
              <a:t> The upper (primary) liner usually functions to collect the leachate, while the</a:t>
            </a:r>
            <a:endParaRPr/>
          </a:p>
          <a:p>
            <a:pPr>
              <a:lnSpc>
                <a:spcPct val="100000"/>
              </a:lnSpc>
            </a:pPr>
            <a:r>
              <a:rPr lang="en-IN">
                <a:solidFill>
                  <a:srgbClr val="000000"/>
                </a:solidFill>
                <a:latin typeface="Calibri"/>
              </a:rPr>
              <a:t>lower (secondary) liner acts as a leak-detection system and backup to the primary</a:t>
            </a:r>
            <a:endParaRPr/>
          </a:p>
          <a:p>
            <a:pPr>
              <a:lnSpc>
                <a:spcPct val="100000"/>
              </a:lnSpc>
            </a:pPr>
            <a:r>
              <a:rPr lang="en-IN">
                <a:solidFill>
                  <a:srgbClr val="000000"/>
                </a:solidFill>
                <a:latin typeface="Calibri"/>
              </a:rPr>
              <a:t>liner.</a:t>
            </a:r>
            <a:endParaRPr/>
          </a:p>
          <a:p>
            <a:pPr>
              <a:lnSpc>
                <a:spcPct val="100000"/>
              </a:lnSpc>
            </a:pPr>
            <a:r>
              <a:rPr lang="en-IN">
                <a:solidFill>
                  <a:srgbClr val="000000"/>
                </a:solidFill>
                <a:latin typeface="Calibri"/>
              </a:rPr>
              <a:t> Double-liner systems are used in some municipal solid waste landfills and in all</a:t>
            </a:r>
            <a:endParaRPr/>
          </a:p>
          <a:p>
            <a:pPr>
              <a:lnSpc>
                <a:spcPct val="100000"/>
              </a:lnSpc>
            </a:pPr>
            <a:r>
              <a:rPr lang="en-IN">
                <a:solidFill>
                  <a:srgbClr val="000000"/>
                </a:solidFill>
                <a:latin typeface="Calibri"/>
              </a:rPr>
              <a:t>hazardous waste landfills.</a:t>
            </a:r>
            <a:endParaRPr/>
          </a:p>
          <a:p>
            <a:pPr>
              <a:lnSpc>
                <a:spcPct val="100000"/>
              </a:lnSpc>
            </a:pPr>
            <a:r>
              <a:rPr lang="en-IN">
                <a:solidFill>
                  <a:srgbClr val="000000"/>
                </a:solidFill>
                <a:latin typeface="Calibri"/>
              </a:rPr>
              <a:t> Hazardous waste landfills also referred to as secure landfills are constructed for</a:t>
            </a:r>
            <a:endParaRPr/>
          </a:p>
          <a:p>
            <a:pPr>
              <a:lnSpc>
                <a:spcPct val="100000"/>
              </a:lnSpc>
            </a:pPr>
            <a:r>
              <a:rPr lang="en-IN">
                <a:solidFill>
                  <a:srgbClr val="000000"/>
                </a:solidFill>
                <a:latin typeface="Calibri"/>
              </a:rPr>
              <a:t>the disposal of wastes that once were ignitable, corrosive, reactive, toxic, or are</a:t>
            </a:r>
            <a:endParaRPr/>
          </a:p>
          <a:p>
            <a:pPr>
              <a:lnSpc>
                <a:spcPct val="100000"/>
              </a:lnSpc>
            </a:pPr>
            <a:r>
              <a:rPr lang="en-IN">
                <a:solidFill>
                  <a:srgbClr val="000000"/>
                </a:solidFill>
                <a:latin typeface="Calibri"/>
              </a:rPr>
              <a:t>designated as hazardous.</a:t>
            </a:r>
            <a:endParaRPr/>
          </a:p>
          <a:p>
            <a:pPr>
              <a:lnSpc>
                <a:spcPct val="100000"/>
              </a:lnSpc>
            </a:pPr>
            <a:r>
              <a:rPr lang="en-IN">
                <a:solidFill>
                  <a:srgbClr val="000000"/>
                </a:solidFill>
                <a:latin typeface="Calibri"/>
              </a:rPr>
              <a:t> These wastes can have an adverse effect on human health and the environment, if</a:t>
            </a:r>
            <a:endParaRPr/>
          </a:p>
          <a:p>
            <a:pPr>
              <a:lnSpc>
                <a:spcPct val="100000"/>
              </a:lnSpc>
            </a:pPr>
            <a:r>
              <a:rPr lang="en-IN">
                <a:solidFill>
                  <a:srgbClr val="000000"/>
                </a:solidFill>
                <a:latin typeface="Calibri"/>
              </a:rPr>
              <a:t>improperly managed.</a:t>
            </a:r>
            <a:endParaRPr/>
          </a:p>
          <a:p>
            <a:pPr>
              <a:lnSpc>
                <a:spcPct val="100000"/>
              </a:lnSpc>
            </a:pPr>
            <a:r>
              <a:rPr lang="en-IN">
                <a:solidFill>
                  <a:srgbClr val="000000"/>
                </a:solidFill>
                <a:latin typeface="Calibri"/>
              </a:rPr>
              <a:t> Hazardous wastes are produced by industrial, commercial, and agricultural</a:t>
            </a:r>
            <a:endParaRPr/>
          </a:p>
          <a:p>
            <a:pPr>
              <a:lnSpc>
                <a:spcPct val="100000"/>
              </a:lnSpc>
            </a:pPr>
            <a:r>
              <a:rPr lang="en-IN">
                <a:solidFill>
                  <a:srgbClr val="000000"/>
                </a:solidFill>
                <a:latin typeface="Calibri"/>
              </a:rPr>
              <a:t>activities.</a:t>
            </a:r>
            <a:endParaRPr/>
          </a:p>
          <a:p>
            <a:pPr>
              <a:lnSpc>
                <a:spcPct val="100000"/>
              </a:lnSpc>
            </a:pPr>
            <a:r>
              <a:rPr lang="en-IN">
                <a:solidFill>
                  <a:srgbClr val="000000"/>
                </a:solidFill>
                <a:latin typeface="Calibri"/>
              </a:rPr>
              <a:t> Hazardous wastes must be disposed of in hazardous waste landfills. Hazardous</a:t>
            </a:r>
            <a:endParaRPr/>
          </a:p>
          <a:p>
            <a:pPr>
              <a:lnSpc>
                <a:spcPct val="100000"/>
              </a:lnSpc>
            </a:pPr>
            <a:r>
              <a:rPr lang="en-IN">
                <a:solidFill>
                  <a:srgbClr val="000000"/>
                </a:solidFill>
                <a:latin typeface="Calibri"/>
              </a:rPr>
              <a:t>waste landfills must have a double liner system with a leachate collection system</a:t>
            </a:r>
            <a:endParaRPr/>
          </a:p>
          <a:p>
            <a:pPr>
              <a:lnSpc>
                <a:spcPct val="100000"/>
              </a:lnSpc>
            </a:pPr>
            <a:r>
              <a:rPr lang="en-IN">
                <a:solidFill>
                  <a:srgbClr val="000000"/>
                </a:solidFill>
                <a:latin typeface="Calibri"/>
              </a:rPr>
              <a:t>above the primary composite liner and a leak detection system above the</a:t>
            </a:r>
            <a:endParaRPr/>
          </a:p>
          <a:p>
            <a:pPr>
              <a:lnSpc>
                <a:spcPct val="100000"/>
              </a:lnSpc>
            </a:pPr>
            <a:r>
              <a:rPr lang="en-IN">
                <a:solidFill>
                  <a:srgbClr val="000000"/>
                </a:solidFill>
                <a:latin typeface="Calibri"/>
              </a:rPr>
              <a:t>secondary composite liner.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Picture 2"/>
          <p:cNvPicPr/>
          <p:nvPr/>
        </p:nvPicPr>
        <p:blipFill>
          <a:blip r:embed="rId2"/>
          <a:stretch>
            <a:fillRect/>
          </a:stretch>
        </p:blipFill>
        <p:spPr>
          <a:xfrm>
            <a:off x="1219320" y="1066680"/>
            <a:ext cx="6781320" cy="4266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CustomShape 1"/>
          <p:cNvSpPr/>
          <p:nvPr/>
        </p:nvSpPr>
        <p:spPr>
          <a:xfrm>
            <a:off x="1295280" y="914400"/>
            <a:ext cx="6171840" cy="3989880"/>
          </a:xfrm>
          <a:prstGeom prst="rect">
            <a:avLst/>
          </a:prstGeom>
          <a:noFill/>
          <a:ln>
            <a:noFill/>
          </a:ln>
        </p:spPr>
        <p:txBody>
          <a:bodyPr lIns="90000" tIns="45000" rIns="90000" bIns="45000"/>
          <a:lstStyle/>
          <a:p>
            <a:pPr>
              <a:lnSpc>
                <a:spcPct val="100000"/>
              </a:lnSpc>
            </a:pPr>
            <a:r>
              <a:rPr lang="en-IN" sz="3200">
                <a:solidFill>
                  <a:srgbClr val="000000"/>
                </a:solidFill>
                <a:latin typeface="Times New Roman"/>
              </a:rPr>
              <a:t>Topic 1: Introduction</a:t>
            </a:r>
            <a:endParaRPr/>
          </a:p>
          <a:p>
            <a:pPr>
              <a:lnSpc>
                <a:spcPct val="100000"/>
              </a:lnSpc>
            </a:pPr>
            <a:r>
              <a:rPr lang="en-IN" sz="3200">
                <a:solidFill>
                  <a:srgbClr val="000000"/>
                </a:solidFill>
                <a:latin typeface="Times New Roman"/>
              </a:rPr>
              <a:t>Specific objectives :</a:t>
            </a:r>
            <a:endParaRPr/>
          </a:p>
          <a:p>
            <a:pPr>
              <a:lnSpc>
                <a:spcPct val="100000"/>
              </a:lnSpc>
            </a:pPr>
            <a:r>
              <a:rPr lang="en-IN" sz="3200">
                <a:solidFill>
                  <a:srgbClr val="000000"/>
                </a:solidFill>
                <a:latin typeface="Wingdings-Regular"/>
              </a:rPr>
              <a:t> </a:t>
            </a:r>
            <a:r>
              <a:rPr lang="en-IN" sz="3200">
                <a:solidFill>
                  <a:srgbClr val="000000"/>
                </a:solidFill>
                <a:latin typeface="Times New Roman"/>
              </a:rPr>
              <a:t>State meaning of solid waste</a:t>
            </a:r>
            <a:endParaRPr/>
          </a:p>
          <a:p>
            <a:pPr>
              <a:lnSpc>
                <a:spcPct val="100000"/>
              </a:lnSpc>
            </a:pPr>
            <a:r>
              <a:rPr lang="en-IN" sz="3200">
                <a:solidFill>
                  <a:srgbClr val="000000"/>
                </a:solidFill>
                <a:latin typeface="Wingdings-Regular"/>
              </a:rPr>
              <a:t> </a:t>
            </a:r>
            <a:r>
              <a:rPr lang="en-IN" sz="3200">
                <a:solidFill>
                  <a:srgbClr val="000000"/>
                </a:solidFill>
                <a:latin typeface="Times New Roman"/>
              </a:rPr>
              <a:t>List types of solid waste</a:t>
            </a:r>
            <a:endParaRPr/>
          </a:p>
          <a:p>
            <a:pPr>
              <a:lnSpc>
                <a:spcPct val="100000"/>
              </a:lnSpc>
            </a:pPr>
            <a:r>
              <a:rPr lang="en-IN" sz="3200">
                <a:solidFill>
                  <a:srgbClr val="000000"/>
                </a:solidFill>
                <a:latin typeface="Wingdings-Regular"/>
              </a:rPr>
              <a:t> </a:t>
            </a:r>
            <a:r>
              <a:rPr lang="en-IN" sz="3200">
                <a:solidFill>
                  <a:srgbClr val="000000"/>
                </a:solidFill>
                <a:latin typeface="Times New Roman"/>
              </a:rPr>
              <a:t>Write the impact of solid waste</a:t>
            </a:r>
            <a:endParaRPr/>
          </a:p>
          <a:p>
            <a:pPr>
              <a:lnSpc>
                <a:spcPct val="100000"/>
              </a:lnSpc>
            </a:pPr>
            <a:r>
              <a:rPr lang="en-IN" sz="3200">
                <a:solidFill>
                  <a:srgbClr val="000000"/>
                </a:solidFill>
                <a:latin typeface="Wingdings-Regular"/>
              </a:rPr>
              <a:t> </a:t>
            </a:r>
            <a:r>
              <a:rPr lang="en-IN" sz="3200">
                <a:solidFill>
                  <a:srgbClr val="000000"/>
                </a:solidFill>
                <a:latin typeface="Times New Roman"/>
              </a:rPr>
              <a:t>List characteristics of solid waste</a:t>
            </a:r>
            <a:endParaRPr/>
          </a:p>
          <a:p>
            <a:pPr>
              <a:lnSpc>
                <a:spcPct val="100000"/>
              </a:lnSpc>
            </a:pPr>
            <a:r>
              <a:rPr lang="en-IN" sz="3200">
                <a:solidFill>
                  <a:srgbClr val="000000"/>
                </a:solidFill>
                <a:latin typeface="Wingdings-Regular"/>
              </a:rPr>
              <a:t> </a:t>
            </a:r>
            <a:r>
              <a:rPr lang="en-IN" sz="3200">
                <a:solidFill>
                  <a:srgbClr val="000000"/>
                </a:solidFill>
                <a:latin typeface="Times New Roman"/>
              </a:rPr>
              <a:t>List waste management  </a:t>
            </a:r>
            <a:endParaRPr/>
          </a:p>
          <a:p>
            <a:pPr>
              <a:lnSpc>
                <a:spcPct val="100000"/>
              </a:lnSpc>
            </a:pPr>
            <a:r>
              <a:rPr lang="en-IN" sz="3200">
                <a:solidFill>
                  <a:srgbClr val="000000"/>
                </a:solidFill>
                <a:latin typeface="Times New Roman"/>
              </a:rPr>
              <a:t>     techniques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CustomShape 1"/>
          <p:cNvSpPr/>
          <p:nvPr/>
        </p:nvSpPr>
        <p:spPr>
          <a:xfrm>
            <a:off x="1295280" y="1143000"/>
            <a:ext cx="6933960" cy="4478760"/>
          </a:xfrm>
          <a:prstGeom prst="rect">
            <a:avLst/>
          </a:prstGeom>
          <a:noFill/>
          <a:ln>
            <a:noFill/>
          </a:ln>
        </p:spPr>
        <p:txBody>
          <a:bodyPr lIns="90000" tIns="45000" rIns="90000" bIns="45000"/>
          <a:lstStyle/>
          <a:p>
            <a:pPr>
              <a:lnSpc>
                <a:spcPct val="100000"/>
              </a:lnSpc>
            </a:pPr>
            <a:r>
              <a:rPr lang="en-IN" b="1">
                <a:solidFill>
                  <a:srgbClr val="000000"/>
                </a:solidFill>
                <a:latin typeface="Calibri"/>
              </a:rPr>
              <a:t>Advantages of Landfilling:</a:t>
            </a:r>
            <a:endParaRPr/>
          </a:p>
          <a:p>
            <a:pPr>
              <a:lnSpc>
                <a:spcPct val="100000"/>
              </a:lnSpc>
            </a:pPr>
            <a:endParaRPr/>
          </a:p>
          <a:p>
            <a:pPr>
              <a:lnSpc>
                <a:spcPct val="100000"/>
              </a:lnSpc>
            </a:pPr>
            <a:r>
              <a:rPr lang="en-IN">
                <a:solidFill>
                  <a:srgbClr val="000000"/>
                </a:solidFill>
                <a:latin typeface="Calibri"/>
              </a:rPr>
              <a:t>Σ Volume can increase with little addition of equipment.</a:t>
            </a:r>
            <a:endParaRPr/>
          </a:p>
          <a:p>
            <a:pPr>
              <a:lnSpc>
                <a:spcPct val="100000"/>
              </a:lnSpc>
            </a:pPr>
            <a:r>
              <a:rPr lang="en-IN">
                <a:solidFill>
                  <a:srgbClr val="000000"/>
                </a:solidFill>
                <a:latin typeface="Calibri"/>
              </a:rPr>
              <a:t>Σ Filled land can be reused for other community purposes.</a:t>
            </a:r>
            <a:endParaRPr/>
          </a:p>
          <a:p>
            <a:pPr>
              <a:lnSpc>
                <a:spcPct val="100000"/>
              </a:lnSpc>
            </a:pPr>
            <a:r>
              <a:rPr lang="en-IN">
                <a:solidFill>
                  <a:srgbClr val="000000"/>
                </a:solidFill>
                <a:latin typeface="Calibri"/>
              </a:rPr>
              <a:t>Σ Low cost and ease of application, no high-tech.</a:t>
            </a:r>
            <a:endParaRPr/>
          </a:p>
          <a:p>
            <a:pPr>
              <a:lnSpc>
                <a:spcPct val="100000"/>
              </a:lnSpc>
            </a:pPr>
            <a:r>
              <a:rPr lang="en-IN">
                <a:solidFill>
                  <a:srgbClr val="000000"/>
                </a:solidFill>
                <a:latin typeface="Calibri"/>
              </a:rPr>
              <a:t>Σ Absorb massive amounts of solid wastes.</a:t>
            </a:r>
            <a:endParaRPr/>
          </a:p>
          <a:p>
            <a:pPr>
              <a:lnSpc>
                <a:spcPct val="100000"/>
              </a:lnSpc>
            </a:pPr>
            <a:r>
              <a:rPr lang="en-IN">
                <a:solidFill>
                  <a:srgbClr val="000000"/>
                </a:solidFill>
                <a:latin typeface="Calibri"/>
              </a:rPr>
              <a:t>Σ Replanting the area with trees is possible.</a:t>
            </a:r>
            <a:endParaRPr/>
          </a:p>
          <a:p>
            <a:pPr>
              <a:lnSpc>
                <a:spcPct val="100000"/>
              </a:lnSpc>
            </a:pPr>
            <a:r>
              <a:rPr lang="en-IN">
                <a:solidFill>
                  <a:srgbClr val="000000"/>
                </a:solidFill>
                <a:latin typeface="Calibri"/>
              </a:rPr>
              <a:t>Σ Access to methane.</a:t>
            </a:r>
            <a:endParaRPr/>
          </a:p>
          <a:p>
            <a:pPr>
              <a:lnSpc>
                <a:spcPct val="100000"/>
              </a:lnSpc>
            </a:pPr>
            <a:endParaRPr/>
          </a:p>
          <a:p>
            <a:pPr>
              <a:lnSpc>
                <a:spcPct val="100000"/>
              </a:lnSpc>
            </a:pPr>
            <a:r>
              <a:rPr lang="en-IN">
                <a:solidFill>
                  <a:srgbClr val="000000"/>
                </a:solidFill>
                <a:latin typeface="Calibri"/>
              </a:rPr>
              <a:t>v </a:t>
            </a:r>
            <a:r>
              <a:rPr lang="en-IN" b="1">
                <a:solidFill>
                  <a:srgbClr val="000000"/>
                </a:solidFill>
                <a:latin typeface="Calibri"/>
              </a:rPr>
              <a:t>Disadvantages of Landfilling:</a:t>
            </a:r>
            <a:endParaRPr/>
          </a:p>
          <a:p>
            <a:pPr>
              <a:lnSpc>
                <a:spcPct val="100000"/>
              </a:lnSpc>
            </a:pPr>
            <a:endParaRPr/>
          </a:p>
          <a:p>
            <a:pPr>
              <a:lnSpc>
                <a:spcPct val="100000"/>
              </a:lnSpc>
            </a:pPr>
            <a:r>
              <a:rPr lang="en-IN">
                <a:solidFill>
                  <a:srgbClr val="000000"/>
                </a:solidFill>
                <a:latin typeface="Calibri"/>
              </a:rPr>
              <a:t>Σ Leakage of air pollutant gases: methane, carbon dioxide.</a:t>
            </a:r>
            <a:endParaRPr/>
          </a:p>
          <a:p>
            <a:pPr>
              <a:lnSpc>
                <a:spcPct val="100000"/>
              </a:lnSpc>
            </a:pPr>
            <a:r>
              <a:rPr lang="en-IN">
                <a:solidFill>
                  <a:srgbClr val="000000"/>
                </a:solidFill>
                <a:latin typeface="Calibri"/>
              </a:rPr>
              <a:t>Σ Possibility of contamination of water sources by waste water resulting from  landfill.</a:t>
            </a:r>
            <a:endParaRPr/>
          </a:p>
          <a:p>
            <a:pPr>
              <a:lnSpc>
                <a:spcPct val="100000"/>
              </a:lnSpc>
            </a:pPr>
            <a:r>
              <a:rPr lang="en-IN">
                <a:solidFill>
                  <a:srgbClr val="000000"/>
                </a:solidFill>
                <a:latin typeface="Calibri"/>
              </a:rPr>
              <a:t>Σ Requires proper planning, design, and operation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CustomShape 1"/>
          <p:cNvSpPr/>
          <p:nvPr/>
        </p:nvSpPr>
        <p:spPr>
          <a:xfrm>
            <a:off x="838080" y="1582200"/>
            <a:ext cx="7162560" cy="3107160"/>
          </a:xfrm>
          <a:prstGeom prst="rect">
            <a:avLst/>
          </a:prstGeom>
          <a:noFill/>
          <a:ln>
            <a:noFill/>
          </a:ln>
        </p:spPr>
        <p:txBody>
          <a:bodyPr lIns="90000" tIns="45000" rIns="90000" bIns="45000"/>
          <a:lstStyle/>
          <a:p>
            <a:pPr>
              <a:lnSpc>
                <a:spcPct val="100000"/>
              </a:lnSpc>
            </a:pPr>
            <a:r>
              <a:rPr lang="en-IN" b="1" i="1" u="sng">
                <a:solidFill>
                  <a:srgbClr val="000000"/>
                </a:solidFill>
                <a:latin typeface="Calibri"/>
              </a:rPr>
              <a:t>Control measures  of :--Leachate</a:t>
            </a:r>
            <a:endParaRPr/>
          </a:p>
          <a:p>
            <a:pPr>
              <a:lnSpc>
                <a:spcPct val="100000"/>
              </a:lnSpc>
            </a:pPr>
            <a:endParaRPr/>
          </a:p>
          <a:p>
            <a:pPr>
              <a:lnSpc>
                <a:spcPct val="100000"/>
              </a:lnSpc>
            </a:pPr>
            <a:r>
              <a:rPr lang="en-IN">
                <a:solidFill>
                  <a:srgbClr val="000000"/>
                </a:solidFill>
                <a:latin typeface="Calibri"/>
              </a:rPr>
              <a:t> Leachate is carefully collected and shall be treated before its release on ground if possible. </a:t>
            </a:r>
            <a:endParaRPr/>
          </a:p>
          <a:p>
            <a:pPr>
              <a:lnSpc>
                <a:spcPct val="100000"/>
              </a:lnSpc>
            </a:pPr>
            <a:endParaRPr/>
          </a:p>
          <a:p>
            <a:pPr>
              <a:lnSpc>
                <a:spcPct val="100000"/>
              </a:lnSpc>
            </a:pPr>
            <a:r>
              <a:rPr lang="en-IN">
                <a:solidFill>
                  <a:srgbClr val="000000"/>
                </a:solidFill>
                <a:latin typeface="Calibri"/>
              </a:rPr>
              <a:t> Prevention of migration of leachate from landfill sides and landfill base to the sub-soil by a suitable liner system should be provided. </a:t>
            </a:r>
            <a:endParaRPr/>
          </a:p>
          <a:p>
            <a:pPr>
              <a:lnSpc>
                <a:spcPct val="100000"/>
              </a:lnSpc>
            </a:pPr>
            <a:endParaRPr/>
          </a:p>
          <a:p>
            <a:pPr>
              <a:lnSpc>
                <a:spcPct val="100000"/>
              </a:lnSpc>
            </a:pPr>
            <a:r>
              <a:rPr lang="en-IN">
                <a:solidFill>
                  <a:srgbClr val="000000"/>
                </a:solidFill>
                <a:latin typeface="Calibri"/>
              </a:rPr>
              <a:t> Used leachate treatment method like Natural system, Biological treatment physicochemical treatment.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CustomShape 1"/>
          <p:cNvSpPr/>
          <p:nvPr/>
        </p:nvSpPr>
        <p:spPr>
          <a:xfrm>
            <a:off x="457200" y="762120"/>
            <a:ext cx="8457840" cy="6673320"/>
          </a:xfrm>
          <a:prstGeom prst="rect">
            <a:avLst/>
          </a:prstGeom>
          <a:noFill/>
          <a:ln>
            <a:noFill/>
          </a:ln>
        </p:spPr>
        <p:txBody>
          <a:bodyPr lIns="90000" tIns="45000" rIns="90000" bIns="45000"/>
          <a:lstStyle/>
          <a:p>
            <a:pPr>
              <a:lnSpc>
                <a:spcPct val="100000"/>
              </a:lnSpc>
            </a:pPr>
            <a:r>
              <a:rPr lang="en-IN" b="1" u="sng">
                <a:solidFill>
                  <a:srgbClr val="FF0000"/>
                </a:solidFill>
                <a:latin typeface="Calibri"/>
              </a:rPr>
              <a:t>3.3 Incineration of waste ……………….. 08</a:t>
            </a:r>
            <a:endParaRPr/>
          </a:p>
          <a:p>
            <a:pPr>
              <a:lnSpc>
                <a:spcPct val="100000"/>
              </a:lnSpc>
            </a:pPr>
            <a:endParaRPr/>
          </a:p>
          <a:p>
            <a:pPr>
              <a:lnSpc>
                <a:spcPct val="100000"/>
              </a:lnSpc>
            </a:pPr>
            <a:endParaRPr/>
          </a:p>
          <a:p>
            <a:pPr>
              <a:lnSpc>
                <a:spcPct val="100000"/>
              </a:lnSpc>
            </a:pPr>
            <a:r>
              <a:rPr lang="en-IN" b="1" u="sng">
                <a:solidFill>
                  <a:srgbClr val="FF0000"/>
                </a:solidFill>
                <a:latin typeface="Calibri"/>
              </a:rPr>
              <a:t>Definition :--</a:t>
            </a:r>
            <a:endParaRPr/>
          </a:p>
          <a:p>
            <a:pPr>
              <a:lnSpc>
                <a:spcPct val="100000"/>
              </a:lnSpc>
            </a:pPr>
            <a:endParaRPr/>
          </a:p>
          <a:p>
            <a:pPr>
              <a:lnSpc>
                <a:spcPct val="100000"/>
              </a:lnSpc>
            </a:pPr>
            <a:r>
              <a:rPr lang="en-IN">
                <a:solidFill>
                  <a:srgbClr val="000000"/>
                </a:solidFill>
                <a:latin typeface="Calibri"/>
              </a:rPr>
              <a:t>Incineration is a waste treatment process that involves the combustion of organic substances contained in waste materials. Incineration and other high-temperature waste treatment systems are described as "thermal treatment". Incineration of waste materials converts the waste into ash, flue gas, and heat.</a:t>
            </a:r>
            <a:r>
              <a:rPr lang="en-IN" b="1">
                <a:solidFill>
                  <a:srgbClr val="000000"/>
                </a:solidFill>
                <a:latin typeface="Calibri"/>
              </a:rPr>
              <a:t> Incineration: </a:t>
            </a:r>
            <a:r>
              <a:rPr lang="en-IN">
                <a:solidFill>
                  <a:srgbClr val="000000"/>
                </a:solidFill>
                <a:latin typeface="Calibri"/>
              </a:rPr>
              <a:t>It is controlled and complete combustion process, in which the</a:t>
            </a:r>
            <a:endParaRPr/>
          </a:p>
          <a:p>
            <a:pPr>
              <a:lnSpc>
                <a:spcPct val="100000"/>
              </a:lnSpc>
            </a:pPr>
            <a:r>
              <a:rPr lang="en-IN" b="1">
                <a:solidFill>
                  <a:srgbClr val="000000"/>
                </a:solidFill>
                <a:latin typeface="Calibri"/>
              </a:rPr>
              <a:t>OR</a:t>
            </a:r>
            <a:endParaRPr/>
          </a:p>
          <a:p>
            <a:pPr>
              <a:lnSpc>
                <a:spcPct val="100000"/>
              </a:lnSpc>
            </a:pPr>
            <a:r>
              <a:rPr lang="en-IN">
                <a:solidFill>
                  <a:srgbClr val="000000"/>
                </a:solidFill>
                <a:latin typeface="Calibri"/>
              </a:rPr>
              <a:t>waste material is burned in specially designed incinerators at a high temperature.</a:t>
            </a:r>
            <a:endParaRPr/>
          </a:p>
          <a:p>
            <a:pPr>
              <a:lnSpc>
                <a:spcPct val="100000"/>
              </a:lnSpc>
            </a:pPr>
            <a:r>
              <a:rPr lang="en-IN">
                <a:solidFill>
                  <a:srgbClr val="000000"/>
                </a:solidFill>
                <a:latin typeface="Calibri"/>
              </a:rPr>
              <a:t>Advantage of incineration of e-waste is the reduction of waste volume and</a:t>
            </a:r>
            <a:endParaRPr/>
          </a:p>
          <a:p>
            <a:pPr>
              <a:lnSpc>
                <a:spcPct val="100000"/>
              </a:lnSpc>
            </a:pPr>
            <a:r>
              <a:rPr lang="en-IN">
                <a:solidFill>
                  <a:srgbClr val="000000"/>
                </a:solidFill>
                <a:latin typeface="Calibri"/>
              </a:rPr>
              <a:t>utilization of the energy content of combustible materials. Disadvantages of</a:t>
            </a:r>
            <a:endParaRPr/>
          </a:p>
          <a:p>
            <a:pPr>
              <a:lnSpc>
                <a:spcPct val="100000"/>
              </a:lnSpc>
            </a:pPr>
            <a:r>
              <a:rPr lang="en-IN">
                <a:solidFill>
                  <a:srgbClr val="000000"/>
                </a:solidFill>
                <a:latin typeface="Calibri"/>
              </a:rPr>
              <a:t>incineration are the emission to air of substances escaping flue gas cleaning and</a:t>
            </a:r>
            <a:endParaRPr/>
          </a:p>
          <a:p>
            <a:pPr>
              <a:lnSpc>
                <a:spcPct val="100000"/>
              </a:lnSpc>
            </a:pPr>
            <a:r>
              <a:rPr lang="en-IN">
                <a:solidFill>
                  <a:srgbClr val="000000"/>
                </a:solidFill>
                <a:latin typeface="Calibri"/>
              </a:rPr>
              <a:t>the large amount of residue from gas cleaning and combustion.</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CustomShape 1"/>
          <p:cNvSpPr/>
          <p:nvPr/>
        </p:nvSpPr>
        <p:spPr>
          <a:xfrm>
            <a:off x="1371600" y="1305360"/>
            <a:ext cx="6629040" cy="3655800"/>
          </a:xfrm>
          <a:prstGeom prst="rect">
            <a:avLst/>
          </a:prstGeom>
          <a:noFill/>
          <a:ln>
            <a:noFill/>
          </a:ln>
        </p:spPr>
        <p:txBody>
          <a:bodyPr lIns="90000" tIns="45000" rIns="90000" bIns="45000"/>
          <a:lstStyle/>
          <a:p>
            <a:pPr>
              <a:lnSpc>
                <a:spcPct val="100000"/>
              </a:lnSpc>
            </a:pPr>
            <a:r>
              <a:rPr lang="en-IN" b="1">
                <a:solidFill>
                  <a:srgbClr val="000000"/>
                </a:solidFill>
                <a:latin typeface="Calibri"/>
              </a:rPr>
              <a:t>The products of incineration process with their use. </a:t>
            </a:r>
            <a:r>
              <a:rPr lang="en-IN">
                <a:solidFill>
                  <a:srgbClr val="000000"/>
                </a:solidFill>
                <a:latin typeface="Calibri"/>
              </a:rPr>
              <a:t>	</a:t>
            </a:r>
            <a:endParaRPr/>
          </a:p>
          <a:p>
            <a:pPr>
              <a:lnSpc>
                <a:spcPct val="100000"/>
              </a:lnSpc>
            </a:pPr>
            <a:r>
              <a:rPr lang="en-IN">
                <a:solidFill>
                  <a:srgbClr val="000000"/>
                </a:solidFill>
                <a:latin typeface="Calibri"/>
              </a:rPr>
              <a:t>1. After the incineration process the left out products can be used as aggregate for  Preparation of low grade concrete or even sometimes it can also be used as Road metal. </a:t>
            </a:r>
            <a:endParaRPr/>
          </a:p>
          <a:p>
            <a:pPr>
              <a:lnSpc>
                <a:spcPct val="100000"/>
              </a:lnSpc>
            </a:pPr>
            <a:r>
              <a:rPr lang="en-IN">
                <a:solidFill>
                  <a:srgbClr val="000000"/>
                </a:solidFill>
                <a:latin typeface="Calibri"/>
              </a:rPr>
              <a:t>2. The incineration ash is used for making bricks or block manufacturing. </a:t>
            </a:r>
            <a:endParaRPr/>
          </a:p>
          <a:p>
            <a:pPr>
              <a:lnSpc>
                <a:spcPct val="100000"/>
              </a:lnSpc>
            </a:pPr>
            <a:r>
              <a:rPr lang="en-IN">
                <a:solidFill>
                  <a:srgbClr val="000000"/>
                </a:solidFill>
                <a:latin typeface="Calibri"/>
              </a:rPr>
              <a:t>3. Also the steam generated during incineration can be used for electricity generation by running the turbines. </a:t>
            </a:r>
            <a:endParaRPr/>
          </a:p>
          <a:p>
            <a:pPr>
              <a:lnSpc>
                <a:spcPct val="100000"/>
              </a:lnSpc>
            </a:pPr>
            <a:r>
              <a:rPr lang="en-IN">
                <a:solidFill>
                  <a:srgbClr val="000000"/>
                </a:solidFill>
                <a:latin typeface="Calibri"/>
              </a:rPr>
              <a:t>4. The products of incineration can also be used as filler material.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CustomShape 1"/>
          <p:cNvSpPr/>
          <p:nvPr/>
        </p:nvSpPr>
        <p:spPr>
          <a:xfrm>
            <a:off x="914400" y="914400"/>
            <a:ext cx="4807800" cy="2009880"/>
          </a:xfrm>
          <a:prstGeom prst="rect">
            <a:avLst/>
          </a:prstGeom>
          <a:noFill/>
          <a:ln>
            <a:noFill/>
          </a:ln>
        </p:spPr>
        <p:txBody>
          <a:bodyPr lIns="90000" tIns="45000" rIns="90000" bIns="45000"/>
          <a:lstStyle/>
          <a:p>
            <a:pPr>
              <a:lnSpc>
                <a:spcPct val="100000"/>
              </a:lnSpc>
            </a:pPr>
            <a:r>
              <a:rPr lang="en-IN">
                <a:solidFill>
                  <a:srgbClr val="000000"/>
                </a:solidFill>
                <a:latin typeface="Calibri"/>
              </a:rPr>
              <a:t>Types  of  incinerators-</a:t>
            </a:r>
            <a:endParaRPr/>
          </a:p>
          <a:p>
            <a:pPr>
              <a:lnSpc>
                <a:spcPct val="100000"/>
              </a:lnSpc>
            </a:pPr>
            <a:endParaRPr/>
          </a:p>
          <a:p>
            <a:pPr>
              <a:lnSpc>
                <a:spcPct val="100000"/>
              </a:lnSpc>
            </a:pPr>
            <a:r>
              <a:rPr lang="en-IN" b="1">
                <a:solidFill>
                  <a:srgbClr val="000000"/>
                </a:solidFill>
                <a:latin typeface="Calibri"/>
              </a:rPr>
              <a:t>1)Mass burner Incinerator</a:t>
            </a:r>
            <a:endParaRPr/>
          </a:p>
          <a:p>
            <a:pPr>
              <a:lnSpc>
                <a:spcPct val="100000"/>
              </a:lnSpc>
            </a:pPr>
            <a:r>
              <a:rPr lang="en-IN">
                <a:solidFill>
                  <a:srgbClr val="000000"/>
                </a:solidFill>
                <a:latin typeface="Calibri"/>
              </a:rPr>
              <a:t>2) </a:t>
            </a:r>
            <a:r>
              <a:rPr lang="en-IN" b="1">
                <a:solidFill>
                  <a:srgbClr val="000000"/>
                </a:solidFill>
                <a:latin typeface="Calibri"/>
              </a:rPr>
              <a:t>RDF (Refuse-Derived fuel) based incinerator</a:t>
            </a:r>
            <a:endParaRPr/>
          </a:p>
          <a:p>
            <a:pPr>
              <a:lnSpc>
                <a:spcPct val="100000"/>
              </a:lnSpc>
            </a:pPr>
            <a:r>
              <a:rPr lang="en-IN">
                <a:solidFill>
                  <a:srgbClr val="000000"/>
                </a:solidFill>
                <a:latin typeface="Calibri"/>
              </a:rPr>
              <a:t>3) </a:t>
            </a:r>
            <a:r>
              <a:rPr lang="en-IN" b="1">
                <a:solidFill>
                  <a:srgbClr val="000000"/>
                </a:solidFill>
                <a:latin typeface="Calibri"/>
              </a:rPr>
              <a:t>Modular Incinerators</a:t>
            </a:r>
            <a:endParaRPr/>
          </a:p>
          <a:p>
            <a:pPr>
              <a:lnSpc>
                <a:spcPct val="100000"/>
              </a:lnSpc>
            </a:pPr>
            <a:r>
              <a:rPr lang="en-IN">
                <a:solidFill>
                  <a:srgbClr val="000000"/>
                </a:solidFill>
                <a:latin typeface="Calibri"/>
              </a:rPr>
              <a:t>4) </a:t>
            </a:r>
            <a:r>
              <a:rPr lang="en-IN" b="1">
                <a:solidFill>
                  <a:srgbClr val="000000"/>
                </a:solidFill>
                <a:latin typeface="Calibri"/>
              </a:rPr>
              <a:t>Fluidized bed incineration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CustomShape 1"/>
          <p:cNvSpPr/>
          <p:nvPr/>
        </p:nvSpPr>
        <p:spPr>
          <a:xfrm>
            <a:off x="1143000" y="1028520"/>
            <a:ext cx="7086240" cy="3382200"/>
          </a:xfrm>
          <a:prstGeom prst="rect">
            <a:avLst/>
          </a:prstGeom>
          <a:noFill/>
          <a:ln>
            <a:noFill/>
          </a:ln>
        </p:spPr>
        <p:txBody>
          <a:bodyPr lIns="90000" tIns="45000" rIns="90000" bIns="45000"/>
          <a:lstStyle/>
          <a:p>
            <a:pPr>
              <a:lnSpc>
                <a:spcPct val="100000"/>
              </a:lnSpc>
            </a:pPr>
            <a:r>
              <a:rPr lang="en-IN" b="1">
                <a:solidFill>
                  <a:srgbClr val="000000"/>
                </a:solidFill>
                <a:latin typeface="Times New Roman"/>
              </a:rPr>
              <a:t>i) Mass burner Incinerator:</a:t>
            </a:r>
            <a:endParaRPr/>
          </a:p>
          <a:p>
            <a:pPr>
              <a:lnSpc>
                <a:spcPct val="100000"/>
              </a:lnSpc>
            </a:pPr>
            <a:r>
              <a:rPr lang="en-IN">
                <a:solidFill>
                  <a:srgbClr val="000000"/>
                </a:solidFill>
                <a:latin typeface="SymbolMT"/>
              </a:rPr>
              <a:t>Σ </a:t>
            </a:r>
            <a:r>
              <a:rPr lang="en-IN">
                <a:solidFill>
                  <a:srgbClr val="000000"/>
                </a:solidFill>
                <a:latin typeface="Times New Roman"/>
              </a:rPr>
              <a:t>This incinerator consists of two or three incineration unit ranging from 50 to 1000 tons per day. These are design to incinerate the municipal solid waste as collected without prior processing. It is flexible and convenient</a:t>
            </a:r>
            <a:endParaRPr/>
          </a:p>
          <a:p>
            <a:pPr>
              <a:lnSpc>
                <a:spcPct val="100000"/>
              </a:lnSpc>
            </a:pPr>
            <a:r>
              <a:rPr lang="en-IN">
                <a:solidFill>
                  <a:srgbClr val="000000"/>
                </a:solidFill>
                <a:latin typeface="Times New Roman"/>
              </a:rPr>
              <a:t>.</a:t>
            </a:r>
            <a:endParaRPr/>
          </a:p>
          <a:p>
            <a:pPr>
              <a:lnSpc>
                <a:spcPct val="100000"/>
              </a:lnSpc>
            </a:pPr>
            <a:r>
              <a:rPr lang="en-IN">
                <a:solidFill>
                  <a:srgbClr val="000000"/>
                </a:solidFill>
                <a:latin typeface="SymbolMT"/>
              </a:rPr>
              <a:t>Σ </a:t>
            </a:r>
            <a:r>
              <a:rPr lang="en-IN">
                <a:solidFill>
                  <a:srgbClr val="000000"/>
                </a:solidFill>
                <a:latin typeface="Times New Roman"/>
              </a:rPr>
              <a:t>It is continuously fed to a grate system the waste intake are usually includes tipping floor a pit, a crane and sometimes a conveyors. Truck dumps solid waste on floor or directly into a pit.</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When waste is dumped on floor bulldozer is used to push them into a pit or conveyor and then it is fed to grate system which moves waste through</a:t>
            </a:r>
            <a:endParaRPr/>
          </a:p>
          <a:p>
            <a:pPr>
              <a:lnSpc>
                <a:spcPct val="100000"/>
              </a:lnSpc>
            </a:pPr>
            <a:r>
              <a:rPr lang="en-IN">
                <a:solidFill>
                  <a:srgbClr val="000000"/>
                </a:solidFill>
                <a:latin typeface="Times New Roman"/>
              </a:rPr>
              <a:t>combustion chamber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 name="Picture 2"/>
          <p:cNvPicPr/>
          <p:nvPr/>
        </p:nvPicPr>
        <p:blipFill>
          <a:blip r:embed="rId2"/>
          <a:stretch>
            <a:fillRect/>
          </a:stretch>
        </p:blipFill>
        <p:spPr>
          <a:xfrm>
            <a:off x="1828800" y="1371600"/>
            <a:ext cx="5229000" cy="392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CustomShape 1"/>
          <p:cNvSpPr/>
          <p:nvPr/>
        </p:nvSpPr>
        <p:spPr>
          <a:xfrm>
            <a:off x="1143000" y="1720800"/>
            <a:ext cx="7086240" cy="3107880"/>
          </a:xfrm>
          <a:prstGeom prst="rect">
            <a:avLst/>
          </a:prstGeom>
          <a:noFill/>
          <a:ln>
            <a:noFill/>
          </a:ln>
        </p:spPr>
        <p:txBody>
          <a:bodyPr lIns="90000" tIns="45000" rIns="90000" bIns="45000"/>
          <a:lstStyle/>
          <a:p>
            <a:pPr>
              <a:lnSpc>
                <a:spcPct val="100000"/>
              </a:lnSpc>
            </a:pPr>
            <a:r>
              <a:rPr lang="en-IN" b="1">
                <a:solidFill>
                  <a:srgbClr val="000000"/>
                </a:solidFill>
                <a:latin typeface="Times New Roman"/>
              </a:rPr>
              <a:t>ii) RDF based incinerator:</a:t>
            </a:r>
            <a:endParaRPr/>
          </a:p>
          <a:p>
            <a:pPr>
              <a:lnSpc>
                <a:spcPct val="100000"/>
              </a:lnSpc>
            </a:pPr>
            <a:r>
              <a:rPr lang="en-IN">
                <a:solidFill>
                  <a:srgbClr val="000000"/>
                </a:solidFill>
                <a:latin typeface="SymbolMT"/>
              </a:rPr>
              <a:t>Σ </a:t>
            </a:r>
            <a:r>
              <a:rPr lang="en-IN">
                <a:solidFill>
                  <a:srgbClr val="000000"/>
                </a:solidFill>
                <a:latin typeface="Times New Roman"/>
              </a:rPr>
              <a:t>RDF is homogeneous system and better control on combustion and can recover  more energy.</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Various components like metal, glass and non-combustible material can be removed to produce RDF.</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The combustible waste is shredded into uniform particle size, then pelletisation  is  done to get RDF pellets.</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In this system process solid waste refuse derived fuel is burnt.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 name="Picture 2"/>
          <p:cNvPicPr/>
          <p:nvPr/>
        </p:nvPicPr>
        <p:blipFill>
          <a:blip r:embed="rId2"/>
          <a:stretch>
            <a:fillRect/>
          </a:stretch>
        </p:blipFill>
        <p:spPr>
          <a:xfrm>
            <a:off x="1219320" y="1371600"/>
            <a:ext cx="6972120" cy="3323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CustomShape 1"/>
          <p:cNvSpPr/>
          <p:nvPr/>
        </p:nvSpPr>
        <p:spPr>
          <a:xfrm>
            <a:off x="838080" y="838080"/>
            <a:ext cx="7314840" cy="3382200"/>
          </a:xfrm>
          <a:prstGeom prst="rect">
            <a:avLst/>
          </a:prstGeom>
          <a:noFill/>
          <a:ln>
            <a:noFill/>
          </a:ln>
        </p:spPr>
        <p:txBody>
          <a:bodyPr lIns="90000" tIns="45000" rIns="90000" bIns="45000"/>
          <a:lstStyle/>
          <a:p>
            <a:pPr>
              <a:lnSpc>
                <a:spcPct val="100000"/>
              </a:lnSpc>
            </a:pPr>
            <a:r>
              <a:rPr lang="en-IN" b="1">
                <a:solidFill>
                  <a:srgbClr val="000000"/>
                </a:solidFill>
                <a:latin typeface="Times New Roman"/>
              </a:rPr>
              <a:t>iii) Modular Incinerators:</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These are prefabricated units with relatively small capacities.</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The capacity range is in between 5 to 120 tones solid day.</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The capital cost per ton of capacity is lower than other MSW incineration option.</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Modular incinerator includes two combustion chambers, which ensures complete  combustion. It has better control of pollution.</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990720" y="1028520"/>
            <a:ext cx="6781320" cy="338220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Content :---</a:t>
            </a:r>
            <a:endParaRPr/>
          </a:p>
          <a:p>
            <a:pPr>
              <a:lnSpc>
                <a:spcPct val="100000"/>
              </a:lnSpc>
            </a:pPr>
            <a:r>
              <a:rPr lang="en-IN">
                <a:solidFill>
                  <a:srgbClr val="000000"/>
                </a:solidFill>
                <a:latin typeface="SymbolMT"/>
              </a:rPr>
              <a:t> </a:t>
            </a:r>
            <a:r>
              <a:rPr lang="en-IN">
                <a:solidFill>
                  <a:srgbClr val="000000"/>
                </a:solidFill>
                <a:latin typeface="Times New Roman"/>
              </a:rPr>
              <a:t>Definition of solid waste</a:t>
            </a:r>
            <a:endParaRPr/>
          </a:p>
          <a:p>
            <a:pPr>
              <a:lnSpc>
                <a:spcPct val="100000"/>
              </a:lnSpc>
            </a:pPr>
            <a:r>
              <a:rPr lang="en-IN">
                <a:solidFill>
                  <a:srgbClr val="000000"/>
                </a:solidFill>
                <a:latin typeface="SymbolMT"/>
              </a:rPr>
              <a:t> </a:t>
            </a:r>
            <a:r>
              <a:rPr lang="en-IN">
                <a:solidFill>
                  <a:srgbClr val="000000"/>
                </a:solidFill>
                <a:latin typeface="Times New Roman"/>
              </a:rPr>
              <a:t>Meaning of different solid waste – Domestic waste, commercial waste, Industrial waste, market waste, agricultural waste, biomedical waste, E waste, hazardous waste, institutional waste, etc.</a:t>
            </a:r>
            <a:endParaRPr/>
          </a:p>
          <a:p>
            <a:pPr>
              <a:lnSpc>
                <a:spcPct val="100000"/>
              </a:lnSpc>
            </a:pPr>
            <a:r>
              <a:rPr lang="en-IN">
                <a:solidFill>
                  <a:srgbClr val="000000"/>
                </a:solidFill>
                <a:latin typeface="SymbolMT"/>
              </a:rPr>
              <a:t> </a:t>
            </a:r>
            <a:r>
              <a:rPr lang="en-IN">
                <a:solidFill>
                  <a:srgbClr val="000000"/>
                </a:solidFill>
                <a:latin typeface="Times New Roman"/>
              </a:rPr>
              <a:t>Sources of solid waste</a:t>
            </a:r>
            <a:endParaRPr/>
          </a:p>
          <a:p>
            <a:pPr>
              <a:lnSpc>
                <a:spcPct val="100000"/>
              </a:lnSpc>
            </a:pPr>
            <a:r>
              <a:rPr lang="en-IN">
                <a:solidFill>
                  <a:srgbClr val="000000"/>
                </a:solidFill>
                <a:latin typeface="SymbolMT"/>
              </a:rPr>
              <a:t> </a:t>
            </a:r>
            <a:r>
              <a:rPr lang="en-IN">
                <a:solidFill>
                  <a:srgbClr val="000000"/>
                </a:solidFill>
                <a:latin typeface="Times New Roman"/>
              </a:rPr>
              <a:t>Classification of solid waste – hazardous and non-hazardous waste.</a:t>
            </a:r>
            <a:endParaRPr/>
          </a:p>
          <a:p>
            <a:pPr>
              <a:lnSpc>
                <a:spcPct val="100000"/>
              </a:lnSpc>
            </a:pPr>
            <a:r>
              <a:rPr lang="en-IN">
                <a:solidFill>
                  <a:srgbClr val="000000"/>
                </a:solidFill>
                <a:latin typeface="SymbolMT"/>
              </a:rPr>
              <a:t> </a:t>
            </a:r>
            <a:r>
              <a:rPr lang="en-IN">
                <a:solidFill>
                  <a:srgbClr val="000000"/>
                </a:solidFill>
                <a:latin typeface="Times New Roman"/>
              </a:rPr>
              <a:t>Physical and Chemical characteristics.</a:t>
            </a:r>
            <a:endParaRPr/>
          </a:p>
          <a:p>
            <a:pPr>
              <a:lnSpc>
                <a:spcPct val="100000"/>
              </a:lnSpc>
            </a:pPr>
            <a:r>
              <a:rPr lang="en-IN">
                <a:solidFill>
                  <a:srgbClr val="000000"/>
                </a:solidFill>
                <a:latin typeface="SymbolMT"/>
              </a:rPr>
              <a:t> </a:t>
            </a:r>
            <a:r>
              <a:rPr lang="en-IN">
                <a:solidFill>
                  <a:srgbClr val="000000"/>
                </a:solidFill>
                <a:latin typeface="Times New Roman"/>
              </a:rPr>
              <a:t>Impact of solid waste on environment.</a:t>
            </a:r>
            <a:endParaRPr/>
          </a:p>
          <a:p>
            <a:pPr>
              <a:lnSpc>
                <a:spcPct val="100000"/>
              </a:lnSpc>
            </a:pPr>
            <a:r>
              <a:rPr lang="en-IN">
                <a:solidFill>
                  <a:srgbClr val="000000"/>
                </a:solidFill>
                <a:latin typeface="SymbolMT"/>
              </a:rPr>
              <a:t> </a:t>
            </a:r>
            <a:r>
              <a:rPr lang="en-IN">
                <a:solidFill>
                  <a:srgbClr val="000000"/>
                </a:solidFill>
                <a:latin typeface="Times New Roman"/>
              </a:rPr>
              <a:t>Solid waste management techniques – solid waste management</a:t>
            </a:r>
            <a:endParaRPr/>
          </a:p>
          <a:p>
            <a:pPr>
              <a:lnSpc>
                <a:spcPct val="100000"/>
              </a:lnSpc>
            </a:pPr>
            <a:r>
              <a:rPr lang="en-IN">
                <a:solidFill>
                  <a:srgbClr val="000000"/>
                </a:solidFill>
                <a:latin typeface="Times New Roman"/>
              </a:rPr>
              <a:t>     Hierarchy, waste prevention and waste reduction.</a:t>
            </a:r>
            <a:endParaRPr/>
          </a:p>
          <a:p>
            <a:pPr>
              <a:lnSpc>
                <a:spcPct val="100000"/>
              </a:lnSpc>
            </a:pPr>
            <a:r>
              <a:rPr lang="en-IN">
                <a:solidFill>
                  <a:srgbClr val="000000"/>
                </a:solidFill>
                <a:latin typeface="SymbolMT"/>
              </a:rPr>
              <a:t> </a:t>
            </a:r>
            <a:r>
              <a:rPr lang="en-IN">
                <a:solidFill>
                  <a:srgbClr val="000000"/>
                </a:solidFill>
                <a:latin typeface="Times New Roman"/>
              </a:rPr>
              <a:t>Factors affecting on solid waste generation.`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 name="Picture 2"/>
          <p:cNvPicPr/>
          <p:nvPr/>
        </p:nvPicPr>
        <p:blipFill>
          <a:blip r:embed="rId2"/>
          <a:stretch>
            <a:fillRect/>
          </a:stretch>
        </p:blipFill>
        <p:spPr>
          <a:xfrm>
            <a:off x="685800" y="1523880"/>
            <a:ext cx="7810200" cy="3362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CustomShape 1"/>
          <p:cNvSpPr/>
          <p:nvPr/>
        </p:nvSpPr>
        <p:spPr>
          <a:xfrm>
            <a:off x="1295280" y="1859400"/>
            <a:ext cx="7391160" cy="338148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iv) Fluidized bed incineration:</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This type of combustion system includes steel vertical cylinder lined from inside with bricks and sand is placed as bed.</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Air nozzles are provided to inject air at high pressure.</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Solid fuel is injected into chamber along with natural gas or oil initially to</a:t>
            </a:r>
            <a:endParaRPr/>
          </a:p>
          <a:p>
            <a:pPr>
              <a:lnSpc>
                <a:spcPct val="100000"/>
              </a:lnSpc>
            </a:pPr>
            <a:r>
              <a:rPr lang="en-IN">
                <a:solidFill>
                  <a:srgbClr val="000000"/>
                </a:solidFill>
                <a:latin typeface="Times New Roman"/>
              </a:rPr>
              <a:t>increase temperature of incinerator.</a:t>
            </a:r>
            <a:endParaRPr/>
          </a:p>
          <a:p>
            <a:pPr>
              <a:lnSpc>
                <a:spcPct val="100000"/>
              </a:lnSpc>
            </a:pPr>
            <a:endParaRPr/>
          </a:p>
          <a:p>
            <a:pPr>
              <a:lnSpc>
                <a:spcPct val="100000"/>
              </a:lnSpc>
            </a:pPr>
            <a:r>
              <a:rPr lang="en-IN">
                <a:solidFill>
                  <a:srgbClr val="000000"/>
                </a:solidFill>
                <a:latin typeface="SymbolMT"/>
              </a:rPr>
              <a:t>Σ </a:t>
            </a:r>
            <a:r>
              <a:rPr lang="en-IN">
                <a:solidFill>
                  <a:srgbClr val="000000"/>
                </a:solidFill>
                <a:latin typeface="Times New Roman"/>
              </a:rPr>
              <a:t>This system is suitable for burning sewage sludge and other chemical waste.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Picture 2"/>
          <p:cNvPicPr/>
          <p:nvPr/>
        </p:nvPicPr>
        <p:blipFill>
          <a:blip r:embed="rId2"/>
          <a:stretch>
            <a:fillRect/>
          </a:stretch>
        </p:blipFill>
        <p:spPr>
          <a:xfrm>
            <a:off x="1082160" y="1371600"/>
            <a:ext cx="6994800" cy="4190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CustomShape 1"/>
          <p:cNvSpPr/>
          <p:nvPr/>
        </p:nvSpPr>
        <p:spPr>
          <a:xfrm>
            <a:off x="762120" y="457200"/>
            <a:ext cx="7772040" cy="3381480"/>
          </a:xfrm>
          <a:prstGeom prst="rect">
            <a:avLst/>
          </a:prstGeom>
          <a:noFill/>
          <a:ln>
            <a:noFill/>
          </a:ln>
        </p:spPr>
        <p:txBody>
          <a:bodyPr lIns="90000" tIns="45000" rIns="90000" bIns="45000"/>
          <a:lstStyle/>
          <a:p>
            <a:pPr>
              <a:lnSpc>
                <a:spcPct val="100000"/>
              </a:lnSpc>
            </a:pPr>
            <a:r>
              <a:rPr lang="en-IN" b="1" u="sng">
                <a:solidFill>
                  <a:srgbClr val="FF0000"/>
                </a:solidFill>
                <a:latin typeface="Times New Roman"/>
              </a:rPr>
              <a:t>Working of a municipal incinerator.</a:t>
            </a:r>
            <a:endParaRPr/>
          </a:p>
          <a:p>
            <a:pPr>
              <a:lnSpc>
                <a:spcPct val="100000"/>
              </a:lnSpc>
            </a:pPr>
            <a:endParaRPr/>
          </a:p>
          <a:p>
            <a:pPr>
              <a:lnSpc>
                <a:spcPct val="100000"/>
              </a:lnSpc>
            </a:pPr>
            <a:r>
              <a:rPr lang="en-IN">
                <a:solidFill>
                  <a:srgbClr val="000000"/>
                </a:solidFill>
                <a:latin typeface="Calibri"/>
              </a:rPr>
              <a:t>Incineration is a waste treatment process that involves the combustion of solid waste  at 1000°C. </a:t>
            </a:r>
            <a:endParaRPr/>
          </a:p>
          <a:p>
            <a:pPr>
              <a:lnSpc>
                <a:spcPct val="100000"/>
              </a:lnSpc>
            </a:pPr>
            <a:r>
              <a:rPr lang="en-IN">
                <a:solidFill>
                  <a:srgbClr val="000000"/>
                </a:solidFill>
                <a:latin typeface="Calibri"/>
              </a:rPr>
              <a:t> Waste materials are converted into ash, flue gas, and heat.</a:t>
            </a:r>
            <a:endParaRPr/>
          </a:p>
          <a:p>
            <a:pPr>
              <a:lnSpc>
                <a:spcPct val="100000"/>
              </a:lnSpc>
            </a:pPr>
            <a:r>
              <a:rPr lang="en-IN">
                <a:solidFill>
                  <a:srgbClr val="000000"/>
                </a:solidFill>
                <a:latin typeface="Calibri"/>
              </a:rPr>
              <a:t> The ash is mostly formed by the inorganic constituents of the waste and gases due to organic waste.</a:t>
            </a:r>
            <a:endParaRPr/>
          </a:p>
          <a:p>
            <a:pPr>
              <a:lnSpc>
                <a:spcPct val="100000"/>
              </a:lnSpc>
            </a:pPr>
            <a:r>
              <a:rPr lang="en-IN">
                <a:solidFill>
                  <a:srgbClr val="000000"/>
                </a:solidFill>
                <a:latin typeface="Calibri"/>
              </a:rPr>
              <a:t> The heat generated by incineration is used to generate electric power</a:t>
            </a:r>
            <a:endParaRPr/>
          </a:p>
          <a:p>
            <a:pPr>
              <a:lnSpc>
                <a:spcPct val="100000"/>
              </a:lnSpc>
            </a:pPr>
            <a:endParaRPr/>
          </a:p>
          <a:p>
            <a:pPr>
              <a:lnSpc>
                <a:spcPct val="100000"/>
              </a:lnSpc>
            </a:pPr>
            <a:endParaRPr/>
          </a:p>
          <a:p>
            <a:pPr>
              <a:lnSpc>
                <a:spcPct val="100000"/>
              </a:lnSpc>
            </a:pPr>
            <a:endParaRPr/>
          </a:p>
        </p:txBody>
      </p:sp>
      <p:pic>
        <p:nvPicPr>
          <p:cNvPr id="829" name="Picture 4"/>
          <p:cNvPicPr/>
          <p:nvPr/>
        </p:nvPicPr>
        <p:blipFill>
          <a:blip r:embed="rId2"/>
          <a:stretch>
            <a:fillRect/>
          </a:stretch>
        </p:blipFill>
        <p:spPr>
          <a:xfrm>
            <a:off x="1219320" y="3048120"/>
            <a:ext cx="6324120" cy="327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 name="Picture 2"/>
          <p:cNvPicPr/>
          <p:nvPr/>
        </p:nvPicPr>
        <p:blipFill>
          <a:blip r:embed="rId2"/>
          <a:stretch>
            <a:fillRect/>
          </a:stretch>
        </p:blipFill>
        <p:spPr>
          <a:xfrm>
            <a:off x="1752480" y="1600200"/>
            <a:ext cx="5705280" cy="3809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CustomShape 1"/>
          <p:cNvSpPr/>
          <p:nvPr/>
        </p:nvSpPr>
        <p:spPr>
          <a:xfrm>
            <a:off x="990720" y="1066680"/>
            <a:ext cx="6933960" cy="4113720"/>
          </a:xfrm>
          <a:prstGeom prst="rect">
            <a:avLst/>
          </a:prstGeom>
          <a:noFill/>
          <a:ln>
            <a:noFill/>
          </a:ln>
        </p:spPr>
        <p:txBody>
          <a:bodyPr lIns="90000" tIns="45000" rIns="90000" bIns="45000"/>
          <a:lstStyle/>
          <a:p>
            <a:pPr>
              <a:lnSpc>
                <a:spcPct val="100000"/>
              </a:lnSpc>
            </a:pPr>
            <a:r>
              <a:rPr lang="en-IN" sz="2400" b="1" i="1" u="sng">
                <a:solidFill>
                  <a:srgbClr val="FF0000"/>
                </a:solidFill>
                <a:latin typeface="Times New Roman"/>
              </a:rPr>
              <a:t>Advantages of Incineration:----</a:t>
            </a:r>
            <a:endParaRPr/>
          </a:p>
          <a:p>
            <a:pPr>
              <a:lnSpc>
                <a:spcPct val="100000"/>
              </a:lnSpc>
            </a:pPr>
            <a:endParaRPr/>
          </a:p>
          <a:p>
            <a:pPr>
              <a:lnSpc>
                <a:spcPct val="100000"/>
              </a:lnSpc>
              <a:buFont typeface="StarSymbol"/>
              <a:buAutoNum type="romanLcParenR"/>
            </a:pPr>
            <a:r>
              <a:rPr lang="en-IN" sz="2400">
                <a:solidFill>
                  <a:srgbClr val="000000"/>
                </a:solidFill>
                <a:latin typeface="Times New Roman"/>
              </a:rPr>
              <a:t>This is most hygienic method, since it ensures the complete destructions of pathogens.</a:t>
            </a:r>
            <a:endParaRPr/>
          </a:p>
          <a:p>
            <a:pPr>
              <a:lnSpc>
                <a:spcPct val="100000"/>
              </a:lnSpc>
            </a:pPr>
            <a:endParaRPr/>
          </a:p>
          <a:p>
            <a:pPr>
              <a:lnSpc>
                <a:spcPct val="100000"/>
              </a:lnSpc>
            </a:pPr>
            <a:r>
              <a:rPr lang="en-IN" sz="2400">
                <a:solidFill>
                  <a:srgbClr val="000000"/>
                </a:solidFill>
                <a:latin typeface="Times New Roman"/>
              </a:rPr>
              <a:t>ii)   There is no odour trouble or dust nuisance.</a:t>
            </a:r>
            <a:endParaRPr/>
          </a:p>
          <a:p>
            <a:pPr>
              <a:lnSpc>
                <a:spcPct val="100000"/>
              </a:lnSpc>
            </a:pPr>
            <a:endParaRPr/>
          </a:p>
          <a:p>
            <a:pPr>
              <a:lnSpc>
                <a:spcPct val="100000"/>
              </a:lnSpc>
              <a:buFont typeface="StarSymbol"/>
              <a:buAutoNum type="romanLcParenR"/>
            </a:pPr>
            <a:r>
              <a:rPr lang="en-IN" sz="2400">
                <a:solidFill>
                  <a:srgbClr val="000000"/>
                </a:solidFill>
                <a:latin typeface="Times New Roman"/>
              </a:rPr>
              <a:t>The heat generated can be used for raising the  </a:t>
            </a:r>
            <a:endParaRPr/>
          </a:p>
          <a:p>
            <a:pPr>
              <a:lnSpc>
                <a:spcPct val="100000"/>
              </a:lnSpc>
            </a:pPr>
            <a:r>
              <a:rPr lang="en-IN" sz="2400">
                <a:solidFill>
                  <a:srgbClr val="000000"/>
                </a:solidFill>
                <a:latin typeface="Times New Roman"/>
              </a:rPr>
              <a:t>        steam power.</a:t>
            </a:r>
            <a:endParaRPr/>
          </a:p>
          <a:p>
            <a:pPr>
              <a:lnSpc>
                <a:spcPct val="100000"/>
              </a:lnSpc>
            </a:pPr>
            <a:endParaRPr/>
          </a:p>
          <a:p>
            <a:pPr>
              <a:lnSpc>
                <a:spcPct val="100000"/>
              </a:lnSpc>
            </a:pPr>
            <a:r>
              <a:rPr lang="en-IN" sz="2400">
                <a:solidFill>
                  <a:srgbClr val="000000"/>
                </a:solidFill>
                <a:latin typeface="Times New Roman"/>
              </a:rPr>
              <a:t>iv)  Clinkers produce can be used for the road purpose.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CustomShape 1"/>
          <p:cNvSpPr/>
          <p:nvPr/>
        </p:nvSpPr>
        <p:spPr>
          <a:xfrm>
            <a:off x="990720" y="762120"/>
            <a:ext cx="7009920" cy="4113720"/>
          </a:xfrm>
          <a:prstGeom prst="rect">
            <a:avLst/>
          </a:prstGeom>
          <a:noFill/>
          <a:ln>
            <a:noFill/>
          </a:ln>
        </p:spPr>
        <p:txBody>
          <a:bodyPr lIns="90000" tIns="45000" rIns="90000" bIns="45000"/>
          <a:lstStyle/>
          <a:p>
            <a:pPr>
              <a:lnSpc>
                <a:spcPct val="100000"/>
              </a:lnSpc>
            </a:pPr>
            <a:r>
              <a:rPr lang="en-IN" sz="2400" b="1" i="1" u="sng">
                <a:solidFill>
                  <a:srgbClr val="FF0000"/>
                </a:solidFill>
                <a:latin typeface="Times New Roman"/>
              </a:rPr>
              <a:t>Disadvantages of Incineration:</a:t>
            </a:r>
            <a:endParaRPr/>
          </a:p>
          <a:p>
            <a:pPr>
              <a:lnSpc>
                <a:spcPct val="100000"/>
              </a:lnSpc>
            </a:pPr>
            <a:endParaRPr/>
          </a:p>
          <a:p>
            <a:pPr>
              <a:lnSpc>
                <a:spcPct val="100000"/>
              </a:lnSpc>
            </a:pPr>
            <a:r>
              <a:rPr lang="en-IN" sz="2400">
                <a:solidFill>
                  <a:srgbClr val="000000"/>
                </a:solidFill>
                <a:latin typeface="Times New Roman"/>
              </a:rPr>
              <a:t>i) Large initial expenditure.</a:t>
            </a:r>
            <a:endParaRPr/>
          </a:p>
          <a:p>
            <a:pPr>
              <a:lnSpc>
                <a:spcPct val="100000"/>
              </a:lnSpc>
            </a:pPr>
            <a:endParaRPr/>
          </a:p>
          <a:p>
            <a:pPr>
              <a:lnSpc>
                <a:spcPct val="100000"/>
              </a:lnSpc>
            </a:pPr>
            <a:r>
              <a:rPr lang="en-IN" sz="2400">
                <a:solidFill>
                  <a:srgbClr val="000000"/>
                </a:solidFill>
                <a:latin typeface="Times New Roman"/>
              </a:rPr>
              <a:t>ii) Improper operation results air pollution problems and incomplete reduction of waste materials.</a:t>
            </a:r>
            <a:endParaRPr/>
          </a:p>
          <a:p>
            <a:pPr>
              <a:lnSpc>
                <a:spcPct val="100000"/>
              </a:lnSpc>
            </a:pPr>
            <a:endParaRPr/>
          </a:p>
          <a:p>
            <a:pPr>
              <a:lnSpc>
                <a:spcPct val="100000"/>
              </a:lnSpc>
            </a:pPr>
            <a:r>
              <a:rPr lang="en-IN" sz="2400">
                <a:solidFill>
                  <a:srgbClr val="000000"/>
                </a:solidFill>
                <a:latin typeface="Times New Roman"/>
              </a:rPr>
              <a:t>iii) Disposal of remaining residue is required,</a:t>
            </a:r>
            <a:endParaRPr/>
          </a:p>
          <a:p>
            <a:pPr>
              <a:lnSpc>
                <a:spcPct val="100000"/>
              </a:lnSpc>
            </a:pPr>
            <a:endParaRPr/>
          </a:p>
          <a:p>
            <a:pPr>
              <a:lnSpc>
                <a:spcPct val="100000"/>
              </a:lnSpc>
            </a:pPr>
            <a:r>
              <a:rPr lang="en-IN" sz="2400">
                <a:solidFill>
                  <a:srgbClr val="000000"/>
                </a:solidFill>
                <a:latin typeface="Times New Roman"/>
              </a:rPr>
              <a:t>iv) High stacks are needed for the natural draft chimneys present safety problems.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CustomShape 1"/>
          <p:cNvSpPr/>
          <p:nvPr/>
        </p:nvSpPr>
        <p:spPr>
          <a:xfrm>
            <a:off x="228600" y="762120"/>
            <a:ext cx="8838720" cy="6673320"/>
          </a:xfrm>
          <a:prstGeom prst="rect">
            <a:avLst/>
          </a:prstGeom>
          <a:noFill/>
          <a:ln>
            <a:noFill/>
          </a:ln>
        </p:spPr>
        <p:txBody>
          <a:bodyPr lIns="90000" tIns="45000" rIns="90000" bIns="45000"/>
          <a:lstStyle/>
          <a:p>
            <a:pPr>
              <a:lnSpc>
                <a:spcPct val="100000"/>
              </a:lnSpc>
            </a:pPr>
            <a:r>
              <a:rPr lang="en-IN" sz="2400" b="1" i="1" u="sng">
                <a:solidFill>
                  <a:srgbClr val="FF0000"/>
                </a:solidFill>
                <a:latin typeface="Calibri,BoldItalic"/>
              </a:rPr>
              <a:t>Pyrolysis of waste </a:t>
            </a:r>
            <a:r>
              <a:rPr lang="en-IN" sz="2400" b="1" i="1">
                <a:solidFill>
                  <a:srgbClr val="1D1B11"/>
                </a:solidFill>
                <a:latin typeface="Calibri,BoldItalic"/>
              </a:rPr>
              <a:t>:--</a:t>
            </a:r>
            <a:endParaRPr/>
          </a:p>
          <a:p>
            <a:pPr>
              <a:lnSpc>
                <a:spcPct val="100000"/>
              </a:lnSpc>
            </a:pPr>
            <a:r>
              <a:rPr lang="en-IN" sz="2400" b="1" i="1">
                <a:solidFill>
                  <a:srgbClr val="1D1B11"/>
                </a:solidFill>
                <a:latin typeface="Calibri,BoldItalic"/>
              </a:rPr>
              <a:t>Pyrolysis </a:t>
            </a:r>
            <a:r>
              <a:rPr lang="en-IN" sz="2400">
                <a:solidFill>
                  <a:srgbClr val="1D1B11"/>
                </a:solidFill>
                <a:latin typeface="Calibri"/>
              </a:rPr>
              <a:t>can be </a:t>
            </a:r>
            <a:r>
              <a:rPr lang="en-IN" sz="2400" i="1">
                <a:solidFill>
                  <a:srgbClr val="1D1B11"/>
                </a:solidFill>
                <a:latin typeface="Calibri,Italic"/>
              </a:rPr>
              <a:t>defined </a:t>
            </a:r>
            <a:r>
              <a:rPr lang="en-IN" sz="2400">
                <a:solidFill>
                  <a:srgbClr val="1D1B11"/>
                </a:solidFill>
                <a:latin typeface="Calibri"/>
              </a:rPr>
              <a:t>as the thermal decomposition of organic material through the application of heat without the addition of extra air or oxygen.</a:t>
            </a:r>
            <a:endParaRPr/>
          </a:p>
          <a:p>
            <a:pPr>
              <a:lnSpc>
                <a:spcPct val="100000"/>
              </a:lnSpc>
            </a:pPr>
            <a:endParaRPr/>
          </a:p>
          <a:p>
            <a:pPr>
              <a:lnSpc>
                <a:spcPct val="100000"/>
              </a:lnSpc>
            </a:pPr>
            <a:r>
              <a:rPr lang="en-IN" sz="2400">
                <a:solidFill>
                  <a:srgbClr val="000000"/>
                </a:solidFill>
                <a:latin typeface="Calibri"/>
              </a:rPr>
              <a:t>*In this process thermal decomposition of organic matter at high temperature take place.  Pyrolysis is an endothermic process which requires heat for an external source. </a:t>
            </a:r>
            <a:endParaRPr/>
          </a:p>
          <a:p>
            <a:pPr>
              <a:lnSpc>
                <a:spcPct val="100000"/>
              </a:lnSpc>
            </a:pPr>
            <a:r>
              <a:rPr lang="en-IN" sz="2400">
                <a:solidFill>
                  <a:srgbClr val="000000"/>
                </a:solidFill>
                <a:latin typeface="Calibri"/>
              </a:rPr>
              <a:t>*In this method solid waste material is heated in specially designed chamber which is called as pyrolysis reactor. </a:t>
            </a:r>
            <a:endParaRPr/>
          </a:p>
          <a:p>
            <a:pPr>
              <a:lnSpc>
                <a:spcPct val="100000"/>
              </a:lnSpc>
            </a:pPr>
            <a:r>
              <a:rPr lang="en-IN" sz="2400">
                <a:solidFill>
                  <a:srgbClr val="000000"/>
                </a:solidFill>
                <a:latin typeface="Calibri"/>
              </a:rPr>
              <a:t>*</a:t>
            </a:r>
            <a:r>
              <a:rPr lang="en-IN" sz="2400">
                <a:solidFill>
                  <a:srgbClr val="FF0000"/>
                </a:solidFill>
                <a:latin typeface="Calibri"/>
              </a:rPr>
              <a:t>In pyrolysis reactor</a:t>
            </a:r>
            <a:r>
              <a:rPr lang="en-IN" sz="2400">
                <a:solidFill>
                  <a:srgbClr val="000000"/>
                </a:solidFill>
                <a:latin typeface="Calibri"/>
              </a:rPr>
              <a:t>, heating is carried out in closed environment which is almost oxygen free at an average temperature above 650o c which may rise to 1000o c. The end products are Hydrogen, methane, carbon mono-oxide, tar or oil, char, inert material.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CustomShape 1"/>
          <p:cNvSpPr/>
          <p:nvPr/>
        </p:nvSpPr>
        <p:spPr>
          <a:xfrm>
            <a:off x="155520" y="-822240"/>
            <a:ext cx="2666520" cy="1714320"/>
          </a:xfrm>
          <a:prstGeom prst="rect">
            <a:avLst/>
          </a:prstGeom>
          <a:noFill/>
          <a:ln>
            <a:noFill/>
          </a:ln>
        </p:spPr>
      </p:sp>
      <p:sp>
        <p:nvSpPr>
          <p:cNvPr id="835" name="CustomShape 2"/>
          <p:cNvSpPr/>
          <p:nvPr/>
        </p:nvSpPr>
        <p:spPr>
          <a:xfrm>
            <a:off x="307800" y="-669960"/>
            <a:ext cx="2666520" cy="1714320"/>
          </a:xfrm>
          <a:prstGeom prst="rect">
            <a:avLst/>
          </a:prstGeom>
          <a:noFill/>
          <a:ln>
            <a:noFill/>
          </a:ln>
        </p:spPr>
      </p:sp>
      <p:sp>
        <p:nvSpPr>
          <p:cNvPr id="836" name="CustomShape 3"/>
          <p:cNvSpPr/>
          <p:nvPr/>
        </p:nvSpPr>
        <p:spPr>
          <a:xfrm>
            <a:off x="460440" y="-517680"/>
            <a:ext cx="2666520" cy="1714320"/>
          </a:xfrm>
          <a:prstGeom prst="rect">
            <a:avLst/>
          </a:prstGeom>
          <a:noFill/>
          <a:ln>
            <a:noFill/>
          </a:ln>
        </p:spPr>
      </p:sp>
      <p:pic>
        <p:nvPicPr>
          <p:cNvPr id="837" name="Picture 7"/>
          <p:cNvPicPr/>
          <p:nvPr/>
        </p:nvPicPr>
        <p:blipFill>
          <a:blip r:embed="rId2"/>
          <a:stretch>
            <a:fillRect/>
          </a:stretch>
        </p:blipFill>
        <p:spPr>
          <a:xfrm>
            <a:off x="1641600" y="1044720"/>
            <a:ext cx="6130440" cy="3984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CustomShape 1"/>
          <p:cNvSpPr/>
          <p:nvPr/>
        </p:nvSpPr>
        <p:spPr>
          <a:xfrm>
            <a:off x="1219320" y="811080"/>
            <a:ext cx="7162560" cy="4327200"/>
          </a:xfrm>
          <a:prstGeom prst="rect">
            <a:avLst/>
          </a:prstGeom>
          <a:noFill/>
          <a:ln>
            <a:noFill/>
          </a:ln>
        </p:spPr>
        <p:txBody>
          <a:bodyPr lIns="90000" tIns="45000" rIns="90000" bIns="45000"/>
          <a:lstStyle/>
          <a:p>
            <a:pPr>
              <a:lnSpc>
                <a:spcPct val="100000"/>
              </a:lnSpc>
            </a:pPr>
            <a:endParaRPr/>
          </a:p>
          <a:p>
            <a:pPr>
              <a:lnSpc>
                <a:spcPct val="100000"/>
              </a:lnSpc>
            </a:pPr>
            <a:r>
              <a:rPr lang="en-IN" sz="2400" b="1" i="1" u="sng">
                <a:solidFill>
                  <a:srgbClr val="FF0000"/>
                </a:solidFill>
                <a:latin typeface="Times New Roman"/>
              </a:rPr>
              <a:t>Methods of Pyrolysis: </a:t>
            </a:r>
            <a:endParaRPr/>
          </a:p>
          <a:p>
            <a:pPr>
              <a:lnSpc>
                <a:spcPct val="100000"/>
              </a:lnSpc>
            </a:pPr>
            <a:endParaRPr/>
          </a:p>
          <a:p>
            <a:pPr>
              <a:lnSpc>
                <a:spcPct val="100000"/>
              </a:lnSpc>
            </a:pPr>
            <a:r>
              <a:rPr lang="en-IN">
                <a:solidFill>
                  <a:srgbClr val="000000"/>
                </a:solidFill>
                <a:latin typeface="Times New Roman"/>
              </a:rPr>
              <a:t>1. Dry pyrolysis </a:t>
            </a:r>
            <a:endParaRPr/>
          </a:p>
          <a:p>
            <a:pPr>
              <a:lnSpc>
                <a:spcPct val="100000"/>
              </a:lnSpc>
            </a:pPr>
            <a:endParaRPr/>
          </a:p>
          <a:p>
            <a:pPr>
              <a:lnSpc>
                <a:spcPct val="100000"/>
              </a:lnSpc>
            </a:pPr>
            <a:r>
              <a:rPr lang="en-IN">
                <a:solidFill>
                  <a:srgbClr val="000000"/>
                </a:solidFill>
                <a:latin typeface="Times New Roman"/>
              </a:rPr>
              <a:t>      Process of thermal decomposition without access of oxygen (O₂) </a:t>
            </a:r>
            <a:endParaRPr/>
          </a:p>
          <a:p>
            <a:pPr>
              <a:lnSpc>
                <a:spcPct val="100000"/>
              </a:lnSpc>
            </a:pPr>
            <a:endParaRPr/>
          </a:p>
          <a:p>
            <a:pPr>
              <a:lnSpc>
                <a:spcPct val="100000"/>
              </a:lnSpc>
              <a:buFont typeface="Wingdings" charset="2"/>
              <a:buChar char=""/>
            </a:pPr>
            <a:r>
              <a:rPr lang="en-IN">
                <a:solidFill>
                  <a:srgbClr val="000000"/>
                </a:solidFill>
                <a:latin typeface="Times New Roman"/>
              </a:rPr>
              <a:t> Products of dry pyrolysis are gas with high heat of combustion, liquid </a:t>
            </a:r>
            <a:endParaRPr/>
          </a:p>
          <a:p>
            <a:pPr>
              <a:lnSpc>
                <a:spcPct val="100000"/>
              </a:lnSpc>
            </a:pPr>
            <a:r>
              <a:rPr lang="en-IN">
                <a:solidFill>
                  <a:srgbClr val="000000"/>
                </a:solidFill>
                <a:latin typeface="Times New Roman"/>
              </a:rPr>
              <a:t>      and solid carbon residue. </a:t>
            </a:r>
            <a:endParaRPr/>
          </a:p>
          <a:p>
            <a:pPr>
              <a:lnSpc>
                <a:spcPct val="100000"/>
              </a:lnSpc>
            </a:pPr>
            <a:endParaRPr/>
          </a:p>
          <a:p>
            <a:pPr>
              <a:lnSpc>
                <a:spcPct val="100000"/>
              </a:lnSpc>
              <a:buFont typeface="Wingdings" charset="2"/>
              <a:buChar char=""/>
            </a:pPr>
            <a:r>
              <a:rPr lang="en-IN">
                <a:solidFill>
                  <a:srgbClr val="000000"/>
                </a:solidFill>
                <a:latin typeface="Times New Roman"/>
              </a:rPr>
              <a:t> Type of dry pyrolysis depend on the temperature of the process i.e. </a:t>
            </a:r>
            <a:endParaRPr/>
          </a:p>
          <a:p>
            <a:pPr>
              <a:lnSpc>
                <a:spcPct val="100000"/>
              </a:lnSpc>
            </a:pPr>
            <a:r>
              <a:rPr lang="en-IN">
                <a:solidFill>
                  <a:srgbClr val="000000"/>
                </a:solidFill>
                <a:latin typeface="Times New Roman"/>
              </a:rPr>
              <a:t>      Low Temperature Analysis ,Medium Temperature Analysis ,High </a:t>
            </a:r>
            <a:endParaRPr/>
          </a:p>
          <a:p>
            <a:pPr>
              <a:lnSpc>
                <a:spcPct val="100000"/>
              </a:lnSpc>
            </a:pPr>
            <a:r>
              <a:rPr lang="en-IN">
                <a:solidFill>
                  <a:srgbClr val="000000"/>
                </a:solidFill>
                <a:latin typeface="Times New Roman"/>
              </a:rPr>
              <a:t>       Temperature Analysis </a:t>
            </a:r>
            <a:endParaRPr/>
          </a:p>
          <a:p>
            <a:pPr>
              <a:lnSpc>
                <a:spcPct val="100000"/>
              </a:lnSpc>
            </a:pPr>
            <a:r>
              <a:rPr lang="en-IN">
                <a:solidFill>
                  <a:srgbClr val="000000"/>
                </a:solidFill>
                <a:latin typeface="Calibri"/>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9323</Words>
  <Application>Microsoft Office PowerPoint</Application>
  <PresentationFormat>On-screen Show (4:3)</PresentationFormat>
  <Paragraphs>1081</Paragraphs>
  <Slides>149</Slides>
  <Notes>2</Notes>
  <HiddenSlides>0</HiddenSlides>
  <MMClips>0</MMClips>
  <ScaleCrop>false</ScaleCrop>
  <HeadingPairs>
    <vt:vector size="4" baseType="variant">
      <vt:variant>
        <vt:lpstr>Theme</vt:lpstr>
      </vt:variant>
      <vt:variant>
        <vt:i4>16</vt:i4>
      </vt:variant>
      <vt:variant>
        <vt:lpstr>Slide Titles</vt:lpstr>
      </vt:variant>
      <vt:variant>
        <vt:i4>149</vt:i4>
      </vt:variant>
    </vt:vector>
  </HeadingPairs>
  <TitlesOfParts>
    <vt:vector size="165"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2017-03-03T05:53:03Z</dcterms:modified>
</cp:coreProperties>
</file>