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72" r:id="rId8"/>
    <p:sldId id="261" r:id="rId9"/>
    <p:sldId id="262" r:id="rId10"/>
    <p:sldId id="264" r:id="rId11"/>
    <p:sldId id="263" r:id="rId12"/>
    <p:sldId id="273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89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19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3503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4161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9600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892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7012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133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001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69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958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43375-8FD7-4C27-A61F-26975E29BD3C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BDEA6-48EB-4879-B1E3-D9A8C14F77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966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Rail fixtures &amp; fastening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the fitting which is used for linking of rail end to end &amp; also for fixing rails to the sleeper in track are known as fixture &amp; fastening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0478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 of good spike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should be strong enough to hold the rail, bearing plate and chair in proper position</a:t>
            </a:r>
          </a:p>
          <a:p>
            <a:r>
              <a:rPr lang="en-US" dirty="0" smtClean="0"/>
              <a:t>They should be easy in fixing and removing</a:t>
            </a:r>
          </a:p>
          <a:p>
            <a:r>
              <a:rPr lang="en-US" dirty="0" smtClean="0"/>
              <a:t>They should not come out due to vibrations</a:t>
            </a:r>
          </a:p>
          <a:p>
            <a:r>
              <a:rPr lang="en-US" dirty="0" smtClean="0"/>
              <a:t>They should be cheap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0909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4191000"/>
            <a:ext cx="4038600" cy="1935163"/>
          </a:xfrm>
        </p:spPr>
        <p:txBody>
          <a:bodyPr>
            <a:normAutofit/>
          </a:bodyPr>
          <a:lstStyle/>
          <a:p>
            <a:r>
              <a:rPr lang="en-US" dirty="0" smtClean="0"/>
              <a:t>Screw spike</a:t>
            </a:r>
          </a:p>
          <a:p>
            <a:r>
              <a:rPr lang="en-US" dirty="0" smtClean="0"/>
              <a:t>Round spike</a:t>
            </a:r>
          </a:p>
          <a:p>
            <a:r>
              <a:rPr lang="en-US" dirty="0" smtClean="0"/>
              <a:t>Standard spike</a:t>
            </a:r>
          </a:p>
        </p:txBody>
      </p:sp>
      <p:pic>
        <p:nvPicPr>
          <p:cNvPr id="5122" name="Picture 2" descr="D:\RK\roshni kalbhor 1617\web\download (6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1295400"/>
            <a:ext cx="2333625" cy="196215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066800" y="3505200"/>
            <a:ext cx="14687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Dog spike</a:t>
            </a:r>
          </a:p>
        </p:txBody>
      </p:sp>
      <p:sp>
        <p:nvSpPr>
          <p:cNvPr id="5124" name="AutoShape 4" descr="Image result for Screw spike in railway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6" name="AutoShape 6" descr="Image result for Screw spike in railway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8" name="AutoShape 8" descr="Image result for Screw spike in railway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9" name="Picture 9" descr="D:\RK\roshni kalbhor 1617\web\download (7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114800"/>
            <a:ext cx="2762250" cy="165735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1676400" y="5867400"/>
            <a:ext cx="1274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Screw spike</a:t>
            </a:r>
          </a:p>
        </p:txBody>
      </p:sp>
      <p:pic>
        <p:nvPicPr>
          <p:cNvPr id="5130" name="Picture 10" descr="D:\RK\roshni kalbhor 1617\web\download (8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1524000"/>
            <a:ext cx="3429000" cy="1333500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5410200" y="2895600"/>
            <a:ext cx="1321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Round spike</a:t>
            </a:r>
          </a:p>
        </p:txBody>
      </p:sp>
      <p:pic>
        <p:nvPicPr>
          <p:cNvPr id="5131" name="Picture 11" descr="D:\RK\roshni kalbhor 1617\web\download (9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3000" y="3200400"/>
            <a:ext cx="2857500" cy="1600200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5410200" y="4572000"/>
            <a:ext cx="1557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Standard spike</a:t>
            </a:r>
          </a:p>
        </p:txBody>
      </p:sp>
    </p:spTree>
    <p:extLst>
      <p:ext uri="{BB962C8B-B14F-4D97-AF65-F5344CB8AC3E}">
        <p14:creationId xmlns:p14="http://schemas.microsoft.com/office/powerpoint/2010/main" xmlns="" val="1033354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Elastic spike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0722" name="Picture 2" descr="D:\RK\roshni kalbhor 1617\web\download (10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5354" y="2286000"/>
            <a:ext cx="3427046" cy="2784475"/>
          </a:xfrm>
          <a:prstGeom prst="rect">
            <a:avLst/>
          </a:prstGeom>
          <a:noFill/>
        </p:spPr>
      </p:pic>
      <p:pic>
        <p:nvPicPr>
          <p:cNvPr id="30723" name="Picture 3" descr="D:\RK\roshni kalbhor 1617\web\download (1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105400" y="2286000"/>
            <a:ext cx="2795587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Bolt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To connect various joint in track</a:t>
            </a:r>
            <a:endParaRPr lang="en-US" dirty="0"/>
          </a:p>
        </p:txBody>
      </p:sp>
      <p:pic>
        <p:nvPicPr>
          <p:cNvPr id="12289" name="Picture 1" descr="D:\RK\roshni kalbhor 1617\web\download (12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57800" y="3657600"/>
            <a:ext cx="2286000" cy="1828800"/>
          </a:xfrm>
          <a:prstGeom prst="rect">
            <a:avLst/>
          </a:prstGeom>
          <a:noFill/>
        </p:spPr>
      </p:pic>
      <p:sp>
        <p:nvSpPr>
          <p:cNvPr id="12291" name="AutoShape 3" descr="Image result for BOLT  in railway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3" name="AutoShape 5" descr="Image result for BOLT  in railway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5" name="AutoShape 7" descr="Image result for BOLT  in railway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7" name="AutoShape 9" descr="Image result for BOLT  in railway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298" name="Picture 10" descr="D:\RK\roshni kalbhor 1617\web\download (1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1457326"/>
            <a:ext cx="4419600" cy="47148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82409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connect fish plate to rail</a:t>
            </a:r>
          </a:p>
          <a:p>
            <a:r>
              <a:rPr lang="en-US" dirty="0" smtClean="0"/>
              <a:t>To connect chair or bearing plate to timber sleeper</a:t>
            </a:r>
          </a:p>
          <a:p>
            <a:r>
              <a:rPr lang="en-US" dirty="0" smtClean="0"/>
              <a:t>To connect sleeper to bridge </a:t>
            </a:r>
            <a:r>
              <a:rPr lang="en-US" dirty="0" err="1" smtClean="0"/>
              <a:t>girdeer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87129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</a:t>
            </a:r>
            <a:r>
              <a:rPr lang="en-US" dirty="0" smtClean="0"/>
              <a:t>ypes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Fang bolt</a:t>
            </a:r>
          </a:p>
          <a:p>
            <a:endParaRPr lang="en-US" dirty="0" smtClean="0"/>
          </a:p>
        </p:txBody>
      </p:sp>
      <p:pic>
        <p:nvPicPr>
          <p:cNvPr id="10241" name="Picture 1" descr="D:\RK\roshni kalbhor 1617\web\download (14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19200"/>
            <a:ext cx="2609850" cy="17526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676400" y="3276600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Hook bolt</a:t>
            </a:r>
          </a:p>
        </p:txBody>
      </p:sp>
      <p:pic>
        <p:nvPicPr>
          <p:cNvPr id="10242" name="Picture 2" descr="D:\RK\roshni kalbhor 1617\web\download (1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343400"/>
            <a:ext cx="2466975" cy="184785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86000" y="6019800"/>
            <a:ext cx="11215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FISH BOLT</a:t>
            </a:r>
            <a:endParaRPr lang="en-US" dirty="0"/>
          </a:p>
        </p:txBody>
      </p:sp>
      <p:pic>
        <p:nvPicPr>
          <p:cNvPr id="10243" name="Picture 3" descr="D:\RK\roshni kalbhor 1617\web\download (1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2286000"/>
            <a:ext cx="3124200" cy="40598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95380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It is require to keep the rail in proper position</a:t>
            </a:r>
            <a:endParaRPr lang="en-US" dirty="0"/>
          </a:p>
        </p:txBody>
      </p:sp>
      <p:pic>
        <p:nvPicPr>
          <p:cNvPr id="9217" name="Picture 1" descr="D:\RK\roshni kalbhor 1617\web\download (1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2904" y="3124200"/>
            <a:ext cx="3120496" cy="2895600"/>
          </a:xfrm>
          <a:prstGeom prst="rect">
            <a:avLst/>
          </a:prstGeom>
          <a:noFill/>
        </p:spPr>
      </p:pic>
      <p:pic>
        <p:nvPicPr>
          <p:cNvPr id="9218" name="Picture 2" descr="D:\RK\roshni kalbhor 1617\web\Track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9709" y="1482218"/>
            <a:ext cx="3888891" cy="44613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49460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Timber keys</a:t>
            </a:r>
          </a:p>
          <a:p>
            <a:r>
              <a:rPr lang="en-US" dirty="0" smtClean="0"/>
              <a:t>Metal </a:t>
            </a:r>
            <a:r>
              <a:rPr lang="en-US" dirty="0" smtClean="0"/>
              <a:t>key</a:t>
            </a:r>
          </a:p>
          <a:p>
            <a:pPr marL="0" indent="0">
              <a:buNone/>
            </a:pPr>
            <a:r>
              <a:rPr lang="en-US" dirty="0" smtClean="0"/>
              <a:t>Stewart key</a:t>
            </a:r>
          </a:p>
          <a:p>
            <a:pPr marL="0" indent="0">
              <a:buNone/>
            </a:pPr>
            <a:r>
              <a:rPr lang="en-US" dirty="0" smtClean="0"/>
              <a:t>Spring coiled key</a:t>
            </a:r>
          </a:p>
          <a:p>
            <a:pPr marL="0" indent="0">
              <a:buNone/>
            </a:pPr>
            <a:r>
              <a:rPr lang="en-US" dirty="0" smtClean="0"/>
              <a:t>Morgan 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636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Anchor or Anti creeper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It is used to prevent the creep in rail</a:t>
            </a:r>
          </a:p>
          <a:p>
            <a:r>
              <a:rPr lang="en-US" dirty="0" smtClean="0"/>
              <a:t>They are available in different shape</a:t>
            </a:r>
          </a:p>
          <a:p>
            <a:r>
              <a:rPr lang="en-US" dirty="0" smtClean="0"/>
              <a:t>The no of anti creeper depend upon amount of creep occurring in the track</a:t>
            </a:r>
            <a:endParaRPr lang="en-US" dirty="0"/>
          </a:p>
        </p:txBody>
      </p:sp>
      <p:pic>
        <p:nvPicPr>
          <p:cNvPr id="7169" name="Picture 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4038600" cy="1386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 descr="D:\RK\roshni kalbhor 1617\web\rail-anchors-in-railwa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352800"/>
            <a:ext cx="4419600" cy="2895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2492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Rail fixtures &amp; fastening</a:t>
            </a:r>
            <a:endParaRPr lang="en-US" dirty="0"/>
          </a:p>
        </p:txBody>
      </p:sp>
      <p:pic>
        <p:nvPicPr>
          <p:cNvPr id="31746" name="Picture 2" descr="D:\RK\roshni kalbhor 1617\web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706425"/>
            <a:ext cx="8153400" cy="4770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fixtures &amp; fastening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Fish plate</a:t>
            </a:r>
          </a:p>
          <a:p>
            <a:r>
              <a:rPr lang="en-US" dirty="0" smtClean="0"/>
              <a:t>Bearing plate</a:t>
            </a:r>
          </a:p>
          <a:p>
            <a:r>
              <a:rPr lang="en-US" dirty="0" smtClean="0"/>
              <a:t>Chairs </a:t>
            </a:r>
          </a:p>
          <a:p>
            <a:r>
              <a:rPr lang="en-US" dirty="0" smtClean="0"/>
              <a:t>Spikes</a:t>
            </a:r>
          </a:p>
          <a:p>
            <a:r>
              <a:rPr lang="en-US" dirty="0" smtClean="0"/>
              <a:t>Bolts </a:t>
            </a:r>
          </a:p>
          <a:p>
            <a:r>
              <a:rPr lang="en-US" dirty="0" smtClean="0"/>
              <a:t>Keys &amp; cotters</a:t>
            </a:r>
          </a:p>
          <a:p>
            <a:r>
              <a:rPr lang="en-US" dirty="0" smtClean="0"/>
              <a:t>Anchors &amp; </a:t>
            </a:r>
            <a:r>
              <a:rPr lang="en-US" dirty="0" err="1" smtClean="0"/>
              <a:t>anticreepers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8645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Fish plate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Used to maintain the continuity of rail in a track </a:t>
            </a:r>
          </a:p>
          <a:p>
            <a:r>
              <a:rPr lang="en-US" dirty="0" smtClean="0"/>
              <a:t>Made of mild steel 20mm thick 456cm  long provided with 4no. Of 32mm dia. </a:t>
            </a:r>
            <a:r>
              <a:rPr lang="en-US" dirty="0" smtClean="0"/>
              <a:t>Hole at </a:t>
            </a:r>
            <a:r>
              <a:rPr lang="en-US" dirty="0" smtClean="0"/>
              <a:t>114mm  c/c</a:t>
            </a:r>
            <a:endParaRPr lang="en-US" dirty="0"/>
          </a:p>
        </p:txBody>
      </p:sp>
      <p:pic>
        <p:nvPicPr>
          <p:cNvPr id="1026" name="Picture 2" descr="D:\RK\roshni kalbhor 1617\web\250px-Fishplate_UK_200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24000"/>
            <a:ext cx="4038600" cy="457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9711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of fish plate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maintain continuity of rail in track</a:t>
            </a:r>
          </a:p>
          <a:p>
            <a:r>
              <a:rPr lang="en-US" dirty="0" smtClean="0"/>
              <a:t>To allow expansion &amp; contraction of rail   due to temp.</a:t>
            </a:r>
          </a:p>
          <a:p>
            <a:r>
              <a:rPr lang="en-US" dirty="0" smtClean="0"/>
              <a:t>To maintain correct alignment at each rail joint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0512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Bearing plate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placed between flat footed rails &amp; wooden sleeper</a:t>
            </a:r>
          </a:p>
          <a:p>
            <a:pPr marL="0" indent="0">
              <a:buNone/>
            </a:pPr>
            <a:r>
              <a:rPr lang="en-US" dirty="0" smtClean="0"/>
              <a:t>Type </a:t>
            </a:r>
          </a:p>
          <a:p>
            <a:r>
              <a:rPr lang="en-US" dirty="0" smtClean="0"/>
              <a:t>Flat bearing plates</a:t>
            </a:r>
          </a:p>
          <a:p>
            <a:r>
              <a:rPr lang="en-US" dirty="0" smtClean="0"/>
              <a:t>Canted bearing plate</a:t>
            </a:r>
          </a:p>
          <a:p>
            <a:endParaRPr lang="en-US" dirty="0"/>
          </a:p>
        </p:txBody>
      </p:sp>
      <p:pic>
        <p:nvPicPr>
          <p:cNvPr id="2050" name="Picture 2" descr="D:\RK\roshni kalbhor 1617\web\downloa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76400"/>
            <a:ext cx="3733800" cy="1847850"/>
          </a:xfrm>
          <a:prstGeom prst="rect">
            <a:avLst/>
          </a:prstGeom>
          <a:noFill/>
        </p:spPr>
      </p:pic>
      <p:pic>
        <p:nvPicPr>
          <p:cNvPr id="2051" name="Picture 3" descr="D:\RK\roshni kalbhor 1617\web\download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657600"/>
            <a:ext cx="3657600" cy="2590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882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Flat bearing plates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Canted bearing plate</a:t>
            </a:r>
          </a:p>
          <a:p>
            <a:endParaRPr lang="en-US" dirty="0"/>
          </a:p>
        </p:txBody>
      </p:sp>
      <p:pic>
        <p:nvPicPr>
          <p:cNvPr id="3074" name="Picture 2" descr="D:\RK\roshni kalbhor 1617\web\download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743200"/>
            <a:ext cx="4267200" cy="3581400"/>
          </a:xfrm>
          <a:prstGeom prst="rect">
            <a:avLst/>
          </a:prstGeom>
          <a:noFill/>
        </p:spPr>
      </p:pic>
      <p:pic>
        <p:nvPicPr>
          <p:cNvPr id="3075" name="Picture 3" descr="D:\RK\roshni kalbhor 1617\web\download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7117" y="2514600"/>
            <a:ext cx="4716101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of bearing plate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prevent sinking of rail in wooden sleeper</a:t>
            </a:r>
          </a:p>
          <a:p>
            <a:r>
              <a:rPr lang="en-US" dirty="0" smtClean="0"/>
              <a:t>To distribute the load uniformly</a:t>
            </a:r>
          </a:p>
          <a:p>
            <a:r>
              <a:rPr lang="en-US" dirty="0" smtClean="0"/>
              <a:t>To enable the spike to be held tight</a:t>
            </a:r>
          </a:p>
          <a:p>
            <a:r>
              <a:rPr lang="en-US" dirty="0" smtClean="0"/>
              <a:t>To prevent shifting of rail</a:t>
            </a:r>
          </a:p>
          <a:p>
            <a:r>
              <a:rPr lang="en-US" dirty="0" smtClean="0"/>
              <a:t>To eliminate adding of wooden sleeper</a:t>
            </a:r>
          </a:p>
          <a:p>
            <a:r>
              <a:rPr lang="en-US" dirty="0" smtClean="0"/>
              <a:t>To maintain gauge when bearing plate are used</a:t>
            </a:r>
          </a:p>
          <a:p>
            <a:r>
              <a:rPr lang="en-US" dirty="0" smtClean="0"/>
              <a:t>To achieve economy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0777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Spike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It is require to fix the rail, bearing plates or chairs to </a:t>
            </a:r>
            <a:r>
              <a:rPr lang="en-US" dirty="0" err="1" smtClean="0"/>
              <a:t>woooden</a:t>
            </a:r>
            <a:r>
              <a:rPr lang="en-US" dirty="0" smtClean="0"/>
              <a:t> sleeper</a:t>
            </a:r>
            <a:endParaRPr lang="en-US" dirty="0"/>
          </a:p>
        </p:txBody>
      </p:sp>
      <p:pic>
        <p:nvPicPr>
          <p:cNvPr id="4098" name="Picture 2" descr="D:\RK\roshni kalbhor 1617\web\download (4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828800"/>
            <a:ext cx="2819400" cy="1914525"/>
          </a:xfrm>
          <a:prstGeom prst="rect">
            <a:avLst/>
          </a:prstGeom>
          <a:noFill/>
        </p:spPr>
      </p:pic>
      <p:pic>
        <p:nvPicPr>
          <p:cNvPr id="4099" name="Picture 3" descr="D:\RK\roshni kalbhor 1617\web\download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3733800"/>
            <a:ext cx="6629400" cy="2743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3487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354</Words>
  <Application>Microsoft Office PowerPoint</Application>
  <PresentationFormat>On-screen Show (4:3)</PresentationFormat>
  <Paragraphs>71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Rail fixtures &amp; fastening</vt:lpstr>
      <vt:lpstr>Rail fixtures &amp; fastening</vt:lpstr>
      <vt:lpstr>Types of fixtures &amp; fastening</vt:lpstr>
      <vt:lpstr>Fish plate</vt:lpstr>
      <vt:lpstr>Function of fish plate</vt:lpstr>
      <vt:lpstr>Bearing plate</vt:lpstr>
      <vt:lpstr>Slide 7</vt:lpstr>
      <vt:lpstr>Function of bearing plate</vt:lpstr>
      <vt:lpstr>Spike </vt:lpstr>
      <vt:lpstr>Requirement of good spike</vt:lpstr>
      <vt:lpstr>types</vt:lpstr>
      <vt:lpstr>Elastic spike </vt:lpstr>
      <vt:lpstr>Bolt </vt:lpstr>
      <vt:lpstr>Function </vt:lpstr>
      <vt:lpstr>Types  </vt:lpstr>
      <vt:lpstr>keys</vt:lpstr>
      <vt:lpstr>Type </vt:lpstr>
      <vt:lpstr>Anchor or Anti creeper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Rail fixtures &amp; fastening</dc:title>
  <dc:creator>admin</dc:creator>
  <cp:lastModifiedBy>admin</cp:lastModifiedBy>
  <cp:revision>8</cp:revision>
  <dcterms:created xsi:type="dcterms:W3CDTF">2017-01-11T05:31:10Z</dcterms:created>
  <dcterms:modified xsi:type="dcterms:W3CDTF">2017-01-11T07:36:48Z</dcterms:modified>
</cp:coreProperties>
</file>