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7" r:id="rId3"/>
    <p:sldId id="310" r:id="rId4"/>
    <p:sldId id="257" r:id="rId5"/>
    <p:sldId id="299" r:id="rId6"/>
    <p:sldId id="300" r:id="rId7"/>
    <p:sldId id="311" r:id="rId8"/>
    <p:sldId id="258" r:id="rId9"/>
    <p:sldId id="292" r:id="rId10"/>
    <p:sldId id="293" r:id="rId11"/>
    <p:sldId id="316" r:id="rId12"/>
    <p:sldId id="273" r:id="rId13"/>
    <p:sldId id="306" r:id="rId14"/>
    <p:sldId id="312" r:id="rId15"/>
    <p:sldId id="304" r:id="rId16"/>
    <p:sldId id="260" r:id="rId17"/>
    <p:sldId id="313" r:id="rId18"/>
    <p:sldId id="295" r:id="rId19"/>
    <p:sldId id="279" r:id="rId20"/>
    <p:sldId id="297" r:id="rId21"/>
    <p:sldId id="280" r:id="rId22"/>
    <p:sldId id="315" r:id="rId23"/>
    <p:sldId id="301" r:id="rId24"/>
    <p:sldId id="302" r:id="rId25"/>
    <p:sldId id="285" r:id="rId26"/>
    <p:sldId id="303" r:id="rId27"/>
    <p:sldId id="314" r:id="rId28"/>
    <p:sldId id="305" r:id="rId29"/>
    <p:sldId id="309" r:id="rId30"/>
    <p:sldId id="271" r:id="rId31"/>
    <p:sldId id="307" r:id="rId32"/>
    <p:sldId id="281" r:id="rId33"/>
    <p:sldId id="317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73" autoAdjust="0"/>
  </p:normalViewPr>
  <p:slideViewPr>
    <p:cSldViewPr>
      <p:cViewPr varScale="1">
        <p:scale>
          <a:sx n="73" d="100"/>
          <a:sy n="73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04"/>
    </p:cViewPr>
  </p:sorterViewPr>
  <p:notesViewPr>
    <p:cSldViewPr>
      <p:cViewPr varScale="1">
        <p:scale>
          <a:sx n="80" d="100"/>
          <a:sy n="80" d="100"/>
        </p:scale>
        <p:origin x="-197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41180-E934-4F06-9621-2A89496BD318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A3F95-C0FC-4D46-ADCB-4EBD5F4B1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1DDB0-B12B-4088-A11D-F4FAE234FA83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CC882-DF30-4E62-9F29-9064F60F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C882-DF30-4E62-9F29-9064F60F12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C882-DF30-4E62-9F29-9064F60F12A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7E-559C-4545-8634-E8E538FA6E2E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B51A-06AC-4C0C-A2B3-B96E78B36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7E-559C-4545-8634-E8E538FA6E2E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B51A-06AC-4C0C-A2B3-B96E78B36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7E-559C-4545-8634-E8E538FA6E2E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B51A-06AC-4C0C-A2B3-B96E78B36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7E-559C-4545-8634-E8E538FA6E2E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B51A-06AC-4C0C-A2B3-B96E78B36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7E-559C-4545-8634-E8E538FA6E2E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B51A-06AC-4C0C-A2B3-B96E78B36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98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659881"/>
            <a:ext cx="9144000" cy="198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553200"/>
            <a:ext cx="9144000" cy="1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98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659881"/>
            <a:ext cx="9144000" cy="198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553200"/>
            <a:ext cx="9144000" cy="1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Cube 5"/>
          <p:cNvSpPr/>
          <p:nvPr userDrawn="1"/>
        </p:nvSpPr>
        <p:spPr>
          <a:xfrm>
            <a:off x="8382000" y="5791200"/>
            <a:ext cx="152400" cy="762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 userDrawn="1"/>
        </p:nvSpPr>
        <p:spPr>
          <a:xfrm>
            <a:off x="8610600" y="5943600"/>
            <a:ext cx="228600" cy="609600"/>
          </a:xfrm>
          <a:prstGeom prst="cube">
            <a:avLst>
              <a:gd name="adj" fmla="val 567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ube 11"/>
          <p:cNvSpPr/>
          <p:nvPr userDrawn="1"/>
        </p:nvSpPr>
        <p:spPr>
          <a:xfrm>
            <a:off x="8839200" y="5486400"/>
            <a:ext cx="228600" cy="10668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08622" y="6248400"/>
            <a:ext cx="227337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HIGH</a:t>
            </a:r>
            <a:r>
              <a:rPr lang="en-US" sz="1600" b="1" cap="none" spc="10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RISE BUILDINGS</a:t>
            </a:r>
            <a:endParaRPr lang="en-US" sz="1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7E-559C-4545-8634-E8E538FA6E2E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B51A-06AC-4C0C-A2B3-B96E78B36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7E-559C-4545-8634-E8E538FA6E2E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B51A-06AC-4C0C-A2B3-B96E78B36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F7E-559C-4545-8634-E8E538FA6E2E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B51A-06AC-4C0C-A2B3-B96E78B36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5181600"/>
            <a:ext cx="9144000" cy="1588"/>
          </a:xfrm>
          <a:prstGeom prst="line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9144000" cy="198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5181600"/>
            <a:ext cx="9144000" cy="1588"/>
          </a:xfrm>
          <a:prstGeom prst="line">
            <a:avLst/>
          </a:prstGeom>
          <a:ln w="539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7956139" y="4495800"/>
            <a:ext cx="1187861" cy="923330"/>
            <a:chOff x="5410200" y="5638800"/>
            <a:chExt cx="1187861" cy="923330"/>
          </a:xfrm>
        </p:grpSpPr>
        <p:sp>
          <p:nvSpPr>
            <p:cNvPr id="8" name="Rectangle 7"/>
            <p:cNvSpPr/>
            <p:nvPr/>
          </p:nvSpPr>
          <p:spPr>
            <a:xfrm>
              <a:off x="5410200" y="5892225"/>
              <a:ext cx="50206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F</a:t>
              </a:r>
              <a:endParaRPr lang="en-US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339" y="5791200"/>
              <a:ext cx="50206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S</a:t>
              </a:r>
              <a:endParaRPr lang="en-US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0" y="5638800"/>
              <a:ext cx="50206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I</a:t>
              </a:r>
              <a:endPara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6248400" y="5638800"/>
              <a:ext cx="152400" cy="152400"/>
            </a:xfrm>
            <a:prstGeom prst="upArrow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0"/>
            <a:ext cx="9144000" cy="198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6F7E-559C-4545-8634-E8E538FA6E2E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B51A-06AC-4C0C-A2B3-B96E78B36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olytechnic.com/civil/learning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olytechnic.com/contact-us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svenue-technology.com/projects/tower_links/index-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220980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FLOOR SPACE INDEX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5029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Mrs. A.A. AVASTHI 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2209800" y="6248400"/>
            <a:ext cx="472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Visit for more Learning Resources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772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Fungible FSI (MCGM SRA)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Compensatory floor space index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 Interplay of/Mutually interchangeable building features.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Upto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35% (0.35) FSI for Balcony, staircase, Terrace, Cupboards, Flower beds are availed as fungible FSI in case of residential use on payment of premium to the authority.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20% fungible FSI can be availed for commercial and industrial development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Fungible FSI is usable as regular FSI</a:t>
            </a:r>
          </a:p>
          <a:p>
            <a:pPr marL="342900" indent="-342900" algn="just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3434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Manipulations and violation in provision and use of free of FSI components avoided  due to concept of Fungible FSI</a:t>
            </a:r>
          </a:p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Fungible FSI' would pave way for better transparency in the sector and would also reduce corruption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FSI prescriptions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  ……………1.0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R+C…………1.0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(for plots of area below 1000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sqm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.),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1.5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(for plots of area above 1000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sqm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 ……………1.5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(starred category residential hotels in any zones other than RPZ)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SF……………1.0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Industrial…….0.5 -1.0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Assembly……1.0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(0.1- 0.15 for assembly in RPZ, 0.05 for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cremetoria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/burial grounds)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Other uses in RPZ…….(0.1 to 0.15)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Airport &amp; allied activities…..max. permissible FSI 1.0</a:t>
            </a:r>
          </a:p>
          <a:p>
            <a:pPr marL="342900" indent="-342900" algn="just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FSI for Gaothans</a:t>
            </a:r>
          </a:p>
          <a:p>
            <a:pPr marL="342900" indent="-342900">
              <a:spcBef>
                <a:spcPts val="600"/>
              </a:spcBef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Village settlements …….0.75</a:t>
            </a:r>
          </a:p>
          <a:p>
            <a:pPr marL="342900" indent="-342900" algn="just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79249"/>
            <a:ext cx="891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Granting additional FSI on premium payment</a:t>
            </a:r>
          </a:p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i="1" u="sng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. IT Parks, Religious buildings, Biotechnological Industrial Units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	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(100% additional FSI may be permitted) (50% of religious)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		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ii. Residential use to Residential + Commercial </a:t>
            </a:r>
            <a:endParaRPr lang="en-US" sz="2000" i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(plot size &gt;1000sq.m.) leased earlier with lower FSI in zones other than predominantly 	Commercial Zone and provided further GDCR including parking are fulfilled. </a:t>
            </a:r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(50%)</a:t>
            </a: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		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iii. Star category Residential Hotels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100% in zone other than RPZ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		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iv. Change of Land use Commercial to R+C or vice-a-versa </a:t>
            </a:r>
            <a:endParaRPr lang="en-US" sz="2000" i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(min. Plot area 1000sq.m., deriving access from 15m or more wide road-</a:t>
            </a:r>
          </a:p>
          <a:p>
            <a:pPr marL="342900" indent="-342900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		FSI remains 1.5 in both the cases)</a:t>
            </a:r>
          </a:p>
          <a:p>
            <a:pPr marL="342900" indent="-342900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		v. 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Medical, Educational, Government buildings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100%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27672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Relaxation in marginal open spaces for FSI consumption</a:t>
            </a:r>
          </a:p>
          <a:p>
            <a:pPr marL="342900" lvl="4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For smaller plots</a:t>
            </a:r>
          </a:p>
          <a:p>
            <a:pPr marL="800100" lvl="5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Hardship cases- FSI cannot be fully consumed due to  odd/ narrow plot shape and size</a:t>
            </a:r>
          </a:p>
          <a:p>
            <a:pPr marL="342900" lvl="4" indent="5715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Airport influence areas</a:t>
            </a:r>
          </a:p>
          <a:p>
            <a:pPr marL="800100" lvl="5" indent="57150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Height restriction  as per the obstacle limitation map for area around airport, hence FSI cannot be fully consumed.(low rise, high density)</a:t>
            </a:r>
          </a:p>
        </p:txBody>
      </p:sp>
      <p:pic>
        <p:nvPicPr>
          <p:cNvPr id="8" name="Picture 2" descr="C:\Documents and Settings\joshi\Desktop\New Mumbai Airport\bangor.jpg"/>
          <p:cNvPicPr preferRelativeResize="0">
            <a:picLocks noChangeArrowheads="1"/>
          </p:cNvPicPr>
          <p:nvPr/>
        </p:nvPicPr>
        <p:blipFill>
          <a:blip r:embed="rId2"/>
          <a:srcRect l="1086" t="1823" r="50000" b="53519"/>
          <a:stretch>
            <a:fillRect/>
          </a:stretch>
        </p:blipFill>
        <p:spPr bwMode="auto">
          <a:xfrm>
            <a:off x="3810000" y="5410200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joshi\Desktop\New Mumbai Airport\bangor.jpg"/>
          <p:cNvPicPr preferRelativeResize="0">
            <a:picLocks noChangeArrowheads="1"/>
          </p:cNvPicPr>
          <p:nvPr/>
        </p:nvPicPr>
        <p:blipFill>
          <a:blip r:embed="rId2"/>
          <a:srcRect l="49998" t="1823" r="1086" b="53519"/>
          <a:stretch>
            <a:fillRect/>
          </a:stretch>
        </p:blipFill>
        <p:spPr bwMode="auto">
          <a:xfrm>
            <a:off x="4609930" y="5410200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joshi\Desktop\New Mumbai Airport\bangor.jpg"/>
          <p:cNvPicPr preferRelativeResize="0">
            <a:picLocks noChangeArrowheads="1"/>
          </p:cNvPicPr>
          <p:nvPr/>
        </p:nvPicPr>
        <p:blipFill>
          <a:blip r:embed="rId2"/>
          <a:srcRect l="49998" t="46481" r="1086" b="8861"/>
          <a:stretch>
            <a:fillRect/>
          </a:stretch>
        </p:blipFill>
        <p:spPr bwMode="auto">
          <a:xfrm>
            <a:off x="4609930" y="6046727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joshi\Desktop\New Mumbai Airport\bangor.jpg"/>
          <p:cNvPicPr preferRelativeResize="0">
            <a:picLocks noChangeArrowheads="1"/>
          </p:cNvPicPr>
          <p:nvPr/>
        </p:nvPicPr>
        <p:blipFill>
          <a:blip r:embed="rId2"/>
          <a:srcRect l="1085" t="46481" r="50002" b="8861"/>
          <a:stretch>
            <a:fillRect/>
          </a:stretch>
        </p:blipFill>
        <p:spPr bwMode="auto">
          <a:xfrm>
            <a:off x="3810000" y="6046727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joshi\Desktop\New Mumbai Airport\picAirportPhuket.jpg"/>
          <p:cNvPicPr preferRelativeResize="0">
            <a:picLocks noChangeArrowheads="1"/>
          </p:cNvPicPr>
          <p:nvPr/>
        </p:nvPicPr>
        <p:blipFill>
          <a:blip r:embed="rId3"/>
          <a:srcRect l="13333" t="10826" r="50000" b="51701"/>
          <a:stretch>
            <a:fillRect/>
          </a:stretch>
        </p:blipFill>
        <p:spPr bwMode="auto">
          <a:xfrm>
            <a:off x="5486400" y="5419993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Documents and Settings\joshi\Desktop\New Mumbai Airport\picAirportPhuket.jpg"/>
          <p:cNvPicPr preferRelativeResize="0">
            <a:picLocks noChangeArrowheads="1"/>
          </p:cNvPicPr>
          <p:nvPr/>
        </p:nvPicPr>
        <p:blipFill>
          <a:blip r:embed="rId3"/>
          <a:srcRect l="50002" t="10826" r="13333" b="51701"/>
          <a:stretch>
            <a:fillRect/>
          </a:stretch>
        </p:blipFill>
        <p:spPr bwMode="auto">
          <a:xfrm>
            <a:off x="6286330" y="5419993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Documents and Settings\joshi\Desktop\New Mumbai Airport\picAirportPhuket.jpg"/>
          <p:cNvPicPr preferRelativeResize="0">
            <a:picLocks noChangeArrowheads="1"/>
          </p:cNvPicPr>
          <p:nvPr/>
        </p:nvPicPr>
        <p:blipFill>
          <a:blip r:embed="rId3"/>
          <a:srcRect l="50002" t="48299" r="13333" b="14227"/>
          <a:stretch>
            <a:fillRect/>
          </a:stretch>
        </p:blipFill>
        <p:spPr bwMode="auto">
          <a:xfrm>
            <a:off x="6286330" y="6046727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:\Documents and Settings\joshi\Desktop\New Mumbai Airport\picAirportPhuket.jpg"/>
          <p:cNvPicPr preferRelativeResize="0">
            <a:picLocks noChangeArrowheads="1"/>
          </p:cNvPicPr>
          <p:nvPr/>
        </p:nvPicPr>
        <p:blipFill>
          <a:blip r:embed="rId3"/>
          <a:srcRect l="13335" t="48299" r="49998" b="14227"/>
          <a:stretch>
            <a:fillRect/>
          </a:stretch>
        </p:blipFill>
        <p:spPr bwMode="auto">
          <a:xfrm>
            <a:off x="5486400" y="6046727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Documents and Settings\joshi\Desktop\New Mumbai Airport\newark.jpg"/>
          <p:cNvPicPr preferRelativeResize="0">
            <a:picLocks noChangeArrowheads="1"/>
          </p:cNvPicPr>
          <p:nvPr/>
        </p:nvPicPr>
        <p:blipFill>
          <a:blip r:embed="rId4"/>
          <a:srcRect l="1176" t="1430" r="50000" b="54251"/>
          <a:stretch>
            <a:fillRect/>
          </a:stretch>
        </p:blipFill>
        <p:spPr bwMode="auto">
          <a:xfrm>
            <a:off x="2133600" y="5410200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C:\Documents and Settings\joshi\Desktop\New Mumbai Airport\newark.jpg"/>
          <p:cNvPicPr preferRelativeResize="0">
            <a:picLocks noChangeArrowheads="1"/>
          </p:cNvPicPr>
          <p:nvPr/>
        </p:nvPicPr>
        <p:blipFill>
          <a:blip r:embed="rId4"/>
          <a:srcRect l="50000" t="1430" r="1176" b="54251"/>
          <a:stretch>
            <a:fillRect/>
          </a:stretch>
        </p:blipFill>
        <p:spPr bwMode="auto">
          <a:xfrm>
            <a:off x="2933530" y="5410200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C:\Documents and Settings\joshi\Desktop\New Mumbai Airport\newark.jpg"/>
          <p:cNvPicPr preferRelativeResize="0">
            <a:picLocks noChangeArrowheads="1"/>
          </p:cNvPicPr>
          <p:nvPr/>
        </p:nvPicPr>
        <p:blipFill>
          <a:blip r:embed="rId4"/>
          <a:srcRect l="50000" t="45749" r="1176" b="9932"/>
          <a:stretch>
            <a:fillRect/>
          </a:stretch>
        </p:blipFill>
        <p:spPr bwMode="auto">
          <a:xfrm>
            <a:off x="2933530" y="6046727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Documents and Settings\joshi\Desktop\New Mumbai Airport\newark.jpg"/>
          <p:cNvPicPr preferRelativeResize="0">
            <a:picLocks noChangeArrowheads="1"/>
          </p:cNvPicPr>
          <p:nvPr/>
        </p:nvPicPr>
        <p:blipFill>
          <a:blip r:embed="rId4"/>
          <a:srcRect l="1176" t="45749" r="50000" b="9932"/>
          <a:stretch>
            <a:fillRect/>
          </a:stretch>
        </p:blipFill>
        <p:spPr bwMode="auto">
          <a:xfrm>
            <a:off x="2133600" y="6046727"/>
            <a:ext cx="736580" cy="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 descr="Photo0626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0200"/>
            <a:ext cx="1962150" cy="120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DSC00916"/>
          <p:cNvPicPr>
            <a:picLocks noChangeAspect="1" noChangeArrowheads="1"/>
          </p:cNvPicPr>
          <p:nvPr/>
        </p:nvPicPr>
        <p:blipFill>
          <a:blip r:embed="rId6" cstate="print"/>
          <a:srcRect t="30101" r="46387" b="23589"/>
          <a:stretch>
            <a:fillRect/>
          </a:stretch>
        </p:blipFill>
        <p:spPr bwMode="auto">
          <a:xfrm>
            <a:off x="7162800" y="5410200"/>
            <a:ext cx="1981200" cy="118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0" y="0"/>
            <a:ext cx="9144000" cy="198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62400"/>
            <a:ext cx="9144000" cy="8206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indent="-571500" algn="ctr">
              <a:lnSpc>
                <a:spcPct val="150000"/>
              </a:lnSpc>
            </a:pP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Incentive FSI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6106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Inducement / Incentive with a purpose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Compensation towards land acquisition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Road widening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Scenic Easements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Promoting Growth Centre activities like IT parks, business parks, facilities like health, education, hotels, religious, commercial etc.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Land Pooling – Eligibility on gross plot area but incentive on net plot area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Heritage conservation</a:t>
            </a:r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H:\Presentation Images\IIP - Vashi Station Comp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257800"/>
            <a:ext cx="3200400" cy="1600200"/>
          </a:xfrm>
          <a:prstGeom prst="rect">
            <a:avLst/>
          </a:prstGeom>
          <a:noFill/>
        </p:spPr>
      </p:pic>
      <p:pic>
        <p:nvPicPr>
          <p:cNvPr id="4" name="Picture 6" descr="D:\IMAGES\13F-COM.BMP"/>
          <p:cNvPicPr>
            <a:picLocks noChangeAspect="1" noChangeArrowheads="1"/>
          </p:cNvPicPr>
          <p:nvPr/>
        </p:nvPicPr>
        <p:blipFill>
          <a:blip r:embed="rId3"/>
          <a:srcRect l="19078" t="11273" r="18121" b="32492"/>
          <a:stretch>
            <a:fillRect/>
          </a:stretch>
        </p:blipFill>
        <p:spPr bwMode="auto">
          <a:xfrm>
            <a:off x="228600" y="5270545"/>
            <a:ext cx="2362200" cy="158745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5" name="Picture 15" descr="C:\Pics\Navmum\Te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9114" y="5257800"/>
            <a:ext cx="2232486" cy="1600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Inducement / Incentive with a purpose</a:t>
            </a:r>
          </a:p>
          <a:p>
            <a:pPr algn="ctr">
              <a:lnSpc>
                <a:spcPct val="150000"/>
              </a:lnSpc>
            </a:pPr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Urban Redevelopment / Renewal / Slum Redevelopment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Cluster Development for intensification,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organised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development with facilities)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Promoting /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subsidising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affordable housing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Special Townships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Rental Housing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 lieu of sharing social / physical infrastructure providing responsibility</a:t>
            </a:r>
          </a:p>
          <a:p>
            <a:pPr marL="342900" indent="-342900"/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http://acresquare.com/public/images/posts/145_Amanora_Park_Town.72210647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257800"/>
            <a:ext cx="22991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PG FOR WORKING GIRLS/ LADIES IN MAGARPATTA CITY (NEAR CYBERCITY TOWERS) - Magarpatta C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230813"/>
            <a:ext cx="28956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257801"/>
            <a:ext cx="321804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62400"/>
            <a:ext cx="9144000" cy="8206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indent="-571500" algn="ctr">
              <a:lnSpc>
                <a:spcPct val="150000"/>
              </a:lnSpc>
            </a:pP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Versatile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Tapering FSI towards periphery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Suitable for metropolitan areas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Concept is to have variable FSI.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Higher FSI in the city centre and progressive reduction / tapering  for area away from it.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600" dirty="0" smtClean="0">
                <a:latin typeface="Arial" pitchFamily="34" charset="0"/>
                <a:cs typeface="Arial" pitchFamily="34" charset="0"/>
              </a:rPr>
              <a:t>It means-</a:t>
            </a:r>
          </a:p>
          <a:p>
            <a:pPr marL="342900" indent="-342900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Higher densities in Central Business District and Residential area adjacent to it and tapering of densities as we move towards suburbs.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Taller buildings near  commercial area/transit places (TOD)  and gradual tapering  towards residential areas</a:t>
            </a:r>
          </a:p>
          <a:p>
            <a:pPr marL="342900" indent="-342900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 descr="data:image/jpeg;base64,/9j/4AAQSkZJRgABAQAAAQABAAD/2wCEAAkGBhQSERUUExMWFRUWFxoaGBgYGR8eHhofGx8cHx4eHx0bICYfIBwkHx4bIC8hIygpLi0sGyAxNTAqNSYrLCkBCQoKDgwOGg8PGiwlHyQsKSwsLCwuLC8sKSwsLCwsLCwsLCwsLywtLCwsLCwsLCwsLywsLCwsLCwsLCwsLCwsLP/AABEIAL4BCQMBIgACEQEDEQH/xAAcAAACAwEBAQEAAAAAAAAAAAAFBgMEBwIBAAj/xABGEAACAQIEBQIDBwEDCgQHAAABAhEDIQAEEjEFBhMiQVFhBzJxFCNCgZGhsVJywdEWJDNDYoKS4fDxU1Sy0hUXc6KjwtP/xAAZAQADAQEBAAAAAAAAAAAAAAABAgMABAX/xAAzEQACAgEDAgMGBQQDAQAAAAABAgARAxIhMUFRBGGREyIygaHwQnGx0eEUI1LBcoLxBf/aAAwDAQACEQMRAD8A3DVjw1AN8D24ovVamHXUu66kkWB2JnY4izfFHT/VMV9SIH7TGELgRS1Ql1x6n9DjipmhG5HvpOAv+UQ9Qvtc/wB0YpVOZWNgxA9TA/gYX2qd5M5lEYznl/r/APt/5YiOckiKojzK/wB+FduIO+7H9Qf5jHDMY3cn+0B/fgh1biTOftGmpnH1QKlKPU+vpAOB+Y4zVBsQQPIX/o4XKuYVRdG/bEX2ykAT02J9mj98Ale/1iHOD1jDW49VPym/0H8GTit/lHWUwzD+8fthUzlcOewMsTYvq/iCMV6dKoP64/suR+ZE/wAYYOsQ5je28bjzY4P+ln/dH+GI6vOFQkQ0WIkW/OCpvgDRyZsxqqPYuVP5awMWK5aJAYX/APFB/O2q2Ke1HNCFcrnyh3L81vEFmb37Z/gY9qcbb/xcwL7AU4/9O3+GFKpmColqkD0sSB+l/wAsSJmFImC31b+4DEznX7H/ALKBsh4jVluOsF0tWqk/1voBP0AUD9sSU+ZSLBme/wDsn+BhPq1VNunHpGr+RialmaskJl2YeomD+uB7Yd/v0j/3ByYzcS5s6a6naqgmJgD+QcKOb+JtY1ClFnPoSwk+8dP/ABxzxJ2Ihsn9S1Qi5+pifyxTo5hV2yaADfTWM/8AqOFHjFXlRB7Rx0/X9oUPPOeP4KgB2hT+xK45bmPijHsaoPMaaZ/lcBaubckmnSZBH9Zce+87W84+yvGq6TFR0BudJI/6GN/X0dkEmc7jkQoOZOL2g1mn0p0/37cctzRxcTIzNhM9BD/CnFSlzNqVi5rTE97QCZiFOv8AOT+mKwzj706PWYxAeoJHn8DT43P6YqPGN/gv0lRkfb3frJa3xLzoaDXqKZgr0RP0gob+2In+JmcAlszUUerU1H808CMzzBmWZkGXCMDNi5iZt3ORb3EiMc5Shnany0K1QESQKaFRaZuI9pxUeIs1oX1/iOrsTwPX+IVPxQzf/nTv4VD/AAhOPH+JubmPtzA/2E/vp4X+K8FzKRUr5d0k6VZ2Im0wIG0T6Yo5fKN4RWaASASSATE3gm/pOKe2xdQPlK6gOY4//MLP9M1ftr6AdM6KZlokAQlz/gcVD8Uc9/57/wDGkj8tFvzwpniDaGimxVTJGqwO23r/AI4r1M6obQEbVaykMJN9PbN4tv8AXbFRlxHoIwo8Rvb4rZ+8ZyY/2E//AJ4hPxb4l4zLfklM/wD6YWuD5auzq/SfpgjU3TsLx5B/nwT4kS5nhNdANeVrhYEVNLwQRI/BYx4/XG9riPQekaofp/FbiXnNt/wUv/ZidfilxLf7WY/+nT/9uE16+hu46DAkNIj6giZ829sXaPF6RpgBnLg7yAo943/L64YNi6iBjUb8p8TM+zAHOMJI/wBXT9fZJx+gYx+c+D08lUCu2ZrowPcpSm0mfwkkGPyx+jMc+ZkatAk9QbiZVz7y/WGYqZlWXQ1WkgBswLKq2O0b3+uIeX+RqnVU5mspQgqy0qjawbaVMWifAPpgxzFVpHOVKNSvUPUKxS6aOmvQpUDXNzpFiPx+JnAQ8bzeWy/dQWhSpkB1cgzrdZfQsCBPypFtyNzwUtkyOhLupLmuFu1VzlGzZoqBGqkxE/i76lRdX6QIxDSZ+sUpUc9XKEageim95IYEgGPJvOG/OGs2TVslWp1HaCXKAahsdMsArbRIIgR5wr57jJyfDdeXprTeoUVqztLtqmWHYJsCBcRIwNAB4inGt8QdxjjOeodSsctl0pLDBKjqWgtp+ZH0kgzYRbwcIWY5orlixzFRQ5JVSz9oO8QQIH931xJn+Hh2VqlSsEq1H6bkagQDDVGgwW9h7es46pcoq1P7vOUgQ0lag0nTfe5JPsJ+uAzovMPsxwIc5c55Op/tbJURVkO+uTpKyNS3kpqiQRMTbGkcM5p4O4JWrRECfvARb1Gvf8r+2MlyHIjVWGmsGRiQWWkYnaFLEahI3Aj67Ytj4NZ+oxK6FUaQDqIDDz+FT+w/PfCrkRjQjLiI5Am85erQ06kNIKfxLpA9Rt7HHVbMoADNmIAI8k7R64yyl8C0OnVUePxAvYesAbzffAfOfD3OZSrroUK1alpcBdYLAurKCQCRCzNva/nFke+kqRU2k6W3g38j/HEmseuFLlX4X5XL0KWum7VdIZyzt8xuZUNp3tAkfXB1eTsoF0iiImfmf+dU4tYi6ZZqV6Y3ZB9SMCuJNlZ+8Wmzf2Qx/i2Lq8n5QEEZenIECRP8zP54UfiJ8P1r01+z0VEHuVAqzBsfHifXxhWYAbTVKuazFFyRSy7oL9+vQLe1x+sYG1KAVghzKAzMu/T+oBjS35YU87yyaVny8R+JkOwiLtb9Bivl+Hs9YUqaiQSCIkGJGq1tMHHGyhjuJE5CNqM0jL8ASuKLDMgioQSquJUQSXhr2j084KZ/j1GlUZBXphFRX6src7EaidJY+At7YzPM8r1aFI1Hp0QoN+5ZF4+XVJBkCQCIwJohWOlUXUICsqLb3J/MbnxhlUIaCxxlI6bzQcrzlTFJ2+2Pqpm4RNKsoIAAIEhjc+bYXuO8w5LMq7h63VuUJhtQtAe9o8EfnitwbhGYJDLTZoaFJ+Vj/ZUHULEGfXzjuty+6OzOtIMzSRBMMTAUqdPbeYi02wWY3REX+44qp9kM1QSkC9Ni7eWC6RcEeAwnaJvJvi3w7m9qJZqdBKTRGpaLECSAZZ6pA3Hj0xeyXJIqUCzVmWDb7vtJGkkRDkRK+IsbiJwFz+WyeXplqb9c7stR40N/YVbm5uJFt/GAVI2IhCsKG0iq8zZt6usVGV21EOH9AZjR7WgAxPjxYbjecKFTmhAXVqNSqSBYWAQnz+hwOXm2vUNJaaUUCdqzAUwZYtcHTYXgb4KHgfEKyj/OuwwxWk+gdw2OmCe0xf2vbFRjvj7+sNDmCs9xemqd+YSvUMlgQ+kzdSNe9r9wF1tOI8jwevWPUfK1alLSNPSpqsx4hQGI32OJ6vwzqIDUqtTRBJU1HJLhSQQTpsYBv4i1sc8F4S7s1OlmrIU1HLvvqJAIRjT1EQZvYRghKjAkHYTvMLTpugHDKiuxBBam+owYJGoXMgQTIx7w3nyhTLo9PpCPFP5iQATAEg7mfAgXxJzPwpKCTmaua+0j5AwUCLAtKu9wR7Tb0nCbRVFIdh5Habkhtze8+/qZtfGVRHDm49U+Y0Sn1jWLUngU6espoabsCUgMCDGwF8HeE/FKrqAAWp2lYObSSRB1AM923sLXvthW5d5VCAV3rU3bTHRKBtJYxGkkySCGkL5OGTiVbLqgJpio5DgHLjpdMlQBrUQJU3BgEywvhbAJqB8wOwlPifOvWRaZp1DUSAz9WgXMjyxYi8biPTzGFZ+WacwqOlRiwC1GQmbGPoJB9p9xhu4Dy2tSj9ozFUU1Kto1nSxZbCQydwNtvWxnHnCuL06bVKZqBgVKEr9DdZFj4ERJnxvMkr3kHykkBhV+cAcE4WRpldfygBl06VJudXaTaRefy8/pXGAZ/lc0wlXWKlOVg3BufQ3n2xv+LY2Ju4cTsxIYVX8zEviPwXMrncxmKOojUjMBEqvTUahA1AShBv8AscV+VeJLqUVFVmqwq6gHIk9rAEG3coIjaNoMN/NvO1DL5ivSNQ06gC3WmpJYrYapnaNx53ggYzTj3Hcu+YSpkh06mhQXgKocT3kIpBMR6mb+MKa1XC6LYIO80ajkqqB2OZXK5igwQNI6bhpKLUp2A1D0AI99sVObyavDWJHQqUq2rpA6Vdryyn8QKkuCD4/LCTkueK1IOX6NV6idrOxchgBBIKnUyybnwDeME6VHP8RygDVqK057U0feN0wLoFXXA1CRvcyMNvW0etthEujwWrWVGp0WqCm7LNI6r2IAAOwkAsLXH1x1lOHV1cNoeVizTBIPnVAgCd4vh4y2Wp5TLVKlRFzdRCer3aSiEABtOolkP9UAiD6GKdDh+UzQN6yMRNOiKpGo/Vg0AkAAlrnwLYQk3RmKXU1PkriGWqZZDS0BlReoNmUneZvBM+2GUHH5jfjK0SaYyNOlJP3lYvqYL63AO1tMRi1wL4hZukgVGUBXJLDURE/KwYgEG5DScbgbRywHM/SeI2qYyrKfG1UpqK1JmYz3KIEKBqkeo/T3wTT4t5VkDEsCb6RcgeNvJtb3w6sOsUsJoH2jH3XwonnzKBVLV1XUJhpBEgG4i24vtgzleILUQOjBlYSpGxx0BQeILhE5r3xHVzE4ru2PFOH0iC58aeBtfl6kWLhSjEQShK232Fj+mCAxzVa1sGoIv5jgjopVKpKkRoaAp+ukQfzUzgFm+EVlkilTFxamBpMeqmP29BfDi7YgqVQBfDNhV+YwciIef4tmkqStCku5FjTEiAJAKz5aCTO3tgXnebeI5gvTaotPXKOEVVDbyJRS5BBjVMTjRqmYQ+R+dsU6uUoNutJj4+Wf13wjeGJ/FBrswZzJwrL0uH5BM2raRTKkrUgydDE9ynWYWfBtbCrlOMU8o7nLqzUnHY7tBgAysFLiSLQd8ahzFw9KrKraophVUAkaTG4j2gYWs3yzSVWAEBhDCFMje5Kk7gH8hiaYcnxCoWYXF8855V5XMZEVZEgCnTRhcSQwQH6/Q4BUUooPmzVIHuDAKSGO8afAneZwz/5OUx+BT/av/hihnOXUJJ0oD4ILiPEDv2wW8NlY8ekW77Qdw9MzVAfU+Z6Wp6VKpLljs+lAW2BkkiLeTgxneYuIdI06WSegX1Fm6MTcRBCDSQPPqx23xTy/AxTP3ZZSRBK1XB32Fib284m4rQYuevUqElQG1VNaKFkKPAY/7H5tNgUdMigKw/SUVdQoRYHDKtao7VyeqNJYVm0hdUhWdjvsCFEyBAx5S4E1OoGzVOopLA0o09x91gzaIkgj6YKZmj1EMq+oGUlgQNoZpMlon6TAi83KWdqskVHadKgfdowBXY3b1vOC2HIBQUwmgKBnNLhmZQaTTqBGawanqIEj5wvy2EnSYjfzhn5b4BTpMarujuykr0yygAKTaVYkkefy84XMxn6xpherXbS2sSqRqv8A7Uxc2xWpqdKA9YkKoI1gKSBE2k7WHpgDBlBsKZNVANw3neK0Kp0UQ4pWZmIGk/UQuxPkfSZxDlXyKKXFRXIvAswMj5VI7bjyfO2KmUrClqPRZi0ySwI+kFbD9cdrnaLnuogf7qkj+Di58DkcWTUYtDrcxUahUaDpsIZlAiREqLH1uBf9cbLjAamWokro6RJIkWU/SHCz+U437Ef6Y4OWu5lLH4plvMnIXX4hXrVKTMKkGnB+YoiXMHYRYeTiJPhxw8KtJq1NK9NyepEtLTqVtR0kCwG0R7nGnZnPIgOo+VWPdjA/XCNzjyZWruz0AoRgWcEwxaLgbjSRHaYvPribAASTqwHu7zMOZORq2XXrBRXyjVSBBGoCbfKDI3uBvimvFKlFzoAhKwa5kUSIbvG82PdNzuca3ybwLoqrfeS6mCtSU32gKWV1HrHmDMwM5h5a0MVZVpK5LpXWnNQOSZRo7qoI3BJMbeyqG5HMdUNWYH4BzNl6uWriu1MM4KAyT15LHS6rKi+kmCLNB84pca5TrJXFSnTWhTdk6dM1AdRAlenZoDH8N9PmJGFXmTgzZSrTVqfSfT2/P05BZdXctgZHqNgImzHyjziKeWdK1XWyNS0UKgsPmLOu8N4gbG5G+CRr55jkXs0g4XQR6jrm+ym7F9FRWJYkdxU2G/kNNhvgZxrkepldTCn1cqF1AsQszIBMkMWHoN7QcaLxmjQz6U3Ver0mANMk02paokteCIFoMRJE4XOJ8Dbh018yiZnLlyv3hl6arq6YUsCLmDCgi5EDfExXB2MfTtFI8HC9MVK5pQk6SpOmfmtJsSNv23xfTgtFUV/tiM62JRBLaogEAgjyL+PFsNeU5io06KvXr06i1WGim1FO0AXASSoABs1iZj2xzxHlvJ5pan2Ok9CuoEEo60XIjaQQPWVn98TZT0b6SRToIvcD5HbOyKWYoMYJlz3lTb5Fk6d9yPoMWsrksyKgoUeIUtYlSiu4UvJUgWEkbH+/EPDPh9mWpO0ihUdYVFrImtV3UrMw3r49DhTok0asNUenWSsJp/0nVO9r6tNx7+uKDtEK1vX6zWs9kuK08l01VXqahDU6hkBYN5AsbiATH0xD/lpm8rlaa1MnW6qABiysysADJ1Cfa5OB9b4w1RT7VosZdAJbV2r2s027m2AJ3ExihmfilmzU09ICWYQizGlQdMndpufQH2xQOPONtDo+K4qGKdGBpkMXAgknSG20ggA+Tfa2F/MfE/NA0g9MJrJBKlWva3nSQNwfUXjCtx7MdSrLUky9RJ6iqAqnVJUgCSTBFz/2jzmRoKYo5l3kagzUgLjcLeTtE2wC7XsYGNGMr/E6szFV1ggGe0GTO8AbRY+hM+LkOIc+1B0wh6Yf/WOxKwLlgGQGPYAb+BhRQVKK1SeysU0qgXSxHq2q8zFj6W8HFVHkjqozlRI7jrawtuQN5MjA1tXJ9ZtW01jhvOuXrqe4SNxufFwN4k7xgfmuacg71EfQCkgnYkggEAEAkzb8vzxnlV9S1WQa6hVeqyRpHdYQo9Ct/wCoebxb4RkKleo5qZZqtOoTVqEAgkKSxFNhEsdgPJ/ao8TlqBVJ6TT05oypJqtV0uwuDImALhbgfKNvTEHEebsqE1dZfpeb+2+MlzfDG6zasrVSkxIpqVqBgsnTBYtHvcixxdOToPTkgroqxVVqnYq3Cm5nV63i1hig8Uy9IShB3jVnucaIUlGLm1lg3O3nefG+FUc0ZqqgVF+8Zx2ruRAsBHrikuapanSjl/mgjUdRMNM6jAVYBneJmbYn4VlglSkiu6tVOipUWHEaj/o7iwHgkTbxbGbxGRvKPpEZMpxd6WrrVJNKerUAEU5mKaD8VQk3N48e0NDiquEUqFEwqjww3LXJD+bk3becO2VyfCBQp0nU1GQzrdXDajdn7NQBJ9BGEDivC0ylV3WstalYo4BV1G2ltSiBJuRIPpJsEyOrhmjlgdlhaBjpEnEWS4plHoHX10rQSAIYGLmxCwI8k+/tj3htSRMqZ20mf3kyf0+mPWw+JXNem9pIrtdy2tLHNRP4x2amOGNsXgkTG2ITSB8YlBnfHoXBgkVNO4RINha1tj+2P0Rj89qO5Y/qH84/QmODxv4fnKJA/MXDWrIQsfKwKnZgRYH89toJnFbl/ilQ/d1QTaadT+oCAVbxrU+m4v7m1x3ir0V7KetveQLR5AJ84QX5roIpnUGLAx8mlhHm8EbSDe0+3nwaqaaDkKCUzUbR0i7nVLWaNmHgAi+wvP1wNzPMYDEI1OqjzpZHAKQpME3F9LRG3kbYWuM5vKto+0ZhGjvVfm9rkKntcmxG+EbiOdy+XptTyubzFY1rVTVRSpEEAL+JSZ9NhuPPOXYmqldr5jTzDyAmcY1aOaZi6syqQxs1+11keQJ+mEDiXJuep66lfL1VFjrdgyBApkMVJK3g6pFgRHgtfAOLcUy1NUFOrUSnACmQYvAAYEkbTAEe3h3r5xc3lmTMM6dRSrIEYFdQg3LaSRuDG/i2EtRuDAMdnYGZVy9xmtRTSlamt9LDdmaCVPyyEM7287Y0PlXiKZnKE57olA0AVYOoCO4qTFiYBi8A2nGe0Ph27MKVTM02WndVDwwH4Sbdp3mDc7Y4z/LVajRDdapXgtrKrD/KSrQZ1IpJO4nYbCJtpJ257x1xuBxtDnxV+yIMrVyyU2L1G1FRYaBYwAALzLH0vNsQ5L4wUqOXpoMsWraYLllN5iSJJ2vGr298DeX/AIjLSyf2WtT61CoSru6AKqsD2jSSdRILd2xBifFLh/JdFK505xKlIKTOiH7gPwySPztcWw7hQnvxLI3EOZb4j53NMXoUFfQjDUvgkGO1jebRvvj3hXOT0aDVatGuhqVqn36KVQ62ESLrIOrexMjBX/I7M1KX3IRcsygsaLopq7AxcSxE6tR/iMU+ceBNW4frytWj0V0q4DjUIMFIpDp9pgxAIv64GIFSKFf6/OPVgkmN+S4FlM/QSq60q7oQVhQjXC/6XTpLH8RFgbWwL5i+zUWLPlss9P5R29N1GmNIqKAx2MSDt7WN/DSpQFA0k6moKjsXiGBGkMrLaDpNpkGZwvfE/krKnVnEepqplXqIIemVSJ3PYSBHbNztucVfUrb0BFUBl84lcdo0qb0hlE0MzA2OsjaF1kaiZ9/r7dZ3k+tRqCuchU061INHS4ABBkqhYBp3m1yPfDty7z3l2odJ1QUl/FSCoVESC9P5T5PoSJg745yfB8tlkpt/8VZler2aQA5BGx7gbAXY2sLDbG9lpHvH5xWUE2Npn3E+YKQ6v2hXNc1HLW0lgrEpJ3AE7A2gjaMccG4LmuIB6q5Oo9KY6qWYKoI0qWMvaFIk4auM831MxV+x5RKuacwo69OnUMESKgJBhdjMjfFvL/DfOUMvTRhTZ7aumzGATcRAsP0MYZFFHeChFXiGfAC0lK5cjTTq06gKhgskMyrOwgSfRb4M8MTIPS0UHzNOsEDvNXpJU03eCOosiJ0gD1Gxw6cQ+D+VzTtVqVHFYwW0kWEQFI2282wgc2cj5PIkL9rqmGK9pkL50tCQGj3n1FsS3A3EZhvcI8Z439nohQ5BLAqAQ1gZ0M40n0JbSJBt5IRq+YrZqoyr8nU1VdCyoAMByFAlgGMeTOGvifLWTp06Vas1TTpgdzMWDCe4xMAX8f3Y+z3DadbLouWqtl6E6ZppqR2sRLL3sQSNUTHkCb5GHaWYdDx2lLlPlepnEqLlFC00/wBJmas6ajCJTSFBKkAP07wYk407lrO0stlqdDL/AGXRMsVr9xJ+Y6XUEuTaJtYRtipy8auWoaKeepZhwCxommZLGSYLdwBN5IA3ws53n7KVvs7Nl6ZqJVLKqHpAaAGYMxB3cgQBeD6X6NF7SGqFKlWhr6ucyxFGfuHCaJltnKu0gExqnYkQThe52r5Nq1NMvVQtmG757aaiwJAgaVsRcmTJ8DBfmbnrqMgoFX10oemyfKzSNIaPdRI3vvqxb5R5Sq5XLua+Tp5io7TD02DKsaQqkqQDEkmfxb2wtEmjFb3jUE8Q+EwWhNDO9ZVBcBqRNouFdZhWHt6Xwv5zguYyHTV6JUPcAMO9d+1gDcSogzeJxp/EuHZzMujKlTKNSGmmdYJbXFvlEoum4JMb32wRzPCmQq9ajUzbKkSzhlk7npxufpG0Y26m1O8JTqJiq8zaR94NDarp6A7HVcH08YKtxAL8xX6hgyybxI8+2DHGcnk89VdRoyj6lDdjnVIFtKSoJmDsfrgPxzkUZSWWsiIF1KxlCb3hSSSbX8AEY6l8XlT4t/v77xKPaeJmwTYgYlqETAM+/rgAiVUWqTVDqVAAIuYIKDVE6h4gARvbF6nnlFMNqOvSSVgtceoAXSoG92x1p4/Ew97b6xRRl9aoDL9R/wBTj9EY/MdDjANRF0vDntYqQGiIifX/AKOP05ifisivWk3KKKkNWfEb3k+P03wl8y8qUNJlKep2OkXW5IJ7h5A9d9oOG/O1XUEqqmFJuxFwLbKcL3MQdNVRVRqnRZoI3KhiADMxJAFvfHC0cDeKHGPhmaFCrUNbUdzr2ubsxQBjEk2/TEHLfJlKtRSslRZUr2NUXuIj5hotJuBeQRiXmT4h9fK1KbU41gKUIKPqI8X2DX9dgZnBr4Z0kp5WSVViVDXG4USJ/W3i+Is/9ssL227RgRdbTo5JXUE1WVS3TYkaQrehIWAfEziKnwBCQKT2FpZx4Jv+NgD62kEY4fPmrxZ6IcBFC7yYqadYKdwAciRI3ANrYb85xNaX+krBZ22/gCfzxzNpRRqJsi5UOWPEzLN8TejnQcsQHUimRpABLtG2+kwL28bYen4QpqFzBU3KAADUCCG9b3kTfCHzbzNRNY10PWSjeo0XJVwVAMg6RYbR++BvEfidm8wehlUXqtuyn5Z8gl7WBFwYmRfFPEjUqeyobG/L85NMlEhzZl74lckUaWUQ5PLBKorrApg6mDBpBkksJA329sLnK3w9fPtUIzaZd9bFqTK2ph5bQdI33gmNjfcfm62fzpAlCDVIQipp1OpJIVibxfa95NwcHuWOB1DmsumYjWruakjcgMb2AN7TbaLjFfD4yEOs3VmKxDG6lbiWZzHD82mXrNTFNXL0+ieyoSAgLd2oDyysY/Y4YeVeZfvFpVctSrpmHkKqwNTT8urtIveb33tGIOe+Va9dcsuVyr1VGovC22Qi5IM7x63F8JXAuOVclXpVKoNVKDKWEQaZlhockAhvr++2LY2WveEDA8CaFzDy7mKtelWytJKas2hqTMvyppMhokAwBCy35bC+PfD/AImaM9ZsxDlumdTfMAuz2bSJ/Dt5Nhhs4LzW2YytM09K5pu9absAjhyCemx7SwHh7iTbaGrK8VY0dVWKbBZqA307+AWHg/8AW8HGk6n5hAB4mSZP4Y5YBkbPE9QkOEQIUKlZQq7E+fp4+vWa+H1Jg9P7RVOgBqbLTWpUNtJWKR/0YUKSWCidr76Dx7PmktUrmHDU6TVNIAUGzQZEf0nZThM5O56rVHqVK1at0khAASwBLEAsW2aAfG30jDoyONUxWopUeF5rJ5frllpvTZkANI6nUgAajEae3V3efPjDdwPmzOjKI/2lpYXlEb9JUt+uGOnzdTL6aueBoyyuGQyRonwh9RcnwbHyE575py3Q0ZWjSYqFlgt6a7KW03DailoPv7V91N+8m1kbGXeded/sEU0Lfe2q1VuyESPM3M722gey/wAhZPKFXzGco1MzUqMSNSoFEE92hmB6h3LfSPU0MlyTmMyOmWP2iswdtRJRRLE3QlfmkliPxBVHnDlw3kevl6Ro6qVZ1Pdoe41SRKNEW9zhMQB3aHIGAsc9pDzpwPI1myuZrv8AZEqtcBW1OumQp0kgNH4rwPXDJ9g4Xm6dNaVWkFpqAnTcCFU7aWtE+2KWZ4KKlGmmaVG0KBpzGXYqpAAOmopMT5I3/IYUeN8gUaxFDKUKC1mjTVo1qulRqBbUrE/KLn30gYAVhGu5oHCeBUetUqI+ql0wkmPUkwRbSRH1j0IlT+IvGuH0D9mrZVZoopowAACVt8pDiBAjbydsA35F4jlXqfZs7Qd0YW6hRlXcjvAU2ImSdpscKPGeGcQ4hmGfMI61kpndD3BLhV0gyxm2874AG9mYCthtOuEUDVqCohCKjaxTbU9jswDzMk7tPmDeMaXnuP1aVDX06U6AbF1390dQP0/LGUct8OzGWzNF69KtRpu2ks6sqtKmBJABvf8A7Ye+d0BoUQrSCtjAv2gjb6+mL4kB2iMunrDmT4tmMxlXzNFq+vKCorLr1Cp+Ls3YtEAAg+BMDADi3xYrjLuCzdTqaAGXRoGxZwBqJDT2295jB3l/iVGhlGp0QzO+o1UdiVklQTEbGQAREQZmJOW818NHXzjrTgGvZnMKoY6rbiQbb2E7+JZGGop2jup0gmQ0Ky1urWqdQM7EKAwAExqIBF+47CInGo8scrZRqaqEbq6SoqNULEahBlIA0Hb9YOMap55SRqpraAWDNePxAExsB4+vpj9CfDHitJsvWq61CB1BYmAIHmYi58+vviLhttJqHGAL1CEuBZH/ADJglOlTKgrCiQdIBhtQgz629bYEZkcLzVJT0BUbTpUsGVzM9sqQxM2/vw25VaVPL1OkZUGoTckybne/kfljJuHct59KdJwFiCHoq7LII3dmBB9Y98OxF7CIzhdjClP4KVOmpGYUOG1BdJ0j0WQx2FpA3HnGwzjPeC5HN1NTsOmVXQKdNiFZfB9CwuC25tGNCwcRu5l0/hlfN09SssxKkT6SMBeOFblnVQEhmYjt7l1TcEHSbRfBrMUdRHcQLzFpkevtvgHnqdOvS7afUNFiULCxIk2PkGL+3jbFTMWqLHDuH0Khq57MKzKWK0VZrm5jzNpIF7HVFgMEuD5RFVqq6URpPcpJAmJkse6ABI3gYG1+V1WnScxSEFn1MtgsFb9MRve1reuPqHGKcJSSsrDWoVQNRMMDaFBMH0va+JZHX4TEwo+rU1cfP78oU47mXoUvtNQppojVp1Ed8roUgWkgtbxPpjIOJcVzearVqqutTUO6CEWmp+Ve8yQNJNp/eMNXxB5iqNWGWypGtCSyEfOxVYF7SAP3OE+lm6NFhQqKVexIp7iowBgkjwYNrjVHjEqF8cR2OvY8CE+QOUkzFQvW6ihDpq6RqFW3yi0qCLkmbbbyNPbIMjUjlWp5ZUYdTTS1PURRATU0Ej1JPgYUOD5WpwwVF10vvNNVhU1kqSCCAVsQCJJ9SR4nE3FefNC/dZihUqGAESm9yT6kwABfBDDkSiY622uMXH69Jc1lYVaLViziQkgqVliCCNRVmvPrudlT4g8YjOUloVSXpS7VBpMG9u1YhQJMzv4jAjmTiWYzdTJ0+nrqsex9EQrEBVVrCe1iSTacOWZ5GcK7fYctqIMuWZmE+Rqdu4bj3w62Sr9ukz2pqGeWviIKlBGzCFX09zKBpN2uBqkWWT9cJPxYz+Ud0qBESq70u5gfvUhpaoLDssBPdc7eFGtx2rRnJqy9VC6M4uBoarIg+szNo/XEmYyDnL682RRpjSnTEuHI1aWIYnSTJugBidsBibg6ynl+K/ZzSdCaqfdv01RwoZN7sLNYGV7YLbWwb4r8XatRQQoHVGl1PyxeNB83JBmf8FbMcz1BIJdR2hE1dqAAgaAVEJe1tvU4s0MvTzFBErHQVcLSIW4B2W+6zJibT4wrcDVxJvkXGb3kVTnPNVKgdqoHYUGqYIkySLze/p249q16uXpZf5g9RGstmVRESB4MzJvGBPEOBOjfduKgJNwYNvmsdwJuRj2plqxSnGqoTqdgpLdvYIgX3BkfQ7YYKlbQe64u458s19bL1nGpZDU6jKJa6gBn+UgEMI1G5Pm1xK2XRTVRleqIpjW2ovoCr4IE2B1QBYibwU+nQFWl3zT2KFdJmxjVMevrNse5ngFRadFqRV0ZWgsNDarsREnwABBubbnC8RUyGiNrjBwH4l5rJ1H1kjU2ohkUAjYQsTAMxpMSThz4Nz/k6uuvUoha0CSXOhjsshiSJOwM4QqfMtJ6c5ugtViIXUNOgEyAp9Iv/fjri3AhQUZrKsz0zpPTKzAW4DNJJGqPYjzYHFb1DzldVnYzeKmZqNRDmrToUjSIlO4qxAghhaBf9sIHGuNcPNSu9MV61aloapUV1BAaFDAEQQpCySAe8X9FXk/4i1aFNwT900qKbwwkAnybDwRe3rGOj8VnUP0FoJqmelQSSLAAmL+lxga9J2nYng8hAdyFB/yP+ufQSXMc2VM1S0VW1jWoWVBYDfSz7kWkA2MHfbBscdlcucxmyWUNsFLorKIWVUtc6Z1TsPOEfM8Qd4qNQqszgMIpwCJIuFUAXk29PfF3h/NGqqqUqYoPRLMpUEPIkQxNz6EHf9cOWbJSgVG0+FTlmY+Xuj1Nn6CNPMnEUzOTrZan9oqg006KmlZXDTJhQQI2j3xmeZytWjVpiuGRVUIQvbAmZbWLEzMkemNz4fRrPUkBdFUGo4FStAeV+UGIWZMbSPGBfM/KFfPtXaqyTTJVAFjUsBgGI9yY9CTiAfT1hQ+Gyf29JW+GJuj5iht3gflNw9OtUDDSop39dTxhO5zqKM3XSpSZkFchgjxJ0UpmRAgifqcC6HFszlSadJwAWUjVuQtxY/htBHk4fPhhxKr1uq5WqzMRU2PzjVIPhgd/YwfajKMmVsvcf6E5soZLwvyDE5eUYTVV6igU4VmgpLfKCACVUTdj6zbx5y/nMxQrJRdnprIOhYCuFEkkiA87AmZnfG+ccprm8vVpNSENoUNP9bAEzp3XePOxjGW8tZClVq1PtSjMijWNKB2A6THgXCjx6ecJjDs1Dec7AiaHyhxw1XWmYcMpIY/Oum4E7ld7Hb6HDPluK05NN3UsGKntIFiYF7fnivwPKUmph6dHpRKrDXgW39PYztjmjy8tQmrUY6nElVsAT6TfF3Oo3VQNqAGneEq2YCBdKlgTHZeMXsUU4cgUqqwDEwfTF7GWML6wDzFxUqRRp3eoVUmY0hiB/f8Ap+WJKVakgFPUgKgKV6pB8eAN74tZzg9J2LFBrMdxncbGxG1vTbFKnypR0srrrDbi/wBbEktM3nVhpMBg1mv4kzUUadaoyBSZZiw7idW4gCP5wtcRrZXLUmzWVoZb7laml18NKqQIAF9R8/zglxDkHKuwqN1BpH9faAB/tA/Wf+eM25lo0ctm1y4rVBdX6JNiGAhWsFvuRtcg+MQfmW2qzFzMcV+0V+st6inqSW8pEgzvaLre31x7y/zC1TPUaWYCIDU1lnKnS2kuHBkeQvn2xDzdlBVzRYNJa5QLoWAPUAL7Hz64PcB4FT05dvs9MAkuerWAtAhdTLYGASBJ328JpXZWiLjIbbet+0O8w5Wn0z084a1RmB6QqbzMxc3AJP6+uIF5ayNRQ616rEDZSpi2wlbYN16lNacilkqZsR967EHwRpW582wA4LzoAVXTSFJWCmpTQklRALDUdyfUecQZaAVbnampraxcWeAZY1eIw9SpQFIExSJMRpGn5hEyZINpONFzRpBCUGZcqhfVrZZ0wfLvqB9IP74s5nkvIpXpZii/SemXZyg1tVLi+piSJuT6XtEYuZnJtWA6NOozKDpZ6jATFpAIT+bTbF23I7SNEzGuWl6tWpUL9zPUNRAN9ckjX5B8zGB3MuZDU9PWZNNQfcOplD3CNR8AXiT82NF4V8H61OXOZoLmSuoUlEruLTZgs2kKY98LnNfAL6c3SNCpI0se4PAjSrizLEH8jtg3Ugx0r84lnL09PU1SUEMsiWFogNuPXEOZ4n1GBeyCewbSVEkRsJgx/wA8NlDluitI0yNQJ3O/67/9sRPwrLUQXKSJAMd0GfSfUfvhBlW5xDxCcbmKC8SPaAJhYA+sz+2LHD8/XWFU9qyApYXk+5vtixnK1MirosPmVTb2kHcebD2GKTZBkbUhGmRpYkDePAuN/TFtiOJ0jSwqvWWszwt1FJlVg9QyAPBDERAMhpjx6eoxNk+uavSIclWCAFTILGBMiBJPmMcZTPsrdh1bvqYDe4tOJMrzG6VCWOpiEkk3lYt+UC3thTcU2QQRc94uaRRWZ3640hl8DT5b6bWgfzg1yzx8Gm9NyAO4iUDKwIvKbQIEfQDC9nONF5YKm3dAuQPEjxt9IGOeFOVRmBEuOmgsbm5ib2gX8TgaTpjorGgBv97S3mGUrbT3O+kqNA2iQPwjzGwvj9EVWrUuH0jlaa1a6rSDLT0GYADXMD39cY5yJwnI1q+nOFylDQFgwhYzPUIvFhGw3m2Np/yMy7AGmzqIsVYNb2LAn9Dig7mej49qzaF30hVP5gUfrFUc9cRWuivlKoUjuD0jEkjTDKIFpW5gFr/Lgb8QeVmqFuIZem6spHXBplGemQO4A3LKJDeog+Lu9blXMKPuc7UU+NUn+8j9sAqr5xUKVsxVFUAysIA/0gQR9PHpgO+kgr9JxBtveEt//FKgyv2tEZ1FKAJBIOq4YC9oG3qfGOuA8S+0iqqMqtUOpSwmJUAqR6qRN9x+YCFyjzu1BaoL6FlhpjUXZbCJM915M+PacND8POXRM91xT1pTZUCzGsQQSSRAD/leN4wrKL4j6q3mQ8c4DXpu+XzClcxTJgmYdSbMpjuU/wDV8X/h7x45XMLTrMVViJBVpnadp2/KL40HmPlxuKUTmqFfqV8szJp0BdYEEpeDcGVnyffGScWoirFbUqHSABB1MZMz4kDf1xkbpxc78oHiMXtB8SgBvMcA/LYH5Gfo3PmMnVIfSe1lYHyCpBHj0wncPoI3EWWkAtNqhcgKADAmQBESROErkrmvpwmanNUwoUqS00l1CD7gFoifb0xuOX4HRJVky6UzJOoLT1TG4ZSx9vocUxsMYnnn3uIU4ZQ0UoHqx/Uk/pgbl6mZLmnCoqz3/wAb3P6YocRr1MvmRD/OoCKSxG5kFRAnyCL7+MFUpL1rEq7Ir1AB21B8sHUTcRuLxGCR17xCNW18T1K1dqdQsuh9lAE2B383N/2waxUyyteQB3GBM28eLfTFzBWECusjbfHmOmxG1QDcgWJufA3P0w80UuY+DaBWrEqaYmoQSZncgeJkWxkXMOf+21sxmWqU9KsWTUo1iRamSglgAogmQL+Td/8AiJx9quW6OXouy1H+8AF3EyAIkwTH1sMZdRyiaayOKyVogU0YXWBKx+I2aQb/AJ4gTbUZJdJagdjzIeXshRr1UTpMDWK01LPC6jEkECb9wEzvF8bE3I+YdGV1owY0/eMCgHpCbkSJ9CcY9l89TKGBURqMHUbHtIMMoOkC0QLn28afwL4i11UJUamwBUF21AqIEsQYMD1M/XCadRLdR97S6ZOVPUzjmH4ahaE1a9Gii7ltbflJ+Y7RacKXFOVq+VQdKlVq0hC9QU4Bkj6mSfb09caTmeG0uK5cgZwEsARCglbGJRoIuQfG1jgHxfj9cD7G9anWWyGoi6SQAfI8/wBkfnhkUv8AF6RtQxihH3gfCz05rU1DGbbwD4vt9Ln38CtzDmgqGlRdlqRA0tZbeZBm19IE/TCbwjieZR0pJmKpps2kq0PAg7O0sh/3j9Bvgy3Ch9tBJBHQZYJvLEQQJsLGT6xvvhM9odIhQht57wHkoJWGdzVYswvTCsQoB8zuZ/pFvrgH8V+bEqZWtQViCoDQolgZBUtHynyPYT5GFnJc1ZhqtLLZXq1HqroABnQRMm8qsbk+in641nk/k9cnTJqt18xU/wBLWYXb/ZE/hE7ef2DMhBCg7CJqvpMj5f4fmK+WNXQaigxrUEkWEagJM/qPfBut8Fq9RRUWqlGoe4iWmT4Yj0Pp/wBm/N8YpGsyZVVVaDB6zINIe91BBVdgZYnxG0wyVOHaabCgSpYeWYj6CW7Z9RhQFJPeTOEAhqmDcb+C+do0qlapWoMiKzMQzzG53QSfab4SGypPaHRg+5MiIsO4/WY98bHzhlqeVoinmWKoUYASxntjsIEWYrcx74Wvh1ylla2cpJVTqU2p1DpdiZiCNiLje2HxkuCaqUZRtUTcvwp50UyGMEixmB/Pj6YK5fl5u01VQkfKxKrbeN9Ri9yD+2NYz/wq4eKlQr1KbmCqIe1RAjtaQQSDuf4xmT8fp9RqS0tThyt2JBCm5XYSY8jCglm0jmROFiLPrxPafDqKMWCBmi+kQLncsfcxsPrjjieWJ0NpMqpA6YBWmG9gfmm5iT6nBLhXTzFdEd0pKxgsVgL7GBYmCJawO+NR4j8LstUQdNqlKoo7XDE/qpMEfpgUTtx+c7vDKvhci5Lsj0+/sTHeBZujQOkKwDgEsDqDEC59vNpO/thpyXMVbKAtlqhK7mmwlL+qzY+4j64G8Z5BzGXFQsqgIC7uSBTceqzfUfQXnxhY4PxgqCaf3qMRqRvmXbzvA/x3xTHlPDcSmfwQyn2nhjfUr+Ifl3H1HW+Zs/LXxLV/u8yCGBPeBuPUhf5X/hG+LvOnKB4hRpnLZgU9LqwPzIyibCNt/FjEEemc5fLFy5QNpUkidjMTceZHviTK56ojldTAFKkrqIUsELA/0kiPIv7Y6M2IKpdZwKxLaTJMt8K1oZmRUGbp0tLuoJWpuQVbTKlDM2M228lu4nTGfI+z1ghUqpoONNlIsrbEf7P8YprzEMhUpMKfUVg4YgQwErt49LbWG2KfN/NeSrAPl0Y1ypZo7QAAfmFwW9I8ecc+DJaa2FXcfLoQkXG/gHCE4dTq1KzgPVOpgLDt1RCzcwbn94vjDuM8So5jiGZNOVR62oKoAIIjUw3HcQTPkk+uOs5zjUzVLo0y2tyFPktaZ1Hu3G20eMe8v8OZGZqgWoaZDlqYGogCQLxMkRfz5OJt2E7f/nknKSfhAOr8uK+fA857zfkKS5kLREMYV1VZJJ/EpsptvMQZHrh05C4sXqNlKi1ANP3atZtEwyx4IkMCNpI2GEnMcUXN1TUGY0Or/wCbo1NdJLFVvuL7/lO+Nc+HfJv2cmvVYVMxpKNCnQl+4AkXabdtoxj8U4GFt7sZ8vlVqaqVVFYps0QSLwbXDD1HqDbAfM8Meg5lyQQAjSZtP6ESNoG5w10csFLNuzbn6bD6DFTPZcV+wMAFJ1EHuUxaJBE38+uLIdJuYrYlhaIAUsWJUblj6XJix28jF3CpW4RmO5alZqlOxEDyGBuBBiBECRfDXgrCDc4bFPM8NSo9N3EtT1afTvEMCPII8HFtsAeJcaqNrp5QK9VAxOr5QRYKNgSTbeBBwWcLzNVwlX4bTaDpgqCFIsVkRaP2x+c67rkMyyuOvXSrpkPaxi8H099zh14pzBnFKamqgmVqKCZk2KjeLzt5GPuG8s03T/PVgPIFgWBNkk+vv66ffHD7cOe0c4C3w9IE4tlaeZAYVFp1JCKZ7CT/AFAAH5YW23pe6lnOIFq5RhB1liXt8ogxJG5B9J/bDtnPhvVSqj5XMCEWNLiSZJm8EXBIuMAczxrOqa9Gply2gguXXWtNWvNuw6g34rQfXDY3D8G4uTC67uKPcT5eJU0HewqBdkaxprH9Q/Da3uYi+CfCk1Cm2oqdRPTYgkgAkRc3C3I+v5KfFqGWZaPS+6cgSslxuSAWLdv0A/jE+c4TmqSAlCUpsGDghiWIAmCZ077TE7+cdKZGXa7/ADnOFfobmhZLNqMxQYlQBUWS1oExY7D8r2wE5u5tOZrv9lZRIakjn5mUbwQYUEyZbx6XwMyuUzQcdWjUpppC9RgFABsdBaJJUk6b/wA4nXk5ER2y61AhDBqlQi6pBIDWAkwIjeO47YTLkVm1HaWwo7DbaVeU8s46YqMsqHKqDcXAva1iSPN5w9cJz9d61Og2Yq9JywddRMgKxAkgsBI/qEjCNwXMGnXYlZooukPEEltOk6fmMgftvhtyHFKVOrSqSGUPHb3G4IsARJvsZOOkUcJA539YhpMlLxGlMoq1cxRRkRnQQTEAfeXIiAB++KFLlrO5dQ2Wra0i3SqW/wCFu0/vi5xDljJ592NKuy1jBZSW1WMiUchgN9oGIW5VzuWINB+oA0wGYeSbrIJFyNOo+pBJOI4gMQPc8gx8h1kRP4u/2nMUKefq1EkE1makQVgyqALbYHZY7pucMHCM3l6NYN20adCq5o1KVM1KTU3QKFYp3K3m9yTcTuUoc31FZKGcyxqawgWY3PbLK4ESxE+k/rJk/h6lVqxqIKSM50dOxMi9iSukGwEeL4tYr3toTfSGTxVKhJDEA6e8qE06SZA19zTcRED+ch+IfAaCZhlyqSxU1LGD3EkkjcX2Nj7RfGn5fM8OoBFOZHcwRdR3MwBAWPzNsL/xH5Ur0gczkxKhYqqLuFAa6zuvdqIubDwLRyKB8PMKnVM65aqnMapSCNInyRBgnyTce1rRhw5S5/rZRdNT72iJ7digBPyE+LfKbehXCNy1xcISC+kOAqsxiI1W9B+kfTBvP0SGBJJnUPoQFIYH1M/nbHclOlNIOdJ2ml5/i+Yz9IpTyyJQqL81ca2YHyKamAfqx9sYRUy6U821KqWoMtTSG0mYBi6ztEHe+NdrcRdkojqHV2llpggldBJBF2INrMSJwh8xcQyuZq1abI6FO0MSFbVN9QEiRBkTNhe2PJXI1nY1OxiMYDBqPl/EK8I4m9Km2lhVoFipKQSIm4n1iYPp6YaeFIlQL02D6uoZEwe2yusgidtPufWcZNllzOQfWFNSmUKlYtHo4i0Fhff0IwSyHM2gmtRqCmy0+5kJnuiRtYzIkH3tOLB2ArkTpOXD4jfNs3+QGx/5AdfMfPvGT4lcAzgo06x0kaNLoNNMrqv2Lq1NBgfltF8IHC+HVCw6gBYmQJJJ/JT+/wCuG7gfCMxn4rMR03K95ctUYwZAkjza58iJ8886cu5pCXpnVSC6SwMMq/iDAx5v72HthC34W2uEL4YKaUvX/Uegs/USzkuSkaorVhEWimJ0x5k9mqYnTqPnexcOA8nUzQZNSZgdRidS+LEAr8ykR6n3Awn8nZupWzVNdR6S030JEKogCw23uSLk7740B8qQ0qSrbahY/wDMTeDjoTw6sm53kMvjXNIoCr2HH8/mbMj4hyflM01PqZWKlM2egVSdABAKAjWIA8W8Rtgxlc+1NpYhWd3sDKkyWg+hgzDQd/TFrg9avUcqWQIFWWAhiST9bQP+22O14Spo1i34yxb3IAEn12Aja22FUaDRkDTC5zneMsRABUeSPP8AeBj3htWV1T5N59Lb4qNk3dWg/iiAYJWBPdeDfcDx+Ytfa6arBbQR+GoQJ8WbZiT+c4Y0OJAKbu4SpZp5AgNJG5gj32M/tgpgJw7NBnUbEjVBsYO0jBvGEqJDW1W0xuJn08x74GcSqJQ70Reo5AJAuQDJm4/7xizxXPdNZED3Ow/5+2B2X4UWJLkkm99yfVvb2EfkMRyZDq0ILP0EsiCtTnb9ZQ+yvmXFR1WQIlR/E7n3Jge3kTzfxynQIyyKhJVWJ1mzajAMRJkCx9RbBTjhq0UqFWYAoQXpxuAFshFiBJ7TFt5xl55YzLsEGXqsSxXXBhr2MkWEeScczIMfX3j1gz52qlG3aNfB+aBUbppL1iSFpgSvzAaj/ZWfYm5Uxi3xDiIprUaqDMHUGN2sBBn1sO6PFsR8A5Zo8OmrWbVmmt2kgU5HyzPcT7/pFzmvH+aanEC9JnIqayVVjYaZ7YG35emC6rkFHkTJ4jJgUEjmecdWlRzK1KNAU6bL3MQXVpg2UyAR7YK8udUoSTAe6zJIuRqYEiLKAP39cCuW8rVUkVKmvUuldJmIv2wZiBvA9ffDlkODusqx+9caRTkAqN9wSuiDN42Im1qA6DRiY8TMxyPXy/aD+K55KFMFjrFgdUw31j1AJscCedeINmaNOvlwVSNIRZAO+yjzMyfTaYxJxLiTIzUc0qimWiUAaVIhRJmDufBM4EcN5VztWmwpt20jKATeRG4ECw2JwdQYgjp18vKE5CToTmRZxXdKNJqZpF11lk/EVMAEROobx7++LtHilQZkIhXpqgK6wqgCAb2uQZJMeMVM1XzOXilWR6aJAEiA9xBBgzHggm2LFQZVlQ0lNOu2wU6xYmGKnaQIt5g4Wh+37zkC76TtDvCuOBnfUbB9Glx8pWbyQQNzsPGD/B+c61NnUV5AYWY9RVBAgX7o/wB8Yz3O8GzNAVOoi1DWEEUzLAT8+mCVMgwSNwfpiu+Zp0mpANU1JIKnUvzQBqm+r5jafTDKzgc2PX6wkMnSahzRzHrqZLqKNZhmRYt3ofJMCzR80keMOlPmzLVUb7004IBJGxt7EeRuMYRS4i5zdMCoQi0y0MxJm8hiZuTcEfpi6eZKh1J9mJ0MKjsk3AtqUg6b28HbFA6UAbjDLe4Eea3wxy71Zq8SqVaaqYpvpLAme6Qd5Mg6fGGvIcYy+Xo6KRq1VQ6RJmI7Yl4tNvMYygc01iGqUVQfdqXqDvCQxsQQLxbyL+MA+Bcdrha1auzGmwIIt3FrSFPbI1THpIjALbc9pT2iiEviZw2gmapV8vSpvSqz1KaONIqAn+mApMzvFjihyhx8VSwzFRB3MQhQwQxG5/pt+WAVHj7oHpka1dhGobAHdfGqI98Mlfk5qzLmKTLTqsQ8MDpk3mwJkzO3+OGxsy/fMABa9poK83UKeXejRBDoglVAS5XUoUwJ+oEeoOMmrB8walajlyayuHcGWg+TDEhrkWiL2Aw0ZLgANUV3ranABNPV2BlF+75tEza2+GfK8DhyRETK9ukAgR/ab12HuTiaq0ZzQtzQlHkz4cHNCnXqu1DUpNWmq6TUfUZbeFiBsLybCLks58K1yWurl6ZzI1FirQagB3C2AYfv4g4c+BUB0QszBa/5n9DM4KnPhBNQ9o/FH8gfyMUC6YFI5EzjkzPitQdhNqrKVYQQQqgqR6jbDPw7g61nIa6aSCCAfItJEld7E/qDi1xzhgB6tNNJLdwAu8+dNu+w7jfwcXuFcPqU+9oki6fn67T7fvixpl3m3DWIl5HlOllOJ1WpjRSYG14BYIdI8XNwoja22GjMcMaCwBAHg/4bj8/zjFzN8KNQlwArHwfbY2sDFvP1x9w/MVA+h5iPI/g+cKDXElwabrI+XB859dP7T/jghWy2ukyAxIIkeL3xLRyyqSVETvH5+Pzx1SUgXwTuZUbCDsqmnUPRj/AxxnqClSSLi4PoVuDfyDfBM0heAJO+I/soIv5scLNUj6EOhuTpIJO523j3wRxTp0IqM17wBcxt4EwP+WLmMsacPTnfFSrw4x90/TPpEr/w/wCBH54FcW5YqVqz1FzLUxUQIVUEHStxDKwM6i5+jR74q0eTawbvzZZAZVIaFaKkEd9yGZGvN0ne4eaHczw0u4YvAGywLH1HvtuD7RviPMcKfp6KVRad/m0kmCZIHda83/SMDH5WzDLSBzjhkpqrsuoFyrEkkhpuDF/ripkuXM26amz9QNr8aiIV77tFwu0QNgILTM41JsiMGIlHMfDeu71GOcSH+QdE9n6VO4Eevm+Ktb4NIbrVRXvL9MktPr37AQAB7zOwNpylm7as+zQLSrb/AHg3DyJDgEiDaxEDFxOXcyKbL9tcszKdRBtBaYhrSClgQJS4IYg5MSobUQWSdR5gjhnwwSkhmqHqADQ5SAkEkEANcySJJmLbYC8S+C9WsxqNn/vtZYP0tgQAVjXtY/rhp/yNqoqClmmplaYRoDd8NUYzDg3Li4MiDBviSryrXalWpvnHfqaNBYEaNLBm+VhIYACLfi8GMb2a8wsxYUYqVvgmaqqlbN6l1Bm004ZokDuLk7EjzufaG1OTglMU6bhAohYX5f3v+e5xxS5XzKpVQZ5+6mEpyD93DEyDqknT2zM+swBiN+Vc3II4g42kFSQSKhcx3WkELG0AiPRWwY25E2NjiFJLeY5SWoumoVcWsySLeYJicK/MXwbXM1VqLmOiQIbShOqI0/jgEX8Xn2ww5/ljMs7smedAzTp7iANWqB3gCwC/SbXOI6HA69ahl6n2pkqBHJaCSRVKMomR8oVbbEi4IJBK4UXgQvkZxTbxaPwbqrW6lLP7KFTqUtbKB4nWBvPjzixnvhM9eevmKNU20lsvGmIn5ag8g/ScMOV5Urg1i+bL9Wiad1NjeGuxJ+YmDYaiBAgY5zPKFapTRWzbko+rUdU/6s+H31ISJmNVogYb2ajiTqKVf4C0nAJrxU1Es6qRqnxpLkCMc5L4GPSZimfIDb/dX94Ov0thxPK1c01D5xnqJXNZHZTaVKhIVh23P5ExGOKHKeZUAfbn03JgNqLE6pkubT+Hb8jGMUBFGYi4q/8AyOJSojZ4t1EVNXTuApBgd8RaNv8ADFej8Bio0jPSpPcGozI9LOI87Yd8xy1WqUKNN64NShUVhVZdRaBuQTGqSQCZsAbG+K45PzJVA+edypU6iG8Bgba9B3kEqT6zAjaFmIBnnDfhnlKWW6IQatJHWEipf8QaSVPssD2i2K+V+HLIVH2jWik2dLkE+SGF/wAsEaPK1fRUWpm3cVKT04IaAWiDBYzHcL3IaJgDHGV5Sq00ZUzARmamSUp6Z0LpMgNuTBtA7ACCCRhgAI1mDuI/Cukz06lCq1JkfU4I1q4nUV0yNMnyPzBwx5vgWsQX9NNvluZ2vBECJi2Az8l5hm1tnSWAUK2lradiAXIBO5I84nTlTMdQFs670xUpuEYHamQYnVJNolpmZIJAI1b3EKg3cL5Hg/TTTqm5O3qZ9cTnIzuf2xbx9jVCFAFCV8zldUXiGB29JxL0/fHePsaoZx08fGnjvH2DNIeiZHdaLiN8d6Md4+xppx08fdPHePsaacaMd4+x9jT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hQSERUUExMWFRUWFxoaGBgYGR8eHhofGx8cHx4eHx0bICYfIBwkHx4bIC8hIygpLi0sGyAxNTAqNSYrLCkBCQoKDgwOGg8PGiwlHyQsKSwsLCwuLC8sKSwsLCwsLCwsLCwsLywtLCwsLCwsLCwsLywsLCwsLCwsLCwsLCwsLP/AABEIAL4BCQMBIgACEQEDEQH/xAAcAAACAwEBAQEAAAAAAAAAAAAFBgMEBwIBAAj/xABGEAACAQIEBQIDBwEDCgQHAAABAhEDIQAEEjEFBhMiQVFhBzJxFCNCgZGhsVJywdEWJDNDYoKS4fDxU1Sy0hUXc6KjwtP/xAAZAQADAQEBAAAAAAAAAAAAAAABAgMABAX/xAAzEQACAgEDAgMGBQQDAQAAAAABAgARAxIhMUFRBGGREyIygaHwQnGx0eEUI1LBcoLxBf/aAAwDAQACEQMRAD8A3DVjw1AN8D24ovVamHXUu66kkWB2JnY4izfFHT/VMV9SIH7TGELgRS1Ql1x6n9DjipmhG5HvpOAv+UQ9Qvtc/wB0YpVOZWNgxA9TA/gYX2qd5M5lEYznl/r/APt/5YiOckiKojzK/wB+FduIO+7H9Qf5jHDMY3cn+0B/fgh1biTOftGmpnH1QKlKPU+vpAOB+Y4zVBsQQPIX/o4XKuYVRdG/bEX2ykAT02J9mj98Ale/1iHOD1jDW49VPym/0H8GTit/lHWUwzD+8fthUzlcOewMsTYvq/iCMV6dKoP64/suR+ZE/wAYYOsQ5je28bjzY4P+ln/dH+GI6vOFQkQ0WIkW/OCpvgDRyZsxqqPYuVP5awMWK5aJAYX/APFB/O2q2Ke1HNCFcrnyh3L81vEFmb37Z/gY9qcbb/xcwL7AU4/9O3+GFKpmColqkD0sSB+l/wAsSJmFImC31b+4DEznX7H/ALKBsh4jVluOsF0tWqk/1voBP0AUD9sSU+ZSLBme/wDsn+BhPq1VNunHpGr+RialmaskJl2YeomD+uB7Yd/v0j/3ByYzcS5s6a6naqgmJgD+QcKOb+JtY1ClFnPoSwk+8dP/ABxzxJ2Ihsn9S1Qi5+pifyxTo5hV2yaADfTWM/8AqOFHjFXlRB7Rx0/X9oUPPOeP4KgB2hT+xK45bmPijHsaoPMaaZ/lcBaubckmnSZBH9Zce+87W84+yvGq6TFR0BudJI/6GN/X0dkEmc7jkQoOZOL2g1mn0p0/37cctzRxcTIzNhM9BD/CnFSlzNqVi5rTE97QCZiFOv8AOT+mKwzj706PWYxAeoJHn8DT43P6YqPGN/gv0lRkfb3frJa3xLzoaDXqKZgr0RP0gob+2In+JmcAlszUUerU1H808CMzzBmWZkGXCMDNi5iZt3ORb3EiMc5Shnany0K1QESQKaFRaZuI9pxUeIs1oX1/iOrsTwPX+IVPxQzf/nTv4VD/AAhOPH+JubmPtzA/2E/vp4X+K8FzKRUr5d0k6VZ2Im0wIG0T6Yo5fKN4RWaASASSATE3gm/pOKe2xdQPlK6gOY4//MLP9M1ftr6AdM6KZlokAQlz/gcVD8Uc9/57/wDGkj8tFvzwpniDaGimxVTJGqwO23r/AI4r1M6obQEbVaykMJN9PbN4tv8AXbFRlxHoIwo8Rvb4rZ+8ZyY/2E//AJ4hPxb4l4zLfklM/wD6YWuD5auzq/SfpgjU3TsLx5B/nwT4kS5nhNdANeVrhYEVNLwQRI/BYx4/XG9riPQekaofp/FbiXnNt/wUv/ZidfilxLf7WY/+nT/9uE16+hu46DAkNIj6giZ829sXaPF6RpgBnLg7yAo943/L64YNi6iBjUb8p8TM+zAHOMJI/wBXT9fZJx+gYx+c+D08lUCu2ZrowPcpSm0mfwkkGPyx+jMc+ZkatAk9QbiZVz7y/WGYqZlWXQ1WkgBswLKq2O0b3+uIeX+RqnVU5mspQgqy0qjawbaVMWifAPpgxzFVpHOVKNSvUPUKxS6aOmvQpUDXNzpFiPx+JnAQ8bzeWy/dQWhSpkB1cgzrdZfQsCBPypFtyNzwUtkyOhLupLmuFu1VzlGzZoqBGqkxE/i76lRdX6QIxDSZ+sUpUc9XKEageim95IYEgGPJvOG/OGs2TVslWp1HaCXKAahsdMsArbRIIgR5wr57jJyfDdeXprTeoUVqztLtqmWHYJsCBcRIwNAB4inGt8QdxjjOeodSsctl0pLDBKjqWgtp+ZH0kgzYRbwcIWY5orlixzFRQ5JVSz9oO8QQIH931xJn+Hh2VqlSsEq1H6bkagQDDVGgwW9h7es46pcoq1P7vOUgQ0lag0nTfe5JPsJ+uAzovMPsxwIc5c55Op/tbJURVkO+uTpKyNS3kpqiQRMTbGkcM5p4O4JWrRECfvARb1Gvf8r+2MlyHIjVWGmsGRiQWWkYnaFLEahI3Aj67Ytj4NZ+oxK6FUaQDqIDDz+FT+w/PfCrkRjQjLiI5Am85erQ06kNIKfxLpA9Rt7HHVbMoADNmIAI8k7R64yyl8C0OnVUePxAvYesAbzffAfOfD3OZSrroUK1alpcBdYLAurKCQCRCzNva/nFke+kqRU2k6W3g38j/HEmseuFLlX4X5XL0KWum7VdIZyzt8xuZUNp3tAkfXB1eTsoF0iiImfmf+dU4tYi6ZZqV6Y3ZB9SMCuJNlZ+8Wmzf2Qx/i2Lq8n5QEEZenIECRP8zP54UfiJ8P1r01+z0VEHuVAqzBsfHifXxhWYAbTVKuazFFyRSy7oL9+vQLe1x+sYG1KAVghzKAzMu/T+oBjS35YU87yyaVny8R+JkOwiLtb9Bivl+Hs9YUqaiQSCIkGJGq1tMHHGyhjuJE5CNqM0jL8ASuKLDMgioQSquJUQSXhr2j084KZ/j1GlUZBXphFRX6src7EaidJY+At7YzPM8r1aFI1Hp0QoN+5ZF4+XVJBkCQCIwJohWOlUXUICsqLb3J/MbnxhlUIaCxxlI6bzQcrzlTFJ2+2Pqpm4RNKsoIAAIEhjc+bYXuO8w5LMq7h63VuUJhtQtAe9o8EfnitwbhGYJDLTZoaFJ+Vj/ZUHULEGfXzjuty+6OzOtIMzSRBMMTAUqdPbeYi02wWY3REX+44qp9kM1QSkC9Ni7eWC6RcEeAwnaJvJvi3w7m9qJZqdBKTRGpaLECSAZZ6pA3Hj0xeyXJIqUCzVmWDb7vtJGkkRDkRK+IsbiJwFz+WyeXplqb9c7stR40N/YVbm5uJFt/GAVI2IhCsKG0iq8zZt6usVGV21EOH9AZjR7WgAxPjxYbjecKFTmhAXVqNSqSBYWAQnz+hwOXm2vUNJaaUUCdqzAUwZYtcHTYXgb4KHgfEKyj/OuwwxWk+gdw2OmCe0xf2vbFRjvj7+sNDmCs9xemqd+YSvUMlgQ+kzdSNe9r9wF1tOI8jwevWPUfK1alLSNPSpqsx4hQGI32OJ6vwzqIDUqtTRBJU1HJLhSQQTpsYBv4i1sc8F4S7s1OlmrIU1HLvvqJAIRjT1EQZvYRghKjAkHYTvMLTpugHDKiuxBBam+owYJGoXMgQTIx7w3nyhTLo9PpCPFP5iQATAEg7mfAgXxJzPwpKCTmaua+0j5AwUCLAtKu9wR7Tb0nCbRVFIdh5Habkhtze8+/qZtfGVRHDm49U+Y0Sn1jWLUngU6espoabsCUgMCDGwF8HeE/FKrqAAWp2lYObSSRB1AM923sLXvthW5d5VCAV3rU3bTHRKBtJYxGkkySCGkL5OGTiVbLqgJpio5DgHLjpdMlQBrUQJU3BgEywvhbAJqB8wOwlPifOvWRaZp1DUSAz9WgXMjyxYi8biPTzGFZ+WacwqOlRiwC1GQmbGPoJB9p9xhu4Dy2tSj9ozFUU1Kto1nSxZbCQydwNtvWxnHnCuL06bVKZqBgVKEr9DdZFj4ERJnxvMkr3kHykkBhV+cAcE4WRpldfygBl06VJudXaTaRefy8/pXGAZ/lc0wlXWKlOVg3BufQ3n2xv+LY2Ju4cTsxIYVX8zEviPwXMrncxmKOojUjMBEqvTUahA1AShBv8AscV+VeJLqUVFVmqwq6gHIk9rAEG3coIjaNoMN/NvO1DL5ivSNQ06gC3WmpJYrYapnaNx53ggYzTj3Hcu+YSpkh06mhQXgKocT3kIpBMR6mb+MKa1XC6LYIO80ajkqqB2OZXK5igwQNI6bhpKLUp2A1D0AI99sVObyavDWJHQqUq2rpA6Vdryyn8QKkuCD4/LCTkueK1IOX6NV6idrOxchgBBIKnUyybnwDeME6VHP8RygDVqK057U0feN0wLoFXXA1CRvcyMNvW0etthEujwWrWVGp0WqCm7LNI6r2IAAOwkAsLXH1x1lOHV1cNoeVizTBIPnVAgCd4vh4y2Wp5TLVKlRFzdRCer3aSiEABtOolkP9UAiD6GKdDh+UzQN6yMRNOiKpGo/Vg0AkAAlrnwLYQk3RmKXU1PkriGWqZZDS0BlReoNmUneZvBM+2GUHH5jfjK0SaYyNOlJP3lYvqYL63AO1tMRi1wL4hZukgVGUBXJLDURE/KwYgEG5DScbgbRywHM/SeI2qYyrKfG1UpqK1JmYz3KIEKBqkeo/T3wTT4t5VkDEsCb6RcgeNvJtb3w6sOsUsJoH2jH3XwonnzKBVLV1XUJhpBEgG4i24vtgzleILUQOjBlYSpGxx0BQeILhE5r3xHVzE4ru2PFOH0iC58aeBtfl6kWLhSjEQShK232Fj+mCAxzVa1sGoIv5jgjopVKpKkRoaAp+ukQfzUzgFm+EVlkilTFxamBpMeqmP29BfDi7YgqVQBfDNhV+YwciIef4tmkqStCku5FjTEiAJAKz5aCTO3tgXnebeI5gvTaotPXKOEVVDbyJRS5BBjVMTjRqmYQ+R+dsU6uUoNutJj4+Wf13wjeGJ/FBrswZzJwrL0uH5BM2raRTKkrUgydDE9ynWYWfBtbCrlOMU8o7nLqzUnHY7tBgAysFLiSLQd8ahzFw9KrKraophVUAkaTG4j2gYWs3yzSVWAEBhDCFMje5Kk7gH8hiaYcnxCoWYXF8855V5XMZEVZEgCnTRhcSQwQH6/Q4BUUooPmzVIHuDAKSGO8afAneZwz/5OUx+BT/av/hihnOXUJJ0oD4ILiPEDv2wW8NlY8ekW77Qdw9MzVAfU+Z6Wp6VKpLljs+lAW2BkkiLeTgxneYuIdI06WSegX1Fm6MTcRBCDSQPPqx23xTy/AxTP3ZZSRBK1XB32Fib284m4rQYuevUqElQG1VNaKFkKPAY/7H5tNgUdMigKw/SUVdQoRYHDKtao7VyeqNJYVm0hdUhWdjvsCFEyBAx5S4E1OoGzVOopLA0o09x91gzaIkgj6YKZmj1EMq+oGUlgQNoZpMlon6TAi83KWdqskVHadKgfdowBXY3b1vOC2HIBQUwmgKBnNLhmZQaTTqBGawanqIEj5wvy2EnSYjfzhn5b4BTpMarujuykr0yygAKTaVYkkefy84XMxn6xpherXbS2sSqRqv8A7Uxc2xWpqdKA9YkKoI1gKSBE2k7WHpgDBlBsKZNVANw3neK0Kp0UQ4pWZmIGk/UQuxPkfSZxDlXyKKXFRXIvAswMj5VI7bjyfO2KmUrClqPRZi0ySwI+kFbD9cdrnaLnuogf7qkj+Di58DkcWTUYtDrcxUahUaDpsIZlAiREqLH1uBf9cbLjAamWokro6RJIkWU/SHCz+U437Ef6Y4OWu5lLH4plvMnIXX4hXrVKTMKkGnB+YoiXMHYRYeTiJPhxw8KtJq1NK9NyepEtLTqVtR0kCwG0R7nGnZnPIgOo+VWPdjA/XCNzjyZWruz0AoRgWcEwxaLgbjSRHaYvPribAASTqwHu7zMOZORq2XXrBRXyjVSBBGoCbfKDI3uBvimvFKlFzoAhKwa5kUSIbvG82PdNzuca3ybwLoqrfeS6mCtSU32gKWV1HrHmDMwM5h5a0MVZVpK5LpXWnNQOSZRo7qoI3BJMbeyqG5HMdUNWYH4BzNl6uWriu1MM4KAyT15LHS6rKi+kmCLNB84pca5TrJXFSnTWhTdk6dM1AdRAlenZoDH8N9PmJGFXmTgzZSrTVqfSfT2/P05BZdXctgZHqNgImzHyjziKeWdK1XWyNS0UKgsPmLOu8N4gbG5G+CRr55jkXs0g4XQR6jrm+ym7F9FRWJYkdxU2G/kNNhvgZxrkepldTCn1cqF1AsQszIBMkMWHoN7QcaLxmjQz6U3Ver0mANMk02paokteCIFoMRJE4XOJ8Dbh018yiZnLlyv3hl6arq6YUsCLmDCgi5EDfExXB2MfTtFI8HC9MVK5pQk6SpOmfmtJsSNv23xfTgtFUV/tiM62JRBLaogEAgjyL+PFsNeU5io06KvXr06i1WGim1FO0AXASSoABs1iZj2xzxHlvJ5pan2Ok9CuoEEo60XIjaQQPWVn98TZT0b6SRToIvcD5HbOyKWYoMYJlz3lTb5Fk6d9yPoMWsrksyKgoUeIUtYlSiu4UvJUgWEkbH+/EPDPh9mWpO0ihUdYVFrImtV3UrMw3r49DhTok0asNUenWSsJp/0nVO9r6tNx7+uKDtEK1vX6zWs9kuK08l01VXqahDU6hkBYN5AsbiATH0xD/lpm8rlaa1MnW6qABiysysADJ1Cfa5OB9b4w1RT7VosZdAJbV2r2s027m2AJ3ExihmfilmzU09ICWYQizGlQdMndpufQH2xQOPONtDo+K4qGKdGBpkMXAgknSG20ggA+Tfa2F/MfE/NA0g9MJrJBKlWva3nSQNwfUXjCtx7MdSrLUky9RJ6iqAqnVJUgCSTBFz/2jzmRoKYo5l3kagzUgLjcLeTtE2wC7XsYGNGMr/E6szFV1ggGe0GTO8AbRY+hM+LkOIc+1B0wh6Yf/WOxKwLlgGQGPYAb+BhRQVKK1SeysU0qgXSxHq2q8zFj6W8HFVHkjqozlRI7jrawtuQN5MjA1tXJ9ZtW01jhvOuXrqe4SNxufFwN4k7xgfmuacg71EfQCkgnYkggEAEAkzb8vzxnlV9S1WQa6hVeqyRpHdYQo9Ct/wCoebxb4RkKleo5qZZqtOoTVqEAgkKSxFNhEsdgPJ/ao8TlqBVJ6TT05oypJqtV0uwuDImALhbgfKNvTEHEebsqE1dZfpeb+2+MlzfDG6zasrVSkxIpqVqBgsnTBYtHvcixxdOToPTkgroqxVVqnYq3Cm5nV63i1hig8Uy9IShB3jVnucaIUlGLm1lg3O3nefG+FUc0ZqqgVF+8Zx2ruRAsBHrikuapanSjl/mgjUdRMNM6jAVYBneJmbYn4VlglSkiu6tVOipUWHEaj/o7iwHgkTbxbGbxGRvKPpEZMpxd6WrrVJNKerUAEU5mKaD8VQk3N48e0NDiquEUqFEwqjww3LXJD+bk3becO2VyfCBQp0nU1GQzrdXDajdn7NQBJ9BGEDivC0ylV3WstalYo4BV1G2ltSiBJuRIPpJsEyOrhmjlgdlhaBjpEnEWS4plHoHX10rQSAIYGLmxCwI8k+/tj3htSRMqZ20mf3kyf0+mPWw+JXNem9pIrtdy2tLHNRP4x2amOGNsXgkTG2ITSB8YlBnfHoXBgkVNO4RINha1tj+2P0Rj89qO5Y/qH84/QmODxv4fnKJA/MXDWrIQsfKwKnZgRYH89toJnFbl/ilQ/d1QTaadT+oCAVbxrU+m4v7m1x3ir0V7KetveQLR5AJ84QX5roIpnUGLAx8mlhHm8EbSDe0+3nwaqaaDkKCUzUbR0i7nVLWaNmHgAi+wvP1wNzPMYDEI1OqjzpZHAKQpME3F9LRG3kbYWuM5vKto+0ZhGjvVfm9rkKntcmxG+EbiOdy+XptTyubzFY1rVTVRSpEEAL+JSZ9NhuPPOXYmqldr5jTzDyAmcY1aOaZi6syqQxs1+11keQJ+mEDiXJuep66lfL1VFjrdgyBApkMVJK3g6pFgRHgtfAOLcUy1NUFOrUSnACmQYvAAYEkbTAEe3h3r5xc3lmTMM6dRSrIEYFdQg3LaSRuDG/i2EtRuDAMdnYGZVy9xmtRTSlamt9LDdmaCVPyyEM7287Y0PlXiKZnKE57olA0AVYOoCO4qTFiYBi8A2nGe0Ph27MKVTM02WndVDwwH4Sbdp3mDc7Y4z/LVajRDdapXgtrKrD/KSrQZ1IpJO4nYbCJtpJ257x1xuBxtDnxV+yIMrVyyU2L1G1FRYaBYwAALzLH0vNsQ5L4wUqOXpoMsWraYLllN5iSJJ2vGr298DeX/AIjLSyf2WtT61CoSru6AKqsD2jSSdRILd2xBifFLh/JdFK505xKlIKTOiH7gPwySPztcWw7hQnvxLI3EOZb4j53NMXoUFfQjDUvgkGO1jebRvvj3hXOT0aDVatGuhqVqn36KVQ62ESLrIOrexMjBX/I7M1KX3IRcsygsaLopq7AxcSxE6tR/iMU+ceBNW4frytWj0V0q4DjUIMFIpDp9pgxAIv64GIFSKFf6/OPVgkmN+S4FlM/QSq60q7oQVhQjXC/6XTpLH8RFgbWwL5i+zUWLPlss9P5R29N1GmNIqKAx2MSDt7WN/DSpQFA0k6moKjsXiGBGkMrLaDpNpkGZwvfE/krKnVnEepqplXqIIemVSJ3PYSBHbNztucVfUrb0BFUBl84lcdo0qb0hlE0MzA2OsjaF1kaiZ9/r7dZ3k+tRqCuchU061INHS4ABBkqhYBp3m1yPfDty7z3l2odJ1QUl/FSCoVESC9P5T5PoSJg745yfB8tlkpt/8VZler2aQA5BGx7gbAXY2sLDbG9lpHvH5xWUE2Npn3E+YKQ6v2hXNc1HLW0lgrEpJ3AE7A2gjaMccG4LmuIB6q5Oo9KY6qWYKoI0qWMvaFIk4auM831MxV+x5RKuacwo69OnUMESKgJBhdjMjfFvL/DfOUMvTRhTZ7aumzGATcRAsP0MYZFFHeChFXiGfAC0lK5cjTTq06gKhgskMyrOwgSfRb4M8MTIPS0UHzNOsEDvNXpJU03eCOosiJ0gD1Gxw6cQ+D+VzTtVqVHFYwW0kWEQFI2282wgc2cj5PIkL9rqmGK9pkL50tCQGj3n1FsS3A3EZhvcI8Z439nohQ5BLAqAQ1gZ0M40n0JbSJBt5IRq+YrZqoyr8nU1VdCyoAMByFAlgGMeTOGvifLWTp06Vas1TTpgdzMWDCe4xMAX8f3Y+z3DadbLouWqtl6E6ZppqR2sRLL3sQSNUTHkCb5GHaWYdDx2lLlPlepnEqLlFC00/wBJmas6ajCJTSFBKkAP07wYk407lrO0stlqdDL/AGXRMsVr9xJ+Y6XUEuTaJtYRtipy8auWoaKeepZhwCxommZLGSYLdwBN5IA3ws53n7KVvs7Nl6ZqJVLKqHpAaAGYMxB3cgQBeD6X6NF7SGqFKlWhr6ucyxFGfuHCaJltnKu0gExqnYkQThe52r5Nq1NMvVQtmG757aaiwJAgaVsRcmTJ8DBfmbnrqMgoFX10oemyfKzSNIaPdRI3vvqxb5R5Sq5XLua+Tp5io7TD02DKsaQqkqQDEkmfxb2wtEmjFb3jUE8Q+EwWhNDO9ZVBcBqRNouFdZhWHt6Xwv5zguYyHTV6JUPcAMO9d+1gDcSogzeJxp/EuHZzMujKlTKNSGmmdYJbXFvlEoum4JMb32wRzPCmQq9ajUzbKkSzhlk7npxufpG0Y26m1O8JTqJiq8zaR94NDarp6A7HVcH08YKtxAL8xX6hgyybxI8+2DHGcnk89VdRoyj6lDdjnVIFtKSoJmDsfrgPxzkUZSWWsiIF1KxlCb3hSSSbX8AEY6l8XlT4t/v77xKPaeJmwTYgYlqETAM+/rgAiVUWqTVDqVAAIuYIKDVE6h4gARvbF6nnlFMNqOvSSVgtceoAXSoG92x1p4/Ew97b6xRRl9aoDL9R/wBTj9EY/MdDjANRF0vDntYqQGiIifX/AKOP05ifisivWk3KKKkNWfEb3k+P03wl8y8qUNJlKep2OkXW5IJ7h5A9d9oOG/O1XUEqqmFJuxFwLbKcL3MQdNVRVRqnRZoI3KhiADMxJAFvfHC0cDeKHGPhmaFCrUNbUdzr2ubsxQBjEk2/TEHLfJlKtRSslRZUr2NUXuIj5hotJuBeQRiXmT4h9fK1KbU41gKUIKPqI8X2DX9dgZnBr4Z0kp5WSVViVDXG4USJ/W3i+Is/9ssL227RgRdbTo5JXUE1WVS3TYkaQrehIWAfEziKnwBCQKT2FpZx4Jv+NgD62kEY4fPmrxZ6IcBFC7yYqadYKdwAciRI3ANrYb85xNaX+krBZ22/gCfzxzNpRRqJsi5UOWPEzLN8TejnQcsQHUimRpABLtG2+kwL28bYen4QpqFzBU3KAADUCCG9b3kTfCHzbzNRNY10PWSjeo0XJVwVAMg6RYbR++BvEfidm8wehlUXqtuyn5Z8gl7WBFwYmRfFPEjUqeyobG/L85NMlEhzZl74lckUaWUQ5PLBKorrApg6mDBpBkksJA329sLnK3w9fPtUIzaZd9bFqTK2ph5bQdI33gmNjfcfm62fzpAlCDVIQipp1OpJIVibxfa95NwcHuWOB1DmsumYjWruakjcgMb2AN7TbaLjFfD4yEOs3VmKxDG6lbiWZzHD82mXrNTFNXL0+ieyoSAgLd2oDyysY/Y4YeVeZfvFpVctSrpmHkKqwNTT8urtIveb33tGIOe+Va9dcsuVyr1VGovC22Qi5IM7x63F8JXAuOVclXpVKoNVKDKWEQaZlhockAhvr++2LY2WveEDA8CaFzDy7mKtelWytJKas2hqTMvyppMhokAwBCy35bC+PfD/AImaM9ZsxDlumdTfMAuz2bSJ/Dt5Nhhs4LzW2YytM09K5pu9absAjhyCemx7SwHh7iTbaGrK8VY0dVWKbBZqA307+AWHg/8AW8HGk6n5hAB4mSZP4Y5YBkbPE9QkOEQIUKlZQq7E+fp4+vWa+H1Jg9P7RVOgBqbLTWpUNtJWKR/0YUKSWCidr76Dx7PmktUrmHDU6TVNIAUGzQZEf0nZThM5O56rVHqVK1at0khAASwBLEAsW2aAfG30jDoyONUxWopUeF5rJ5frllpvTZkANI6nUgAajEae3V3efPjDdwPmzOjKI/2lpYXlEb9JUt+uGOnzdTL6aueBoyyuGQyRonwh9RcnwbHyE575py3Q0ZWjSYqFlgt6a7KW03DailoPv7V91N+8m1kbGXeded/sEU0Lfe2q1VuyESPM3M722gey/wAhZPKFXzGco1MzUqMSNSoFEE92hmB6h3LfSPU0MlyTmMyOmWP2iswdtRJRRLE3QlfmkliPxBVHnDlw3kevl6Ro6qVZ1Pdoe41SRKNEW9zhMQB3aHIGAsc9pDzpwPI1myuZrv8AZEqtcBW1OumQp0kgNH4rwPXDJ9g4Xm6dNaVWkFpqAnTcCFU7aWtE+2KWZ4KKlGmmaVG0KBpzGXYqpAAOmopMT5I3/IYUeN8gUaxFDKUKC1mjTVo1qulRqBbUrE/KLn30gYAVhGu5oHCeBUetUqI+ql0wkmPUkwRbSRH1j0IlT+IvGuH0D9mrZVZoopowAACVt8pDiBAjbydsA35F4jlXqfZs7Qd0YW6hRlXcjvAU2ImSdpscKPGeGcQ4hmGfMI61kpndD3BLhV0gyxm2874AG9mYCthtOuEUDVqCohCKjaxTbU9jswDzMk7tPmDeMaXnuP1aVDX06U6AbF1390dQP0/LGUct8OzGWzNF69KtRpu2ks6sqtKmBJABvf8A7Ye+d0BoUQrSCtjAv2gjb6+mL4kB2iMunrDmT4tmMxlXzNFq+vKCorLr1Cp+Ls3YtEAAg+BMDADi3xYrjLuCzdTqaAGXRoGxZwBqJDT2295jB3l/iVGhlGp0QzO+o1UdiVklQTEbGQAREQZmJOW818NHXzjrTgGvZnMKoY6rbiQbb2E7+JZGGop2jup0gmQ0Ky1urWqdQM7EKAwAExqIBF+47CInGo8scrZRqaqEbq6SoqNULEahBlIA0Hb9YOMap55SRqpraAWDNePxAExsB4+vpj9CfDHitJsvWq61CB1BYmAIHmYi58+vviLhttJqHGAL1CEuBZH/ADJglOlTKgrCiQdIBhtQgz629bYEZkcLzVJT0BUbTpUsGVzM9sqQxM2/vw25VaVPL1OkZUGoTckybne/kfljJuHct59KdJwFiCHoq7LII3dmBB9Y98OxF7CIzhdjClP4KVOmpGYUOG1BdJ0j0WQx2FpA3HnGwzjPeC5HN1NTsOmVXQKdNiFZfB9CwuC25tGNCwcRu5l0/hlfN09SssxKkT6SMBeOFblnVQEhmYjt7l1TcEHSbRfBrMUdRHcQLzFpkevtvgHnqdOvS7afUNFiULCxIk2PkGL+3jbFTMWqLHDuH0Khq57MKzKWK0VZrm5jzNpIF7HVFgMEuD5RFVqq6URpPcpJAmJkse6ABI3gYG1+V1WnScxSEFn1MtgsFb9MRve1reuPqHGKcJSSsrDWoVQNRMMDaFBMH0va+JZHX4TEwo+rU1cfP78oU47mXoUvtNQppojVp1Ed8roUgWkgtbxPpjIOJcVzearVqqutTUO6CEWmp+Ve8yQNJNp/eMNXxB5iqNWGWypGtCSyEfOxVYF7SAP3OE+lm6NFhQqKVexIp7iowBgkjwYNrjVHjEqF8cR2OvY8CE+QOUkzFQvW6ihDpq6RqFW3yi0qCLkmbbbyNPbIMjUjlWp5ZUYdTTS1PURRATU0Ej1JPgYUOD5WpwwVF10vvNNVhU1kqSCCAVsQCJJ9SR4nE3FefNC/dZihUqGAESm9yT6kwABfBDDkSiY622uMXH69Jc1lYVaLViziQkgqVliCCNRVmvPrudlT4g8YjOUloVSXpS7VBpMG9u1YhQJMzv4jAjmTiWYzdTJ0+nrqsex9EQrEBVVrCe1iSTacOWZ5GcK7fYctqIMuWZmE+Rqdu4bj3w62Sr9ukz2pqGeWviIKlBGzCFX09zKBpN2uBqkWWT9cJPxYz+Ud0qBESq70u5gfvUhpaoLDssBPdc7eFGtx2rRnJqy9VC6M4uBoarIg+szNo/XEmYyDnL682RRpjSnTEuHI1aWIYnSTJugBidsBibg6ynl+K/ZzSdCaqfdv01RwoZN7sLNYGV7YLbWwb4r8XatRQQoHVGl1PyxeNB83JBmf8FbMcz1BIJdR2hE1dqAAgaAVEJe1tvU4s0MvTzFBErHQVcLSIW4B2W+6zJibT4wrcDVxJvkXGb3kVTnPNVKgdqoHYUGqYIkySLze/p249q16uXpZf5g9RGstmVRESB4MzJvGBPEOBOjfduKgJNwYNvmsdwJuRj2plqxSnGqoTqdgpLdvYIgX3BkfQ7YYKlbQe64u458s19bL1nGpZDU6jKJa6gBn+UgEMI1G5Pm1xK2XRTVRleqIpjW2ovoCr4IE2B1QBYibwU+nQFWl3zT2KFdJmxjVMevrNse5ngFRadFqRV0ZWgsNDarsREnwABBubbnC8RUyGiNrjBwH4l5rJ1H1kjU2ohkUAjYQsTAMxpMSThz4Nz/k6uuvUoha0CSXOhjsshiSJOwM4QqfMtJ6c5ugtViIXUNOgEyAp9Iv/fjri3AhQUZrKsz0zpPTKzAW4DNJJGqPYjzYHFb1DzldVnYzeKmZqNRDmrToUjSIlO4qxAghhaBf9sIHGuNcPNSu9MV61aloapUV1BAaFDAEQQpCySAe8X9FXk/4i1aFNwT900qKbwwkAnybDwRe3rGOj8VnUP0FoJqmelQSSLAAmL+lxga9J2nYng8hAdyFB/yP+ufQSXMc2VM1S0VW1jWoWVBYDfSz7kWkA2MHfbBscdlcucxmyWUNsFLorKIWVUtc6Z1TsPOEfM8Qd4qNQqszgMIpwCJIuFUAXk29PfF3h/NGqqqUqYoPRLMpUEPIkQxNz6EHf9cOWbJSgVG0+FTlmY+Xuj1Nn6CNPMnEUzOTrZan9oqg006KmlZXDTJhQQI2j3xmeZytWjVpiuGRVUIQvbAmZbWLEzMkemNz4fRrPUkBdFUGo4FStAeV+UGIWZMbSPGBfM/KFfPtXaqyTTJVAFjUsBgGI9yY9CTiAfT1hQ+Gyf29JW+GJuj5iht3gflNw9OtUDDSop39dTxhO5zqKM3XSpSZkFchgjxJ0UpmRAgifqcC6HFszlSadJwAWUjVuQtxY/htBHk4fPhhxKr1uq5WqzMRU2PzjVIPhgd/YwfajKMmVsvcf6E5soZLwvyDE5eUYTVV6igU4VmgpLfKCACVUTdj6zbx5y/nMxQrJRdnprIOhYCuFEkkiA87AmZnfG+ccprm8vVpNSENoUNP9bAEzp3XePOxjGW8tZClVq1PtSjMijWNKB2A6THgXCjx6ecJjDs1Dec7AiaHyhxw1XWmYcMpIY/Oum4E7ld7Hb6HDPluK05NN3UsGKntIFiYF7fnivwPKUmph6dHpRKrDXgW39PYztjmjy8tQmrUY6nElVsAT6TfF3Oo3VQNqAGneEq2YCBdKlgTHZeMXsUU4cgUqqwDEwfTF7GWML6wDzFxUqRRp3eoVUmY0hiB/f8Ap+WJKVakgFPUgKgKV6pB8eAN74tZzg9J2LFBrMdxncbGxG1vTbFKnypR0srrrDbi/wBbEktM3nVhpMBg1mv4kzUUadaoyBSZZiw7idW4gCP5wtcRrZXLUmzWVoZb7laml18NKqQIAF9R8/zglxDkHKuwqN1BpH9faAB/tA/Wf+eM25lo0ctm1y4rVBdX6JNiGAhWsFvuRtcg+MQfmW2qzFzMcV+0V+st6inqSW8pEgzvaLre31x7y/zC1TPUaWYCIDU1lnKnS2kuHBkeQvn2xDzdlBVzRYNJa5QLoWAPUAL7Hz64PcB4FT05dvs9MAkuerWAtAhdTLYGASBJ328JpXZWiLjIbbet+0O8w5Wn0z084a1RmB6QqbzMxc3AJP6+uIF5ayNRQ616rEDZSpi2wlbYN16lNacilkqZsR967EHwRpW582wA4LzoAVXTSFJWCmpTQklRALDUdyfUecQZaAVbnampraxcWeAZY1eIw9SpQFIExSJMRpGn5hEyZINpONFzRpBCUGZcqhfVrZZ0wfLvqB9IP74s5nkvIpXpZii/SemXZyg1tVLi+piSJuT6XtEYuZnJtWA6NOozKDpZ6jATFpAIT+bTbF23I7SNEzGuWl6tWpUL9zPUNRAN9ckjX5B8zGB3MuZDU9PWZNNQfcOplD3CNR8AXiT82NF4V8H61OXOZoLmSuoUlEruLTZgs2kKY98LnNfAL6c3SNCpI0se4PAjSrizLEH8jtg3Ugx0r84lnL09PU1SUEMsiWFogNuPXEOZ4n1GBeyCewbSVEkRsJgx/wA8NlDluitI0yNQJ3O/67/9sRPwrLUQXKSJAMd0GfSfUfvhBlW5xDxCcbmKC8SPaAJhYA+sz+2LHD8/XWFU9qyApYXk+5vtixnK1MirosPmVTb2kHcebD2GKTZBkbUhGmRpYkDePAuN/TFtiOJ0jSwqvWWszwt1FJlVg9QyAPBDERAMhpjx6eoxNk+uavSIclWCAFTILGBMiBJPmMcZTPsrdh1bvqYDe4tOJMrzG6VCWOpiEkk3lYt+UC3thTcU2QQRc94uaRRWZ3640hl8DT5b6bWgfzg1yzx8Gm9NyAO4iUDKwIvKbQIEfQDC9nONF5YKm3dAuQPEjxt9IGOeFOVRmBEuOmgsbm5ib2gX8TgaTpjorGgBv97S3mGUrbT3O+kqNA2iQPwjzGwvj9EVWrUuH0jlaa1a6rSDLT0GYADXMD39cY5yJwnI1q+nOFylDQFgwhYzPUIvFhGw3m2Np/yMy7AGmzqIsVYNb2LAn9Dig7mej49qzaF30hVP5gUfrFUc9cRWuivlKoUjuD0jEkjTDKIFpW5gFr/Lgb8QeVmqFuIZem6spHXBplGemQO4A3LKJDeog+Lu9blXMKPuc7UU+NUn+8j9sAqr5xUKVsxVFUAysIA/0gQR9PHpgO+kgr9JxBtveEt//FKgyv2tEZ1FKAJBIOq4YC9oG3qfGOuA8S+0iqqMqtUOpSwmJUAqR6qRN9x+YCFyjzu1BaoL6FlhpjUXZbCJM915M+PacND8POXRM91xT1pTZUCzGsQQSSRAD/leN4wrKL4j6q3mQ8c4DXpu+XzClcxTJgmYdSbMpjuU/wDV8X/h7x45XMLTrMVViJBVpnadp2/KL40HmPlxuKUTmqFfqV8szJp0BdYEEpeDcGVnyffGScWoirFbUqHSABB1MZMz4kDf1xkbpxc78oHiMXtB8SgBvMcA/LYH5Gfo3PmMnVIfSe1lYHyCpBHj0wncPoI3EWWkAtNqhcgKADAmQBESROErkrmvpwmanNUwoUqS00l1CD7gFoifb0xuOX4HRJVky6UzJOoLT1TG4ZSx9vocUxsMYnnn3uIU4ZQ0UoHqx/Uk/pgbl6mZLmnCoqz3/wAb3P6YocRr1MvmRD/OoCKSxG5kFRAnyCL7+MFUpL1rEq7Ir1AB21B8sHUTcRuLxGCR17xCNW18T1K1dqdQsuh9lAE2B383N/2waxUyyteQB3GBM28eLfTFzBWECusjbfHmOmxG1QDcgWJufA3P0w80UuY+DaBWrEqaYmoQSZncgeJkWxkXMOf+21sxmWqU9KsWTUo1iRamSglgAogmQL+Td/8AiJx9quW6OXouy1H+8AF3EyAIkwTH1sMZdRyiaayOKyVogU0YXWBKx+I2aQb/AJ4gTbUZJdJagdjzIeXshRr1UTpMDWK01LPC6jEkECb9wEzvF8bE3I+YdGV1owY0/eMCgHpCbkSJ9CcY9l89TKGBURqMHUbHtIMMoOkC0QLn28afwL4i11UJUamwBUF21AqIEsQYMD1M/XCadRLdR97S6ZOVPUzjmH4ahaE1a9Gii7ltbflJ+Y7RacKXFOVq+VQdKlVq0hC9QU4Bkj6mSfb09caTmeG0uK5cgZwEsARCglbGJRoIuQfG1jgHxfj9cD7G9anWWyGoi6SQAfI8/wBkfnhkUv8AF6RtQxihH3gfCz05rU1DGbbwD4vt9Ln38CtzDmgqGlRdlqRA0tZbeZBm19IE/TCbwjieZR0pJmKpps2kq0PAg7O0sh/3j9Bvgy3Ch9tBJBHQZYJvLEQQJsLGT6xvvhM9odIhQht57wHkoJWGdzVYswvTCsQoB8zuZ/pFvrgH8V+bEqZWtQViCoDQolgZBUtHynyPYT5GFnJc1ZhqtLLZXq1HqroABnQRMm8qsbk+in641nk/k9cnTJqt18xU/wBLWYXb/ZE/hE7ef2DMhBCg7CJqvpMj5f4fmK+WNXQaigxrUEkWEagJM/qPfBut8Fq9RRUWqlGoe4iWmT4Yj0Pp/wBm/N8YpGsyZVVVaDB6zINIe91BBVdgZYnxG0wyVOHaabCgSpYeWYj6CW7Z9RhQFJPeTOEAhqmDcb+C+do0qlapWoMiKzMQzzG53QSfab4SGypPaHRg+5MiIsO4/WY98bHzhlqeVoinmWKoUYASxntjsIEWYrcx74Wvh1ylla2cpJVTqU2p1DpdiZiCNiLje2HxkuCaqUZRtUTcvwp50UyGMEixmB/Pj6YK5fl5u01VQkfKxKrbeN9Ri9yD+2NYz/wq4eKlQr1KbmCqIe1RAjtaQQSDuf4xmT8fp9RqS0tThyt2JBCm5XYSY8jCglm0jmROFiLPrxPafDqKMWCBmi+kQLncsfcxsPrjjieWJ0NpMqpA6YBWmG9gfmm5iT6nBLhXTzFdEd0pKxgsVgL7GBYmCJawO+NR4j8LstUQdNqlKoo7XDE/qpMEfpgUTtx+c7vDKvhci5Lsj0+/sTHeBZujQOkKwDgEsDqDEC59vNpO/thpyXMVbKAtlqhK7mmwlL+qzY+4j64G8Z5BzGXFQsqgIC7uSBTceqzfUfQXnxhY4PxgqCaf3qMRqRvmXbzvA/x3xTHlPDcSmfwQyn2nhjfUr+Ifl3H1HW+Zs/LXxLV/u8yCGBPeBuPUhf5X/hG+LvOnKB4hRpnLZgU9LqwPzIyibCNt/FjEEemc5fLFy5QNpUkidjMTceZHviTK56ojldTAFKkrqIUsELA/0kiPIv7Y6M2IKpdZwKxLaTJMt8K1oZmRUGbp0tLuoJWpuQVbTKlDM2M228lu4nTGfI+z1ghUqpoONNlIsrbEf7P8YprzEMhUpMKfUVg4YgQwErt49LbWG2KfN/NeSrAPl0Y1ypZo7QAAfmFwW9I8ecc+DJaa2FXcfLoQkXG/gHCE4dTq1KzgPVOpgLDt1RCzcwbn94vjDuM8So5jiGZNOVR62oKoAIIjUw3HcQTPkk+uOs5zjUzVLo0y2tyFPktaZ1Hu3G20eMe8v8OZGZqgWoaZDlqYGogCQLxMkRfz5OJt2E7f/nknKSfhAOr8uK+fA857zfkKS5kLREMYV1VZJJ/EpsptvMQZHrh05C4sXqNlKi1ANP3atZtEwyx4IkMCNpI2GEnMcUXN1TUGY0Or/wCbo1NdJLFVvuL7/lO+Nc+HfJv2cmvVYVMxpKNCnQl+4AkXabdtoxj8U4GFt7sZ8vlVqaqVVFYps0QSLwbXDD1HqDbAfM8Meg5lyQQAjSZtP6ESNoG5w10csFLNuzbn6bD6DFTPZcV+wMAFJ1EHuUxaJBE38+uLIdJuYrYlhaIAUsWJUblj6XJix28jF3CpW4RmO5alZqlOxEDyGBuBBiBECRfDXgrCDc4bFPM8NSo9N3EtT1afTvEMCPII8HFtsAeJcaqNrp5QK9VAxOr5QRYKNgSTbeBBwWcLzNVwlX4bTaDpgqCFIsVkRaP2x+c67rkMyyuOvXSrpkPaxi8H099zh14pzBnFKamqgmVqKCZk2KjeLzt5GPuG8s03T/PVgPIFgWBNkk+vv66ffHD7cOe0c4C3w9IE4tlaeZAYVFp1JCKZ7CT/AFAAH5YW23pe6lnOIFq5RhB1liXt8ogxJG5B9J/bDtnPhvVSqj5XMCEWNLiSZJm8EXBIuMAczxrOqa9Gply2gguXXWtNWvNuw6g34rQfXDY3D8G4uTC67uKPcT5eJU0HewqBdkaxprH9Q/Da3uYi+CfCk1Cm2oqdRPTYgkgAkRc3C3I+v5KfFqGWZaPS+6cgSslxuSAWLdv0A/jE+c4TmqSAlCUpsGDghiWIAmCZ077TE7+cdKZGXa7/ADnOFfobmhZLNqMxQYlQBUWS1oExY7D8r2wE5u5tOZrv9lZRIakjn5mUbwQYUEyZbx6XwMyuUzQcdWjUpppC9RgFABsdBaJJUk6b/wA4nXk5ER2y61AhDBqlQi6pBIDWAkwIjeO47YTLkVm1HaWwo7DbaVeU8s46YqMsqHKqDcXAva1iSPN5w9cJz9d61Og2Yq9JywddRMgKxAkgsBI/qEjCNwXMGnXYlZooukPEEltOk6fmMgftvhtyHFKVOrSqSGUPHb3G4IsARJvsZOOkUcJA539YhpMlLxGlMoq1cxRRkRnQQTEAfeXIiAB++KFLlrO5dQ2Wra0i3SqW/wCFu0/vi5xDljJ592NKuy1jBZSW1WMiUchgN9oGIW5VzuWINB+oA0wGYeSbrIJFyNOo+pBJOI4gMQPc8gx8h1kRP4u/2nMUKefq1EkE1makQVgyqALbYHZY7pucMHCM3l6NYN20adCq5o1KVM1KTU3QKFYp3K3m9yTcTuUoc31FZKGcyxqawgWY3PbLK4ESxE+k/rJk/h6lVqxqIKSM50dOxMi9iSukGwEeL4tYr3toTfSGTxVKhJDEA6e8qE06SZA19zTcRED+ch+IfAaCZhlyqSxU1LGD3EkkjcX2Nj7RfGn5fM8OoBFOZHcwRdR3MwBAWPzNsL/xH5Ur0gczkxKhYqqLuFAa6zuvdqIubDwLRyKB8PMKnVM65aqnMapSCNInyRBgnyTce1rRhw5S5/rZRdNT72iJ7digBPyE+LfKbehXCNy1xcISC+kOAqsxiI1W9B+kfTBvP0SGBJJnUPoQFIYH1M/nbHclOlNIOdJ2ml5/i+Yz9IpTyyJQqL81ca2YHyKamAfqx9sYRUy6U821KqWoMtTSG0mYBi6ztEHe+NdrcRdkojqHV2llpggldBJBF2INrMSJwh8xcQyuZq1abI6FO0MSFbVN9QEiRBkTNhe2PJXI1nY1OxiMYDBqPl/EK8I4m9Km2lhVoFipKQSIm4n1iYPp6YaeFIlQL02D6uoZEwe2yusgidtPufWcZNllzOQfWFNSmUKlYtHo4i0Fhff0IwSyHM2gmtRqCmy0+5kJnuiRtYzIkH3tOLB2ArkTpOXD4jfNs3+QGx/5AdfMfPvGT4lcAzgo06x0kaNLoNNMrqv2Lq1NBgfltF8IHC+HVCw6gBYmQJJJ/JT+/wCuG7gfCMxn4rMR03K95ctUYwZAkjza58iJ8886cu5pCXpnVSC6SwMMq/iDAx5v72HthC34W2uEL4YKaUvX/Uegs/USzkuSkaorVhEWimJ0x5k9mqYnTqPnexcOA8nUzQZNSZgdRidS+LEAr8ykR6n3Awn8nZupWzVNdR6S030JEKogCw23uSLk7740B8qQ0qSrbahY/wDMTeDjoTw6sm53kMvjXNIoCr2HH8/mbMj4hyflM01PqZWKlM2egVSdABAKAjWIA8W8Rtgxlc+1NpYhWd3sDKkyWg+hgzDQd/TFrg9avUcqWQIFWWAhiST9bQP+22O14Spo1i34yxb3IAEn12Aja22FUaDRkDTC5zneMsRABUeSPP8AeBj3htWV1T5N59Lb4qNk3dWg/iiAYJWBPdeDfcDx+Ytfa6arBbQR+GoQJ8WbZiT+c4Y0OJAKbu4SpZp5AgNJG5gj32M/tgpgJw7NBnUbEjVBsYO0jBvGEqJDW1W0xuJn08x74GcSqJQ70Reo5AJAuQDJm4/7xizxXPdNZED3Ow/5+2B2X4UWJLkkm99yfVvb2EfkMRyZDq0ILP0EsiCtTnb9ZQ+yvmXFR1WQIlR/E7n3Jge3kTzfxynQIyyKhJVWJ1mzajAMRJkCx9RbBTjhq0UqFWYAoQXpxuAFshFiBJ7TFt5xl55YzLsEGXqsSxXXBhr2MkWEeScczIMfX3j1gz52qlG3aNfB+aBUbppL1iSFpgSvzAaj/ZWfYm5Uxi3xDiIprUaqDMHUGN2sBBn1sO6PFsR8A5Zo8OmrWbVmmt2kgU5HyzPcT7/pFzmvH+aanEC9JnIqayVVjYaZ7YG35emC6rkFHkTJ4jJgUEjmecdWlRzK1KNAU6bL3MQXVpg2UyAR7YK8udUoSTAe6zJIuRqYEiLKAP39cCuW8rVUkVKmvUuldJmIv2wZiBvA9ffDlkODusqx+9caRTkAqN9wSuiDN42Im1qA6DRiY8TMxyPXy/aD+K55KFMFjrFgdUw31j1AJscCedeINmaNOvlwVSNIRZAO+yjzMyfTaYxJxLiTIzUc0qimWiUAaVIhRJmDufBM4EcN5VztWmwpt20jKATeRG4ECw2JwdQYgjp18vKE5CToTmRZxXdKNJqZpF11lk/EVMAEROobx7++LtHilQZkIhXpqgK6wqgCAb2uQZJMeMVM1XzOXilWR6aJAEiA9xBBgzHggm2LFQZVlQ0lNOu2wU6xYmGKnaQIt5g4Wh+37zkC76TtDvCuOBnfUbB9Glx8pWbyQQNzsPGD/B+c61NnUV5AYWY9RVBAgX7o/wB8Yz3O8GzNAVOoi1DWEEUzLAT8+mCVMgwSNwfpiu+Zp0mpANU1JIKnUvzQBqm+r5jafTDKzgc2PX6wkMnSahzRzHrqZLqKNZhmRYt3ofJMCzR80keMOlPmzLVUb7004IBJGxt7EeRuMYRS4i5zdMCoQi0y0MxJm8hiZuTcEfpi6eZKh1J9mJ0MKjsk3AtqUg6b28HbFA6UAbjDLe4Eea3wxy71Zq8SqVaaqYpvpLAme6Qd5Mg6fGGvIcYy+Xo6KRq1VQ6RJmI7Yl4tNvMYygc01iGqUVQfdqXqDvCQxsQQLxbyL+MA+Bcdrha1auzGmwIIt3FrSFPbI1THpIjALbc9pT2iiEviZw2gmapV8vSpvSqz1KaONIqAn+mApMzvFjihyhx8VSwzFRB3MQhQwQxG5/pt+WAVHj7oHpka1dhGobAHdfGqI98Mlfk5qzLmKTLTqsQ8MDpk3mwJkzO3+OGxsy/fMABa9poK83UKeXejRBDoglVAS5XUoUwJ+oEeoOMmrB8walajlyayuHcGWg+TDEhrkWiL2Aw0ZLgANUV3ranABNPV2BlF+75tEza2+GfK8DhyRETK9ukAgR/ab12HuTiaq0ZzQtzQlHkz4cHNCnXqu1DUpNWmq6TUfUZbeFiBsLybCLks58K1yWurl6ZzI1FirQagB3C2AYfv4g4c+BUB0QszBa/5n9DM4KnPhBNQ9o/FH8gfyMUC6YFI5EzjkzPitQdhNqrKVYQQQqgqR6jbDPw7g61nIa6aSCCAfItJEld7E/qDi1xzhgB6tNNJLdwAu8+dNu+w7jfwcXuFcPqU+9oki6fn67T7fvixpl3m3DWIl5HlOllOJ1WpjRSYG14BYIdI8XNwoja22GjMcMaCwBAHg/4bj8/zjFzN8KNQlwArHwfbY2sDFvP1x9w/MVA+h5iPI/g+cKDXElwabrI+XB859dP7T/jghWy2ukyAxIIkeL3xLRyyqSVETvH5+Pzx1SUgXwTuZUbCDsqmnUPRj/AxxnqClSSLi4PoVuDfyDfBM0heAJO+I/soIv5scLNUj6EOhuTpIJO523j3wRxTp0IqM17wBcxt4EwP+WLmMsacPTnfFSrw4x90/TPpEr/w/wCBH54FcW5YqVqz1FzLUxUQIVUEHStxDKwM6i5+jR74q0eTawbvzZZAZVIaFaKkEd9yGZGvN0ne4eaHczw0u4YvAGywLH1HvtuD7RviPMcKfp6KVRad/m0kmCZIHda83/SMDH5WzDLSBzjhkpqrsuoFyrEkkhpuDF/ripkuXM26amz9QNr8aiIV77tFwu0QNgILTM41JsiMGIlHMfDeu71GOcSH+QdE9n6VO4Eevm+Ktb4NIbrVRXvL9MktPr37AQAB7zOwNpylm7as+zQLSrb/AHg3DyJDgEiDaxEDFxOXcyKbL9tcszKdRBtBaYhrSClgQJS4IYg5MSobUQWSdR5gjhnwwSkhmqHqADQ5SAkEkEANcySJJmLbYC8S+C9WsxqNn/vtZYP0tgQAVjXtY/rhp/yNqoqClmmplaYRoDd8NUYzDg3Li4MiDBviSryrXalWpvnHfqaNBYEaNLBm+VhIYACLfi8GMb2a8wsxYUYqVvgmaqqlbN6l1Bm004ZokDuLk7EjzufaG1OTglMU6bhAohYX5f3v+e5xxS5XzKpVQZ5+6mEpyD93DEyDqknT2zM+swBiN+Vc3II4g42kFSQSKhcx3WkELG0AiPRWwY25E2NjiFJLeY5SWoumoVcWsySLeYJicK/MXwbXM1VqLmOiQIbShOqI0/jgEX8Xn2ww5/ljMs7smedAzTp7iANWqB3gCwC/SbXOI6HA69ahl6n2pkqBHJaCSRVKMomR8oVbbEi4IJBK4UXgQvkZxTbxaPwbqrW6lLP7KFTqUtbKB4nWBvPjzixnvhM9eevmKNU20lsvGmIn5ag8g/ScMOV5Urg1i+bL9Wiad1NjeGuxJ+YmDYaiBAgY5zPKFapTRWzbko+rUdU/6s+H31ISJmNVogYb2ajiTqKVf4C0nAJrxU1Es6qRqnxpLkCMc5L4GPSZimfIDb/dX94Ov0thxPK1c01D5xnqJXNZHZTaVKhIVh23P5ExGOKHKeZUAfbn03JgNqLE6pkubT+Hb8jGMUBFGYi4q/8AyOJSojZ4t1EVNXTuApBgd8RaNv8ADFej8Bio0jPSpPcGozI9LOI87Yd8xy1WqUKNN64NShUVhVZdRaBuQTGqSQCZsAbG+K45PzJVA+edypU6iG8Bgba9B3kEqT6zAjaFmIBnnDfhnlKWW6IQatJHWEipf8QaSVPssD2i2K+V+HLIVH2jWik2dLkE+SGF/wAsEaPK1fRUWpm3cVKT04IaAWiDBYzHcL3IaJgDHGV5Sq00ZUzARmamSUp6Z0LpMgNuTBtA7ACCCRhgAI1mDuI/Cukz06lCq1JkfU4I1q4nUV0yNMnyPzBwx5vgWsQX9NNvluZ2vBECJi2Az8l5hm1tnSWAUK2lradiAXIBO5I84nTlTMdQFs670xUpuEYHamQYnVJNolpmZIJAI1b3EKg3cL5Hg/TTTqm5O3qZ9cTnIzuf2xbx9jVCFAFCV8zldUXiGB29JxL0/fHePsaoZx08fGnjvH2DNIeiZHdaLiN8d6Md4+xppx08fdPHePsaacaMd4+x9jT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data:image/jpeg;base64,/9j/4AAQSkZJRgABAQAAAQABAAD/2wCEAAkGBxQSEhQUExQVFRUUFRgXGBcVFhUXGBwXFhgYFxwdFRcYHSggGRolHBcWITEhJSkrLy8uGh8zODMsNygtLisBCgoKDg0OGxAQGywmHyYwLCwsNDQsLC8sMiwsLCwsLCwsLCwsLC80LCwsLCwsLCwtLDQsLSwsLCwsLDQsLCwsLP/AABEIAKsA8AMBIgACEQEDEQH/xAAbAAABBQEBAAAAAAAAAAAAAAAFAAECAwYEB//EAD4QAAIBAgUCBAQCCQIGAwEAAAECAwARBAUSITFBUQYTImEycYGRQqEUI1JicrHB0fAHMxVTgpLh8UNjgxb/xAAaAQACAwEBAAAAAAAAAAAAAAAAAgEDBAUG/8QAMBEAAgIBAgMFCAIDAQAAAAAAAAECEQMhMQQSQSJhobHwEzJRcYGRwdEF4SNy8RT/2gAMAwEAAhEDEQA/ALmam1GrosSttMi3XexWwdb9j1HsfyrvwWRebcrKpW/IBLfVehrXPNHGrnojkqDlsCdVLXRHM8pMbqkeuQ2ufTxfjj/OKaLIZ2/CF/iIpf8A04uVSclTJ9nK6oH6qbXTSqUJVhZhyDUL1eneolFmv3pa6rvTXoAs10tVV3pXoAs10tZ71XemvQSW6velrqq9LVQBZqpa6rvSvQBZrpa6r1Ur0AW66Wqqr0r0EFus0tdVXpXoAu10tVVXp70AWa6fXVV6WqgC3VT66q1Ur0AW6qdWqq9OpoAgxqeGxLRsGRip7j+veqGNNeoeujJNhl+bfpCmPV5UvKkbgkdgfzXtXXHIJgYpRolWxIUkccPEeo/lwawge242I68WNarLseuKVUc6J03Rxa9+6/bdetcfi+CUO3BaeXf8vI2YsvNpLcJxS2bRMFLHZXsNLjt+6/7v2rPZ3kZiu6XKdR1X+4o/DMJdUM6gSAXK/hYftxnt+YNOs7QkLKdUZ2WU9L7aZf6N162POPDnnhlcfquj+Xr9Fk4Ka1MJemvWozvw5e7wix6p3/h7H2rKHY79K72DiIZo3ExTxuLpk70r1XelerhSy9NqqF6V6AJ3pXqu9LVQBZeleq9VK9AFl6V6r1V2YDLpJj6FJH7R2X70spKKuTpEpXsc96e9HpvCcgW6urN1FiPsd70FxeDkiNpEZfc8fQ1Xj4jFk0jImWOUd0V3pXqu9K9XCll6e9VXp70AWXp71XekDQQWXp71XelegCy9SU1VenU0BRBjUb0zGo3oGJ3pK9jcGxG4I6GoE016ANhluYLi1Ech0TJujrYG/wC0vv3XqKKYTFliYZwok0n+CReCyX6d16XrztXIIIuCDcEcg9x2rX5XmSYxBFKdMq7o67G4/Eh6MOo61x+M4NR7cNvLvXd3GrFlvR7hIk4bu0HfctF8/wBqP819xxDOMkTEDUpCva4Ybhh01dx71bgcawfyZ7CW11YCyyKOqdj3XpeovGcP6kBaE7tGNyndox1HdfqO1c+MpwlcXUvP14/MuaTWphcZhniYq40kfn7juKpvXo2MwcWJjF7MpF1dT36qawmcZW+HazbqfhYcH+x9q7XC8bHN2XpIy5MTjqtjjvRDDZNO/ETD3b0j86Fk1r/DXiPVaKY78K5PP7re/Y1dxM8kIc2NWLjjFumc0fhKUgkugPQbnf3PSgOIiZGKuCrDkGvUaHZzlCYhbNsw+FxyP7j2rl4P5OXN/k28i+WBV2Tzq9K9XZhgXgfQ4seh6Edwa5r12oyUla2MtUF8D5CkM0gJtuskTlQf+l961eCzXWB5flOOBbzIx9iDWCwuIMbBgbEHmwPz2O3FbDBmRjGQJQGIIZsPBa3PxK221Y+LxpxuXj/wvxSNGKTLfY7g9D/anpV501gfHeG4ZNwDGe6cfbis/jfDEybraQe2x/7TW4pVrxcdmx6Xa7yqWKMuh5bIhU2YEEcggg/Y0169NxOFSQWdQw9xf7GgGN8Io28TlD2b1L/cfnXTxfyeOWk1XiiiXDtbGRvT3rtx2STxbshI/aT1D8txQ0GuhCcZq4uylxa3Lb096qBp70xBYGqSmqQamrb0AVsdzTXqLnemvUEkr016iWpr0ATJpK5BBBIINwRzcdveq70r1IG4yrMkxqeVNtKu4INiSOGQ9GHWieAxjq/kzf7liUcbCRRa5A6MLi4971nvBWV6iZ24U2QW5PU/Tj70cwB86d5vwRXhj9zf9Y33AUfwmvPcVHHHJKMdl4Pu/P8ARtxttJsky+RMgT/bnYgp0V9JbUnYGxuO9jXXmWFSWNlk+G179Rbe4+VcuN9WJw6j8IkkP0ARb/Vj9qbxJC7Yd/LYggXNja6j4gfpVEFzThrT+P1Yz2Zhc2y9oH0E3BGpWGwZT1FcJNM0pNrkmwsLkmw7DsKvy/BtM4jS2o3tc243+9elXZj2nsYt3obvwpmqzRhLnzI1AIJuSB+Id6Nq1xcbg9q8zyjCoZvLmd4XuApAsQ9+GvuPa1a3w/FiYWMMi64l+GS429u5Ht0ri8ZwsFJyi++n+H+DVjm2tQvmGBSZNDi46dwe4PQ159nWTPhjv6kJ2ccfI9jXoEuYRKWVnVSoBIY22PUX5+l6mCkqbjUjbWZSLj5GqOG4nJg/19bDTxqfzPLIY2c2RSx7KCT+VabIYnwep5cPIdQtqSx0jsye+2/tWww+HVBpRQo7KLfyp5Y5CD5ZRWW2rXwt+4JFq0z455uwodl77/gSOGtbA2X+KIJB6iYjx6x6fo42oti8UsaF2PpFuNyb8BQOSelqE5ll8Pk655RMCxC2cfELltFrKLDk0Lw+YT4OBmHnLHKB5RlXVpB2FzawJvcD5Uj4XHN9lOProWLmumbCGSPWFd1S+/qNifYe9US4yfzJIcCY5SAdTutliJ4BdTaQ8+nb3NDJs3jnsgw5lCrdjGC5A4BYc7713ZTl0hj8zBymND+Aj036nSdwabFi9lvH67j3rRU+fnDReQ8LnEW5mZSpJ5kkkGyrfeimK8uNIyZQzSEKoT1a2POi3Qd+lDcDipcF5gfDPKzksZA3qdv377AfLYCufLP0Py3xEsyxz8t5HoKdkiS3qPA4Oo1Y4Y8q1RO4dnwrJ8Q9uetCcfk0MvxoL9x6W/Kr4sLigUxUxWTQp0xTMImjVupKgqZSLA3G3A61DMPEWtlGgrcXEdg0zfQfCo7mwrNPh/ZdqEq8xZJdTJ5z4aMQDI+rU6oFYWa7Gw3Gx/8AFBsXg5IjaRGX5jY/I8V6Bh8K7uJZrArfy4wbhLjdmb8TkdeB0qEmPM11gVZBwZH/ANofL/mH2G3vV2L+QyR0lr8Xt4lEsMXtoed3qSnetrL4SiK/Ewe5JYWAv/BwB7fzoe3gbE7sml1G430k/IH+9dDDxmLK6T1KXhkjKMf50xNRY71EmtQhPVTXqN6a9AEr016iTSvQBvfBOZB4jDf1pfTc8qbnb2B2+1d/hRh+ixr+JBocdQ4PqB9771lPBOPjilcSWXWoCuxsBY8dt9tz2rT5gpWRpY7RMEJcu36qRVA+Ijh99iOnN64fFYP8sopVdP6+ma8buKC8OSSGYzIVtJGEYMTddBYqV9jqNx7Csvi/CeJEmmbEXEhJfSWFwOoU8829r105hg5FjScyFI5BrItdlHJFwbEgXoxmTwNFGXjU6F2Ja53F7qzC7DbpzVuNOMH7N60rHcVJGYwnhS2IYMl4SraCWuQdragPrV+E8M4eABsRKGbkXbQNuyg3Jo7FlcTLq8u6jr6tI+t7WrhOYQRf7MYc77xqALjn19fpes0uKyy2b8vHUXkijsOJ1NqjhLNxrceX+bDUR9KmmElc2eS3XTENO3W7tcke4tXCXxUvVYh2UX69WPP0AvT46dMWqxsfLnjbUwQpuUFvRrte5sNNx0pMWJTdWvN+On2HVMhL+iMoCsnmu+lC5YNrG3x31C2+9xXXig8axtHLI8o4inj0iQr8QGlfU3sD70KyhsGII5EwsmImiuXZ1+BmPqMzKLAg36EixotiIZdbkS4VoJEDvGGI0sOHgYn0t73F7Dit6wwS2/I9IEJLNiZlEMZjKkt5LyslntvJG/TsUNwb7gURlxfmoRinVGhYl0dNOJ8oC1kYGzazt6b7X3udh+MlhnVdMsuJmAURzRqVKnp5hsBqO1wLnb6Vz5xFM7wJjfNGnV6wqm0Ytq0MPiZvTsbEAE2qy6IcqJ4GEYyTUzRwxwraBJANFlPwngBRa5P4j7Lvo2z2SeNoZUaC8bFp9JMJQbXiYje/Y/nQTMsAytHNh38yBDaHTpYDVb0MQLj2BFqrxN8br/SMW0Tg6Gw5TSyruBoubFjySRb7URfQI+JYuWRxsnkuY3Y6SUYagemoqLOTcemwbnaqZZ8Th2LPqbfeVDe5/etwfY0byvw6j4byRKEVb65kKea+53c20hbd9XsRXLjMOiK+LixJSOJSnwmRZRay3ll2Y3G7DYd6jlrYmq2L8v8AGJOz6XHvsa5c6zfBtIqugS63DWva/uOK6osngmiWSYRxORv5MqyK229m6b12T5BBJhzFA+gtyzr5ht39XFhfcbUrjz+8vHyYsraAUMZxB0RTO0EZ3ctq9Vvhi/qx+lEmMOFXYbubALdpJG7d2P8AL2oVmPh2KBGlikeAxqSShJBC9x3P9a5sB+mxEzyQDEllW5U/rI1tfSABsO/p3IrK8aze7L6PR/fYS2t0Ghgnm3xGydIVO3/6sPjPtx86IXAFgBZdrDge3tWAzHxXPKdK/qhxpS+r5Ene/wArV25Zl7wtpHqxUi3IJJWJD+KW3JPQdfvUZODcY3kkk+iXrxF9pb0NvgJ1LEkA26GtJhpw4uNq84waNh7j1MGOpnO5YnqbcV3554xWCMRReqS3qPYn+Xz/APdaeGjHlShqWKSUbZ5k3JqF6Tc1EmuqYR70r1HVTXoAlemJqOqmvQBM1qPCucFm8iU6kYWTXvZh0BPQ9qyl6YtVWXGskXFjRdOz0rN8QrYN4n5jkDKeoB4t92FcPh2ZZZjBMttVyWFgFXfRov7XFvap+FMYMVGRJZpI7XJ5Kngnueh+lSz/AAZiZMQmwT0v/ATyf4T+RNcnm5ZrFNbel4Gi9Ew5PjYcL58TTF0lgURhtzqVXR7kADe8f51DI9LwIwiMbAHXqVgGsdIZCdm2te3tWZaCGVHGIJM8cg0WJsyMOB05F7/KjeW41cVYysEnw8QCBGBEiybWdRc3Bj42IvVmSMcipfDQt0YZY1jMdjorJKn6t3fXq0kOuna4sNzf+ZqzOse7Np1EAWYAbcDe5G5B49q0GSSHFOUfDxQADUh1a2I2BU9z1J+W1YcOJ7p6ie8CIsdiZJwIAkWIZSJirgJJxpYr+FwPra/aqXyiOARtJeVkk0SJKpWKPWCbtpNwOzWKmjHizK44SskUn60sNcakamPAZbfC69+o2NVQ5ys6KJA/n20xPGhJe/KunQ8alO3UWrpRlspbjp60x5c8wqIFEg2UvfQVVwCQYmZb/QqTe29+qwmaLqZZIhBG2l0jbU7On4jZQRI17AWOodzxUsNk83qHlxwx7M8KyGaVCwIBXa6fIE8bAmuFMQkTBo2eXFgg6vMMq6WvYSu1kjuCbHYHfa4p1d0OOcYYcQkuCiJSUfCwD332JVd4uoBO/wBqebPFlkY43DRsxIEQUkFQSALva5N+T07VzwYicuXkECpK1tV/1IkAsS2gemY7WZjp2O1RzEGTWVilkKWDsdTrqG2hmAIMvHrSw33FRtsK7QKxurCyrD5iSxFla6kkaVJOltXxC9vnWjbOJcVLHGrKF1C4IXRoXdhpOxJUEUPwmAMpaFwIT1SQa5T7rf0ge4v9KLLgYcLGzgXYLp1MdTeqw2J427VV7dcyj1FU2zXwRIIyiRxaALW2UBempbbULwmGWJZBHq8vVdUFzf032Xk78D5UMyTMPMNr3AU7bfkOm9dmZZl5EJl9JIuwDE2JvYDbfpWgsBfiScSYXWDdGaMk/u611X7WF71f+ltEdTwI6+aQDGr+afTv6gRYgsgHNydhteqsmzxMSxOIhRY2uCqqd2JuSwPI3H1rZYjGRpCWUqECkg9AB1rLhxOGt6a/j9Cpa2Y/OcSitqEQeYvohDEMxYbElv2R1PS1dWV5eIlNzqdzqkc8s39hwB0FZzLcQS/ngoTYRxwsGuqNwdSg6He17EcWo1g/EMDtoLCOTjRIQDf2PBrJnjkeyff+vkvtYifU5fFmZth4xoU6nv67bKB1vxftXnwa5uTc3vc73+Zr19gCLHcHodxWTTwrHPj2iU+VGsayNp33JtZb8Vr/AI7PBJwrXe/iVZcbb0MK53pr0mPPzqF67BQSJpr1EmlUBQ96a9NqpXoJHvSJqNNegAjk2athpfMQKxsQQ17EHnjrXqGX4yPFQhlsVYWZSQbEjdW968dDdK9H8AZY8UbvICplK2U7HSoO5HS9/wAq5v8AI44cnPtLoXYm7roV5Vrw2IC2BMFl1ML3gfZXA/EVtbnp71dHmaYLEFgEZlkdWaMALJDINQLML+pHUc9GqXibEFZI3RCzxAk2B9UR+NT9gR7iqk8xIiyKjI5BXSNtBHJt96yRztRUq/71/Y6ly6HXKY8Soe6o0hLqARcX367n7WriTIMQpTRKikX0i+3Umz9L2vV0UcjiHXhnOjUyyoFW0R5IS12bTa9yeK7/AAZmkTzNEzu7qGVHJ/VOl7KQm2olbXvfe9XQxLm5ouvWo6irtAqVThPROCs5+CdFLo6yEXEt9lA51dLV2Yvws0qLPhHU/i0xkAs1+dVwAw71TmuWx4bDyq+L8ydrMqJqKAobhLFiRHwNNx73qXhHxWZZWtCkCrHGAqAgE+q977bW/OruS5W2M43ud2e5DO0cc+IbU6bSCJTpMI3IlVSGlJIFtwF570FbGS4tiMJFqZVIaVQfKePny5F0gSHn1W2PFtwdX/xk4l5VLvHHG4jCQi8krEXtrPwj5W671LHYe6JCWbDptaDDHVO62t62X4F4uR/3U7QwJiyULC+KxOL8wabFkVgNI/A17sLHbi9+e1ZbFzrKjqjx4aIFSkbB42deNluVL6u99jxR5osU0phy6IYVFQJMCrFgW/a1+hnABIKk31bk7U2f46WJ/wBFw2CGIKgLJKbPcEcEqLREgHn6d6V3en1I6kpTIqaGaJcMSSkhPmkE2N0ewKODqHU8bbXrcYQoqaHTULc6dYYdyQD71gPDuWvh3SPETojTMLYZPXcA6rNqJ2AGzc+9b54NIJV3XYmwsRe19tQNt2qUluFGWXBRwYmdowVQxqQh6Fix2HS+kG1U55E0ixquj0kE672uBYbLzya5sZjPVLuTql03JubLt/RqG5rnjRBWU2JfYkXG3O1LlvlpdSJbUXJibOylwxXbZdIHW1rmj2bskkS4YvpLLtwblbE7HYi/Sh/hrL0xzNiZnTWwAWKO66VU31P1Zjz2Aq7OPCcwcyCYleRYetDwD7gb/O9RNOGOkRJVGgRgpcbC7gNcqATqkBDLuBpDfENrW5FEcVmjTRN52HUH1EvJupLcbEEqB17ULR7zK80bSBCEniUm1rHS6gcr1txv7UTEbSamwkrQLGRaPEHTa+wCud1BPQ3qptzik6vr/Qt2kEcv8TRrDJDiiqND6dSlSOLgg3sdrfOh+Fy1p8a8bSFfMw0ciug0m17i6knv3rgxqrG1sbhImDXAlVVUNbY+r4GPzF668oLYjHyhCV04XQD107Bdrm3NaYxjbda0M2rR5055qN6ZzvTXrcYhyaQNRJpjQBK9Neok096AFeleo016CT17w2uHfDo8KALa24GoMOQx73ovXieWZjJh5BJGQGHcXBuLbjrWpi/1DlC2aGNm6sWYA/8ASOPvXGz/AMdNyuDv5miORVqehaRQLQ2DJspfDEk2AJeEnc2H4o/zHyoNhP8AURCB5sDA9TEwK/RX3H3NH8v8UYSbZZlVv2ZP1Z+7bfnWZ8Nmx3cbQ3NF7McYFXInimYEj0urXABv8PTrVeOyjRHqW4MYvqAB5HJt0Pfinx+RfE2Hbyi/xLzE9+th8J/eX86z6YyXDuqSqUIuF1HaxsD5Ug6W6e+4NNjXM/een3XruIfeP4W8P/pIkkeN5FRbKyyL6pBubg7X42G1NiplxDk4YeS0HwxyahLMG5NuwsfcdbUd8K52mHSZVUxoull12vuLNxa9rDewqGXZU2ZM8wkeIXYCRQLlWFiljyD1rYtEnux0APD2aFZfWCpafzAD20EUfn8RtBBEItKvJGrvJa7sSDyT1+dc+deGDGyRXuT8BUXbtfSN+tY/Nx+E4iK8a6dNpNV12tYqLH50+Obkna1RKbZfiM+xpaRYpnEcukMwbde5BO6kjtW4y7P8JhI0jiiKB9TNY3uVXdmY/ExsKD+DPD+HxTSqHn8uJFDEgISzFrhiR+G351kcfCC36tyyXYLc+vTxwNuLb8b1PM1uRzVuaXw7i2x2YfpOlVKhlQDsBYaj1O/Nb/N80KRsShHvdbc35vxYDpXnHgkiGY3Nja2noOv1NGfHeZnyxGp9TbD6D/zUxelkxdqzJYvMjZSN7lmJ6Atxc/U0SyPw7LjbKb7Dk8KD1PufztXD4YyGXEYhYywA3PcWAFyflbb517dl2Ajw8YRNgOSeSe7GqneR9xHvHnOb+DcRhB5mGYyqgvt6ZBYdAPi+lSkTFrigcTt5kShfWCSByCo6gntR3xpn0iQu0NxosbryBfdj7CsHjMfNi5lb/wCU+mO/IUWu7DoBa+2xuKbL7rS3YTdI0eUDzMVO6i4VUhFt7sCWa3yuB9arzSQxNMrQmRMREImubKu5uWXqRfaurK8jkJiiw8jRrGQZJBzvz/1E3o94rzHCK6Yee+qQHdSAyjYAk9z/AErNjxuT54vuXy2EhF1ZLI8oRoI1M7SsECksQ23QFeluPpXmuHzz9Cx80kSKy62TSCVWwNtgOOPetFHG+HDskl40BN22YLba9utq85ViTc9Tv33NbeG5Jtyj8mJlltRUTufnTdaUnJ/zvUCa3FI96VR1Ur1ADg016RNMTQAiaRqNPqoJHNMTTE0xNAEqXNRY80h70AEcrzmfD/7UjKP2b3T/ALTtW0yrxnDiV8vFqkZPU7xH5g7p+Y9xXnQpWqnLghk95a/HqMpNHqmM8Pso/UsGX/lSm4t/9bjdfrcVPw/nxwrCJ1dLm+mTkk86SNnHy3ri8LeI8JHho43m0MieoSX56hWGxHYU3/8AX4KceXMGAO13S6fO4NwD3tXMhDNGT7LddfW/n3lui1TDnhaDzllxMjlca7PZ2OyKCwRAvRLWJHX7WymG8SSTmQvHGTMfUFVbra4PIva3XrRn/grAa8LOGRgdmbzEIPRZF3H1vQ5YHg/3Y3UAW1hfMWw4AZBcD5imnmtVHf4dfsS5utjTYYrhMqdk2aQG3zf0j8qw2U5Yxj1oN72AvYFT0bm444ozLiI5opkUs4CRiJFkv+su2s25tbTsaK5Vh1SIepQeoJ9QPuLUmaTiko9EEtVoZbyCxDC6uPiBsbX6NbpsbGp4XKfMkafEyhYoV1aQTvf3o7nGTX9caoHIO7Xsyt3tyKy08GsMpupFgyE6QLcBu4PRutRiy6d3VeuhEZNaMNf6eZsP0hpHBigdSuH1i2tmb1XbgkAKPrW+8RZiFRd7ck/T/D9qwgzeNMCYWUFlQKqkX9R2uPvQrPc3aUInqCqApH42YWOnT23NbFJJaFraSK82zppm9N9F7BR+Nhbp1WxO9a3wz4YYQiVGRpJLBrG4Reij2HahvhPw5IQ0piSWy6Ahe2m/RdjwOSfpWtyTLxlcb6l1Rk63lUm67cMrG+kcAgnnfvSOCmtfX9eYijzasI4vER4GEKPU7fCPxO3Un2rGy4k4YTTzKkplA3bdg3RUU3Bv0HtRKLxck6iX9HAniawEm2lD8RJO6+n87Vkc5z0uRiXtyww0drAtw0rD9kbBe9Q4tySjsunr1WoTdbA3PMWY1aI2M01nnI/Db4Il7BevvQG+4qLOSSTckm5J3Nzzf6135BhvMxEakXGoE/JfV/St8UsUDM9WDpDufnURSfn69KiDVgDk019+aamvagCRqLtSNMfnQA96RPSo3tTmgBClem/ztSU3+9ACpX2qNu1JqgCRb/PnTGmLdaRoAc2HFS4qF6QJ72oA78szWXDNqgcoTzbg/wAS8Gt1knj6OSy4lRE3HmLcxn5jlPzHyrzel156VTlwQyrtL9jKTR65mEmXsR5suFuRcESJe38SHb6moz+HLgGKdwCLjUVlUjppPNvrXkoHT+tEsvz7EQDTFM6qOFBBUfQg1mfBNKoSf11Q3Onuj0A5fiUtdFlUf8tyhta3wvcfnQPNcXoeMtDKhVgLulh5Z+JS17N7b7WpZX/qDKpAxMauvGqMaJB72vpYfQfOtfgc+wuI2SaO5/BIQjf9r7H6VmljyYpc0oX8r9eBNJ7My2KL+U8qQl41W5MrowsOoVCSee4ozlOQqoEjHzJGUHVsFAO9owOB7134rw5CSbKYmPJjJQm/ccN9RXNhMtxGGUJE6TRrwst0cDsrrt9xVLnFw5YOn5r56/iw5X1IYOSTCTeYq6lOxBJG3X2v86Mt4pjxSGM4dmfzB5SE7OVNxqI44uQfahpzpF2xEckB7ut0+ki3H3qOd4yOPDtLHodj6Y9JBu7bCxH3+lWY82RVBx7vXQsUmkDvEeY+fJKJGtDFviGXa54WFD371hczxzTuXYAbWVR8KqOFUdgK7vERaJlw1iFi3b9+RgCznv2FBb3rp8PjSXN8fV/X9LoUSZIVpf8AT+PVixfpGx/kKzN/t/4r0H/TbLSqvMw+KyJ8gSWP3sPoajjJqOGX2+4QVyPPJBufmaiN6t07mnMY7VpFKWH8qa/9q6ViG+1QeMUAUA04Nqv8sXFVvGKgCsn/AD+9RvXQYxvUCgvQBULkE1EHtXQYxttTNGB+dBJQOac/0qwoL10Rwjt+ZoA470xb2/rVpQX/AM9qlLGL/wDugCkc06nj2+tWaBc1ZJGLf57UAc3H50/51Yqi4q0xDt1oA5fv/PmnB7fbpVwQWpMgoAqBot4dycYqVlZmVEQu5UamtcABR3JIoekYvxXbhMU8Dlom0kjSeCCD0INwah7Eqr1PRspwH6Euo4iV4tQXymWNgbrquhDentcc9qNPmUF7B2JHZbgDm5O38q8pj8WYy5PnuSV6hT8N7bEc7mrB4oxQ28082+FOLfw1lycNHI7ki9SR6d/xXDsD6mI947gggnYfQ89jXBicgwjz6AHhlRgRIg0gtuSVuLG1jyOh4rAL4rxYFxMbj91OvP4a1vgjO55k1SPqbzguoql7Movc23v3NIuFhj1j5sm09KLnXDzBVxLmUafxRBJlO34ka219xa9Ccz8IYdCNM8i6gCDJGGUaidiRY6rA7fzr0nHABrgLc9dKk9OpFUu1zuFPTdVOwtbpWdcVDG6Sf4+xLgnuebYbwnAZQDiv1QuSDGQ50gEi4ut9xxWwxWLjEJjwzaH0lUVkYAem4O3AsDb5UK8a5jJCUMRC35sq2O/Yi1DfFudzo0Wl9PmRansqC5ICk3tttttV6UeIUZMRcqu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4000" t="50000" r="42000" b="10000"/>
          <a:stretch>
            <a:fillRect/>
          </a:stretch>
        </p:blipFill>
        <p:spPr bwMode="auto">
          <a:xfrm>
            <a:off x="381000" y="5207000"/>
            <a:ext cx="2971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 l="4500" t="40667" r="51500" b="18000"/>
          <a:stretch>
            <a:fillRect/>
          </a:stretch>
        </p:blipFill>
        <p:spPr bwMode="auto">
          <a:xfrm>
            <a:off x="3505200" y="5247409"/>
            <a:ext cx="2286000" cy="161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257800"/>
            <a:ext cx="2590800" cy="156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4953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Variable FSI across the city pockets</a:t>
            </a:r>
          </a:p>
          <a:p>
            <a:pPr marL="342900" indent="-342900">
              <a:lnSpc>
                <a:spcPct val="150000"/>
              </a:lnSpc>
            </a:pPr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Based on City vision, assignment of specific land uses/promoting/ restricting certain activities.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 l="41628" t="16863" r="21500" b="16000"/>
          <a:stretch>
            <a:fillRect/>
          </a:stretch>
        </p:blipFill>
        <p:spPr bwMode="auto">
          <a:xfrm>
            <a:off x="4800600" y="381000"/>
            <a:ext cx="4343400" cy="593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Table of Contents</a:t>
            </a:r>
          </a:p>
          <a:p>
            <a:pPr marL="971550" lvl="1" indent="-571500">
              <a:lnSpc>
                <a:spcPct val="150000"/>
              </a:lnSpc>
              <a:buAutoNum type="roman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pPr marL="971550" lvl="1" indent="-571500">
              <a:lnSpc>
                <a:spcPct val="150000"/>
              </a:lnSpc>
              <a:buAutoNum type="roman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Computation of FSI</a:t>
            </a:r>
          </a:p>
          <a:p>
            <a:pPr marL="971550" lvl="1" indent="-571500">
              <a:lnSpc>
                <a:spcPct val="150000"/>
              </a:lnSpc>
              <a:buAutoNum type="roman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Incentive FSI</a:t>
            </a:r>
          </a:p>
          <a:p>
            <a:pPr marL="971550" lvl="1" indent="-571500">
              <a:lnSpc>
                <a:spcPct val="150000"/>
              </a:lnSpc>
              <a:buAutoNum type="roman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Versatile tool</a:t>
            </a:r>
          </a:p>
          <a:p>
            <a:pPr marL="971550" lvl="1" indent="-571500">
              <a:lnSpc>
                <a:spcPct val="150000"/>
              </a:lnSpc>
              <a:buAutoNum type="roman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Constraints</a:t>
            </a:r>
          </a:p>
          <a:p>
            <a:pPr marL="971550" lvl="1" indent="-571500">
              <a:lnSpc>
                <a:spcPct val="150000"/>
              </a:lnSpc>
              <a:buAutoNum type="roman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marL="971550" lvl="1" indent="-571500">
              <a:lnSpc>
                <a:spcPct val="150000"/>
              </a:lnSpc>
              <a:buAutoNum type="roman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Green Initiatives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http://www.bjpgujarat.org/uploads/progress_img/large/1352100150_Gift%20City%204.png"/>
          <p:cNvPicPr>
            <a:picLocks noChangeAspect="1" noChangeArrowheads="1"/>
          </p:cNvPicPr>
          <p:nvPr/>
        </p:nvPicPr>
        <p:blipFill>
          <a:blip r:embed="rId2" cstate="print"/>
          <a:srcRect t="20230" b="6207"/>
          <a:stretch>
            <a:fillRect/>
          </a:stretch>
        </p:blipFill>
        <p:spPr bwMode="auto">
          <a:xfrm>
            <a:off x="6019800" y="5230906"/>
            <a:ext cx="2971800" cy="1398494"/>
          </a:xfrm>
          <a:prstGeom prst="rect">
            <a:avLst/>
          </a:prstGeom>
          <a:noFill/>
        </p:spPr>
      </p:pic>
      <p:pic>
        <p:nvPicPr>
          <p:cNvPr id="4" name="Picture 6" descr="http://www.uaeinteract.com/news/article_pics/uae-51206.jpg"/>
          <p:cNvPicPr>
            <a:picLocks noChangeAspect="1" noChangeArrowheads="1"/>
          </p:cNvPicPr>
          <p:nvPr/>
        </p:nvPicPr>
        <p:blipFill>
          <a:blip r:embed="rId3" cstate="print"/>
          <a:srcRect l="2667" t="6015" b="27820"/>
          <a:stretch>
            <a:fillRect/>
          </a:stretch>
        </p:blipFill>
        <p:spPr bwMode="auto">
          <a:xfrm>
            <a:off x="2909455" y="5257800"/>
            <a:ext cx="3034145" cy="137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3048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Global FSI 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FSI reckoned on large land holding with variations across sub sets (Special Townships)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8288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High FSI zones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Certain areas are earmarked with high FSI …..3 to 5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Leads to intensification of  land utilization for precious and scarce  urban land.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Prescribed at vantage locations. </a:t>
            </a:r>
          </a:p>
        </p:txBody>
      </p:sp>
      <p:pic>
        <p:nvPicPr>
          <p:cNvPr id="8" name="Picture 2" descr="H:\Presentation Images\18.jpg"/>
          <p:cNvPicPr>
            <a:picLocks noChangeAspect="1" noChangeArrowheads="1"/>
          </p:cNvPicPr>
          <p:nvPr/>
        </p:nvPicPr>
        <p:blipFill>
          <a:blip r:embed="rId4" cstate="print"/>
          <a:srcRect b="35135"/>
          <a:stretch>
            <a:fillRect/>
          </a:stretch>
        </p:blipFill>
        <p:spPr bwMode="auto">
          <a:xfrm>
            <a:off x="0" y="5257800"/>
            <a:ext cx="28194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FSI for dilapidated/unsafe buildings 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Residents  in smaller tenements apparently unable to afford repair, leading to dilapidation.</a:t>
            </a:r>
          </a:p>
          <a:p>
            <a:pPr marL="0"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Faced natural calamity, fire hazard.</a:t>
            </a:r>
          </a:p>
          <a:p>
            <a:pPr marL="342900" lvl="1" indent="-3429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MCGM provision </a:t>
            </a:r>
          </a:p>
          <a:p>
            <a:pPr marL="342900" indent="-342900">
              <a:spcAft>
                <a:spcPts val="12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For the Redevelopment or Reconstruction of Old Cessed Buildings, the Government of Maharashtra has already approved a Floor Space Index (FSI) of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MHADA provision: </a:t>
            </a:r>
          </a:p>
          <a:p>
            <a:pPr marL="342900" indent="-342900"/>
            <a:r>
              <a:rPr lang="en-US" sz="1600" dirty="0" smtClean="0">
                <a:latin typeface="Arial" pitchFamily="34" charset="0"/>
                <a:cs typeface="Arial" pitchFamily="34" charset="0"/>
              </a:rPr>
              <a:t>	The generated BUA  with FSI 3 is shared by three interests, namely the existing tenement holders, MHADA and the CHS/developer</a:t>
            </a:r>
          </a:p>
          <a:p>
            <a:pPr marL="342900" indent="-342900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CIDCO is contemplating 3 FSI for redevelopment of  CIDCO constructed dilapidated  buildings in Navi Mumbai through private participation.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3500" t="36667" r="3000" b="14000"/>
          <a:stretch>
            <a:fillRect/>
          </a:stretch>
        </p:blipFill>
        <p:spPr bwMode="auto">
          <a:xfrm>
            <a:off x="2057400" y="5257800"/>
            <a:ext cx="13798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500" t="30000" r="23000" b="29333"/>
          <a:stretch>
            <a:fillRect/>
          </a:stretch>
        </p:blipFill>
        <p:spPr bwMode="auto">
          <a:xfrm>
            <a:off x="3505200" y="5257800"/>
            <a:ext cx="3505200" cy="149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7010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Urban Renewal / Redevelopment.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Land use lost relevance with time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Run down condition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Declining manufacturing activity.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382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FSI for cluster development to regularize unauthorized constructions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To cope up with urban sprawl.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Cluster carved out of Neighborhoods.</a:t>
            </a:r>
          </a:p>
          <a:p>
            <a:pPr marL="117475" indent="-11747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Comprehensive and integrated development to be proposed with FSI 2.5  for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organised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development.</a:t>
            </a:r>
          </a:p>
          <a:p>
            <a:pPr>
              <a:lnSpc>
                <a:spcPct val="150000"/>
              </a:lnSpc>
            </a:pPr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http://img847.imageshack.us/img847/7378/706942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219859"/>
            <a:ext cx="1600200" cy="1638141"/>
          </a:xfrm>
          <a:prstGeom prst="rect">
            <a:avLst/>
          </a:prstGeom>
          <a:noFill/>
        </p:spPr>
      </p:pic>
      <p:pic>
        <p:nvPicPr>
          <p:cNvPr id="4" name="Picture 6" descr="http://www.sbut.in/bhendi-bazar/data/images/bird_eye_view_front_s(3'x4'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81600"/>
            <a:ext cx="2095500" cy="1676400"/>
          </a:xfrm>
          <a:prstGeom prst="rect">
            <a:avLst/>
          </a:prstGeom>
          <a:noFill/>
        </p:spPr>
      </p:pic>
      <p:pic>
        <p:nvPicPr>
          <p:cNvPr id="6" name="Picture 5" descr="cluster detail plan"/>
          <p:cNvPicPr>
            <a:picLocks noChangeAspect="1" noChangeArrowheads="1"/>
          </p:cNvPicPr>
          <p:nvPr/>
        </p:nvPicPr>
        <p:blipFill>
          <a:blip r:embed="rId4" cstate="print"/>
          <a:srcRect l="4169" t="1666" r="2042"/>
          <a:stretch>
            <a:fillRect/>
          </a:stretch>
        </p:blipFill>
        <p:spPr bwMode="auto">
          <a:xfrm rot="16200000">
            <a:off x="4516630" y="5003330"/>
            <a:ext cx="1605240" cy="210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roposed landuse plan"/>
          <p:cNvPicPr>
            <a:picLocks noChangeAspect="1" noChangeArrowheads="1"/>
          </p:cNvPicPr>
          <p:nvPr/>
        </p:nvPicPr>
        <p:blipFill>
          <a:blip r:embed="rId5" cstate="print"/>
          <a:srcRect l="6209" t="3300" r="8337" b="3334"/>
          <a:stretch>
            <a:fillRect/>
          </a:stretch>
        </p:blipFill>
        <p:spPr bwMode="auto">
          <a:xfrm rot="16200000">
            <a:off x="7153869" y="4944068"/>
            <a:ext cx="16180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FSI for rental housing (MMR)</a:t>
            </a:r>
          </a:p>
          <a:p>
            <a:pPr marL="342900" indent="-342900"/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90513" indent="-2905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Based on the Maharashtra State Housing Policy of 2007, Government of Maharashtra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initiated the Rental Housing Scheme (RHS) with the participation of private sector. </a:t>
            </a:r>
          </a:p>
          <a:p>
            <a:pPr marL="290513" indent="-2905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Act as a Slum prevention measure.</a:t>
            </a:r>
          </a:p>
          <a:p>
            <a:pPr marL="290513" indent="-2905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Make affordable housing stock available to Economically weaker section and Lower income group </a:t>
            </a:r>
          </a:p>
          <a:p>
            <a:pPr marL="290513" indent="-2905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3 to 4 FSI</a:t>
            </a: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0513" indent="-2905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Targeted at new migrants</a:t>
            </a:r>
          </a:p>
          <a:p>
            <a:pPr marL="290513" indent="-290513">
              <a:lnSpc>
                <a:spcPct val="150000"/>
              </a:lnSpc>
              <a:buFont typeface="Arial" pitchFamily="34" charset="0"/>
              <a:buChar char="•"/>
            </a:pPr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701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DR /TDR FSI  (MCGM)</a:t>
            </a:r>
          </a:p>
          <a:p>
            <a:pPr marL="342900" indent="-342900">
              <a:lnSpc>
                <a:spcPct val="150000"/>
              </a:lnSpc>
            </a:pPr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90513" indent="-2905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Development rights –</a:t>
            </a:r>
          </a:p>
          <a:p>
            <a:pPr marL="290513" indent="-290513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 Potential to be used on remaining plot on surrender of public purpose reservation land.</a:t>
            </a:r>
          </a:p>
          <a:p>
            <a:pPr marL="290513" indent="-2905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Transfer of Development Rights (TDR) – </a:t>
            </a:r>
          </a:p>
          <a:p>
            <a:pPr marL="290513" indent="-290513"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Transfer of Development Rights from one plot to another.</a:t>
            </a:r>
          </a:p>
          <a:p>
            <a:pPr marL="290513" indent="-2905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Development rights certificate (DRC)-</a:t>
            </a:r>
          </a:p>
          <a:p>
            <a:pPr marL="290513" indent="-290513"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TDR in terms of FSI  is issued in form of DRC which is transferable  to any other person on payment</a:t>
            </a:r>
          </a:p>
          <a:p>
            <a:pPr marL="290513" indent="-2905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Generation zone and Utilization zone - </a:t>
            </a:r>
          </a:p>
          <a:p>
            <a:pPr marL="290513" indent="-290513"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Defined for utilization of FSI  by TDR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848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High FSI impact zones and collection of premium due to transit oriented development (TOD)</a:t>
            </a:r>
          </a:p>
          <a:p>
            <a:pPr marL="342900" indent="-342900"/>
            <a:r>
              <a:rPr lang="en-US" dirty="0" smtClean="0">
                <a:latin typeface="Arial" pitchFamily="34" charset="0"/>
                <a:cs typeface="Arial" pitchFamily="34" charset="0"/>
              </a:rPr>
              <a:t>Transit-oriented development (TOD) – intense, comprehensive</a:t>
            </a:r>
          </a:p>
          <a:p>
            <a:pPr marL="342900" indent="-342900"/>
            <a:r>
              <a:rPr lang="en-US" dirty="0" smtClean="0">
                <a:latin typeface="Arial" pitchFamily="34" charset="0"/>
                <a:cs typeface="Arial" pitchFamily="34" charset="0"/>
              </a:rPr>
              <a:t>development around transit stations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of land in vicinity of the transit projects  captured  by development agencies to finance the infrastructure projects</a:t>
            </a:r>
          </a:p>
          <a:p>
            <a:pPr marL="342900" indent="-342900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dirty="0" smtClean="0">
                <a:latin typeface="Arial" pitchFamily="34" charset="0"/>
                <a:cs typeface="Arial" pitchFamily="34" charset="0"/>
              </a:rPr>
              <a:t>In vicinity of metro rail projects /MRTS /railway stations </a:t>
            </a:r>
          </a:p>
          <a:p>
            <a:pPr marL="342900" indent="-342900"/>
            <a:r>
              <a:rPr lang="en-US" dirty="0" smtClean="0">
                <a:latin typeface="Arial" pitchFamily="34" charset="0"/>
                <a:cs typeface="Arial" pitchFamily="34" charset="0"/>
              </a:rPr>
              <a:t>Impact fee</a:t>
            </a:r>
          </a:p>
          <a:p>
            <a:pPr marL="342900" indent="-342900"/>
            <a:r>
              <a:rPr lang="en-US" dirty="0" smtClean="0">
                <a:latin typeface="Arial" pitchFamily="34" charset="0"/>
                <a:cs typeface="Arial" pitchFamily="34" charset="0"/>
              </a:rPr>
              <a:t>Examples: </a:t>
            </a:r>
          </a:p>
          <a:p>
            <a:pPr marL="342900" indent="-342900"/>
            <a:r>
              <a:rPr lang="en-US" dirty="0" smtClean="0">
                <a:latin typeface="Arial" pitchFamily="34" charset="0"/>
                <a:cs typeface="Arial" pitchFamily="34" charset="0"/>
              </a:rPr>
              <a:t>BRTS in Ahmadabad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Surat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dirty="0" smtClean="0">
                <a:latin typeface="Arial" pitchFamily="34" charset="0"/>
                <a:cs typeface="Arial" pitchFamily="34" charset="0"/>
              </a:rPr>
              <a:t>Metro Delhi</a:t>
            </a:r>
          </a:p>
          <a:p>
            <a:pPr marL="342900" indent="-342900"/>
            <a:r>
              <a:rPr lang="en-US" dirty="0" err="1" smtClean="0">
                <a:latin typeface="Arial" pitchFamily="34" charset="0"/>
                <a:cs typeface="Arial" pitchFamily="34" charset="0"/>
              </a:rPr>
              <a:t>Seawoods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commercial complex</a:t>
            </a:r>
          </a:p>
          <a:p>
            <a:pPr marL="342900" indent="-34290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dirty="0" smtClean="0">
                <a:latin typeface="Arial" pitchFamily="34" charset="0"/>
                <a:cs typeface="Arial" pitchFamily="34" charset="0"/>
              </a:rPr>
              <a:t>JLL has undertaken study for metro corridor in Navi  Mumbai.</a:t>
            </a:r>
          </a:p>
        </p:txBody>
      </p:sp>
      <p:pic>
        <p:nvPicPr>
          <p:cNvPr id="3" name="Picture 8" descr="http://3.bp.blogspot.com/-pxb4VWY9ES4/T986AfVS0FI/AAAAAAAAAqI/BcctgofkeII/s1600/2010061765230101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257037"/>
            <a:ext cx="2514600" cy="14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257800"/>
            <a:ext cx="2438400" cy="14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O8053-A-SP-00-AP-0001 (MASTER PLAN)-Model copy"/>
          <p:cNvPicPr>
            <a:picLocks noChangeAspect="1" noChangeArrowheads="1"/>
          </p:cNvPicPr>
          <p:nvPr/>
        </p:nvPicPr>
        <p:blipFill>
          <a:blip r:embed="rId4" cstate="print"/>
          <a:srcRect l="13658" t="10954" r="16730" b="31839"/>
          <a:stretch>
            <a:fillRect/>
          </a:stretch>
        </p:blipFill>
        <p:spPr bwMode="auto">
          <a:xfrm>
            <a:off x="5791200" y="5257800"/>
            <a:ext cx="2438400" cy="141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62400"/>
            <a:ext cx="9144000" cy="8206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indent="-571500" algn="ctr">
              <a:lnSpc>
                <a:spcPct val="150000"/>
              </a:lnSpc>
            </a:pP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1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Marginal open spaces around the building for High Rise Buildings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1447800"/>
          <a:ext cx="6248400" cy="2972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588"/>
                <a:gridCol w="2116393"/>
                <a:gridCol w="3023419"/>
              </a:tblGrid>
              <a:tr h="663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Sr. no.</a:t>
                      </a:r>
                      <a:endParaRPr lang="en-US" sz="2000" b="1" u="non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Building height </a:t>
                      </a:r>
                      <a:endParaRPr lang="en-US" sz="2000" b="1" u="non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Open space around buildings</a:t>
                      </a:r>
                      <a:endParaRPr lang="en-US" sz="2000" u="non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4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a.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err="1" smtClean="0">
                          <a:latin typeface="Arial" pitchFamily="34" charset="0"/>
                          <a:cs typeface="Arial" pitchFamily="34" charset="0"/>
                        </a:rPr>
                        <a:t>Upto</a:t>
                      </a:r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 10m</a:t>
                      </a:r>
                      <a:endParaRPr lang="en-US" sz="2000" b="1" u="non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Minimum 3.0m </a:t>
                      </a:r>
                      <a:endParaRPr lang="en-US" sz="2000" u="non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8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b.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10 to 25m </a:t>
                      </a:r>
                      <a:endParaRPr lang="en-US" sz="2000" b="1" u="non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Increase</a:t>
                      </a:r>
                      <a:r>
                        <a:rPr lang="en-US" sz="2000" u="non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@1m per every 3m increase</a:t>
                      </a:r>
                      <a:r>
                        <a:rPr lang="en-US" sz="2000" u="none" baseline="0" dirty="0" smtClean="0">
                          <a:latin typeface="Arial" pitchFamily="34" charset="0"/>
                          <a:cs typeface="Arial" pitchFamily="34" charset="0"/>
                        </a:rPr>
                        <a:t> in height</a:t>
                      </a:r>
                      <a:endParaRPr lang="en-US" sz="2000" u="non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4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c.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25 to 30m </a:t>
                      </a:r>
                      <a:endParaRPr lang="en-US" sz="2000" b="1" u="non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min. 10m</a:t>
                      </a:r>
                      <a:r>
                        <a:rPr lang="en-US" sz="2000" u="non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0252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d.</a:t>
                      </a:r>
                      <a:endParaRPr lang="en-US" sz="200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30m </a:t>
                      </a:r>
                      <a:endParaRPr lang="en-US" sz="200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u="none" dirty="0" smtClean="0">
                          <a:latin typeface="Arial" pitchFamily="34" charset="0"/>
                          <a:cs typeface="Arial" pitchFamily="34" charset="0"/>
                        </a:rPr>
                        <a:t>@1m per 5m increase</a:t>
                      </a:r>
                      <a:r>
                        <a:rPr lang="en-US" sz="2000" u="none" baseline="0" dirty="0" smtClean="0">
                          <a:latin typeface="Arial" pitchFamily="34" charset="0"/>
                          <a:cs typeface="Arial" pitchFamily="34" charset="0"/>
                        </a:rPr>
                        <a:t>, max </a:t>
                      </a:r>
                      <a:r>
                        <a:rPr lang="en-US" sz="2000" u="none" baseline="0" dirty="0" err="1" smtClean="0">
                          <a:latin typeface="Arial" pitchFamily="34" charset="0"/>
                          <a:cs typeface="Arial" pitchFamily="34" charset="0"/>
                        </a:rPr>
                        <a:t>upto</a:t>
                      </a:r>
                      <a:r>
                        <a:rPr lang="en-US" sz="2000" u="none" baseline="0" dirty="0" smtClean="0">
                          <a:latin typeface="Arial" pitchFamily="34" charset="0"/>
                          <a:cs typeface="Arial" pitchFamily="34" charset="0"/>
                        </a:rPr>
                        <a:t> 16m </a:t>
                      </a:r>
                      <a:endParaRPr lang="en-US" sz="200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Fire fighting provisions to be incorporated in a high rise building (more than 24 M height)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Max. travel distance from farthest exit on floor to the staircase/Lift  22.5m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(30m in case of commercial  buildings).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 Provision of fire lift mandatory for buildings with height more than 24m.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Fire equipments as per IS  Code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Max. height permissible in Navi Mumbai 90m.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Lift compulsory for &gt;15 m. height.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lift for height &gt; 24 m.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staircase must for height &gt; 22 m.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(In Mumbai for height &gt; 70 m.)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6240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US" sz="3600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No limit to FSI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It is dependent on certain constraints such as </a:t>
            </a:r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Fire Fighting preparedness</a:t>
            </a:r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Construction Technology</a:t>
            </a:r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Soil Bearing Capacity </a:t>
            </a:r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Earthquake-proneness</a:t>
            </a:r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Airport, Metrological department restrictions (e.g. Doppler radars)</a:t>
            </a:r>
          </a:p>
          <a:p>
            <a:pPr marL="342900" indent="-342900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000"/>
            <a:ext cx="8305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Considerations</a:t>
            </a:r>
          </a:p>
          <a:p>
            <a:pPr algn="just"/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		- Loss of Privacy, Light/ ventilation,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- Doubly loaded corridor (public housing)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- Lack of parking, Open spaces</a:t>
            </a:r>
          </a:p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		- Requires advance Firefighting equipments 			  (Sky lifts, Snorkel lifts etc.) </a:t>
            </a:r>
          </a:p>
          <a:p>
            <a:pPr marL="342900" indent="-342900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Strain on social and physical infrastructure</a:t>
            </a:r>
          </a:p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		 - Built form dictated by parking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95600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latin typeface="Arial" pitchFamily="34" charset="0"/>
                <a:cs typeface="Arial" pitchFamily="34" charset="0"/>
              </a:rPr>
              <a:t>		 </a:t>
            </a:r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FSI not the panacea for all urbanization ills.</a:t>
            </a:r>
          </a:p>
          <a:p>
            <a:pPr marL="342900" indent="-342900"/>
            <a:endParaRPr lang="en-US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Optimal FSI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0.375 for low intensity users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0.75 for public assembly buildings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1.0 for residential on smaller plots- less than 500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sq.m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1.5 for residential + commercial use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2.5 for redevelopment cases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3.5 for business parks, growth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centres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commercial hubs, etc.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5.0 for hotels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/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6240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Thank You!</a:t>
            </a:r>
            <a:endParaRPr lang="en-US" sz="5400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3276600" y="6477000"/>
            <a:ext cx="3581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For more detail contact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meaning- Concept- Origin – FAR</a:t>
            </a: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FSI =&gt; Floor Space Index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FAR =&gt; Floor Area Ratio’ (term particularly followed in North Indian States)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Definition: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Floor area ratio is the ratio of a building's total built up area on all  floors to the area of plot upon which it is built.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bopgroup.in/blog/wp-content/uploads/2013/01/Floor-area-ratio-real-estate-jar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037" y="5219700"/>
            <a:ext cx="2409963" cy="1638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5334000"/>
            <a:ext cx="12192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5334000"/>
            <a:ext cx="12192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5562600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5334000"/>
            <a:ext cx="12192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48000" y="5562600"/>
            <a:ext cx="1066800" cy="1066800"/>
            <a:chOff x="5029200" y="5486400"/>
            <a:chExt cx="990600" cy="838200"/>
          </a:xfrm>
        </p:grpSpPr>
        <p:grpSp>
          <p:nvGrpSpPr>
            <p:cNvPr id="14" name="Group 13"/>
            <p:cNvGrpSpPr/>
            <p:nvPr/>
          </p:nvGrpSpPr>
          <p:grpSpPr>
            <a:xfrm>
              <a:off x="5181600" y="5486400"/>
              <a:ext cx="838200" cy="685800"/>
              <a:chOff x="5105400" y="6019800"/>
              <a:chExt cx="838200" cy="685800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5181600" y="6019800"/>
                <a:ext cx="762000" cy="609600"/>
              </a:xfrm>
              <a:prstGeom prst="cube">
                <a:avLst>
                  <a:gd name="adj" fmla="val 1547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5105400" y="6096000"/>
                <a:ext cx="762000" cy="609600"/>
              </a:xfrm>
              <a:prstGeom prst="cube">
                <a:avLst>
                  <a:gd name="adj" fmla="val 1547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Cube 12"/>
            <p:cNvSpPr/>
            <p:nvPr/>
          </p:nvSpPr>
          <p:spPr>
            <a:xfrm>
              <a:off x="5105400" y="5638800"/>
              <a:ext cx="762000" cy="609600"/>
            </a:xfrm>
            <a:prstGeom prst="cube">
              <a:avLst>
                <a:gd name="adj" fmla="val 15476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/>
            <p:cNvSpPr/>
            <p:nvPr/>
          </p:nvSpPr>
          <p:spPr>
            <a:xfrm>
              <a:off x="5029200" y="5715000"/>
              <a:ext cx="762000" cy="609600"/>
            </a:xfrm>
            <a:prstGeom prst="cube">
              <a:avLst>
                <a:gd name="adj" fmla="val 15476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65348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Gr. coverage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FSI : 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4800" y="5334000"/>
            <a:ext cx="609600" cy="60960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381000" y="133320"/>
            <a:ext cx="7848600" cy="5124480"/>
            <a:chOff x="457200" y="133320"/>
            <a:chExt cx="7848600" cy="5124480"/>
          </a:xfrm>
        </p:grpSpPr>
        <p:sp>
          <p:nvSpPr>
            <p:cNvPr id="2" name="Rectangle 1"/>
            <p:cNvSpPr/>
            <p:nvPr/>
          </p:nvSpPr>
          <p:spPr>
            <a:xfrm>
              <a:off x="457200" y="133320"/>
              <a:ext cx="5410200" cy="512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</a:pPr>
              <a:r>
                <a:rPr lang="en-US" sz="2000" b="1" u="sng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FSI is of little concern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Land extensive uses - Golf Course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Paramilitary forces campuses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Educational campuses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Holiday resorts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Container Yards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Warehouses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Manufacturing plants/Industries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Freight stations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Outdoor Studios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Theme parks</a:t>
              </a: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4343400" y="2667000"/>
              <a:ext cx="304800" cy="1676400"/>
            </a:xfrm>
            <a:prstGeom prst="rightBrace">
              <a:avLst>
                <a:gd name="adj1" fmla="val 8333"/>
                <a:gd name="adj2" fmla="val 5249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24400" y="2971800"/>
              <a:ext cx="3581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Due to handling of heavy goods, availability of large open spaces  </a:t>
              </a:r>
            </a:p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is required.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Panel - Central Park-Plan"/>
          <p:cNvPicPr>
            <a:picLocks noChangeAspect="1" noChangeArrowheads="1"/>
          </p:cNvPicPr>
          <p:nvPr/>
        </p:nvPicPr>
        <p:blipFill>
          <a:blip r:embed="rId2" cstate="print"/>
          <a:srcRect t="3300" b="1668"/>
          <a:stretch>
            <a:fillRect/>
          </a:stretch>
        </p:blipFill>
        <p:spPr bwMode="auto">
          <a:xfrm>
            <a:off x="0" y="5257800"/>
            <a:ext cx="3368842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5" descr="The 18-hole grass fully floodlit golf course and academy is the first golf course in Ras Al Khaimah and the second of its kind in the UAE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1" y="5257801"/>
            <a:ext cx="2286000" cy="162160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6" name="Picture 2" descr="https://encrypted-tbn3.gstatic.com/images?q=tbn:ANd9GcTWEtvVhVcQGP2auYLCawPTKwc5rk1o_YOcePzD0wpF6S0yds1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1" y="5257801"/>
            <a:ext cx="2136348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Built form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built form can be developed in either of the following density patterns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1. Low rise low density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2. Low rise high density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3. High rise low density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4. High rise High Density</a:t>
            </a:r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257468"/>
            <a:ext cx="2562225" cy="160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https://encrypted-tbn3.gstatic.com/images?q=tbn:ANd9GcTnqubiTFtk-9ZNb6vySGzrpp7qSjxUsilgK6US10rRDyx6vK48"/>
          <p:cNvPicPr>
            <a:picLocks noChangeAspect="1" noChangeArrowheads="1"/>
          </p:cNvPicPr>
          <p:nvPr/>
        </p:nvPicPr>
        <p:blipFill>
          <a:blip r:embed="rId3"/>
          <a:srcRect r="7336"/>
          <a:stretch>
            <a:fillRect/>
          </a:stretch>
        </p:blipFill>
        <p:spPr bwMode="auto">
          <a:xfrm>
            <a:off x="76200" y="5256529"/>
            <a:ext cx="1981200" cy="1601471"/>
          </a:xfrm>
          <a:prstGeom prst="rect">
            <a:avLst/>
          </a:prstGeom>
          <a:noFill/>
        </p:spPr>
      </p:pic>
      <p:sp>
        <p:nvSpPr>
          <p:cNvPr id="30725" name="AutoShape 5" descr="data:image/jpeg;base64,/9j/4AAQSkZJRgABAQAAAQABAAD/2wCEAAkGBxQTEhUUExQWFRUXGCAYGRgYGB8aIBwcHR8gGBwdHxwaHiggHB0lHR0ZIjEiJSkrLi4uHx8zODMtNygtLisBCgoKDg0OGxAQGiwkHCQsLCwsLCwsLCwsLCwsLCwsLCwsLCwsLCwsLCwsLCwsLCwsLCwsLCwsLCwsLCwsLCwsLP/AABEIALcBEwMBIgACEQEDEQH/xAAbAAACAwEBAQAAAAAAAAAAAAAFBgIDBAABB//EAEQQAAECBAMFBQUGBAUFAAMBAAECEQADEiEEMUEFEyJRYRQyQnGBBiORobEkM1JiwfA0cnPhU4KywtFDY6LS8RaSwxX/xAAYAQEBAQEBAAAAAAAAAAAAAAABAgADBP/EACERAQEAAwEBAAEFAQAAAAAAAAABAhExQSEDEjJRgfCR/9oADAMBAAIRAxEAPwAJidqziAHIOrBz8D0iGFmzFJzmvWLhKdXvxZwOxYDByC+pBIzOouOXS8WYMy6PBmHdK1aHWN8Eyv8AIjtMmooNSUBIZwGuku7aD/nlGDFBJA1H5g/0FujxLFlO9WbMUpcJdLWN6VZ9PKKZyrCkHWyVMfV7Rhl1rwIFCwKLhOUp/EMzyeD4WBicOK0g7oigSVB8+6AGCRyN4B7PJoW9enempHi5D9YOrI7Zh7TKt2f+s4a71KzfLKFUCcTiQpSVOggozQCkXpyC+IesWzJ32hFx3R+vX9Ir2qpVYqC3p8ZqOadRb4RWuZ79H8o/ef6RUFaMPMaYryB11f8AecW4KZdb095N1OdUWCRny+WsYZM15hYPYcuudv31jTgVklffapL0gc0s5Jt6deUNTj1mUZfG+5as5IWNLsVZfpGFQQVECgm7sknz6aDOC04L4/vu+fGh8tXgXMSp1OZjOc1J/T5PEGuS5Yhaakg8LsTmbDlG3Z+JyqmBN2usj5OH5P8A8RjKUum6wtixBDavUcwW5DlGnB2TcLU5dgkLbofkW8oyRE4kBYAHK/691hGHtZqmJDMAzsf/AFb5xILO85/5SH+bD4RmPfmcOQsGy/8AJjHN7N0WTPUqYlJPCUVO1nOYuOn9orOIUZiE2Yh8v+WiEn+IQ6b7tLpYAa3zN+nTOIyx75DJbO5dhl+84l1bcSo7v46NoIhOU1J/K/8A4iPZo91dsj9B0H0iM/JPRP8AtEerH9rxfl/f/bNJxDlmADG5B5eQ1irCYpRbIcQ0V16jKK8IBVYA2ObcupijCk02SwcZ05+qvKOGno/Vb9F5Uw1zHISB3bG/XvX9IlMLocAs/PUVXsIzYccc9k+IuC3TLn8o2Tz7tOmVvQ+Xxjfjb83gp7HH7TNN+6f9SekDtU2f3y7n+dPWCXsWPtU2/hP+odYGkXRr75f+tPSOseW9a5aQlJq0GqT+E+RivFgdof8A7n/ofoIokEsbh2OZcd0/is3yiWLUe0j+c6dUc/0hHpxQs7yV/LzP+KjkH/T0vCeZp3ky1wFlv8ieTH5+sOEscUv+Q/i/xZf7fLzEJYXZX8qmf+nr8II2SMhROImg5cB1sSrPPoP28b9kTB2xF7hf1VMtaBiU/aJp/Kjlqvz6Rswd8XLb8aHz/GfSNW9OmEV9rn/05X1mekfPpl0zMyajkCb0DkRH0KQPteI/pSv/AOkfPlodC7s6laA+Ac4k16Fm/mefM9Y6JJAv/MfqY6M5gi8ICOGoFN7rA1inCqUUgOoZC8xubM36/pDrI2LJZwnPO+YjzB7FkoKwlAsxvf6xLuUApO9mCYATQnvKJexbV/O8XTkpVKUppYKBkytQTztlB/HyZPGoSyFghGbOOYAzZ4Dqq3K6TMpa70uAx0e//wAhb0OwSUlExhKDJD8Ci/EM75Qew8psRhEJ3RqkulSUKsL2SCbJ87wJ2fVTMp3mQd6R4hkx889Hg9vV9qwxUlYmbssCzNd6yC9XkWjfDNhGISl00lBFJugEDNPO/wAY1nArM1CghTUi/wCzGzZoUqe01JJElRaYAS4CeVvnDFggKA8VvSdbJATTNUCGLDpz/ecdh0OV2TYp718ykW+Xyhm2muXLAUZQWSsJsEvkbklrW+cYsQpAXMAl0AAFkgJJIUnk/wCxGuXjTHX0AJCUzA0kgqIIZbFg/PnnyirABJWtQEoUurx5uOts/pGmZWy6t6OM/gd2Ojs3LXnEMFUFTG3hDF+50yu3x6xJSmzQZiAmXJJZRB49PXqfgY5UxGREsNbhWoWB+LxywN4BVPcpLH3bAWf/AGxbilMR95kcgg3fXizb5CHadKFKBmADQj8J5c7/AKxU/vZlxqfDyHrFsxJTNZySCP05J/fOLU4Qlc01eEnxPYfy/rEO8sn/AFfIU+IRdzuk3cdeQaKJYBnyssjy5jkGi2WftKP6Sef5ohPRRPk3d01a6tzAMc3bfyNk5IEthaxytoOTRDEnhR/J/tiU+Upgk6gZX7wB5m9+ceTcO6RfJCiGULsGOXKPTjdR485vIM2csV6CxbLkX09Yr2f3dO+Lunn0S0T2Wrj1dj+Ll5Zxrw2GaWpbl0qTalbXPVIjlrbtv5FkhXHiP5jr5cxFyi6LWHm/MHIaxXgg82eL3URkenK8aJ33afTpodGzMb8avz+C/sV/EzbuKTz/ABJ9IFKPd098u3+dPUwV9jQ2JmuB3Ty/EmBVWTW98vn+NPSOseXLryRNJeklIbN3bhN7RTiJ/HcuSKn5lk6dc4nKBZ7d0gi/4HGmUUYrv8uE5DkekI0e5ecu3gOn/dll8/n6tpCSgilWY4Tn/Sszw44VbmXbwnRP+LLP719YU5iV8RYqJUHKQb+6PpmfKA2bUSv4iZfNKMyPxF9fL9tGzAKfFS8zxy2Z/wAZjdg9hoZc+bNMsOE8QAApLg3bMlosnbNTJxcoBSlPu7tkyim/wjNoySP4vEf0pX1mR8+wlRSoOrvEXzyIH0EP8n+LxH9KX9ZnrCDNkkIWTZwT3W8MDV7LbnqdRzPOOilcz6D6R0SP0G3Ds3oIgpaUlSioAWBJ0b+xEZNly57EzSCcgAkhviTFsjDATJilIssC/Ng0S6vEbWTUwXJUknPeAEaMzfrrClKUjcTSCiwBJvyUAemresOI2bhzlJN2JYCxDEOQc3bJxFa9myUgp3KigpYitub5qFm+sVBYSNnKTRN+77ocFz4hyyD6+UMiZaBisGUGUAJRSlIJdnPcB8IHONwkSEEoTh1XseOzMTnVoQ3qIsk4tCihRw6t4lBIUQBSHPC5OZYW6xttJoI2QWxBaj7lbUVFOSfxXhpwiQAw0JHwt+kDlBKlFQlJSSkpcniYjLJjprEtgy6JCUhJSz2LO7m+epv6wXpjTiZiUAqIBA0IfXP4R52+UzoKMwkkgpzyAJFz0hfmYzG95G5LqIZSVZAkaKzsIOYFaqVb/crVmlCeEPmHur+0ZigXIWxQ9dmBbpneM2z+JUwcBNJSLHpbl+xDxjd0lJKJEuY6hZuly7aRRiZQTXRhpVgbjxWBHh5uL8oUaJuIkgLd5SSymDKc2HLkxjSZRUUkUlnAsciXDdPPWGtUsKQr7NLSQCmphUxTdQtowt5Qpz5R1KhnyfPP4AX5HnDBlFeOKjOvzTorknr+9Y24VBqmFldxWi2y6rpjBiZfvnZ+7+HNh6vGuQlImTAwehT2lg93zq5aRM6639qKQ2JR/SH1Me7QP2iRpwD93MdIkKOIQyDeUkhho6uUSxeHUvESKR4AMxm4/DaIk672ya/38CGNmcUsm7JQfknmf1jAZ1khvAtPxfrGnaKSKAbGhNr6ADkOXKBq5uQ6K/ef7+navN6z7OT7weR0P4f5oKyke7WWuVpzCsn/ADLPXKBeykOsMkEsWZtBdm9Y1YcAylhASONLUiXz/KTkImeqvItwB97O/n/46j6xrEwEJF2KgGfzByI/Uxkw2HXvJ7oNlXsLZZvb4xcZlkdCLN/aIx5XT8vn+9F/ZNf2qb5H/UOv6QEkzLq6TFn/AMidD+hjdsDGhE5Z52y1KkiBeIRRMWl3Zavm5684uX44XrdJm8HodPyecYsRODkEPwk59Y27Hwu/NAUAySXI/KBk3X+8TnezcysgLlEgMRUXDlw4pLQsYcHNvLuO62af8RHT+/V4JbJSMOkSlkVLUSCDySAc76RjwWGsHYKSAxHJ0lvUp+EbtoyAZkpWZFTeoDxodL8ZhUTAUrFSSb3Pn9YB45SO0lwDSlJSonIuSNdDBHAY2pVINgli/wCIFj9flGfEbNl2Khcljc+cPWEMPL4d741pZRc3Advg5j50E+5Ia7rI9QW+oyh9w0lYlJAI7xLX7pun1hdn+zM0Iprlh3ANWrMPCPONoUuzVuXPT6R0G1+x+IJzl/E/+sdB+mtsSkzJ29mhShRbdZcrvZ8+ZMT2WtZljfKBmXchhrawAGTaQNkGVv59KiV2rBZhawEWbBCESaZT0AlqmfMkxJCRtFdchKZrJUplHidTlItTbnnBjH4iZKlzilW+IWKQXJS9IpN/NWmYhOlqaZI4SWXa2TkXLOOsMOPcy8QxEpVY4ipgcuLRtU+kTKaLnHTgZjSwUoTw2uo01Br3vaMe1ttYiRQ6EKrBLBJcZWPHneJqlTGne9SHA3dzwmhnN7XvaBHtYFHcDecVBBYk1WDnO+p1ht02M3W/FbampnUpSmkKDm5txZeoT8YJ4LaKlmW6PvACq/c4Srq92EKG0Jx34G8/6nd9T+/SGHYpUVS6TYJFXlSQM/zNrGnWontXHKlbumVvK1hBYnhB8Vkn5sOsezMepM9ErdEpUkkzHNjyZm+fpGfbC56TKMnWYErs/Ac/CenLzjVNRiN+hm3DGvJ6rto7esUG0osTq0LmDxWLmYda0hFaVUhJSwIs5urK5PpDFMQWPkYQ9iP2SbKK6AZn3qRkeG1JSM8n6xsumT4Zp86cFLSQndlDggX5EZvYfGFLEhJAqFWlkKPiYjoHHyfKGPEyk71axMJVugKGyyuD1hbWSTdxc5r8tBGRk1y1+8TfVPib0Yot5OfMa24pf2idfwnxfl6y3/d4okpNaCamdOW86ahTEZaAc41YhJ7TOsu6TpNbu6XpHp16wkX2ap8TIOf2eXd31XqEgfACBylPiZB5h8ydRqUh/gPKCeDftUl3/h0Zg81/i4vjAvE2xUjPI5u/eGdRKvjeFmba5Yo/kHL/AIAgYJl0+uvWN22F8Sf5B+7H9T5wJBun1+vQiNWG9hTffpvmF+L8qv8AtufRvXWjZ0w7tTKc1J8Y55vumHwP6Rp9nkHfJBBslX+J+FTZqYnLMvy0ivZqTu1d/vJ/x+ej8XwvGgG5R95i7kXVqenQ/SMWzZaygLlykzVCYoEkd2ySGBUOZjalJ3mLsc1ZAvkPwl/hGj2SDYbEMW4lF+XAL25dI1LdgMIJqQudKCVg2zA0Ls/MZnlEMbsyQl1qlJVe5Yk3tpnA4YpfZFKGKvvQBMJyFuBzzv8AGCdalYUK3qQsofekhn/FcEN6RrG2G4WaEMpErdXAJpULEhLBzzpzgiMMlCwpEp6ia1JCiWJBcl35wI2wZnZXVPSvjS5DcXEhgKQNXPrBSVO9yknEiWSphcjwpdDDU97/ADRmSwO0Jc2Y0tQWkOlRZQY6O7X8oni58wFKlJKUhYHEDkba6u3oYV9kqbEp4DKHEaXUd5cceTD+8EtsLAw6acSub73M1ZgpsXPhzvz84bNCXYpiJU5KVGQgOUkpJAYquwIcOCW1i/HzXlp5v/tMA9sTJJkJEzETZdSV91KjkkEi1mAuPMtHu3CdxL/qI/WMaadnH3Ut7GgfFoBe0eDmLmoUlNaHAazi5fvaGMmwRIo/iJzjDcSGLIFIdYa1WtiYX9nAnHLBnTad4rxK0LgAPqbQWsb8TsiYpThZNh4yMgBlHQPx4k7xb42fLNRdASohN8hbIR0b420UrWVzHlpSkAMtu/5309IjsxcwoBmoEtZJdKcs7anPPOKpbCdNO9KiQOC/B8bXztENilIlilZmgE8RBGp5jTKIYtSFKrQy81gZG5ccgwPKDW1kAYfE7wqPGCbkUh08IU/ra1/OAcubSuWyfHYs5F0+nWGGdNXucQd0Cd4LUj3h4QC1ntb/ACxGPVVcTJIxLqUDQN6xakUWIOloFe1E2WBh2KqaDSQumzJzvcs1xBdUwgT/AHQskF2+8NGXXlAb2nnEiQd34S6Qm4LCwuG5Q5VsesOPKO0Cxq3mlg7qv/q+UMWwgDMlOprBtauBVn8r+kAsUpW+am1efx+eXxg7sRq5VVywp6GhT/J40YQ9opKVCS89MppgIdTV/kF7k8r+UTnYQHFS171ilLbv8Tvf0vpFXtAuSndb6pisBDEd/R3IcZ2i+aiV2mXUFb2k0lw1N3cO7+kXRBVfdL8jCBstUpOBnDd71AmAFLM/dYkBNtDlD7NFiOkJOxxOGGm7uneVWcpZmD3Zsn0gyv2GconPUnfrG6ZW5DzLlxZk5aOdYBqULMwF/C3izv8ATneD2IXM3huN3u7Cz1WfR8uusLk1bM+b2delQ6Xzs3QQoyXSiKx3SQpOkt39FAv535PGqehPaZ3CO6b0ovw9F/oIGypxKg5tUGuNCcgpDfAnoRGnEYkdomqJaxsSh7pa7of5wkxYEDtMize4RZgPEvRz9YGYotiZGljaw8Q0Bb4E+cbdnTk7+QoKDblAYEPZSrskM18xaBOLxFU6UxIFww1YjIhhbo0LKNsr4h/KH1+r/WBoVxJ8z9erRZjFX5Z/X96RTJSStKRmSWGWsSw/7PJecmwsFaI/Cr8KmHwPpFWCw3Auye8nwDm/+Lf4j9Y17JwU2XMQtaC1KrhSVG4I0TUM+nUG8UYbBTEoW8pRcgs0vIXNygA+sU2qMhIMzF2BubW5DRx9Y0+xBJw2Ja/Gq3+WB6sUmrFEqDFzmLWGbggesbPYyY2ExWhqUXZ2dPLOMyFJ7EsKkBhOSyA5fukKFtD9IJYdQOBSVSiQZYeVqzXTlnA/CrScAumcoDep42LiyS3Edf1gtgFgYVBM24QDvCWHnyAhohe2nLR2QhOGVLSJiWcktxI4rjXL0grIDyZbYbe8dySQ3COPJizU25ecZdurBwx+0iZ7xIsp3NSDTbln6xbKAMhFWJXL424Qq7pHASnn3vWJhoBsr78UqVMDqdRCuAuOAac/hBzb4m9n48PLlDe2pZ2dLGxN1El/IQDwL79NaAlXFTSzKTa6vzZfOCG3DJ3FKFTVETfFzdD+bBm84rMY8FZiZ3ZxQJHdU1YH4RTmdS79AIxbd+4l/wBVH6xDaAkHDpSuTOmOJhZGpCA987hgInts/Z5f9VH6wb6zXsDtJkpJ7ORuBQwDldAaopsUvya0LuxpK/8A/QmsEl5iiystX+Vx1gnsLcboDcTf4ZlKzCk0B0gsHJyFhlAfZ8mX22YVBTGa9s8+HPq3pBfCaMacdvF0YfDKRUaSoXI0J4848jDtLZ2FM2YVDEVFRJpoZ3uz6R0P1mOTNSJ033TFg8y/HbK4a3Qn0jtjLG7DSt0HPA3XPIZ5xIV7yZUtJSwpl6p5kjO8Q2QSUcUwTS54klxnlblHMlhSwFIdbkL0DvdOoyEH5YJkz6JrKKwzkgJ7vXLO45wqz0grlOA4Vne108iPOGZJQZE8TAUpqHELW4bu/NvhEzpvBFaJhE7jDFAovkabk+t4Be06FUyRWKgkgmoio2vZQgqUSmxJqU5QK7d1NFmtctfWBPtFRu5DKVTRwl2JDDNyLt9Ycjj1DEJO+crs/dq1c6P+2g3sacUzZIZwtkuxYAIWpxe1w3rAHFGX2jI1VBuTuq/1hi2GglcsgsAATfMUkfUgxoKK7anlIltJE11gXB4X8Wtx6eYieJxahPloEp0qSSZjd1tHezxLaqZ5COzljWK7jua95J6ZMeoiudKnmfLUlbSWNabXPhOT/Aj1i6G9SrF4+e7PlIVg5yZiilNYdVIzscmYh+kfQlgMfLnHz/ZZAwk5pQWKu4xvle4f/wCROfhnKLqRL35IUoqMsOlrNa+Xo0A8UuwCQq1rJHMfjy9LZwwzlHetu/8ApD3jZ5cL9Lwt4prPS7eJ1ah75fvpCi9aNi4fezkIdSApRL8VmClaKpOV8h8oNbQ9kSVrmDEudRSeXMLgN7KJHapYFLuoFqbcCwMjUPV/+HPGTkIVu11KJTvFcNqU6DmbO0MV4CKql4uWhRClplpFdzZ1MG+MBCs9oRmo1KfMnMPmH+MOuHx6KklMtVZyKkAOLsAT1GUbl7XmgkBDZ3KwkFg401v8IpiBs3ZhxM0JIWEMo1AWzyBIbPpztBn/APFkSVIm7xYpUc0AueXCembQw4eShSQpISjiUGRYOCQ1tbOerxul7PK0gla83a3lyjALkEgOUlJN2LPkDoTETjRmCCxyEFl7LRqtXxFvK1ogTJkglcxIDZrUkMB1LNaJ0v8AWGbWmGZJUmWUhSiwLtmVapcgM2kVezuzJuGlTULUhRU6hQXHda7gaiDA2ph1pBE2UpCn4gpJTw53drR2InyVyphllExISat2oK0drHNoqJB8NLWcFMC0IHvRYCxYC/m8bJTHBCqSVe6vJBYn8tn+UCMPiJRwUxSZikJE5Lk2YgJ4T0IZ/wCaDWGUOypKZtI3biYSbdbxVu4mA22kHsZIw26JmJOZURxoBJcC5FvSCGBM3cJokS18V6myYAr8xcekYdtEHCmrEmb7xPO/Ehha1s/WJSJ0kSUbyYu62DAniKQycsiGPmYiGl3Zaxv0iXdJKt4VUuDZqX4inytk+kM3tAqacP7xUp94HCCL3S2j5u/pADZ1QnorYllUlJDBLp7wZ3NtecEfaHCoThSmTJXL97movd0AnUMcg/Iw5jDjbjZ6xIT9rRIFK82JIpDWzdOZ8xFW3PuJd/8Aqpv8Y0TpBMgNhUzCELIqJuSkDkzKyz8MUbd+4l6e9Tb4xt9KWxJqzJSE4xNRw/CDelVIZZcVEA3vzgRsuaoY6ZTMSn3hclm15jVyPXSDGwhM3KasIkNhxcHvEoHABcgHL4QG2cPtqzuaveZDP5B+HP8AZgvjGbF7O2mVqMqbKEsl0hUskt5hF46B+0MFJM1ZVgJqyVF1hSgFF8xfWOimDZW7M+aBXvGFRJ4crMHt8so92KUGWDLSpKajZVy73z6vFqRM3i3CRKbhOpOr+Ue7NMwJ961TnJsntkBpHEkyckFSOLxcnfLUWEMWDW0jEMywFh0qGrJt1GRhexJNSOB+LNiaQ6eRDf2hkw0pZkz6SEKKhScvw3P0gnTeNImB8QN0HoBJY8fBZOWmWsCfaKdwSCUM6DalwmwtmGGkGgmd75yKaAJeWdNzk+bZvAT2jEymRxCuk1cRAJtyz1jZNj1ViirtFgGe59TB3Y5BXKqJBYMOZpVYtoz/AAgHPl++etriz53P79INbHUK5QId2AI0sq/1HrDOtRTbmFSsIeaJQEwF7cTeG/OJYrCoOJlKM2lQSRu2HHnfLS+sdt6bJSmXvkqUDMASxA4tHqUHHT5RHETJIxUlK0EzSlVCnDAauHc+gLPpF0QWdhCFsneKkTaVBC3Fypxoc7+UPcxOfKPn+BMrss4KUoIqDlwC7DJj5ROfhx5R2dLXvB7wUboMh7hVr+ULE4KYXJBvZkN5/M//AGGRZl7/ADVvdylw9qXDFnzfVoWJstyO76uv56fvlCkV9kye1yQ9qlavoeY+YMNe2kHtLjefdECk637v5/7QreySftUnlWpmB5K6kH4D6Q0bfQO1FwCdyR32JF7NoPzf8RlTgcoKG7qTMAKm97MceL4HmYudAWr7gHi1KvDdwD5W0DQNWpCaCkSk8QHCvefiYKAe3peLpuNJmGlf4u7JD93moZ/XLSFNshh2Uv3Yy+9Xo3iV8+ut4H7ZwAUtSiip1gXm02pTo1tbeusa9grO5S5P3ine/iV8B/aKdqEEq+4PGHqd2pRmxzy9KYbwAydkSyZbJkglRJ4wpw6XDqGf9o3bKwktGExBSnDJFanNTy+6O+QXA59InhZqGQAuQ1bcCFHVIYXP7blFmAxI7LiCFoZK1OpMo2YC5lkcZ6DO0TOtGcBJwgL4Uh1XlhRl95OjuT+rQW2OAJc1lJyF0ggdyzAwNTiHwoVvFLurj3FB7ybCWR6P6wWwE15UxypXB4gEnu8k6mK9ISgTuxkUy1q3oBGhFnPIHXLSDEpJThB7sTGl/dp8X5RC2hUvsCktMljfJGTEK4SLm7ZB4Y8IodjDzVJ9394cx+azRdogRtZUxWFW+GTJAmJZ3JapBfKxPd9Iuly8UZEvcJkjj4iv/DYVEfmCqgOjRj2nR2X+JXPO9S1ixui19B3ovlCRuUbwTVHeBgnRVIbO7Usb9YiGgWyG34CAUAlVQUS6lOLgCzZ/KD3tOtXZnOIEz3gyyzSwsG4bn1gFs6b9oQCsTCa2I8AsaC1n8+UFvaiSex0pw+6CpySWUfxJLub8Vx6RWQx4t2gqV2b3k6aBQuyAp2pDpGlhcPbiiO3R9nlt/iJ/WNc4zhhhRuZbIUa1gW4RSpz1d7ZARk26fcS/6iP1g/llGwZ8ndJ99OSey3BBZICQ6w1qgCMvSBey5g7dMJWUe8IqueYFutgfODvs+vEmUh1YdadwKTqVUhqmtSTm0B9mJUcbM4ULVvLJIDa1H0Fx5RP8KHcdjpaZiwcfuyFHgvw9M9I6K9p4eaZqyNnSJoe0wplurqai8eR11UfAqSlHaZjKO8KRUlshpfX4x7sISxL90SpNRuWze+Vs4sStW9X7sBNI42HF0d7t5R2z1rp40hBqNgGs9jmc486yfPAqQ5cBXJ3Lp10hiwhRucS6lDiSVEZpsMj8DACe9SSUPxG7ZXT+/SGDDTFJkz+AKDpYM5VblrrBOnxrEpD4njN5YqFPdFGeVyRfWBO2ihKMOylMEmlQZJYAXJIt8oJoxCHxHumVuxUb8XDZOWlxrAPb+IBlyTuwAAQAxLWDBtNM4a0e4hUvtGRqcEcsy36we2GtVcthZrvoGP6tAGfNVvbpGl/W/wAINez/AN5LAUzN0ext+rdI0Bi2tiFICKZQmusBiHp/N6R0/ETN/LSmWCgpJUununk9Vn8jFm05U0oG4VSqsFRtdPi7yT8mPURViJc0z5akzAmUAa0OXPJhkYus2zIQNkLVuJxTLCuIMilnDDQm/wDaH9U1PMR852bXuZrTUpIUDUVEgZWLn9vEZ+HHlMq1r3oFACd0DW13ccOf6awpzLC7/wCZQl8jZv38YYlpJmJJmu8tPu75uk1ZsxsMrc4WpoBdmtm3H/q+nnCkZ9lWOLlNSTWSWpOiuRCvUv8A8NO327Se6+51BNr5keHpnnCp7Ln7XJue+r/dzDN/KYadvzWxBubSXskEDO76n8sKpwv4maGlspJIUn7tBSfFkVC/SMG1J88LSJRmgEmqz+TFiwz+ca8ZNJTLczFcSe+lKB4siMj9IHbRlkqDUpDl+MF/3yjOOfTf7Jg9mQ7k71ev5lZ9OkX7TxBBPGAKxbdVaJs9Jfm/XpGL2VDYdIsWmr1bxKy6xrx0wuQ87vgAJSGHCnIuC2fqVdIbxc5FOExhFCalkElyJQTqmzBOV89LxdgVq7PO4pylVFmSBMyFkAWfkTrFUgLZNsR3vERk4z4mb+8SwMpXZp4KJl1Fkrm3PCLBfgGj6XMbHrIAKOHAPaqnVaYWm5p1BZuXR4K7OltKmuFpNOa1VHuwDopwgBlhN1cBnhYzSbzP09ILbHPuZlKZb0CyFVDu5E/KH1qHYVUw4NbTETDvE0nQp4Xdsznl0g1JKzhAVSwtdF5b2J5P/aAGHUgYKZVLKBvE1Ac2TlzGQ9IOYJSRhAoqUhIluVF3Aze146UToNtUzeyKqw6JA3iLBiWqRfzJ4fSCezd7uE0zJcu9iWuGD561P6NAba6pPZXTNmTimYGKnF3SCDUMkpLxskok7lBMhc0hYLJJDKpDGxypYfGOcVQPZrb5Lo3ZdTByaxZ1/T4wU2yqWMP99MmkTc1BQ1Tbi0SGZuZgNs0jfpZZmXU5IPAbcAJ08uUH/aNM3s/GiXL94HAGlSacjmbv6RWfox4zY+RJMlJMmZOWBMpSLAkoS4tdiAB5vF23B9nl2b3iLfGIY+coYcVYpMpFC3CQ6qQkZMKqk3Nr3Ee7ZP2eX/UReBkdibsSRVImpfDkqLkhggApDlwWsID4MIONmVIWAJmacyb026HPzg9sGe8hFGJsJNgfCabKOeWecB9lrPbV0zUhVfiIZmL5jMh/lBfCKbQ2dJM1ZM7FJJUXCCKQX0tlHsXbQVjd4vdTcJQ/DWeJuts46OnwfQeWn36jvSXSBu78PNVy1+gEe7OSKTSsr4i5Ib0vHiKe0LaWyqA8y9+Qya3nHuy1cFpW6FR4fXvZDPOPP6opYml0ufGeV7jmYYcHLJl4ihTKqTmWDsP7QvYl3Fh3zplcQw4b7nEBTta4zAa+hvnppBOm8bKJvvOVAoLi6qbnK125wD2+mYES6imq9XG17ahn15QdTLS0zizlgEM9Ipzhd2xg2EqmYoppYFg+TakAaw5Nj1XjZXvkutrjhf8Aef6QZ2EE7xALjKkdb/o8CcSlG/FiTb68Pzf5QZ2OgiYggO9vK5v++caAc21hUKSneTBLAWCDSFOR4WI1j2fh5W/lOoiYAaQEkgi7uWt8RFe2lICAZqCsVgAAgcWhuR8PrFOPp7ThwUErZVCnytxafqIugWWiEXZmKlbmeFKUoAgkVgqawcEGwB8tYed2bwkbCwikSpypaPeEgAKGlut/iInPw4joEveoASd5uUl7tS4bo76wrkkMVEj+cgPloM4cCZtcvLd7pN7d5w455QoqSG4bamkAvkM1QiinsskpxMrlvCLAj8XUj4gfSGb2iB7QSN59yQKTZ790fj6+UK/syv7VKd3rLvSTrmQxfzeGP2iSO0kskncEXUxa9m0H5oFTgBjgQlFSVjiTeYuoeLT6mMq5vEeJPi7qHOR5j92iyakUopEsGofdmo+LqzfWIqlLKiPeHPQJ05j9u8Zzyn0xezKhuEv/AIis7+Ixq2jLJ8CyKwzTCkGydADbRuYPOMXs0WkAf9xWX8xjtsSkkl0yu+O/Mpc0pF2I0YN5Q3inSpI4XlJBq1m3FxfLPp0i/BBIwuItJCXLup0d1jWQbDn0jFh1gt/Djjszq1DDvZ9dLRr2fMAw2INUuxJqTKJAs7lBuvmwzyjY9ZRKUkYQMcPS5+6CjLzToXJMFtmKCpUy47oulJQ3DAuViHwwVvCriVfcCWfDYS2Hx69IK7NWTLXdZNPjAHh6RXoC8LMPY1UzKiFgAq1sLF7vrB7A1HDJ4UrVR3dCWuPKF4sMFM3ktwJiXCQ7nhuAMmLQZwZScEGUpKN2eK9SRe/OOlEDtub7sit5KlyhWlwlsqktrmTaNGEnqTh01YlMoOwNnyuGINyXPkYHbSlyhhSEGbMJmBlL5uknMOwTlG/Ao9yAnD1mq7u2QYjSwt6RziqXcEk79FaAk8VFPiTZyrrl8TGzaqJPZVGVvDVM7y2zBS/ysPWB+zVJE7gJ7yqqvxW7utOfyg57WGb2U1rQo7xPClsqktpmLmKy9THYpK9wndYZK1MplrNgaU8THQ2GfhPOPds/w8v+oiKdomWcK0yZMUCFDdocVcAdHK4/1GJ7X/h5fLeIjeUtWwkTBIQDh5ZTuM0nvGlqeGzHJxALBIJxa6pZWN53Q7jPJhpn8Y2+z+IkGWGXOSpMh1C5CQUO4Ia4FxA7Zyk9tWy1I9532N7H65esF8Jix0uVvF1YWao1F1AljfMR0VbRM3erp2gmWKiyChyno76R0Xsf2GSSsziSsFDWQ4cHU5P8482co08UxMw1G6S4F8s8xEMNu+0KHFvKbubNowiWzSik0pKRUcy7mPOop4tSXGffPK9xzMM2zmErE8NTU1Ah3tYMIWcUSCLA8Z1FsucNOzwsy8RSQDw0dLa28ucE6a1JmJecKGVuwVdRTYfUQu7fUjdyPdpCKSySCaQwZg3LyhkBm+8BamgUnmqm/wC+sLu3d5RJrICmNXE125gX9GjZNi8mLVvWCQ3Ddr53+UGNhoUFIpsBn/K5/tAOb96PeADhs+d/1yg3sdiuXUpr26lzaNGpg2jiZiEOiXvDUA1NTPqzjLziWImzRNlhKHQXrUz0tleoM/kfSLNpSZhQ0lQQqpyTy1iGJkrM6UpM1KUh60FRBVazAKAN+YMdKmNJzhE2YgmTOClhJrAqS5Y20OXpD2pAJZoQsAUiTPKkGYmoOHf6B+sTn4rH0fCU7yWay5lIFDWzF368nhUUt2cWPM30ya3K8M8tQ3sr3d9ylpl+644cm65+kK4yZP8A4JA01K/qIyRX2e/iZRy94SxB/N+IN8C8H/aOaO0Kun7gm4L+LM/hhf8AZ4e/llj942ZPPMgsT5gQd2+pp5FRHuSWpBGt31P5YVThelTARLAUCXBZKSk3q8RHwvE8QniLp59+ZbLly/esQMwkIcrUHHfSEp15fsRFdIWW3Yz7oKj3eVx/ZoGH/Z5fuQ1/eq6eI/GJ7SmXVxS3qFlIUrIJN21vnyI5Rn2An3I/qqzPUxdtCaQe8vvCyZaToNSMtX8xpFXiVUlYIQ6249JTai10+jxr2bPUcPPIM0kEgcCUrcDwjIl8n1jNIUogNvzxckjUcjl5dYvwMo9nngpmkkm0yYxNsgvwDR9M42PQiCs4cVDEVVKtNUBM01S4A/R4I7OT7uYCkh06rqOXygIZQGFpMtCHUp074zE3bOYWPpBPYwAlLCd2nhAFFwOEs7w+sH4VY7GvdzSn3iWrGVhwsRqHPnDBs9UzsoYJXN3eXhUpstLQBdfY11pCzWlwnla48jeC+AUjsYKqkI3Zdgaki/q8dBGXbRn9lVvhLl8aeFH4XSws7mr5R0tXuUVYkyk1ju3e3dLZOeL1jPtNMkYVW6SsusMV83S5+FvONmz0rMlNMhKuIOVDp3vTu+kQos4Sad+gLYk1UNonhsRzy+EGtsTQrDFpKpY3oDzLapvezHIQB2eU74MFJ4lEgvxm3ENGFx/mgttwq7MqrE75W8FLCwulklrGnP1hy9E42YhU0YfhMuUmlRMwi4FIZQ6g1fARXtg/Z5d394i8Z8SpG6SNyuashYAbhqoS4J0SQUi/WLtr/wAPL094i3KMy/2dmTzIR7ySsGTwg3L02qcAs+fSAmzyrtqkhKVkzC6GDWBJ10zEFdiJTuhXhlpIksSAWIpuEv5NnnATBBHbJlQUhO87wIqyLfO3rGvjQ2YuutTYVCxUeJ8+sdGLHYmQmYsLnzUqqLpFbB72azR5DsMCd5vSSBuqQx1J5eURwBmMd4QTUWZstMgNIqBl9oLKNdAdLWA5v+jxHZBl0q3bkVlyWz1yjgsqYwB9e+rle456Q1bOCCjEg1Bwmo5tY5BvP4Qr4zM5d9WZAa45i8NmySaMQ7KSAnh9Mjb/AJzjFpTKDzGmP7oAJ1SKe962t0gBtyT7uSErJpfiYcvQDX6QxBSXmcJCt2Kr2Zsh/wDBC1t5STKkigBBFksTSBk1s/NoK0Z1hAnAsSrhHxIY+b6wf2UsVoqBJe3QuWMBFKWFpYW4XPQs/qA5g1sdRrQzG/yc3EaMYNsolzENNWUgKBcJqv5AHPyjsWiUZ0gqUsLFVAT3S48Vv+PWI7WXKCHmy601hh1exiWKnJE6QkyQtRqpWx4LXYhBAccyn1i6kSObvCNsxMwIn0MFEgpBKQ2tyA17jKHZ7wgbOlo3eIC1EAq7wRSRe2Yvpe4gznFY8phaZXKNQ3e7TbWpx0ya2fpCriEuCSMsqhVyFgmGJG73kogkzNygNZqakscs39IBKJsSf/1FPxJz9Iya2ez9p8vIkLv3X15MoDzcQwbeUTPyX90bg2e+n4oA7E+/l/1NSSHuLFQY35F4NbfkjtALB9yQ9THWzcusKpwBUhSUocKAcXWqrnpnHkyaSosVG57qAnw8y14giWkBFIQC47iqla9fnrF0+XxF0rIv310ju+tv1eACmwj7rMfeq66/WLdoTS6gBOUQoWQrmBkAbCxz1CozbE+61+9Vl/MflEtqSQSSUIU6k96ZToBk1vL/AJirwJS5ahS6FPV4pvUXy+UXYGkYfE2kgOXddSGbxszBsxygbJUEUsmSHW1lFWrHUXOXwghs+akSMQQpAALkoQSBZ3KC9XNhnlBj0KZSk9lscO1Srykq3Yy0uSf1aCux1PLXxVcI8FOh6B3gUmeThgqta+JXFuRLOmSFN8TBXZKju1k1s3izFjyJi51qEYRI7JNoUuW01N1XaybN+FvhDJsxatwChlqoLPko8j0gBKmK7Kt6ZpK0hIB7wLZ6PmfIQX2dNQnCAqSUS0yySNQkPFiMftGud2Je8KAutPCjJqksPQ3zyEdhFoMiWJk1Y4xZD50vSWsxHFyjJj8VJXhlmTLWBWniUwD2csk8rX1MEcDvjJTukS+8HUvk1znmDaIUXMCpRmp4hMDm4Hc5IcWc9fwwV27WMKoiSmUN6nW5FSb8+K48oDYIDfJeWUl1N+bJ1HlpbrBPbKkbhREyZNO8HedgeFxxXYC/nDl6mL8as9n454RLoW6UtUU0Cw1qBqP+ZMdtM/Z5bZVoirEFYkjdyUksr3i1WRwp47hm/wDQxbtT+HQ9/eIhnKar9nZg3aAnFkASLSlBqOAMrM2GfK8D9nzSMauiYK954u73VdGuH9YLbDkrMpKlSJSvc2mJACl8LUkjnlygLgSe2LeW6d4eFJL5EN6GJvhNWJ7RWqgSCl7VJu3XiF46B+PxskTFhWHnKIUXKUhiXzDnKOitwBiT9oUKB3A69T0zdotwNRBrSE8RYDlzzN46Ojh6omYy5s9pivqIbNiqftIRZYCSOpIID2bNvnaOjoxEwqZxggMJYL81NfX9BC7t5M0olOWUxquAPkL+jR0dE5VWM+s68OozAamAp+IpJ+IDesG9jJcopLAKPwCi4tHR0aJo9tGfNSh5KUqVUAyg4Y5nvC/r6GLJxnVyxLA3ZfeEkBrWYUklzyIj2OjqF6RePnuy5yN1iSlCVJSbhzfm7gfJ46OgyaUflTOOQkIAeUghTDml0u7/ACaAM1ALO3+a+gFuViI6OgFadiLPaJZydflz5Eg+og/txfvwHTeUbEF9dcqemcdHRlY8LqZoIQkKQbiyElOp8RGXKLMSgpJUUoSLl1Er8LPb4N0jo6MBDZCnla/eK+v0i3aMqxJEq6hdSSdALsf2Gjo6KvAxHGAITStPfAZKCNQ91CN+ysR7meqtSmuCEpSoWfhyD6h9Y6Ogx6ECt8KCd8XUr7xaazYeJDgCN+xKt3N4WLBgVVaHMx5HRc7GBpC5Zwcy26aakkAuymSdBk1oaNmpX2ZO7IVMoNJVkVXZ+jx0dF4gN25hJqcIveqQ5WksgWIcADIXBv6RGXMkiSgzCtQrDAfiptno1/OOjom/KoE2ckmc4UVAE1P4DokPds8uQg5t8TeymsIQKw4QGtUmnU3fOOjocvUxj2lNlpkPMWpXAsCWHAVwpdJIt6/mMX7SP2ZBFhWiOjoJ6aq2CZRlJIVNQrclwC6QKXcdQLgwK2Z/GqCVlJMw8f8AlURbqA3rHR0F8aHObhsQVEpnslywpFul0x0dHR00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AutoShape 7" descr="data:image/jpeg;base64,/9j/4AAQSkZJRgABAQAAAQABAAD/2wCEAAkGBxQTEhUUExQWFRUXGCAYGRgYGB8aIBwcHR8gGBwdHxwaHiggHB0lHR0ZIjEiJSkrLi4uHx8zODMtNygtLisBCgoKDg0OGxAQGiwkHCQsLCwsLCwsLCwsLCwsLCwsLCwsLCwsLCwsLCwsLCwsLCwsLCwsLCwsLCwsLCwsLCwsLP/AABEIALcBEwMBIgACEQEDEQH/xAAbAAACAwEBAQAAAAAAAAAAAAAFBgIDBAABB//EAEQQAAECBAMFBQUGBAUFAAMBAAECEQADEiEEMUEFEyJRYRQyQnGBBiORobEkM1JiwfA0cnPhU4KywtFDY6LS8RaSwxX/xAAYAQEBAQEBAAAAAAAAAAAAAAABAgADBP/EACERAQEAAwEBAAEFAQAAAAAAAAABAhExQSEDEjJRgfCR/9oADAMBAAIRAxEAPwAJidqziAHIOrBz8D0iGFmzFJzmvWLhKdXvxZwOxYDByC+pBIzOouOXS8WYMy6PBmHdK1aHWN8Eyv8AIjtMmooNSUBIZwGuku7aD/nlGDFBJA1H5g/0FujxLFlO9WbMUpcJdLWN6VZ9PKKZyrCkHWyVMfV7Rhl1rwIFCwKLhOUp/EMzyeD4WBicOK0g7oigSVB8+6AGCRyN4B7PJoW9enempHi5D9YOrI7Zh7TKt2f+s4a71KzfLKFUCcTiQpSVOggozQCkXpyC+IesWzJ32hFx3R+vX9Ir2qpVYqC3p8ZqOadRb4RWuZ79H8o/ef6RUFaMPMaYryB11f8AecW4KZdb095N1OdUWCRny+WsYZM15hYPYcuudv31jTgVklffapL0gc0s5Jt6deUNTj1mUZfG+5as5IWNLsVZfpGFQQVECgm7sknz6aDOC04L4/vu+fGh8tXgXMSp1OZjOc1J/T5PEGuS5Yhaakg8LsTmbDlG3Z+JyqmBN2usj5OH5P8A8RjKUum6wtixBDavUcwW5DlGnB2TcLU5dgkLbofkW8oyRE4kBYAHK/691hGHtZqmJDMAzsf/AFb5xILO85/5SH+bD4RmPfmcOQsGy/8AJjHN7N0WTPUqYlJPCUVO1nOYuOn9orOIUZiE2Yh8v+WiEn+IQ6b7tLpYAa3zN+nTOIyx75DJbO5dhl+84l1bcSo7v46NoIhOU1J/K/8A4iPZo91dsj9B0H0iM/JPRP8AtEerH9rxfl/f/bNJxDlmADG5B5eQ1irCYpRbIcQ0V16jKK8IBVYA2ObcupijCk02SwcZ05+qvKOGno/Vb9F5Uw1zHISB3bG/XvX9IlMLocAs/PUVXsIzYccc9k+IuC3TLn8o2Tz7tOmVvQ+Xxjfjb83gp7HH7TNN+6f9SekDtU2f3y7n+dPWCXsWPtU2/hP+odYGkXRr75f+tPSOseW9a5aQlJq0GqT+E+RivFgdof8A7n/ofoIokEsbh2OZcd0/is3yiWLUe0j+c6dUc/0hHpxQs7yV/LzP+KjkH/T0vCeZp3ky1wFlv8ieTH5+sOEscUv+Q/i/xZf7fLzEJYXZX8qmf+nr8II2SMhROImg5cB1sSrPPoP28b9kTB2xF7hf1VMtaBiU/aJp/Kjlqvz6Rswd8XLb8aHz/GfSNW9OmEV9rn/05X1mekfPpl0zMyajkCb0DkRH0KQPteI/pSv/AOkfPlodC7s6laA+Ac4k16Fm/mefM9Y6JJAv/MfqY6M5gi8ICOGoFN7rA1inCqUUgOoZC8xubM36/pDrI2LJZwnPO+YjzB7FkoKwlAsxvf6xLuUApO9mCYATQnvKJexbV/O8XTkpVKUppYKBkytQTztlB/HyZPGoSyFghGbOOYAzZ4Dqq3K6TMpa70uAx0e//wAhb0OwSUlExhKDJD8Ci/EM75Qew8psRhEJ3RqkulSUKsL2SCbJ87wJ2fVTMp3mQd6R4hkx889Hg9vV9qwxUlYmbssCzNd6yC9XkWjfDNhGISl00lBFJugEDNPO/wAY1nArM1CghTUi/wCzGzZoUqe01JJElRaYAS4CeVvnDFggKA8VvSdbJATTNUCGLDpz/ecdh0OV2TYp718ykW+Xyhm2muXLAUZQWSsJsEvkbklrW+cYsQpAXMAl0AAFkgJJIUnk/wCxGuXjTHX0AJCUzA0kgqIIZbFg/PnnyirABJWtQEoUurx5uOts/pGmZWy6t6OM/gd2Ojs3LXnEMFUFTG3hDF+50yu3x6xJSmzQZiAmXJJZRB49PXqfgY5UxGREsNbhWoWB+LxywN4BVPcpLH3bAWf/AGxbilMR95kcgg3fXizb5CHadKFKBmADQj8J5c7/AKxU/vZlxqfDyHrFsxJTNZySCP05J/fOLU4Qlc01eEnxPYfy/rEO8sn/AFfIU+IRdzuk3cdeQaKJYBnyssjy5jkGi2WftKP6Sef5ohPRRPk3d01a6tzAMc3bfyNk5IEthaxytoOTRDEnhR/J/tiU+Upgk6gZX7wB5m9+ceTcO6RfJCiGULsGOXKPTjdR485vIM2csV6CxbLkX09Yr2f3dO+Lunn0S0T2Wrj1dj+Ll5Zxrw2GaWpbl0qTalbXPVIjlrbtv5FkhXHiP5jr5cxFyi6LWHm/MHIaxXgg82eL3URkenK8aJ33afTpodGzMb8avz+C/sV/EzbuKTz/ABJ9IFKPd098u3+dPUwV9jQ2JmuB3Ty/EmBVWTW98vn+NPSOseXLryRNJeklIbN3bhN7RTiJ/HcuSKn5lk6dc4nKBZ7d0gi/4HGmUUYrv8uE5DkekI0e5ecu3gOn/dll8/n6tpCSgilWY4Tn/Sszw44VbmXbwnRP+LLP719YU5iV8RYqJUHKQb+6PpmfKA2bUSv4iZfNKMyPxF9fL9tGzAKfFS8zxy2Z/wAZjdg9hoZc+bNMsOE8QAApLg3bMlosnbNTJxcoBSlPu7tkyim/wjNoySP4vEf0pX1mR8+wlRSoOrvEXzyIH0EP8n+LxH9KX9ZnrCDNkkIWTZwT3W8MDV7LbnqdRzPOOilcz6D6R0SP0G3Ds3oIgpaUlSioAWBJ0b+xEZNly57EzSCcgAkhviTFsjDATJilIssC/Ng0S6vEbWTUwXJUknPeAEaMzfrrClKUjcTSCiwBJvyUAemresOI2bhzlJN2JYCxDEOQc3bJxFa9myUgp3KigpYitub5qFm+sVBYSNnKTRN+77ocFz4hyyD6+UMiZaBisGUGUAJRSlIJdnPcB8IHONwkSEEoTh1XseOzMTnVoQ3qIsk4tCihRw6t4lBIUQBSHPC5OZYW6xttJoI2QWxBaj7lbUVFOSfxXhpwiQAw0JHwt+kDlBKlFQlJSSkpcniYjLJjprEtgy6JCUhJSz2LO7m+epv6wXpjTiZiUAqIBA0IfXP4R52+UzoKMwkkgpzyAJFz0hfmYzG95G5LqIZSVZAkaKzsIOYFaqVb/crVmlCeEPmHur+0ZigXIWxQ9dmBbpneM2z+JUwcBNJSLHpbl+xDxjd0lJKJEuY6hZuly7aRRiZQTXRhpVgbjxWBHh5uL8oUaJuIkgLd5SSymDKc2HLkxjSZRUUkUlnAsciXDdPPWGtUsKQr7NLSQCmphUxTdQtowt5Qpz5R1KhnyfPP4AX5HnDBlFeOKjOvzTorknr+9Y24VBqmFldxWi2y6rpjBiZfvnZ+7+HNh6vGuQlImTAwehT2lg93zq5aRM6639qKQ2JR/SH1Me7QP2iRpwD93MdIkKOIQyDeUkhho6uUSxeHUvESKR4AMxm4/DaIk672ya/38CGNmcUsm7JQfknmf1jAZ1khvAtPxfrGnaKSKAbGhNr6ADkOXKBq5uQ6K/ef7+navN6z7OT7weR0P4f5oKyke7WWuVpzCsn/ADLPXKBeykOsMkEsWZtBdm9Y1YcAylhASONLUiXz/KTkImeqvItwB97O/n/46j6xrEwEJF2KgGfzByI/Uxkw2HXvJ7oNlXsLZZvb4xcZlkdCLN/aIx5XT8vn+9F/ZNf2qb5H/UOv6QEkzLq6TFn/AMidD+hjdsDGhE5Z52y1KkiBeIRRMWl3Zavm5684uX44XrdJm8HodPyecYsRODkEPwk59Y27Hwu/NAUAySXI/KBk3X+8TnezcysgLlEgMRUXDlw4pLQsYcHNvLuO62af8RHT+/V4JbJSMOkSlkVLUSCDySAc76RjwWGsHYKSAxHJ0lvUp+EbtoyAZkpWZFTeoDxodL8ZhUTAUrFSSb3Pn9YB45SO0lwDSlJSonIuSNdDBHAY2pVINgli/wCIFj9flGfEbNl2Khcljc+cPWEMPL4d741pZRc3Advg5j50E+5Ia7rI9QW+oyh9w0lYlJAI7xLX7pun1hdn+zM0Iprlh3ANWrMPCPONoUuzVuXPT6R0G1+x+IJzl/E/+sdB+mtsSkzJ29mhShRbdZcrvZ8+ZMT2WtZljfKBmXchhrawAGTaQNkGVv59KiV2rBZhawEWbBCESaZT0AlqmfMkxJCRtFdchKZrJUplHidTlItTbnnBjH4iZKlzilW+IWKQXJS9IpN/NWmYhOlqaZI4SWXa2TkXLOOsMOPcy8QxEpVY4ipgcuLRtU+kTKaLnHTgZjSwUoTw2uo01Br3vaMe1ttYiRQ6EKrBLBJcZWPHneJqlTGne9SHA3dzwmhnN7XvaBHtYFHcDecVBBYk1WDnO+p1ht02M3W/FbampnUpSmkKDm5txZeoT8YJ4LaKlmW6PvACq/c4Srq92EKG0Jx34G8/6nd9T+/SGHYpUVS6TYJFXlSQM/zNrGnWontXHKlbumVvK1hBYnhB8Vkn5sOsezMepM9ErdEpUkkzHNjyZm+fpGfbC56TKMnWYErs/Ac/CenLzjVNRiN+hm3DGvJ6rto7esUG0osTq0LmDxWLmYda0hFaVUhJSwIs5urK5PpDFMQWPkYQ9iP2SbKK6AZn3qRkeG1JSM8n6xsumT4Zp86cFLSQndlDggX5EZvYfGFLEhJAqFWlkKPiYjoHHyfKGPEyk71axMJVugKGyyuD1hbWSTdxc5r8tBGRk1y1+8TfVPib0Yot5OfMa24pf2idfwnxfl6y3/d4okpNaCamdOW86ahTEZaAc41YhJ7TOsu6TpNbu6XpHp16wkX2ap8TIOf2eXd31XqEgfACBylPiZB5h8ydRqUh/gPKCeDftUl3/h0Zg81/i4vjAvE2xUjPI5u/eGdRKvjeFmba5Yo/kHL/AIAgYJl0+uvWN22F8Sf5B+7H9T5wJBun1+vQiNWG9hTffpvmF+L8qv8AtufRvXWjZ0w7tTKc1J8Y55vumHwP6Rp9nkHfJBBslX+J+FTZqYnLMvy0ivZqTu1d/vJ/x+ej8XwvGgG5R95i7kXVqenQ/SMWzZaygLlykzVCYoEkd2ySGBUOZjalJ3mLsc1ZAvkPwl/hGj2SDYbEMW4lF+XAL25dI1LdgMIJqQudKCVg2zA0Ls/MZnlEMbsyQl1qlJVe5Yk3tpnA4YpfZFKGKvvQBMJyFuBzzv8AGCdalYUK3qQsofekhn/FcEN6RrG2G4WaEMpErdXAJpULEhLBzzpzgiMMlCwpEp6ia1JCiWJBcl35wI2wZnZXVPSvjS5DcXEhgKQNXPrBSVO9yknEiWSphcjwpdDDU97/ADRmSwO0Jc2Y0tQWkOlRZQY6O7X8oni58wFKlJKUhYHEDkba6u3oYV9kqbEp4DKHEaXUd5cceTD+8EtsLAw6acSub73M1ZgpsXPhzvz84bNCXYpiJU5KVGQgOUkpJAYquwIcOCW1i/HzXlp5v/tMA9sTJJkJEzETZdSV91KjkkEi1mAuPMtHu3CdxL/qI/WMaadnH3Ut7GgfFoBe0eDmLmoUlNaHAazi5fvaGMmwRIo/iJzjDcSGLIFIdYa1WtiYX9nAnHLBnTad4rxK0LgAPqbQWsb8TsiYpThZNh4yMgBlHQPx4k7xb42fLNRdASohN8hbIR0b420UrWVzHlpSkAMtu/5309IjsxcwoBmoEtZJdKcs7anPPOKpbCdNO9KiQOC/B8bXztENilIlilZmgE8RBGp5jTKIYtSFKrQy81gZG5ccgwPKDW1kAYfE7wqPGCbkUh08IU/ra1/OAcubSuWyfHYs5F0+nWGGdNXucQd0Cd4LUj3h4QC1ntb/ACxGPVVcTJIxLqUDQN6xakUWIOloFe1E2WBh2KqaDSQumzJzvcs1xBdUwgT/AHQskF2+8NGXXlAb2nnEiQd34S6Qm4LCwuG5Q5VsesOPKO0Cxq3mlg7qv/q+UMWwgDMlOprBtauBVn8r+kAsUpW+am1efx+eXxg7sRq5VVywp6GhT/J40YQ9opKVCS89MppgIdTV/kF7k8r+UTnYQHFS171ilLbv8Tvf0vpFXtAuSndb6pisBDEd/R3IcZ2i+aiV2mXUFb2k0lw1N3cO7+kXRBVfdL8jCBstUpOBnDd71AmAFLM/dYkBNtDlD7NFiOkJOxxOGGm7uneVWcpZmD3Zsn0gyv2GconPUnfrG6ZW5DzLlxZk5aOdYBqULMwF/C3izv8ATneD2IXM3huN3u7Cz1WfR8uusLk1bM+b2delQ6Xzs3QQoyXSiKx3SQpOkt39FAv535PGqehPaZ3CO6b0ovw9F/oIGypxKg5tUGuNCcgpDfAnoRGnEYkdomqJaxsSh7pa7of5wkxYEDtMize4RZgPEvRz9YGYotiZGljaw8Q0Bb4E+cbdnTk7+QoKDblAYEPZSrskM18xaBOLxFU6UxIFww1YjIhhbo0LKNsr4h/KH1+r/WBoVxJ8z9erRZjFX5Z/X96RTJSStKRmSWGWsSw/7PJecmwsFaI/Cr8KmHwPpFWCw3Auye8nwDm/+Lf4j9Y17JwU2XMQtaC1KrhSVG4I0TUM+nUG8UYbBTEoW8pRcgs0vIXNygA+sU2qMhIMzF2BubW5DRx9Y0+xBJw2Ja/Gq3+WB6sUmrFEqDFzmLWGbggesbPYyY2ExWhqUXZ2dPLOMyFJ7EsKkBhOSyA5fukKFtD9IJYdQOBSVSiQZYeVqzXTlnA/CrScAumcoDep42LiyS3Edf1gtgFgYVBM24QDvCWHnyAhohe2nLR2QhOGVLSJiWcktxI4rjXL0grIDyZbYbe8dySQ3COPJizU25ecZdurBwx+0iZ7xIsp3NSDTbln6xbKAMhFWJXL424Qq7pHASnn3vWJhoBsr78UqVMDqdRCuAuOAac/hBzb4m9n48PLlDe2pZ2dLGxN1El/IQDwL79NaAlXFTSzKTa6vzZfOCG3DJ3FKFTVETfFzdD+bBm84rMY8FZiZ3ZxQJHdU1YH4RTmdS79AIxbd+4l/wBVH6xDaAkHDpSuTOmOJhZGpCA987hgInts/Z5f9VH6wb6zXsDtJkpJ7ORuBQwDldAaopsUvya0LuxpK/8A/QmsEl5iiystX+Vx1gnsLcboDcTf4ZlKzCk0B0gsHJyFhlAfZ8mX22YVBTGa9s8+HPq3pBfCaMacdvF0YfDKRUaSoXI0J4848jDtLZ2FM2YVDEVFRJpoZ3uz6R0P1mOTNSJ033TFg8y/HbK4a3Qn0jtjLG7DSt0HPA3XPIZ5xIV7yZUtJSwpl6p5kjO8Q2QSUcUwTS54klxnlblHMlhSwFIdbkL0DvdOoyEH5YJkz6JrKKwzkgJ7vXLO45wqz0grlOA4Vne108iPOGZJQZE8TAUpqHELW4bu/NvhEzpvBFaJhE7jDFAovkabk+t4Be06FUyRWKgkgmoio2vZQgqUSmxJqU5QK7d1NFmtctfWBPtFRu5DKVTRwl2JDDNyLt9Ycjj1DEJO+crs/dq1c6P+2g3sacUzZIZwtkuxYAIWpxe1w3rAHFGX2jI1VBuTuq/1hi2GglcsgsAATfMUkfUgxoKK7anlIltJE11gXB4X8Wtx6eYieJxahPloEp0qSSZjd1tHezxLaqZ5COzljWK7jua95J6ZMeoiudKnmfLUlbSWNabXPhOT/Aj1i6G9SrF4+e7PlIVg5yZiilNYdVIzscmYh+kfQlgMfLnHz/ZZAwk5pQWKu4xvle4f/wCROfhnKLqRL35IUoqMsOlrNa+Xo0A8UuwCQq1rJHMfjy9LZwwzlHetu/8ApD3jZ5cL9Lwt4prPS7eJ1ah75fvpCi9aNi4fezkIdSApRL8VmClaKpOV8h8oNbQ9kSVrmDEudRSeXMLgN7KJHapYFLuoFqbcCwMjUPV/+HPGTkIVu11KJTvFcNqU6DmbO0MV4CKql4uWhRClplpFdzZ1MG+MBCs9oRmo1KfMnMPmH+MOuHx6KklMtVZyKkAOLsAT1GUbl7XmgkBDZ3KwkFg401v8IpiBs3ZhxM0JIWEMo1AWzyBIbPpztBn/APFkSVIm7xYpUc0AueXCembQw4eShSQpISjiUGRYOCQ1tbOerxul7PK0gla83a3lyjALkEgOUlJN2LPkDoTETjRmCCxyEFl7LRqtXxFvK1ogTJkglcxIDZrUkMB1LNaJ0v8AWGbWmGZJUmWUhSiwLtmVapcgM2kVezuzJuGlTULUhRU6hQXHda7gaiDA2ph1pBE2UpCn4gpJTw53drR2InyVyphllExISat2oK0drHNoqJB8NLWcFMC0IHvRYCxYC/m8bJTHBCqSVe6vJBYn8tn+UCMPiJRwUxSZikJE5Lk2YgJ4T0IZ/wCaDWGUOypKZtI3biYSbdbxVu4mA22kHsZIw26JmJOZURxoBJcC5FvSCGBM3cJokS18V6myYAr8xcekYdtEHCmrEmb7xPO/Ehha1s/WJSJ0kSUbyYu62DAniKQycsiGPmYiGl3Zaxv0iXdJKt4VUuDZqX4inytk+kM3tAqacP7xUp94HCCL3S2j5u/pADZ1QnorYllUlJDBLp7wZ3NtecEfaHCoThSmTJXL97movd0AnUMcg/Iw5jDjbjZ6xIT9rRIFK82JIpDWzdOZ8xFW3PuJd/8Aqpv8Y0TpBMgNhUzCELIqJuSkDkzKyz8MUbd+4l6e9Tb4xt9KWxJqzJSE4xNRw/CDelVIZZcVEA3vzgRsuaoY6ZTMSn3hclm15jVyPXSDGwhM3KasIkNhxcHvEoHABcgHL4QG2cPtqzuaveZDP5B+HP8AZgvjGbF7O2mVqMqbKEsl0hUskt5hF46B+0MFJM1ZVgJqyVF1hSgFF8xfWOimDZW7M+aBXvGFRJ4crMHt8so92KUGWDLSpKajZVy73z6vFqRM3i3CRKbhOpOr+Ue7NMwJ961TnJsntkBpHEkyckFSOLxcnfLUWEMWDW0jEMywFh0qGrJt1GRhexJNSOB+LNiaQ6eRDf2hkw0pZkz6SEKKhScvw3P0gnTeNImB8QN0HoBJY8fBZOWmWsCfaKdwSCUM6DalwmwtmGGkGgmd75yKaAJeWdNzk+bZvAT2jEymRxCuk1cRAJtyz1jZNj1ViirtFgGe59TB3Y5BXKqJBYMOZpVYtoz/AAgHPl++etriz53P79INbHUK5QId2AI0sq/1HrDOtRTbmFSsIeaJQEwF7cTeG/OJYrCoOJlKM2lQSRu2HHnfLS+sdt6bJSmXvkqUDMASxA4tHqUHHT5RHETJIxUlK0EzSlVCnDAauHc+gLPpF0QWdhCFsneKkTaVBC3Fypxoc7+UPcxOfKPn+BMrss4KUoIqDlwC7DJj5ROfhx5R2dLXvB7wUboMh7hVr+ULE4KYXJBvZkN5/M//AGGRZl7/ADVvdylw9qXDFnzfVoWJstyO76uv56fvlCkV9kye1yQ9qlavoeY+YMNe2kHtLjefdECk637v5/7QreySftUnlWpmB5K6kH4D6Q0bfQO1FwCdyR32JF7NoPzf8RlTgcoKG7qTMAKm97MceL4HmYudAWr7gHi1KvDdwD5W0DQNWpCaCkSk8QHCvefiYKAe3peLpuNJmGlf4u7JD93moZ/XLSFNshh2Uv3Yy+9Xo3iV8+ut4H7ZwAUtSiip1gXm02pTo1tbeusa9grO5S5P3ine/iV8B/aKdqEEq+4PGHqd2pRmxzy9KYbwAydkSyZbJkglRJ4wpw6XDqGf9o3bKwktGExBSnDJFanNTy+6O+QXA59InhZqGQAuQ1bcCFHVIYXP7blFmAxI7LiCFoZK1OpMo2YC5lkcZ6DO0TOtGcBJwgL4Uh1XlhRl95OjuT+rQW2OAJc1lJyF0ggdyzAwNTiHwoVvFLurj3FB7ybCWR6P6wWwE15UxypXB4gEnu8k6mK9ISgTuxkUy1q3oBGhFnPIHXLSDEpJThB7sTGl/dp8X5RC2hUvsCktMljfJGTEK4SLm7ZB4Y8IodjDzVJ9394cx+azRdogRtZUxWFW+GTJAmJZ3JapBfKxPd9Iuly8UZEvcJkjj4iv/DYVEfmCqgOjRj2nR2X+JXPO9S1ixui19B3ovlCRuUbwTVHeBgnRVIbO7Usb9YiGgWyG34CAUAlVQUS6lOLgCzZ/KD3tOtXZnOIEz3gyyzSwsG4bn1gFs6b9oQCsTCa2I8AsaC1n8+UFvaiSex0pw+6CpySWUfxJLub8Vx6RWQx4t2gqV2b3k6aBQuyAp2pDpGlhcPbiiO3R9nlt/iJ/WNc4zhhhRuZbIUa1gW4RSpz1d7ZARk26fcS/6iP1g/llGwZ8ndJ99OSey3BBZICQ6w1qgCMvSBey5g7dMJWUe8IqueYFutgfODvs+vEmUh1YdadwKTqVUhqmtSTm0B9mJUcbM4ULVvLJIDa1H0Fx5RP8KHcdjpaZiwcfuyFHgvw9M9I6K9p4eaZqyNnSJoe0wplurqai8eR11UfAqSlHaZjKO8KRUlshpfX4x7sISxL90SpNRuWze+Vs4sStW9X7sBNI42HF0d7t5R2z1rp40hBqNgGs9jmc486yfPAqQ5cBXJ3Lp10hiwhRucS6lDiSVEZpsMj8DACe9SSUPxG7ZXT+/SGDDTFJkz+AKDpYM5VblrrBOnxrEpD4njN5YqFPdFGeVyRfWBO2ihKMOylMEmlQZJYAXJIt8oJoxCHxHumVuxUb8XDZOWlxrAPb+IBlyTuwAAQAxLWDBtNM4a0e4hUvtGRqcEcsy36we2GtVcthZrvoGP6tAGfNVvbpGl/W/wAINez/AN5LAUzN0ext+rdI0Bi2tiFICKZQmusBiHp/N6R0/ETN/LSmWCgpJUununk9Vn8jFm05U0oG4VSqsFRtdPi7yT8mPURViJc0z5akzAmUAa0OXPJhkYus2zIQNkLVuJxTLCuIMilnDDQm/wDaH9U1PMR852bXuZrTUpIUDUVEgZWLn9vEZ+HHlMq1r3oFACd0DW13ccOf6awpzLC7/wCZQl8jZv38YYlpJmJJmu8tPu75uk1ZsxsMrc4WpoBdmtm3H/q+nnCkZ9lWOLlNSTWSWpOiuRCvUv8A8NO327Se6+51BNr5keHpnnCp7Ln7XJue+r/dzDN/KYadvzWxBubSXskEDO76n8sKpwv4maGlspJIUn7tBSfFkVC/SMG1J88LSJRmgEmqz+TFiwz+ca8ZNJTLczFcSe+lKB4siMj9IHbRlkqDUpDl+MF/3yjOOfTf7Jg9mQ7k71ev5lZ9OkX7TxBBPGAKxbdVaJs9Jfm/XpGL2VDYdIsWmr1bxKy6xrx0wuQ87vgAJSGHCnIuC2fqVdIbxc5FOExhFCalkElyJQTqmzBOV89LxdgVq7PO4pylVFmSBMyFkAWfkTrFUgLZNsR3vERk4z4mb+8SwMpXZp4KJl1Fkrm3PCLBfgGj6XMbHrIAKOHAPaqnVaYWm5p1BZuXR4K7OltKmuFpNOa1VHuwDopwgBlhN1cBnhYzSbzP09ILbHPuZlKZb0CyFVDu5E/KH1qHYVUw4NbTETDvE0nQp4Xdsznl0g1JKzhAVSwtdF5b2J5P/aAGHUgYKZVLKBvE1Ac2TlzGQ9IOYJSRhAoqUhIluVF3Aze146UToNtUzeyKqw6JA3iLBiWqRfzJ4fSCezd7uE0zJcu9iWuGD561P6NAba6pPZXTNmTimYGKnF3SCDUMkpLxskok7lBMhc0hYLJJDKpDGxypYfGOcVQPZrb5Lo3ZdTByaxZ1/T4wU2yqWMP99MmkTc1BQ1Tbi0SGZuZgNs0jfpZZmXU5IPAbcAJ08uUH/aNM3s/GiXL94HAGlSacjmbv6RWfox4zY+RJMlJMmZOWBMpSLAkoS4tdiAB5vF23B9nl2b3iLfGIY+coYcVYpMpFC3CQ6qQkZMKqk3Nr3Ee7ZP2eX/UReBkdibsSRVImpfDkqLkhggApDlwWsID4MIONmVIWAJmacyb026HPzg9sGe8hFGJsJNgfCabKOeWecB9lrPbV0zUhVfiIZmL5jMh/lBfCKbQ2dJM1ZM7FJJUXCCKQX0tlHsXbQVjd4vdTcJQ/DWeJuts46OnwfQeWn36jvSXSBu78PNVy1+gEe7OSKTSsr4i5Ib0vHiKe0LaWyqA8y9+Qya3nHuy1cFpW6FR4fXvZDPOPP6opYml0ufGeV7jmYYcHLJl4ihTKqTmWDsP7QvYl3Fh3zplcQw4b7nEBTta4zAa+hvnppBOm8bKJvvOVAoLi6qbnK125wD2+mYES6imq9XG17ahn15QdTLS0zizlgEM9Ipzhd2xg2EqmYoppYFg+TakAaw5Nj1XjZXvkutrjhf8Aef6QZ2EE7xALjKkdb/o8CcSlG/FiTb68Pzf5QZ2OgiYggO9vK5v++caAc21hUKSneTBLAWCDSFOR4WI1j2fh5W/lOoiYAaQEkgi7uWt8RFe2lICAZqCsVgAAgcWhuR8PrFOPp7ThwUErZVCnytxafqIugWWiEXZmKlbmeFKUoAgkVgqawcEGwB8tYed2bwkbCwikSpypaPeEgAKGlut/iInPw4joEveoASd5uUl7tS4bo76wrkkMVEj+cgPloM4cCZtcvLd7pN7d5w455QoqSG4bamkAvkM1QiinsskpxMrlvCLAj8XUj4gfSGb2iB7QSN59yQKTZ790fj6+UK/syv7VKd3rLvSTrmQxfzeGP2iSO0kskncEXUxa9m0H5oFTgBjgQlFSVjiTeYuoeLT6mMq5vEeJPi7qHOR5j92iyakUopEsGofdmo+LqzfWIqlLKiPeHPQJ05j9u8Zzyn0xezKhuEv/AIis7+Ixq2jLJ8CyKwzTCkGydADbRuYPOMXs0WkAf9xWX8xjtsSkkl0yu+O/Mpc0pF2I0YN5Q3inSpI4XlJBq1m3FxfLPp0i/BBIwuItJCXLup0d1jWQbDn0jFh1gt/Djjszq1DDvZ9dLRr2fMAw2INUuxJqTKJAs7lBuvmwzyjY9ZRKUkYQMcPS5+6CjLzToXJMFtmKCpUy47oulJQ3DAuViHwwVvCriVfcCWfDYS2Hx69IK7NWTLXdZNPjAHh6RXoC8LMPY1UzKiFgAq1sLF7vrB7A1HDJ4UrVR3dCWuPKF4sMFM3ktwJiXCQ7nhuAMmLQZwZScEGUpKN2eK9SRe/OOlEDtub7sit5KlyhWlwlsqktrmTaNGEnqTh01YlMoOwNnyuGINyXPkYHbSlyhhSEGbMJmBlL5uknMOwTlG/Ao9yAnD1mq7u2QYjSwt6RziqXcEk79FaAk8VFPiTZyrrl8TGzaqJPZVGVvDVM7y2zBS/ysPWB+zVJE7gJ7yqqvxW7utOfyg57WGb2U1rQo7xPClsqktpmLmKy9THYpK9wndYZK1MplrNgaU8THQ2GfhPOPds/w8v+oiKdomWcK0yZMUCFDdocVcAdHK4/1GJ7X/h5fLeIjeUtWwkTBIQDh5ZTuM0nvGlqeGzHJxALBIJxa6pZWN53Q7jPJhpn8Y2+z+IkGWGXOSpMh1C5CQUO4Ia4FxA7Zyk9tWy1I9532N7H65esF8Jix0uVvF1YWao1F1AljfMR0VbRM3erp2gmWKiyChyno76R0Xsf2GSSsziSsFDWQ4cHU5P8482co08UxMw1G6S4F8s8xEMNu+0KHFvKbubNowiWzSik0pKRUcy7mPOop4tSXGffPK9xzMM2zmErE8NTU1Ah3tYMIWcUSCLA8Z1FsucNOzwsy8RSQDw0dLa28ucE6a1JmJecKGVuwVdRTYfUQu7fUjdyPdpCKSySCaQwZg3LyhkBm+8BamgUnmqm/wC+sLu3d5RJrICmNXE125gX9GjZNi8mLVvWCQ3Ddr53+UGNhoUFIpsBn/K5/tAOb96PeADhs+d/1yg3sdiuXUpr26lzaNGpg2jiZiEOiXvDUA1NTPqzjLziWImzRNlhKHQXrUz0tleoM/kfSLNpSZhQ0lQQqpyTy1iGJkrM6UpM1KUh60FRBVazAKAN+YMdKmNJzhE2YgmTOClhJrAqS5Y20OXpD2pAJZoQsAUiTPKkGYmoOHf6B+sTn4rH0fCU7yWay5lIFDWzF368nhUUt2cWPM30ya3K8M8tQ3sr3d9ylpl+644cm65+kK4yZP8A4JA01K/qIyRX2e/iZRy94SxB/N+IN8C8H/aOaO0Kun7gm4L+LM/hhf8AZ4e/llj942ZPPMgsT5gQd2+pp5FRHuSWpBGt31P5YVThelTARLAUCXBZKSk3q8RHwvE8QniLp59+ZbLly/esQMwkIcrUHHfSEp15fsRFdIWW3Yz7oKj3eVx/ZoGH/Z5fuQ1/eq6eI/GJ7SmXVxS3qFlIUrIJN21vnyI5Rn2An3I/qqzPUxdtCaQe8vvCyZaToNSMtX8xpFXiVUlYIQ6249JTai10+jxr2bPUcPPIM0kEgcCUrcDwjIl8n1jNIUogNvzxckjUcjl5dYvwMo9nngpmkkm0yYxNsgvwDR9M42PQiCs4cVDEVVKtNUBM01S4A/R4I7OT7uYCkh06rqOXygIZQGFpMtCHUp074zE3bOYWPpBPYwAlLCd2nhAFFwOEs7w+sH4VY7GvdzSn3iWrGVhwsRqHPnDBs9UzsoYJXN3eXhUpstLQBdfY11pCzWlwnla48jeC+AUjsYKqkI3Zdgaki/q8dBGXbRn9lVvhLl8aeFH4XSws7mr5R0tXuUVYkyk1ju3e3dLZOeL1jPtNMkYVW6SsusMV83S5+FvONmz0rMlNMhKuIOVDp3vTu+kQos4Sad+gLYk1UNonhsRzy+EGtsTQrDFpKpY3oDzLapvezHIQB2eU74MFJ4lEgvxm3ENGFx/mgttwq7MqrE75W8FLCwulklrGnP1hy9E42YhU0YfhMuUmlRMwi4FIZQ6g1fARXtg/Z5d394i8Z8SpG6SNyuashYAbhqoS4J0SQUi/WLtr/wAPL094i3KMy/2dmTzIR7ySsGTwg3L02qcAs+fSAmzyrtqkhKVkzC6GDWBJ10zEFdiJTuhXhlpIksSAWIpuEv5NnnATBBHbJlQUhO87wIqyLfO3rGvjQ2YuutTYVCxUeJ8+sdGLHYmQmYsLnzUqqLpFbB72azR5DsMCd5vSSBuqQx1J5eURwBmMd4QTUWZstMgNIqBl9oLKNdAdLWA5v+jxHZBl0q3bkVlyWz1yjgsqYwB9e+rle456Q1bOCCjEg1Bwmo5tY5BvP4Qr4zM5d9WZAa45i8NmySaMQ7KSAnh9Mjb/AJzjFpTKDzGmP7oAJ1SKe962t0gBtyT7uSErJpfiYcvQDX6QxBSXmcJCt2Kr2Zsh/wDBC1t5STKkigBBFksTSBk1s/NoK0Z1hAnAsSrhHxIY+b6wf2UsVoqBJe3QuWMBFKWFpYW4XPQs/qA5g1sdRrQzG/yc3EaMYNsolzENNWUgKBcJqv5AHPyjsWiUZ0gqUsLFVAT3S48Vv+PWI7WXKCHmy601hh1exiWKnJE6QkyQtRqpWx4LXYhBAccyn1i6kSObvCNsxMwIn0MFEgpBKQ2tyA17jKHZ7wgbOlo3eIC1EAq7wRSRe2Yvpe4gznFY8phaZXKNQ3e7TbWpx0ya2fpCriEuCSMsqhVyFgmGJG73kogkzNygNZqakscs39IBKJsSf/1FPxJz9Iya2ez9p8vIkLv3X15MoDzcQwbeUTPyX90bg2e+n4oA7E+/l/1NSSHuLFQY35F4NbfkjtALB9yQ9THWzcusKpwBUhSUocKAcXWqrnpnHkyaSosVG57qAnw8y14giWkBFIQC47iqla9fnrF0+XxF0rIv310ju+tv1eACmwj7rMfeq66/WLdoTS6gBOUQoWQrmBkAbCxz1CozbE+61+9Vl/MflEtqSQSSUIU6k96ZToBk1vL/AJirwJS5ahS6FPV4pvUXy+UXYGkYfE2kgOXddSGbxszBsxygbJUEUsmSHW1lFWrHUXOXwghs+akSMQQpAALkoQSBZ3KC9XNhnlBj0KZSk9lscO1Srykq3Yy0uSf1aCux1PLXxVcI8FOh6B3gUmeThgqta+JXFuRLOmSFN8TBXZKju1k1s3izFjyJi51qEYRI7JNoUuW01N1XaybN+FvhDJsxatwChlqoLPko8j0gBKmK7Kt6ZpK0hIB7wLZ6PmfIQX2dNQnCAqSUS0yySNQkPFiMftGud2Je8KAutPCjJqksPQ3zyEdhFoMiWJk1Y4xZD50vSWsxHFyjJj8VJXhlmTLWBWniUwD2csk8rX1MEcDvjJTukS+8HUvk1znmDaIUXMCpRmp4hMDm4Hc5IcWc9fwwV27WMKoiSmUN6nW5FSb8+K48oDYIDfJeWUl1N+bJ1HlpbrBPbKkbhREyZNO8HedgeFxxXYC/nDl6mL8as9n454RLoW6UtUU0Cw1qBqP+ZMdtM/Z5bZVoirEFYkjdyUksr3i1WRwp47hm/wDQxbtT+HQ9/eIhnKar9nZg3aAnFkASLSlBqOAMrM2GfK8D9nzSMauiYK954u73VdGuH9YLbDkrMpKlSJSvc2mJACl8LUkjnlygLgSe2LeW6d4eFJL5EN6GJvhNWJ7RWqgSCl7VJu3XiF46B+PxskTFhWHnKIUXKUhiXzDnKOitwBiT9oUKB3A69T0zdotwNRBrSE8RYDlzzN46Ojh6omYy5s9pivqIbNiqftIRZYCSOpIID2bNvnaOjoxEwqZxggMJYL81NfX9BC7t5M0olOWUxquAPkL+jR0dE5VWM+s68OozAamAp+IpJ+IDesG9jJcopLAKPwCi4tHR0aJo9tGfNSh5KUqVUAyg4Y5nvC/r6GLJxnVyxLA3ZfeEkBrWYUklzyIj2OjqF6RePnuy5yN1iSlCVJSbhzfm7gfJ46OgyaUflTOOQkIAeUghTDml0u7/ACaAM1ALO3+a+gFuViI6OgFadiLPaJZydflz5Eg+og/txfvwHTeUbEF9dcqemcdHRlY8LqZoIQkKQbiyElOp8RGXKLMSgpJUUoSLl1Er8LPb4N0jo6MBDZCnla/eK+v0i3aMqxJEq6hdSSdALsf2Gjo6KvAxHGAITStPfAZKCNQ91CN+ysR7meqtSmuCEpSoWfhyD6h9Y6Ogx6ECt8KCd8XUr7xaazYeJDgCN+xKt3N4WLBgVVaHMx5HRc7GBpC5Zwcy26aakkAuymSdBk1oaNmpX2ZO7IVMoNJVkVXZ+jx0dF4gN25hJqcIveqQ5WksgWIcADIXBv6RGXMkiSgzCtQrDAfiptno1/OOjom/KoE2ckmc4UVAE1P4DokPds8uQg5t8TeymsIQKw4QGtUmnU3fOOjocvUxj2lNlpkPMWpXAsCWHAVwpdJIt6/mMX7SP2ZBFhWiOjoJ6aq2CZRlJIVNQrclwC6QKXcdQLgwK2Z/GqCVlJMw8f8AlURbqA3rHR0F8aHObhsQVEpnslywpFul0x0dHR00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9" name="Picture 9" descr="https://encrypted-tbn3.gstatic.com/images?q=tbn:ANd9GcSUbTL8gowHZEif_nPELCSnjG46XZcal6Z2BgI1qhRFdHjHNonvh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3130" y="5257800"/>
            <a:ext cx="2404670" cy="1600200"/>
          </a:xfrm>
          <a:prstGeom prst="rect">
            <a:avLst/>
          </a:prstGeom>
          <a:noFill/>
        </p:spPr>
      </p:pic>
      <p:pic>
        <p:nvPicPr>
          <p:cNvPr id="30731" name="Picture 11" descr="https://encrypted-tbn2.gstatic.com/images?q=tbn:ANd9GcRmHVAafXzt7tUvz2YbbCuhOE9LSxjj9I5EMjw5fM0P1k26Noy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0376" y="5257800"/>
            <a:ext cx="1812548" cy="1600200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6400800" y="4495800"/>
            <a:ext cx="2667000" cy="685800"/>
            <a:chOff x="6400800" y="4495800"/>
            <a:chExt cx="2667000" cy="685800"/>
          </a:xfrm>
        </p:grpSpPr>
        <p:sp>
          <p:nvSpPr>
            <p:cNvPr id="13" name="Rectangle 12"/>
            <p:cNvSpPr/>
            <p:nvPr/>
          </p:nvSpPr>
          <p:spPr>
            <a:xfrm>
              <a:off x="6400800" y="5105400"/>
              <a:ext cx="76200" cy="76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5600" y="5105400"/>
              <a:ext cx="76200" cy="76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10400" y="5105400"/>
              <a:ext cx="76200" cy="76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029200"/>
              <a:ext cx="1524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763000" y="4495800"/>
              <a:ext cx="76200" cy="685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915400" y="4648200"/>
              <a:ext cx="152400" cy="533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/>
            <p:cNvSpPr/>
            <p:nvPr/>
          </p:nvSpPr>
          <p:spPr>
            <a:xfrm>
              <a:off x="8610600" y="4724400"/>
              <a:ext cx="152400" cy="45720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53200" y="5105400"/>
              <a:ext cx="76200" cy="76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534400" y="4648200"/>
              <a:ext cx="45719" cy="533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39000" y="5105400"/>
              <a:ext cx="76200" cy="76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>
              <a:off x="8001000" y="4800600"/>
              <a:ext cx="76200" cy="381000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7772400" y="4800600"/>
              <a:ext cx="76200" cy="381000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15200" y="5029200"/>
              <a:ext cx="762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62400"/>
            <a:ext cx="9144000" cy="8206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indent="-571500" algn="ctr">
              <a:lnSpc>
                <a:spcPct val="150000"/>
              </a:lnSpc>
            </a:pP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Computation of FSI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839200" cy="53553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Features covered in computation of FSI</a:t>
            </a:r>
          </a:p>
          <a:p>
            <a:pPr algn="ctr">
              <a:lnSpc>
                <a:spcPct val="150000"/>
              </a:lnSpc>
            </a:pPr>
            <a:endParaRPr lang="en-US" sz="20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Without paying premium FSI exemptions granted for the following: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certain limits)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I. Building features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(Basement or cellars, Balcony, Flower bed, Cup boards of limited size, Stilts used for parking    	where there are no side walls on three or more sides, Architectural features)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II. Amenities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(Parks, Swimming pools, Society Office, Fitness centre, Club House)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III. Utilities 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(Roads, Electrical, Gas Supply, Water, Sewage, Communication, Parking, Staircase, Watchman’s 	booth, lifts, fire lifts, fire staircase)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Excess area is counted in FSI.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2"/>
          <a:srcRect l="-20656" r="44590"/>
          <a:stretch>
            <a:fillRect/>
          </a:stretch>
        </p:blipFill>
        <p:spPr>
          <a:xfrm>
            <a:off x="7152640" y="228600"/>
            <a:ext cx="1991360" cy="6400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7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33400" y="381000"/>
            <a:ext cx="6858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Typical violations: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Covering balconies, terraces, flower beds.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Cupboards made part of habitable room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Privatizing common passages etc.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Basement area misused. Parking area used for office and other services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1075</Words>
  <Application>Microsoft Office PowerPoint</Application>
  <PresentationFormat>On-screen Show (4:3)</PresentationFormat>
  <Paragraphs>245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FLOOR SPACE INDEX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Cidco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FSI</dc:title>
  <dc:creator>32964</dc:creator>
  <cp:lastModifiedBy>ADMIN</cp:lastModifiedBy>
  <cp:revision>231</cp:revision>
  <dcterms:created xsi:type="dcterms:W3CDTF">2013-08-26T09:26:11Z</dcterms:created>
  <dcterms:modified xsi:type="dcterms:W3CDTF">2017-06-02T17:55:13Z</dcterms:modified>
</cp:coreProperties>
</file>