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0" r:id="rId28"/>
    <p:sldId id="291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DC8B6-82F8-4BA6-A12F-C89D8D62F5C9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6D2B-16A6-45CD-B3F1-9B50D5A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7A29D6-BABA-49E4-AC08-ABEAB5CBBCDA}" type="datetimeFigureOut">
              <a:rPr lang="en-US" smtClean="0"/>
              <a:t>22/01/2016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7E9CCF7-2181-42E4-BFA0-52388C9125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ctrTitle"/>
          </p:nvPr>
        </p:nvSpPr>
        <p:spPr bwMode="blackWhite">
          <a:extLst>
            <a:ext uri="{909E8E84-426E-40DD-AFC4-6F175D3DCCD1}">
              <a14:hiddenFill xmlns:a14="http://schemas.microsoft.com/office/drawing/2010/main">
                <a:solidFill>
                  <a:srgbClr val="996633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t" anchorCtr="1"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Emission Control</a:t>
            </a:r>
            <a:br>
              <a:rPr lang="en-US" dirty="0" smtClean="0"/>
            </a:br>
            <a:r>
              <a:rPr lang="en-US" dirty="0" smtClean="0"/>
              <a:t>Diagnosis and Service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Station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1" y="2975497"/>
            <a:ext cx="7143838" cy="21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29718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6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Trace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33" y="2433838"/>
            <a:ext cx="5533334" cy="3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PCV Valve Conditions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PCV valve stuck </a:t>
            </a:r>
            <a:r>
              <a:rPr lang="en-US" sz="2800" i="1" dirty="0"/>
              <a:t>open </a:t>
            </a:r>
            <a:r>
              <a:rPr lang="en-US" sz="2800" dirty="0"/>
              <a:t>can cause</a:t>
            </a:r>
            <a:r>
              <a:rPr lang="en-US" sz="2800" i="1" dirty="0"/>
              <a:t>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Lean air/fuel mixture.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Rough idle.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Stalling.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PCV valve stuck </a:t>
            </a:r>
            <a:r>
              <a:rPr lang="en-US" sz="2800" i="1" dirty="0"/>
              <a:t>closed </a:t>
            </a:r>
            <a:r>
              <a:rPr lang="en-US" sz="2800" dirty="0"/>
              <a:t>can cause</a:t>
            </a:r>
            <a:r>
              <a:rPr lang="en-US" sz="2800" i="1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Oil in the air cleaner.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Moisture or sludge in the oil.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Oil leaks.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PCV Quick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5" y="1676400"/>
            <a:ext cx="810696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8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EGR System Conditions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EGR stuck </a:t>
            </a:r>
            <a:r>
              <a:rPr lang="en-US" sz="2800" i="1" dirty="0"/>
              <a:t>open</a:t>
            </a:r>
            <a:r>
              <a:rPr lang="en-US" sz="2800" dirty="0"/>
              <a:t> can cause: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Rough idle.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No-start, surging, or stalling.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EGR stuck </a:t>
            </a:r>
            <a:r>
              <a:rPr lang="en-US" sz="2800" i="1" dirty="0"/>
              <a:t>closed</a:t>
            </a:r>
            <a:r>
              <a:rPr lang="en-US" sz="2800" dirty="0"/>
              <a:t> (or system inoperative) can cause: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Detonation (spark knock).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Excessive NO</a:t>
            </a:r>
            <a:r>
              <a:rPr lang="en-US" sz="2800" baseline="-25000" dirty="0">
                <a:solidFill>
                  <a:srgbClr val="000000"/>
                </a:solidFill>
              </a:rPr>
              <a:t>X</a:t>
            </a:r>
            <a:r>
              <a:rPr lang="en-US" sz="2800" dirty="0"/>
              <a:t> emissions.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Poor fuel economy.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EGR Valve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"/>
              </a:spcBef>
            </a:pPr>
            <a:r>
              <a:rPr lang="en-CA" sz="2800" dirty="0"/>
              <a:t>To check an EGR valve with a vacuum pump, remove the vacuum supply hose from the EGR valve port.</a:t>
            </a:r>
          </a:p>
          <a:p>
            <a:pPr>
              <a:spcBef>
                <a:spcPct val="5000"/>
              </a:spcBef>
            </a:pPr>
            <a:r>
              <a:rPr lang="en-CA" sz="2800" dirty="0"/>
              <a:t>Connect the vacuum pump to the port and supply 457 mm Hg of vacuum and observe the EGR diaphragm movement. </a:t>
            </a:r>
          </a:p>
          <a:p>
            <a:pPr>
              <a:spcBef>
                <a:spcPct val="5000"/>
              </a:spcBef>
            </a:pPr>
            <a:r>
              <a:rPr lang="en-CA" sz="2800" dirty="0"/>
              <a:t>If the diaphragm does not move or does not hold vacuum, replace the valve.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1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EGR Valve Testing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48" y="1871303"/>
            <a:ext cx="4219452" cy="407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2707719"/>
            <a:ext cx="3276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+mj-lt"/>
              </a:rPr>
              <a:t>Watch the action of the valve when vacuum is applied to it   and released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5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EGR Valve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A digital EGR valve may be diagnosed with a scan tool.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With the scan tool, energize the solenoids, one at a time.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Engine speed should drop slightly as each EGR solenoid is energized.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If the EGR valve does not operate properly, make sure 12 V is applied to the power supply terminal and the resistance of the valve should also be checked with an ohmmeter.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9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EGR Valve Testing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</a:t>
            </a:r>
            <a:r>
              <a:rPr lang="en-CA" sz="2800" dirty="0" smtClean="0"/>
              <a:t>Ohmmeter connections for checking a digital EGR </a:t>
            </a:r>
            <a:r>
              <a:rPr lang="en-CA" sz="2800" dirty="0" smtClean="0"/>
              <a:t>valve</a:t>
            </a:r>
          </a:p>
          <a:p>
            <a:pPr eaLnBrk="1" hangingPunct="1">
              <a:buFontTx/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239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0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Knock Sensor Diagnostic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check sensor operation, tap on engine block while observing knock sensor output with a voltmeter, lab scope, or scan tool.</a:t>
            </a:r>
          </a:p>
          <a:p>
            <a:r>
              <a:rPr lang="en-US" sz="2800" dirty="0"/>
              <a:t>Check wiring for damage, corrosion, and incorrect routing.</a:t>
            </a:r>
          </a:p>
          <a:p>
            <a:r>
              <a:rPr lang="en-US" sz="2800" dirty="0"/>
              <a:t>Always tighten sensor to the proper torque specification.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4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Diagnose engine performance problems caused by improper EGR operation.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Diagnose and service the various types of EGR valves.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Diagnose EGR vacuum regulator (EVR) solenoids.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Describe the inspection and replacement of PCV system parts.</a:t>
            </a:r>
          </a:p>
        </p:txBody>
      </p:sp>
    </p:spTree>
    <p:extLst>
      <p:ext uri="{BB962C8B-B14F-4D97-AF65-F5344CB8AC3E}">
        <p14:creationId xmlns:p14="http://schemas.microsoft.com/office/powerpoint/2010/main" val="2856663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Catalytic Converter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A plugged or partially plugged catalytic converter can cause power loss as well as higher than normal emissions.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One simple test is to simply rap the converter with a rubber mallet.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If the converter rattles (loose catalyst substrate), it needs to be replaced.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Testing with a vacuum gauge during acceleration and with an exhaust back pressure gauge can also show blockage.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6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Catalytic Converter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Checking exhaust system back pressure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90775"/>
            <a:ext cx="41148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0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Catalytic Converter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Delta temperature test</a:t>
            </a:r>
          </a:p>
          <a:p>
            <a:pPr lvl="1"/>
            <a:r>
              <a:rPr lang="en-US" sz="2400" dirty="0"/>
              <a:t>Use a pyrometer to compare converter inlet and outlet temperatures. (Outlet should be 38°C [100°F] hotter than inlet.)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0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/>
              <a:t> storage test</a:t>
            </a:r>
          </a:p>
          <a:p>
            <a:pPr lvl="1"/>
            <a:r>
              <a:rPr lang="en-US" sz="2400" dirty="0"/>
              <a:t>Use exhaust analyzer to check </a:t>
            </a:r>
            <a:r>
              <a:rPr lang="en-US" sz="2400" dirty="0">
                <a:solidFill>
                  <a:srgbClr val="000000"/>
                </a:solidFill>
              </a:rPr>
              <a:t>0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content (should be about 0.5 to 1 percent).</a:t>
            </a:r>
          </a:p>
          <a:p>
            <a:r>
              <a:rPr lang="en-US" sz="2800" dirty="0"/>
              <a:t>Converter efficiency test</a:t>
            </a:r>
          </a:p>
          <a:p>
            <a:pPr lvl="1"/>
            <a:r>
              <a:rPr lang="en-US" sz="2400" dirty="0"/>
              <a:t>Use exhaust analyzer to check </a:t>
            </a:r>
            <a:r>
              <a:rPr lang="en-US" sz="2400" dirty="0">
                <a:solidFill>
                  <a:srgbClr val="000000"/>
                </a:solidFill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Bookshelf Symbol 2" pitchFamily="2" charset="2"/>
              </a:rPr>
              <a:t> </a:t>
            </a:r>
            <a:r>
              <a:rPr lang="en-US" sz="2400" dirty="0"/>
              <a:t>content (should be greater than 11 percent).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1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Evaporative System Conditions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System purging at idle can cause:</a:t>
            </a:r>
          </a:p>
          <a:p>
            <a:pPr lvl="1"/>
            <a:r>
              <a:rPr lang="en-US" sz="2800" dirty="0"/>
              <a:t>Rough idle.</a:t>
            </a:r>
          </a:p>
          <a:p>
            <a:r>
              <a:rPr lang="en-US" sz="2800" dirty="0"/>
              <a:t>Cracks in hose or canister can cause:</a:t>
            </a:r>
          </a:p>
          <a:p>
            <a:pPr lvl="1"/>
            <a:r>
              <a:rPr lang="en-US" sz="2800" dirty="0"/>
              <a:t>Gasoline odor around vehicle.</a:t>
            </a:r>
          </a:p>
          <a:p>
            <a:pPr lvl="1"/>
            <a:r>
              <a:rPr lang="en-US" sz="2800" dirty="0"/>
              <a:t>Trouble codes on OBD II systems.</a:t>
            </a:r>
          </a:p>
          <a:p>
            <a:r>
              <a:rPr lang="en-US" sz="2800" dirty="0"/>
              <a:t>A loose fuel filler cap can cause:</a:t>
            </a:r>
          </a:p>
          <a:p>
            <a:pPr lvl="1"/>
            <a:r>
              <a:rPr lang="en-US" sz="2800" dirty="0"/>
              <a:t>Trouble codes on OBD II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7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Testing the quality of the exhaust is both a procedure for testing emission levels and a diagnostic routine.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test is a 240-second test of a vehicle’s emissions.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 PCV valve that is stuck open typically causes rough idle operation or engine stalling.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64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A PCV valve that is restricted may result in the accumulation of moisture and sludge in the engine and engine oil; oil leaks may also result.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With too little EGR flow, the engine can overheat, detonate, and emit excessive amounts of NO</a:t>
            </a:r>
            <a:r>
              <a:rPr lang="en-US" sz="2800" baseline="-25000" dirty="0">
                <a:solidFill>
                  <a:srgbClr val="000000"/>
                </a:solidFill>
              </a:rPr>
              <a:t>X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Problems with the knock sensor system include excessive detonation and loss of power.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AIR system concerns include an overheated exhaust manifold or catalytic converter and increased engine emissions.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91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Thank You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00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5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PCV Quick Checks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93607"/>
              </p:ext>
            </p:extLst>
          </p:nvPr>
        </p:nvGraphicFramePr>
        <p:xfrm>
          <a:off x="720436" y="1524000"/>
          <a:ext cx="7675419" cy="27930762"/>
        </p:xfrm>
        <a:graphic>
          <a:graphicData uri="http://schemas.openxmlformats.org/drawingml/2006/table">
            <a:tbl>
              <a:tblPr/>
              <a:tblGrid>
                <a:gridCol w="7675419"/>
              </a:tblGrid>
              <a:tr h="4655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With the engine at idle, vacuum     When the PCV 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 should be felt at the PCV valve      is</a:t>
                      </a:r>
                      <a:r>
                        <a:rPr lang="en-CA" sz="2400" baseline="0" dirty="0" smtClean="0"/>
                        <a:t> pinched, </a:t>
                      </a:r>
                      <a:r>
                        <a:rPr lang="en-CA" sz="2400" dirty="0" smtClean="0"/>
                        <a:t>valve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                                                         should click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11882"/>
              </p:ext>
            </p:extLst>
          </p:nvPr>
        </p:nvGraphicFramePr>
        <p:xfrm>
          <a:off x="4530436" y="2438400"/>
          <a:ext cx="208280" cy="3768436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7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768725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19400"/>
            <a:ext cx="3724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1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Diagnose engine performance problems caused by improper EGR operation.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Diagnose and service the various types of EGR valves.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Diagnose EGR vacuum regulator (EVR) solenoids.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Describe the inspection and replacement of PCV system parts.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6680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Diagnose and service the various intake heat control systems.</a:t>
            </a:r>
          </a:p>
          <a:p>
            <a:r>
              <a:rPr lang="en-US" sz="2800" dirty="0"/>
              <a:t>Check the efficiency of a catalytic converter. </a:t>
            </a:r>
          </a:p>
          <a:p>
            <a:r>
              <a:rPr lang="en-US" sz="2800" dirty="0"/>
              <a:t>Diagnose and service secondary air injection systems.</a:t>
            </a:r>
          </a:p>
          <a:p>
            <a:r>
              <a:rPr lang="en-US" sz="2800" dirty="0"/>
              <a:t>Diagnose and service evaporative (EVAP) systems.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22452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Describe oxygen </a:t>
            </a:r>
            <a:r>
              <a:rPr lang="en-US" sz="2800" dirty="0">
                <a:solidFill>
                  <a:srgbClr val="000000"/>
                </a:solidFill>
              </a:rPr>
              <a:t>(O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) emissions in relation to air/fuel ratio.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Describe how carbon dioxide (CO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) is formed in the combustion chamber.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Describe how oxides of nitrogen (NO</a:t>
            </a:r>
            <a:r>
              <a:rPr lang="en-US" sz="2800" baseline="-25000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 are formed in the combustion chamber.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65110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Hydrocarbons (HC)</a:t>
            </a:r>
          </a:p>
          <a:p>
            <a:pPr lvl="1"/>
            <a:r>
              <a:rPr lang="en-US" sz="2800" dirty="0"/>
              <a:t>A product of incomplete combustion</a:t>
            </a:r>
          </a:p>
          <a:p>
            <a:r>
              <a:rPr lang="en-US" sz="2800" dirty="0"/>
              <a:t>Carbon monoxide (CO)</a:t>
            </a:r>
          </a:p>
          <a:p>
            <a:pPr lvl="1"/>
            <a:r>
              <a:rPr lang="en-US" sz="2800" dirty="0"/>
              <a:t>A result of an overly rich mixture</a:t>
            </a:r>
          </a:p>
          <a:p>
            <a:r>
              <a:rPr lang="en-US" sz="2800" dirty="0"/>
              <a:t>Oxides of nitrogen (NO</a:t>
            </a:r>
            <a:r>
              <a:rPr lang="en-US" sz="2800" baseline="-25000" dirty="0">
                <a:solidFill>
                  <a:srgbClr val="000000"/>
                </a:solidFill>
              </a:rPr>
              <a:t>X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 result of combustion temperatures above </a:t>
            </a:r>
            <a:r>
              <a:rPr lang="en-US" sz="2800" dirty="0" smtClean="0"/>
              <a:t>1375°C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Emission Diagnosis</a:t>
            </a:r>
          </a:p>
        </p:txBody>
      </p:sp>
    </p:spTree>
    <p:extLst>
      <p:ext uri="{BB962C8B-B14F-4D97-AF65-F5344CB8AC3E}">
        <p14:creationId xmlns:p14="http://schemas.microsoft.com/office/powerpoint/2010/main" val="18162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Exhaust Analyzers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An exhaust analyzer has a sample hose equipped with a probe.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The probe is inserted in the vehicle’s tailpipe.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An internal pump moves an exhaust sample from the tailpipe through the analyzer. </a:t>
            </a:r>
          </a:p>
          <a:p>
            <a:pPr lvl="1">
              <a:lnSpc>
                <a:spcPct val="90000"/>
              </a:lnSpc>
            </a:pPr>
            <a:r>
              <a:rPr lang="en-CA" sz="2800" dirty="0"/>
              <a:t>The two-gas analyzer determines the quantities of HC and CO, a four-gas measures HC, CO, CO</a:t>
            </a:r>
            <a:r>
              <a:rPr lang="en-CA" sz="2800" baseline="-25000" dirty="0"/>
              <a:t>2</a:t>
            </a:r>
            <a:r>
              <a:rPr lang="en-CA" sz="2800" dirty="0"/>
              <a:t>, and O</a:t>
            </a:r>
            <a:r>
              <a:rPr lang="en-CA" sz="2800" baseline="-25000" dirty="0"/>
              <a:t>2</a:t>
            </a:r>
            <a:r>
              <a:rPr lang="en-CA" sz="2800" dirty="0"/>
              <a:t> and a five-gas additionally measures NO</a:t>
            </a:r>
            <a:r>
              <a:rPr lang="en-CA" sz="2800" baseline="-25000" dirty="0"/>
              <a:t>X</a:t>
            </a:r>
            <a:r>
              <a:rPr lang="en-CA" sz="2800" dirty="0"/>
              <a:t>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Emission Testing</a:t>
            </a:r>
          </a:p>
        </p:txBody>
      </p:sp>
    </p:spTree>
    <p:extLst>
      <p:ext uri="{BB962C8B-B14F-4D97-AF65-F5344CB8AC3E}">
        <p14:creationId xmlns:p14="http://schemas.microsoft.com/office/powerpoint/2010/main" val="56543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Emission Testing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CA" dirty="0" smtClean="0"/>
              <a:t>A five-gas exhaust </a:t>
            </a:r>
            <a:r>
              <a:rPr lang="en-CA" dirty="0" smtClean="0"/>
              <a:t>analyzer</a:t>
            </a:r>
          </a:p>
          <a:p>
            <a:pPr algn="ctr" eaLnBrk="1" hangingPunct="1">
              <a:buFontTx/>
              <a:buNone/>
            </a:pPr>
            <a:endParaRPr lang="en-CA" dirty="0"/>
          </a:p>
          <a:p>
            <a:pPr algn="ctr" eaLnBrk="1" hangingPunct="1">
              <a:buFontTx/>
              <a:buNone/>
            </a:pPr>
            <a:endParaRPr lang="en-CA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948113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6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Cycle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Idle, no load at 0 km/h</a:t>
            </a:r>
          </a:p>
          <a:p>
            <a:r>
              <a:rPr lang="en-US" sz="2800" dirty="0"/>
              <a:t>Acceleration from 0 to 55 km/h</a:t>
            </a:r>
          </a:p>
          <a:p>
            <a:r>
              <a:rPr lang="en-US" sz="2800" dirty="0"/>
              <a:t>Acceleration from 55 to 90 km/h</a:t>
            </a:r>
          </a:p>
          <a:p>
            <a:r>
              <a:rPr lang="en-US" sz="2800" dirty="0"/>
              <a:t>Steady 55 km/h cruise</a:t>
            </a:r>
          </a:p>
          <a:p>
            <a:r>
              <a:rPr lang="en-US" sz="2800" dirty="0"/>
              <a:t>Steady 90 km/h cruise</a:t>
            </a:r>
          </a:p>
          <a:p>
            <a:r>
              <a:rPr lang="en-US" sz="2800" dirty="0"/>
              <a:t>Deceleration from 55 to 0 km/h</a:t>
            </a:r>
          </a:p>
          <a:p>
            <a:r>
              <a:rPr lang="en-US" sz="2800" dirty="0"/>
              <a:t>Deceleration from 90 to 0 km/h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7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</TotalTime>
  <Words>968</Words>
  <Application>Microsoft Office PowerPoint</Application>
  <PresentationFormat>On-screen Show (4:3)</PresentationFormat>
  <Paragraphs>118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Emission Control Diagnosis and Service </vt:lpstr>
      <vt:lpstr>Objectives</vt:lpstr>
      <vt:lpstr>Objectives</vt:lpstr>
      <vt:lpstr>Objectives</vt:lpstr>
      <vt:lpstr>Objectives</vt:lpstr>
      <vt:lpstr>Emission Diagnosis</vt:lpstr>
      <vt:lpstr>Emission Testing</vt:lpstr>
      <vt:lpstr>Emission Testing</vt:lpstr>
      <vt:lpstr>Drive Cycle Modes</vt:lpstr>
      <vt:lpstr>Test Station</vt:lpstr>
      <vt:lpstr>Drive Trace</vt:lpstr>
      <vt:lpstr>PCV Valve Conditions and Symptoms</vt:lpstr>
      <vt:lpstr>PCV Quick Checks</vt:lpstr>
      <vt:lpstr>EGR System Conditions and Symptoms</vt:lpstr>
      <vt:lpstr>EGR Valve Testing</vt:lpstr>
      <vt:lpstr>EGR Valve Testing</vt:lpstr>
      <vt:lpstr>Digital EGR Valve Testing</vt:lpstr>
      <vt:lpstr>Digital EGR Valve Testing</vt:lpstr>
      <vt:lpstr>Knock Sensor Diagnostic Tips</vt:lpstr>
      <vt:lpstr>Catalytic Converter Tests</vt:lpstr>
      <vt:lpstr>Catalytic Converter Tests</vt:lpstr>
      <vt:lpstr>Catalytic Converter Tests</vt:lpstr>
      <vt:lpstr>Evaporative System Conditions and Symptoms</vt:lpstr>
      <vt:lpstr>Summary</vt:lpstr>
      <vt:lpstr>Summary</vt:lpstr>
      <vt:lpstr>Summary</vt:lpstr>
      <vt:lpstr>Thank You !</vt:lpstr>
      <vt:lpstr>PowerPoint Presentation</vt:lpstr>
      <vt:lpstr>PCV Quick Checks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 Control Diagnosis and Service </dc:title>
  <dc:creator>admin</dc:creator>
  <cp:lastModifiedBy>admin</cp:lastModifiedBy>
  <cp:revision>31</cp:revision>
  <dcterms:created xsi:type="dcterms:W3CDTF">2016-01-22T09:40:42Z</dcterms:created>
  <dcterms:modified xsi:type="dcterms:W3CDTF">2016-01-22T10:09:53Z</dcterms:modified>
</cp:coreProperties>
</file>