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6" r:id="rId4"/>
    <p:sldId id="257" r:id="rId5"/>
    <p:sldId id="258" r:id="rId6"/>
    <p:sldId id="262" r:id="rId7"/>
    <p:sldId id="259" r:id="rId8"/>
    <p:sldId id="260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E57CD-B2F8-4685-BFB6-80548698145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0106D-4D2A-4FC8-A904-C53E8DA1CD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4705-20CA-4064-B8E0-0D79909A9FD6}" type="datetime1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5098-B73E-4485-87F3-31F3EBCCF680}" type="datetime1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CE8F-9E01-43C3-85E7-12B7A395C391}" type="datetime1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623F-C02F-46E7-A1F8-F912C360AD27}" type="datetime1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8F9D-AA2E-4C09-8DEF-A4B33943D8F8}" type="datetime1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321B-477C-4E90-A3CE-7FCFA43A7E55}" type="datetime1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7D92-72D8-4EA3-B089-5682976826B0}" type="datetime1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C5A1-D80B-4AE4-B612-E9299F1CC225}" type="datetime1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4F59-1668-49C9-AFF2-544A111DE7C3}" type="datetime1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A6FE-DB44-42C2-8E2D-3D04E2CFC6AF}" type="datetime1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2EC1-5961-48F8-90BF-B9399779C446}" type="datetime1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B329C-22FD-451E-B97A-1C4DD0E60460}" type="datetime1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Mrs V.S.KharoteChavan PCpoly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AFD96-00DC-4BFB-8C5E-BE782FA4D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18" y="915649"/>
            <a:ext cx="826309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ELECTRONIC MEASUREMENT AND INSTRUMENTATION</a:t>
            </a: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b="1" dirty="0" smtClean="0"/>
              <a:t>EMI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22333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ESE:70 + PA:30+ ESE@50+PA:50=200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228600"/>
            <a:ext cx="8229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800" b="1" dirty="0">
                <a:solidFill>
                  <a:srgbClr val="002060"/>
                </a:solidFill>
              </a:rPr>
              <a:t>Sensitivity: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 </a:t>
            </a:r>
            <a:r>
              <a:rPr lang="en-US" sz="2800" dirty="0">
                <a:solidFill>
                  <a:srgbClr val="002060"/>
                </a:solidFill>
              </a:rPr>
              <a:t>sensitivity denotes the smallest change in the measured variable to which the</a:t>
            </a:r>
          </a:p>
          <a:p>
            <a:r>
              <a:rPr lang="en-US" sz="2800" dirty="0">
                <a:solidFill>
                  <a:srgbClr val="002060"/>
                </a:solidFill>
              </a:rPr>
              <a:t>instrument responds. It is defined as the ratio of the changes in the output of an</a:t>
            </a:r>
          </a:p>
          <a:p>
            <a:r>
              <a:rPr lang="en-US" sz="2800" dirty="0">
                <a:solidFill>
                  <a:srgbClr val="002060"/>
                </a:solidFill>
              </a:rPr>
              <a:t>instrument to a change in the value of the quantity to be measured. Mathematically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it is expressed as,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4.bp.blogspot.com/--BosshAsjNE/TxMDbjsxMsI/AAAAAAAAD_k/mxZakJl0yMA/s1600/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638925" cy="4305301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2.bp.blogspot.com/-7QMSMMBUFJU/TxMEKvw_JzI/AAAAAAAAD_s/tQl-KWaw6CY/s1600/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"/>
            <a:ext cx="5895975" cy="6229351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609598"/>
          <a:ext cx="8777990" cy="624840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69521"/>
                <a:gridCol w="7608469"/>
              </a:tblGrid>
              <a:tr h="95292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Course: Electronics Measurement and  Instruments          (22333) </a:t>
                      </a:r>
                      <a:r>
                        <a:rPr lang="en-US" sz="2400" dirty="0" err="1"/>
                        <a:t>Programme</a:t>
                      </a:r>
                      <a:r>
                        <a:rPr lang="en-US" sz="2400" dirty="0"/>
                        <a:t>: EJ3I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CO statement no.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CO statements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500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22333.a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35685" algn="l"/>
                          <a:tab pos="3171825" algn="l"/>
                        </a:tabLst>
                      </a:pPr>
                      <a:r>
                        <a:rPr lang="en-US" sz="1600"/>
                        <a:t>Interpret the characteristics of measuring instrument	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00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22333.b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35685" algn="l"/>
                        </a:tabLst>
                      </a:pPr>
                      <a:r>
                        <a:rPr lang="en-US" sz="1600"/>
                        <a:t>Calibrate different electronic instrument.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00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22333.c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35685" algn="l"/>
                        </a:tabLst>
                      </a:pPr>
                      <a:r>
                        <a:rPr lang="en-US" sz="1600"/>
                        <a:t>Use the relevant instrument to measure specified parameters.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00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22333.d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35685" algn="l"/>
                        </a:tabLst>
                      </a:pPr>
                      <a:r>
                        <a:rPr lang="en-US" sz="1600"/>
                        <a:t>Interpret working of various types of sensors and transducers.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809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22333.e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35685" algn="l"/>
                        </a:tabLst>
                      </a:pPr>
                      <a:r>
                        <a:rPr lang="en-US" sz="1600"/>
                        <a:t>Use various types of transducers and sensors to measure quantities.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00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22333.f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35685" algn="l"/>
                        </a:tabLst>
                      </a:pPr>
                      <a:r>
                        <a:rPr lang="en-US" sz="1600" dirty="0"/>
                        <a:t>Maintain signal conditioning and data acquisition system.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2789" y="609600"/>
            <a:ext cx="840121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UNIT-1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FUNDAMENTAL OF ELECTRONIC MEASUREMENT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/>
              <a:t>8 MARKS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3886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19200"/>
            <a:ext cx="2843213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3788" y="959370"/>
            <a:ext cx="3452812" cy="38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34715"/>
            <a:ext cx="7391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STATIC &amp; DYNAMICCHARACTERISTICS OF MEASUREMENT SYSTEM </a:t>
            </a:r>
          </a:p>
          <a:p>
            <a:endParaRPr lang="en-US" dirty="0" smtClean="0"/>
          </a:p>
          <a:p>
            <a:r>
              <a:rPr lang="en-US" sz="3200" dirty="0" smtClean="0"/>
              <a:t>The performance characteristics of an instrument are mainly divided into two </a:t>
            </a:r>
          </a:p>
          <a:p>
            <a:r>
              <a:rPr lang="en-US" sz="3200" dirty="0" smtClean="0"/>
              <a:t>categories: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i</a:t>
            </a:r>
            <a:r>
              <a:rPr lang="en-US" sz="3200" dirty="0" smtClean="0"/>
              <a:t>) Static characteristics</a:t>
            </a:r>
          </a:p>
          <a:p>
            <a:endParaRPr lang="en-US" sz="3200" dirty="0" smtClean="0"/>
          </a:p>
          <a:p>
            <a:r>
              <a:rPr lang="en-US" sz="3200" dirty="0" smtClean="0"/>
              <a:t>ii) Dynamic characteristics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951" y="5334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Static </a:t>
            </a:r>
            <a:r>
              <a:rPr lang="en-US" sz="2800" b="1" dirty="0">
                <a:solidFill>
                  <a:srgbClr val="FF0000"/>
                </a:solidFill>
              </a:rPr>
              <a:t>characteristics: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The </a:t>
            </a:r>
            <a:r>
              <a:rPr lang="en-US" b="1" dirty="0">
                <a:solidFill>
                  <a:srgbClr val="7030A0"/>
                </a:solidFill>
              </a:rPr>
              <a:t>set of criteria defined for the instruments, which are used to measure the</a:t>
            </a:r>
          </a:p>
          <a:p>
            <a:r>
              <a:rPr lang="en-US" b="1" dirty="0">
                <a:solidFill>
                  <a:srgbClr val="7030A0"/>
                </a:solidFill>
              </a:rPr>
              <a:t>quantities which are slowly varying with time or mostly constant, i.e., do not vary</a:t>
            </a:r>
          </a:p>
          <a:p>
            <a:r>
              <a:rPr lang="en-US" b="1" dirty="0">
                <a:solidFill>
                  <a:srgbClr val="7030A0"/>
                </a:solidFill>
              </a:rPr>
              <a:t>with time, is called ‘static characteristics’.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The various static characteristics are:</a:t>
            </a:r>
          </a:p>
          <a:p>
            <a:pPr marL="400050" indent="-400050">
              <a:buAutoNum type="romanLcParenR"/>
            </a:pPr>
            <a:r>
              <a:rPr lang="en-US" sz="3200" b="1" dirty="0" smtClean="0">
                <a:solidFill>
                  <a:srgbClr val="7030A0"/>
                </a:solidFill>
              </a:rPr>
              <a:t>Accuracy</a:t>
            </a:r>
          </a:p>
          <a:p>
            <a:pPr marL="400050" indent="-400050"/>
            <a:r>
              <a:rPr lang="en-US" sz="3200" b="1" dirty="0" smtClean="0">
                <a:solidFill>
                  <a:srgbClr val="7030A0"/>
                </a:solidFill>
              </a:rPr>
              <a:t>ii</a:t>
            </a:r>
            <a:r>
              <a:rPr lang="en-US" sz="3200" b="1" dirty="0">
                <a:solidFill>
                  <a:srgbClr val="7030A0"/>
                </a:solidFill>
              </a:rPr>
              <a:t>) Precision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iii</a:t>
            </a:r>
            <a:r>
              <a:rPr lang="en-US" sz="3200" b="1" dirty="0">
                <a:solidFill>
                  <a:srgbClr val="7030A0"/>
                </a:solidFill>
              </a:rPr>
              <a:t>) Sensitivity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iv</a:t>
            </a:r>
            <a:r>
              <a:rPr lang="en-US" sz="3200" b="1" dirty="0">
                <a:solidFill>
                  <a:srgbClr val="7030A0"/>
                </a:solidFill>
              </a:rPr>
              <a:t>) Linearity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v</a:t>
            </a:r>
            <a:r>
              <a:rPr lang="en-US" sz="3200" b="1" dirty="0">
                <a:solidFill>
                  <a:srgbClr val="7030A0"/>
                </a:solidFill>
              </a:rPr>
              <a:t>) Reproducibility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vi</a:t>
            </a:r>
            <a:r>
              <a:rPr lang="en-US" sz="3200" b="1" dirty="0">
                <a:solidFill>
                  <a:srgbClr val="7030A0"/>
                </a:solidFill>
              </a:rPr>
              <a:t>) Repeatability</a:t>
            </a:r>
          </a:p>
          <a:p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85800"/>
            <a:ext cx="5791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vii) Resolution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viii) Threshold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ix) Drift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x) Stability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xi) Tolerance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xii) Range or span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382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Accuracy</a:t>
            </a:r>
            <a:endParaRPr lang="en-US" sz="3200" b="1" dirty="0"/>
          </a:p>
          <a:p>
            <a:r>
              <a:rPr lang="en-US" sz="3200" b="1" dirty="0"/>
              <a:t>It is the degree of closeness with which the reading approaches the true value of</a:t>
            </a:r>
          </a:p>
          <a:p>
            <a:r>
              <a:rPr lang="en-US" sz="3200" b="1" dirty="0"/>
              <a:t>the quantity to be measured. The accuracy can be expressed in following ways: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FD96-00DC-4BFB-8C5E-BE782FA4D87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 V.S.KharoteChavan PCpoly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335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PCP</dc:creator>
  <cp:lastModifiedBy>etchod</cp:lastModifiedBy>
  <cp:revision>13</cp:revision>
  <dcterms:created xsi:type="dcterms:W3CDTF">2018-06-18T08:35:01Z</dcterms:created>
  <dcterms:modified xsi:type="dcterms:W3CDTF">2019-07-15T22:04:29Z</dcterms:modified>
</cp:coreProperties>
</file>