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90" r:id="rId33"/>
    <p:sldId id="288" r:id="rId34"/>
    <p:sldId id="291" r:id="rId35"/>
    <p:sldId id="292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EC1B9-1030-45AD-9E1E-93C424577E1E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E17CC-839C-41C3-82DA-E0C609D8C4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310"/>
              </a:lnSpc>
            </a:pPr>
            <a:r>
              <a:rPr spc="-5" dirty="0"/>
              <a:t>www.eazynotes.com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 indent="210185">
              <a:lnSpc>
                <a:spcPts val="1215"/>
              </a:lnSpc>
            </a:pPr>
            <a:r>
              <a:rPr lang="en-US" b="0" spc="-5" smtClean="0">
                <a:latin typeface="Arial"/>
                <a:cs typeface="Arial"/>
              </a:rPr>
              <a:t>Gursharan Singh Tatla professorgstatla@gmail.com</a:t>
            </a:r>
            <a:endParaRPr b="0" spc="-5" dirty="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565F6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310"/>
              </a:lnSpc>
            </a:pPr>
            <a:r>
              <a:rPr spc="-5" dirty="0"/>
              <a:t>www.eazynotes.com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 indent="210185">
              <a:lnSpc>
                <a:spcPts val="1215"/>
              </a:lnSpc>
            </a:pPr>
            <a:r>
              <a:rPr lang="en-US" b="0" spc="-5" smtClean="0">
                <a:latin typeface="Arial"/>
                <a:cs typeface="Arial"/>
              </a:rPr>
              <a:t>Gursharan Singh Tatla professorgstatla@gmail.com</a:t>
            </a:r>
            <a:endParaRPr b="0" spc="-5" dirty="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565F6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310"/>
              </a:lnSpc>
            </a:pPr>
            <a:r>
              <a:rPr spc="-5" dirty="0"/>
              <a:t>www.eazynotes.com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 indent="210185">
              <a:lnSpc>
                <a:spcPts val="1215"/>
              </a:lnSpc>
            </a:pPr>
            <a:r>
              <a:rPr lang="en-US" b="0" spc="-5" smtClean="0">
                <a:latin typeface="Arial"/>
                <a:cs typeface="Arial"/>
              </a:rPr>
              <a:t>Gursharan Singh Tatla professorgstatla@gmail.com</a:t>
            </a:r>
            <a:endParaRPr b="0" spc="-5" dirty="0">
              <a:latin typeface="Arial"/>
              <a:cs typeface="Arial"/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565F6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310"/>
              </a:lnSpc>
            </a:pPr>
            <a:r>
              <a:rPr spc="-5" dirty="0"/>
              <a:t>www.eazynotes.com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 indent="210185">
              <a:lnSpc>
                <a:spcPts val="1215"/>
              </a:lnSpc>
            </a:pPr>
            <a:r>
              <a:rPr lang="en-US" b="0" spc="-5" smtClean="0">
                <a:latin typeface="Arial"/>
                <a:cs typeface="Arial"/>
              </a:rPr>
              <a:t>Gursharan Singh Tatla professorgstatla@gmail.com</a:t>
            </a:r>
            <a:endParaRPr b="0" spc="-5" dirty="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310"/>
              </a:lnSpc>
            </a:pPr>
            <a:r>
              <a:rPr spc="-5" dirty="0"/>
              <a:t>www.eazynotes.com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 indent="210185">
              <a:lnSpc>
                <a:spcPts val="1215"/>
              </a:lnSpc>
            </a:pPr>
            <a:r>
              <a:rPr lang="en-US" b="0" spc="-5" smtClean="0">
                <a:latin typeface="Arial"/>
                <a:cs typeface="Arial"/>
              </a:rPr>
              <a:t>Gursharan Singh Tatla professorgstatla@gmail.com</a:t>
            </a:r>
            <a:endParaRPr b="0" spc="-5" dirty="0">
              <a:latin typeface="Arial"/>
              <a:cs typeface="Arial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763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763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4290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3339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1430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910637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19050">
            <a:solidFill>
              <a:srgbClr val="FD85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0" y="6858000"/>
                </a:moveTo>
                <a:lnTo>
                  <a:pt x="304800" y="6858000"/>
                </a:lnTo>
                <a:lnTo>
                  <a:pt x="3048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8915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12700">
            <a:solidFill>
              <a:srgbClr val="FD85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8156575" y="5715000"/>
            <a:ext cx="549275" cy="549275"/>
          </a:xfrm>
          <a:custGeom>
            <a:avLst/>
            <a:gdLst/>
            <a:ahLst/>
            <a:cxnLst/>
            <a:rect l="l" t="t" r="r" b="b"/>
            <a:pathLst>
              <a:path w="549275" h="549275">
                <a:moveTo>
                  <a:pt x="274700" y="0"/>
                </a:moveTo>
                <a:lnTo>
                  <a:pt x="225309" y="4424"/>
                </a:lnTo>
                <a:lnTo>
                  <a:pt x="178828" y="17182"/>
                </a:lnTo>
                <a:lnTo>
                  <a:pt x="136031" y="37496"/>
                </a:lnTo>
                <a:lnTo>
                  <a:pt x="97693" y="64591"/>
                </a:lnTo>
                <a:lnTo>
                  <a:pt x="64589" y="97692"/>
                </a:lnTo>
                <a:lnTo>
                  <a:pt x="37493" y="136023"/>
                </a:lnTo>
                <a:lnTo>
                  <a:pt x="17180" y="178808"/>
                </a:lnTo>
                <a:lnTo>
                  <a:pt x="4424" y="225271"/>
                </a:lnTo>
                <a:lnTo>
                  <a:pt x="0" y="274637"/>
                </a:lnTo>
                <a:lnTo>
                  <a:pt x="4424" y="324003"/>
                </a:lnTo>
                <a:lnTo>
                  <a:pt x="17180" y="370466"/>
                </a:lnTo>
                <a:lnTo>
                  <a:pt x="37493" y="413251"/>
                </a:lnTo>
                <a:lnTo>
                  <a:pt x="64589" y="451582"/>
                </a:lnTo>
                <a:lnTo>
                  <a:pt x="97693" y="484683"/>
                </a:lnTo>
                <a:lnTo>
                  <a:pt x="136031" y="511778"/>
                </a:lnTo>
                <a:lnTo>
                  <a:pt x="178828" y="532092"/>
                </a:lnTo>
                <a:lnTo>
                  <a:pt x="225309" y="544850"/>
                </a:lnTo>
                <a:lnTo>
                  <a:pt x="274700" y="549275"/>
                </a:lnTo>
                <a:lnTo>
                  <a:pt x="324054" y="544850"/>
                </a:lnTo>
                <a:lnTo>
                  <a:pt x="370506" y="532092"/>
                </a:lnTo>
                <a:lnTo>
                  <a:pt x="413281" y="511778"/>
                </a:lnTo>
                <a:lnTo>
                  <a:pt x="451603" y="484683"/>
                </a:lnTo>
                <a:lnTo>
                  <a:pt x="484696" y="451582"/>
                </a:lnTo>
                <a:lnTo>
                  <a:pt x="511786" y="413251"/>
                </a:lnTo>
                <a:lnTo>
                  <a:pt x="532096" y="370466"/>
                </a:lnTo>
                <a:lnTo>
                  <a:pt x="544851" y="324003"/>
                </a:lnTo>
                <a:lnTo>
                  <a:pt x="549275" y="274637"/>
                </a:lnTo>
                <a:lnTo>
                  <a:pt x="544851" y="225271"/>
                </a:lnTo>
                <a:lnTo>
                  <a:pt x="532096" y="178808"/>
                </a:lnTo>
                <a:lnTo>
                  <a:pt x="511786" y="136023"/>
                </a:lnTo>
                <a:lnTo>
                  <a:pt x="484696" y="97692"/>
                </a:lnTo>
                <a:lnTo>
                  <a:pt x="451603" y="64591"/>
                </a:lnTo>
                <a:lnTo>
                  <a:pt x="413281" y="37496"/>
                </a:lnTo>
                <a:lnTo>
                  <a:pt x="370506" y="17182"/>
                </a:lnTo>
                <a:lnTo>
                  <a:pt x="324054" y="4424"/>
                </a:lnTo>
                <a:lnTo>
                  <a:pt x="274700" y="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863727"/>
            <a:ext cx="8072119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565F6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8336" y="1604517"/>
            <a:ext cx="6307327" cy="450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1140" y="6612080"/>
            <a:ext cx="151257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310"/>
              </a:lnSpc>
            </a:pPr>
            <a:r>
              <a:rPr spc="-5" dirty="0"/>
              <a:t>www.eazynotes.com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951726" y="6381167"/>
            <a:ext cx="1732279" cy="333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 indent="210185">
              <a:lnSpc>
                <a:spcPts val="1215"/>
              </a:lnSpc>
            </a:pPr>
            <a:r>
              <a:rPr lang="en-US" b="0" spc="-5" smtClean="0">
                <a:latin typeface="Arial"/>
                <a:cs typeface="Arial"/>
              </a:rPr>
              <a:t>Gursharan Singh Tatla professorgstatla@gmail.com</a:t>
            </a:r>
            <a:endParaRPr b="0" spc="-5" dirty="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31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42975" y="0"/>
            <a:ext cx="47625" cy="6858000"/>
          </a:xfrm>
          <a:custGeom>
            <a:avLst/>
            <a:gdLst/>
            <a:ahLst/>
            <a:cxnLst/>
            <a:rect l="l" t="t" r="r" b="b"/>
            <a:pathLst>
              <a:path w="47625" h="6858000">
                <a:moveTo>
                  <a:pt x="0" y="6858000"/>
                </a:moveTo>
                <a:lnTo>
                  <a:pt x="47625" y="6858000"/>
                </a:lnTo>
                <a:lnTo>
                  <a:pt x="4762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82650" y="0"/>
            <a:ext cx="3175" cy="6858000"/>
          </a:xfrm>
          <a:custGeom>
            <a:avLst/>
            <a:gdLst/>
            <a:ahLst/>
            <a:cxnLst/>
            <a:rect l="l" t="t" r="r" b="b"/>
            <a:pathLst>
              <a:path w="3175" h="6858000">
                <a:moveTo>
                  <a:pt x="0" y="6858000"/>
                </a:moveTo>
                <a:lnTo>
                  <a:pt x="3175" y="6858000"/>
                </a:lnTo>
                <a:lnTo>
                  <a:pt x="317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1000" y="0"/>
            <a:ext cx="444500" cy="6858000"/>
          </a:xfrm>
          <a:custGeom>
            <a:avLst/>
            <a:gdLst/>
            <a:ahLst/>
            <a:cxnLst/>
            <a:rect l="l" t="t" r="r" b="b"/>
            <a:pathLst>
              <a:path w="444500" h="6858000">
                <a:moveTo>
                  <a:pt x="0" y="6858000"/>
                </a:moveTo>
                <a:lnTo>
                  <a:pt x="444500" y="6858000"/>
                </a:lnTo>
                <a:lnTo>
                  <a:pt x="4445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6225" y="0"/>
            <a:ext cx="104775" cy="6858000"/>
          </a:xfrm>
          <a:custGeom>
            <a:avLst/>
            <a:gdLst/>
            <a:ahLst/>
            <a:cxnLst/>
            <a:rect l="l" t="t" r="r" b="b"/>
            <a:pathLst>
              <a:path w="104775" h="6858000">
                <a:moveTo>
                  <a:pt x="0" y="6858000"/>
                </a:moveTo>
                <a:lnTo>
                  <a:pt x="104775" y="6858000"/>
                </a:lnTo>
                <a:lnTo>
                  <a:pt x="10477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D9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90600" y="0"/>
            <a:ext cx="151130" cy="6858000"/>
          </a:xfrm>
          <a:custGeom>
            <a:avLst/>
            <a:gdLst/>
            <a:ahLst/>
            <a:cxnLst/>
            <a:rect l="l" t="t" r="r" b="b"/>
            <a:pathLst>
              <a:path w="151130" h="6858000">
                <a:moveTo>
                  <a:pt x="0" y="6858000"/>
                </a:moveTo>
                <a:lnTo>
                  <a:pt x="150812" y="6858000"/>
                </a:lnTo>
                <a:lnTo>
                  <a:pt x="150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D9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95400" y="0"/>
            <a:ext cx="76200" cy="6858000"/>
          </a:xfrm>
          <a:custGeom>
            <a:avLst/>
            <a:gdLst/>
            <a:ahLst/>
            <a:cxnLst/>
            <a:rect l="l" t="t" r="r" b="b"/>
            <a:pathLst>
              <a:path w="76200" h="6858000">
                <a:moveTo>
                  <a:pt x="0" y="6858000"/>
                </a:moveTo>
                <a:lnTo>
                  <a:pt x="76200" y="6858000"/>
                </a:lnTo>
                <a:lnTo>
                  <a:pt x="76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EC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41412" y="0"/>
            <a:ext cx="78105" cy="6858000"/>
          </a:xfrm>
          <a:custGeom>
            <a:avLst/>
            <a:gdLst/>
            <a:ahLst/>
            <a:cxnLst/>
            <a:rect l="l" t="t" r="r" b="b"/>
            <a:pathLst>
              <a:path w="78105" h="6858000">
                <a:moveTo>
                  <a:pt x="0" y="6858000"/>
                </a:moveTo>
                <a:lnTo>
                  <a:pt x="77787" y="6858000"/>
                </a:lnTo>
                <a:lnTo>
                  <a:pt x="77787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EC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6362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57150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85825" y="0"/>
            <a:ext cx="57150" cy="6858000"/>
          </a:xfrm>
          <a:custGeom>
            <a:avLst/>
            <a:gdLst/>
            <a:ahLst/>
            <a:cxnLst/>
            <a:rect l="l" t="t" r="r" b="b"/>
            <a:pathLst>
              <a:path w="57150" h="6858000">
                <a:moveTo>
                  <a:pt x="0" y="6857999"/>
                </a:moveTo>
                <a:lnTo>
                  <a:pt x="57150" y="6857999"/>
                </a:lnTo>
                <a:lnTo>
                  <a:pt x="5715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EC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25500" y="0"/>
            <a:ext cx="57150" cy="6858000"/>
          </a:xfrm>
          <a:custGeom>
            <a:avLst/>
            <a:gdLst/>
            <a:ahLst/>
            <a:cxnLst/>
            <a:rect l="l" t="t" r="r" b="b"/>
            <a:pathLst>
              <a:path w="57150" h="6858000">
                <a:moveTo>
                  <a:pt x="0" y="6857999"/>
                </a:moveTo>
                <a:lnTo>
                  <a:pt x="57150" y="6857999"/>
                </a:lnTo>
                <a:lnTo>
                  <a:pt x="5715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2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28575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66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125204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4290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090914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1429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19200" y="0"/>
            <a:ext cx="76200" cy="6858000"/>
          </a:xfrm>
          <a:custGeom>
            <a:avLst/>
            <a:gdLst/>
            <a:ahLst/>
            <a:cxnLst/>
            <a:rect l="l" t="t" r="r" b="b"/>
            <a:pathLst>
              <a:path w="76200" h="6858000">
                <a:moveTo>
                  <a:pt x="0" y="6858000"/>
                </a:moveTo>
                <a:lnTo>
                  <a:pt x="76200" y="6858000"/>
                </a:lnTo>
                <a:lnTo>
                  <a:pt x="76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9600" y="3429000"/>
            <a:ext cx="1295400" cy="1295400"/>
          </a:xfrm>
          <a:custGeom>
            <a:avLst/>
            <a:gdLst/>
            <a:ahLst/>
            <a:cxnLst/>
            <a:rect l="l" t="t" r="r" b="b"/>
            <a:pathLst>
              <a:path w="1295400" h="1295400">
                <a:moveTo>
                  <a:pt x="647700" y="0"/>
                </a:moveTo>
                <a:lnTo>
                  <a:pt x="599360" y="1776"/>
                </a:lnTo>
                <a:lnTo>
                  <a:pt x="551986" y="7021"/>
                </a:lnTo>
                <a:lnTo>
                  <a:pt x="505702" y="15611"/>
                </a:lnTo>
                <a:lnTo>
                  <a:pt x="460633" y="27419"/>
                </a:lnTo>
                <a:lnTo>
                  <a:pt x="416905" y="42321"/>
                </a:lnTo>
                <a:lnTo>
                  <a:pt x="374643" y="60191"/>
                </a:lnTo>
                <a:lnTo>
                  <a:pt x="333972" y="80905"/>
                </a:lnTo>
                <a:lnTo>
                  <a:pt x="295017" y="104337"/>
                </a:lnTo>
                <a:lnTo>
                  <a:pt x="257904" y="130362"/>
                </a:lnTo>
                <a:lnTo>
                  <a:pt x="222758" y="158854"/>
                </a:lnTo>
                <a:lnTo>
                  <a:pt x="189704" y="189690"/>
                </a:lnTo>
                <a:lnTo>
                  <a:pt x="158867" y="222743"/>
                </a:lnTo>
                <a:lnTo>
                  <a:pt x="130373" y="257888"/>
                </a:lnTo>
                <a:lnTo>
                  <a:pt x="104346" y="295001"/>
                </a:lnTo>
                <a:lnTo>
                  <a:pt x="80913" y="333955"/>
                </a:lnTo>
                <a:lnTo>
                  <a:pt x="60197" y="374626"/>
                </a:lnTo>
                <a:lnTo>
                  <a:pt x="42325" y="416889"/>
                </a:lnTo>
                <a:lnTo>
                  <a:pt x="27422" y="460619"/>
                </a:lnTo>
                <a:lnTo>
                  <a:pt x="15612" y="505690"/>
                </a:lnTo>
                <a:lnTo>
                  <a:pt x="7022" y="551977"/>
                </a:lnTo>
                <a:lnTo>
                  <a:pt x="1776" y="599355"/>
                </a:lnTo>
                <a:lnTo>
                  <a:pt x="0" y="647700"/>
                </a:lnTo>
                <a:lnTo>
                  <a:pt x="1776" y="696044"/>
                </a:lnTo>
                <a:lnTo>
                  <a:pt x="7022" y="743422"/>
                </a:lnTo>
                <a:lnTo>
                  <a:pt x="15612" y="789709"/>
                </a:lnTo>
                <a:lnTo>
                  <a:pt x="27422" y="834780"/>
                </a:lnTo>
                <a:lnTo>
                  <a:pt x="42325" y="878510"/>
                </a:lnTo>
                <a:lnTo>
                  <a:pt x="60197" y="920773"/>
                </a:lnTo>
                <a:lnTo>
                  <a:pt x="80913" y="961444"/>
                </a:lnTo>
                <a:lnTo>
                  <a:pt x="104346" y="1000398"/>
                </a:lnTo>
                <a:lnTo>
                  <a:pt x="130373" y="1037511"/>
                </a:lnTo>
                <a:lnTo>
                  <a:pt x="158867" y="1072656"/>
                </a:lnTo>
                <a:lnTo>
                  <a:pt x="189704" y="1105709"/>
                </a:lnTo>
                <a:lnTo>
                  <a:pt x="222758" y="1136545"/>
                </a:lnTo>
                <a:lnTo>
                  <a:pt x="257904" y="1165037"/>
                </a:lnTo>
                <a:lnTo>
                  <a:pt x="295017" y="1191062"/>
                </a:lnTo>
                <a:lnTo>
                  <a:pt x="333972" y="1214494"/>
                </a:lnTo>
                <a:lnTo>
                  <a:pt x="374643" y="1235208"/>
                </a:lnTo>
                <a:lnTo>
                  <a:pt x="416905" y="1253078"/>
                </a:lnTo>
                <a:lnTo>
                  <a:pt x="460633" y="1267980"/>
                </a:lnTo>
                <a:lnTo>
                  <a:pt x="505702" y="1279788"/>
                </a:lnTo>
                <a:lnTo>
                  <a:pt x="551986" y="1288378"/>
                </a:lnTo>
                <a:lnTo>
                  <a:pt x="599360" y="1293623"/>
                </a:lnTo>
                <a:lnTo>
                  <a:pt x="647700" y="1295400"/>
                </a:lnTo>
                <a:lnTo>
                  <a:pt x="696044" y="1293623"/>
                </a:lnTo>
                <a:lnTo>
                  <a:pt x="743422" y="1288378"/>
                </a:lnTo>
                <a:lnTo>
                  <a:pt x="789709" y="1279788"/>
                </a:lnTo>
                <a:lnTo>
                  <a:pt x="834780" y="1267980"/>
                </a:lnTo>
                <a:lnTo>
                  <a:pt x="878510" y="1253078"/>
                </a:lnTo>
                <a:lnTo>
                  <a:pt x="920773" y="1235208"/>
                </a:lnTo>
                <a:lnTo>
                  <a:pt x="961444" y="1214494"/>
                </a:lnTo>
                <a:lnTo>
                  <a:pt x="1000398" y="1191062"/>
                </a:lnTo>
                <a:lnTo>
                  <a:pt x="1037511" y="1165037"/>
                </a:lnTo>
                <a:lnTo>
                  <a:pt x="1072656" y="1136545"/>
                </a:lnTo>
                <a:lnTo>
                  <a:pt x="1105709" y="1105709"/>
                </a:lnTo>
                <a:lnTo>
                  <a:pt x="1136545" y="1072656"/>
                </a:lnTo>
                <a:lnTo>
                  <a:pt x="1165037" y="1037511"/>
                </a:lnTo>
                <a:lnTo>
                  <a:pt x="1191062" y="1000398"/>
                </a:lnTo>
                <a:lnTo>
                  <a:pt x="1214494" y="961444"/>
                </a:lnTo>
                <a:lnTo>
                  <a:pt x="1235208" y="920773"/>
                </a:lnTo>
                <a:lnTo>
                  <a:pt x="1253078" y="878510"/>
                </a:lnTo>
                <a:lnTo>
                  <a:pt x="1267980" y="834780"/>
                </a:lnTo>
                <a:lnTo>
                  <a:pt x="1279788" y="789709"/>
                </a:lnTo>
                <a:lnTo>
                  <a:pt x="1288378" y="743422"/>
                </a:lnTo>
                <a:lnTo>
                  <a:pt x="1293623" y="696044"/>
                </a:lnTo>
                <a:lnTo>
                  <a:pt x="1295400" y="647700"/>
                </a:lnTo>
                <a:lnTo>
                  <a:pt x="1293623" y="599355"/>
                </a:lnTo>
                <a:lnTo>
                  <a:pt x="1288378" y="551977"/>
                </a:lnTo>
                <a:lnTo>
                  <a:pt x="1279788" y="505690"/>
                </a:lnTo>
                <a:lnTo>
                  <a:pt x="1267980" y="460619"/>
                </a:lnTo>
                <a:lnTo>
                  <a:pt x="1253078" y="416889"/>
                </a:lnTo>
                <a:lnTo>
                  <a:pt x="1235208" y="374626"/>
                </a:lnTo>
                <a:lnTo>
                  <a:pt x="1214494" y="333955"/>
                </a:lnTo>
                <a:lnTo>
                  <a:pt x="1191062" y="295001"/>
                </a:lnTo>
                <a:lnTo>
                  <a:pt x="1165037" y="257888"/>
                </a:lnTo>
                <a:lnTo>
                  <a:pt x="1136545" y="222743"/>
                </a:lnTo>
                <a:lnTo>
                  <a:pt x="1105709" y="189690"/>
                </a:lnTo>
                <a:lnTo>
                  <a:pt x="1072656" y="158854"/>
                </a:lnTo>
                <a:lnTo>
                  <a:pt x="1037511" y="130362"/>
                </a:lnTo>
                <a:lnTo>
                  <a:pt x="1000398" y="104337"/>
                </a:lnTo>
                <a:lnTo>
                  <a:pt x="961444" y="80905"/>
                </a:lnTo>
                <a:lnTo>
                  <a:pt x="920773" y="60191"/>
                </a:lnTo>
                <a:lnTo>
                  <a:pt x="878510" y="42321"/>
                </a:lnTo>
                <a:lnTo>
                  <a:pt x="834780" y="27419"/>
                </a:lnTo>
                <a:lnTo>
                  <a:pt x="789709" y="15611"/>
                </a:lnTo>
                <a:lnTo>
                  <a:pt x="743422" y="7021"/>
                </a:lnTo>
                <a:lnTo>
                  <a:pt x="696044" y="1776"/>
                </a:lnTo>
                <a:lnTo>
                  <a:pt x="647700" y="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309750" y="4867275"/>
            <a:ext cx="641350" cy="641350"/>
          </a:xfrm>
          <a:custGeom>
            <a:avLst/>
            <a:gdLst/>
            <a:ahLst/>
            <a:cxnLst/>
            <a:rect l="l" t="t" r="r" b="b"/>
            <a:pathLst>
              <a:path w="641350" h="641350">
                <a:moveTo>
                  <a:pt x="320675" y="0"/>
                </a:moveTo>
                <a:lnTo>
                  <a:pt x="273274" y="3475"/>
                </a:lnTo>
                <a:lnTo>
                  <a:pt x="228037" y="13572"/>
                </a:lnTo>
                <a:lnTo>
                  <a:pt x="185460" y="29794"/>
                </a:lnTo>
                <a:lnTo>
                  <a:pt x="146037" y="51647"/>
                </a:lnTo>
                <a:lnTo>
                  <a:pt x="110263" y="78635"/>
                </a:lnTo>
                <a:lnTo>
                  <a:pt x="78635" y="110263"/>
                </a:lnTo>
                <a:lnTo>
                  <a:pt x="51647" y="146037"/>
                </a:lnTo>
                <a:lnTo>
                  <a:pt x="29794" y="185460"/>
                </a:lnTo>
                <a:lnTo>
                  <a:pt x="13572" y="228037"/>
                </a:lnTo>
                <a:lnTo>
                  <a:pt x="3475" y="273274"/>
                </a:lnTo>
                <a:lnTo>
                  <a:pt x="0" y="320675"/>
                </a:lnTo>
                <a:lnTo>
                  <a:pt x="3475" y="368075"/>
                </a:lnTo>
                <a:lnTo>
                  <a:pt x="13572" y="413312"/>
                </a:lnTo>
                <a:lnTo>
                  <a:pt x="29794" y="455889"/>
                </a:lnTo>
                <a:lnTo>
                  <a:pt x="51647" y="495312"/>
                </a:lnTo>
                <a:lnTo>
                  <a:pt x="78635" y="531086"/>
                </a:lnTo>
                <a:lnTo>
                  <a:pt x="110263" y="562714"/>
                </a:lnTo>
                <a:lnTo>
                  <a:pt x="146037" y="589702"/>
                </a:lnTo>
                <a:lnTo>
                  <a:pt x="185460" y="611555"/>
                </a:lnTo>
                <a:lnTo>
                  <a:pt x="228037" y="627777"/>
                </a:lnTo>
                <a:lnTo>
                  <a:pt x="273274" y="637874"/>
                </a:lnTo>
                <a:lnTo>
                  <a:pt x="320675" y="641350"/>
                </a:lnTo>
                <a:lnTo>
                  <a:pt x="368047" y="637874"/>
                </a:lnTo>
                <a:lnTo>
                  <a:pt x="413266" y="627777"/>
                </a:lnTo>
                <a:lnTo>
                  <a:pt x="455834" y="611555"/>
                </a:lnTo>
                <a:lnTo>
                  <a:pt x="495256" y="589702"/>
                </a:lnTo>
                <a:lnTo>
                  <a:pt x="531034" y="562714"/>
                </a:lnTo>
                <a:lnTo>
                  <a:pt x="562671" y="531086"/>
                </a:lnTo>
                <a:lnTo>
                  <a:pt x="589670" y="495312"/>
                </a:lnTo>
                <a:lnTo>
                  <a:pt x="611534" y="455889"/>
                </a:lnTo>
                <a:lnTo>
                  <a:pt x="627767" y="413312"/>
                </a:lnTo>
                <a:lnTo>
                  <a:pt x="637871" y="368075"/>
                </a:lnTo>
                <a:lnTo>
                  <a:pt x="641350" y="320675"/>
                </a:lnTo>
                <a:lnTo>
                  <a:pt x="637871" y="273274"/>
                </a:lnTo>
                <a:lnTo>
                  <a:pt x="627767" y="228037"/>
                </a:lnTo>
                <a:lnTo>
                  <a:pt x="611534" y="185460"/>
                </a:lnTo>
                <a:lnTo>
                  <a:pt x="589670" y="146037"/>
                </a:lnTo>
                <a:lnTo>
                  <a:pt x="562671" y="110263"/>
                </a:lnTo>
                <a:lnTo>
                  <a:pt x="531034" y="78635"/>
                </a:lnTo>
                <a:lnTo>
                  <a:pt x="495256" y="51647"/>
                </a:lnTo>
                <a:lnTo>
                  <a:pt x="455834" y="29794"/>
                </a:lnTo>
                <a:lnTo>
                  <a:pt x="413266" y="13572"/>
                </a:lnTo>
                <a:lnTo>
                  <a:pt x="368047" y="3475"/>
                </a:lnTo>
                <a:lnTo>
                  <a:pt x="320675" y="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90612" y="5500751"/>
            <a:ext cx="138430" cy="136525"/>
          </a:xfrm>
          <a:custGeom>
            <a:avLst/>
            <a:gdLst/>
            <a:ahLst/>
            <a:cxnLst/>
            <a:rect l="l" t="t" r="r" b="b"/>
            <a:pathLst>
              <a:path w="138430" h="136525">
                <a:moveTo>
                  <a:pt x="69062" y="0"/>
                </a:moveTo>
                <a:lnTo>
                  <a:pt x="42176" y="5351"/>
                </a:lnTo>
                <a:lnTo>
                  <a:pt x="20224" y="19954"/>
                </a:lnTo>
                <a:lnTo>
                  <a:pt x="5426" y="41630"/>
                </a:lnTo>
                <a:lnTo>
                  <a:pt x="0" y="68199"/>
                </a:lnTo>
                <a:lnTo>
                  <a:pt x="5426" y="94772"/>
                </a:lnTo>
                <a:lnTo>
                  <a:pt x="20224" y="116470"/>
                </a:lnTo>
                <a:lnTo>
                  <a:pt x="42176" y="131097"/>
                </a:lnTo>
                <a:lnTo>
                  <a:pt x="69062" y="136461"/>
                </a:lnTo>
                <a:lnTo>
                  <a:pt x="95941" y="131097"/>
                </a:lnTo>
                <a:lnTo>
                  <a:pt x="117889" y="116470"/>
                </a:lnTo>
                <a:lnTo>
                  <a:pt x="132686" y="94772"/>
                </a:lnTo>
                <a:lnTo>
                  <a:pt x="138112" y="68199"/>
                </a:lnTo>
                <a:lnTo>
                  <a:pt x="132686" y="41630"/>
                </a:lnTo>
                <a:lnTo>
                  <a:pt x="117889" y="19954"/>
                </a:lnTo>
                <a:lnTo>
                  <a:pt x="95941" y="5351"/>
                </a:lnTo>
                <a:lnTo>
                  <a:pt x="69062" y="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63700" y="5788025"/>
            <a:ext cx="274955" cy="274955"/>
          </a:xfrm>
          <a:custGeom>
            <a:avLst/>
            <a:gdLst/>
            <a:ahLst/>
            <a:cxnLst/>
            <a:rect l="l" t="t" r="r" b="b"/>
            <a:pathLst>
              <a:path w="274955" h="274954">
                <a:moveTo>
                  <a:pt x="137287" y="0"/>
                </a:moveTo>
                <a:lnTo>
                  <a:pt x="93894" y="7000"/>
                </a:lnTo>
                <a:lnTo>
                  <a:pt x="56208" y="26494"/>
                </a:lnTo>
                <a:lnTo>
                  <a:pt x="26489" y="56219"/>
                </a:lnTo>
                <a:lnTo>
                  <a:pt x="6999" y="93912"/>
                </a:lnTo>
                <a:lnTo>
                  <a:pt x="0" y="137312"/>
                </a:lnTo>
                <a:lnTo>
                  <a:pt x="6999" y="180724"/>
                </a:lnTo>
                <a:lnTo>
                  <a:pt x="26489" y="218418"/>
                </a:lnTo>
                <a:lnTo>
                  <a:pt x="56208" y="248143"/>
                </a:lnTo>
                <a:lnTo>
                  <a:pt x="93894" y="267636"/>
                </a:lnTo>
                <a:lnTo>
                  <a:pt x="137287" y="274637"/>
                </a:lnTo>
                <a:lnTo>
                  <a:pt x="180692" y="267636"/>
                </a:lnTo>
                <a:lnTo>
                  <a:pt x="218410" y="248143"/>
                </a:lnTo>
                <a:lnTo>
                  <a:pt x="248167" y="218418"/>
                </a:lnTo>
                <a:lnTo>
                  <a:pt x="267688" y="180724"/>
                </a:lnTo>
                <a:lnTo>
                  <a:pt x="274700" y="137312"/>
                </a:lnTo>
                <a:lnTo>
                  <a:pt x="267688" y="93912"/>
                </a:lnTo>
                <a:lnTo>
                  <a:pt x="248167" y="56219"/>
                </a:lnTo>
                <a:lnTo>
                  <a:pt x="218410" y="26494"/>
                </a:lnTo>
                <a:lnTo>
                  <a:pt x="180692" y="7000"/>
                </a:lnTo>
                <a:lnTo>
                  <a:pt x="137287" y="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905000" y="4495800"/>
            <a:ext cx="365125" cy="365125"/>
          </a:xfrm>
          <a:custGeom>
            <a:avLst/>
            <a:gdLst/>
            <a:ahLst/>
            <a:cxnLst/>
            <a:rect l="l" t="t" r="r" b="b"/>
            <a:pathLst>
              <a:path w="365125" h="365125">
                <a:moveTo>
                  <a:pt x="182625" y="0"/>
                </a:moveTo>
                <a:lnTo>
                  <a:pt x="134084" y="6524"/>
                </a:lnTo>
                <a:lnTo>
                  <a:pt x="90461" y="24934"/>
                </a:lnTo>
                <a:lnTo>
                  <a:pt x="53498" y="53482"/>
                </a:lnTo>
                <a:lnTo>
                  <a:pt x="24939" y="90424"/>
                </a:lnTo>
                <a:lnTo>
                  <a:pt x="6525" y="134011"/>
                </a:lnTo>
                <a:lnTo>
                  <a:pt x="0" y="182499"/>
                </a:lnTo>
                <a:lnTo>
                  <a:pt x="6525" y="231113"/>
                </a:lnTo>
                <a:lnTo>
                  <a:pt x="24939" y="274701"/>
                </a:lnTo>
                <a:lnTo>
                  <a:pt x="53498" y="311642"/>
                </a:lnTo>
                <a:lnTo>
                  <a:pt x="90461" y="340190"/>
                </a:lnTo>
                <a:lnTo>
                  <a:pt x="134084" y="358600"/>
                </a:lnTo>
                <a:lnTo>
                  <a:pt x="182625" y="365125"/>
                </a:lnTo>
                <a:lnTo>
                  <a:pt x="231113" y="358600"/>
                </a:lnTo>
                <a:lnTo>
                  <a:pt x="274701" y="340190"/>
                </a:lnTo>
                <a:lnTo>
                  <a:pt x="311642" y="311642"/>
                </a:lnTo>
                <a:lnTo>
                  <a:pt x="340190" y="274700"/>
                </a:lnTo>
                <a:lnTo>
                  <a:pt x="358600" y="231113"/>
                </a:lnTo>
                <a:lnTo>
                  <a:pt x="365125" y="182625"/>
                </a:lnTo>
                <a:lnTo>
                  <a:pt x="358600" y="134011"/>
                </a:lnTo>
                <a:lnTo>
                  <a:pt x="340190" y="90423"/>
                </a:lnTo>
                <a:lnTo>
                  <a:pt x="311642" y="53482"/>
                </a:lnTo>
                <a:lnTo>
                  <a:pt x="274700" y="24934"/>
                </a:lnTo>
                <a:lnTo>
                  <a:pt x="231113" y="6524"/>
                </a:lnTo>
                <a:lnTo>
                  <a:pt x="182625" y="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2756154" y="1418844"/>
            <a:ext cx="5232400" cy="1503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4800" spc="-210" dirty="0">
                <a:latin typeface="PMingLiU"/>
                <a:cs typeface="PMingLiU"/>
              </a:rPr>
              <a:t>HISTORY</a:t>
            </a:r>
            <a:r>
              <a:rPr sz="4800" spc="-180" dirty="0">
                <a:latin typeface="PMingLiU"/>
                <a:cs typeface="PMingLiU"/>
              </a:rPr>
              <a:t> </a:t>
            </a:r>
            <a:r>
              <a:rPr sz="4800" spc="-105" dirty="0">
                <a:latin typeface="PMingLiU"/>
                <a:cs typeface="PMingLiU"/>
              </a:rPr>
              <a:t>OF</a:t>
            </a:r>
            <a:endParaRPr sz="4800">
              <a:latin typeface="PMingLiU"/>
              <a:cs typeface="PMingLiU"/>
            </a:endParaRPr>
          </a:p>
          <a:p>
            <a:pPr algn="ctr">
              <a:lnSpc>
                <a:spcPct val="100000"/>
              </a:lnSpc>
            </a:pPr>
            <a:r>
              <a:rPr sz="4800" spc="-145" dirty="0">
                <a:latin typeface="PMingLiU"/>
                <a:cs typeface="PMingLiU"/>
              </a:rPr>
              <a:t>MICROPROCESSORS</a:t>
            </a:r>
            <a:endParaRPr sz="4800">
              <a:latin typeface="PMingLiU"/>
              <a:cs typeface="PMingLiU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68322" y="5076952"/>
            <a:ext cx="1250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63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-5" dirty="0"/>
              <a:t>I</a:t>
            </a:r>
            <a:r>
              <a:rPr spc="-5" dirty="0"/>
              <a:t>NTEL</a:t>
            </a:r>
            <a:r>
              <a:rPr spc="15" dirty="0"/>
              <a:t> </a:t>
            </a:r>
            <a:r>
              <a:rPr sz="3000" spc="-5" dirty="0"/>
              <a:t>8085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4042028" y="537717"/>
            <a:ext cx="3684904" cy="4963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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Introduced in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1976.</a:t>
            </a:r>
            <a:endParaRPr sz="22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1535"/>
              </a:spcBef>
              <a:buClr>
                <a:srgbClr val="FD8537"/>
              </a:buClr>
              <a:buSzPct val="68181"/>
              <a:buFont typeface="Wingdings"/>
              <a:buChar char="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It was also </a:t>
            </a:r>
            <a:r>
              <a:rPr sz="2200" dirty="0">
                <a:latin typeface="Arial"/>
                <a:cs typeface="Arial"/>
              </a:rPr>
              <a:t>8-bit</a:t>
            </a:r>
            <a:r>
              <a:rPr sz="2200" spc="-65" dirty="0">
                <a:latin typeface="Arial"/>
                <a:cs typeface="Arial"/>
              </a:rPr>
              <a:t> </a:t>
            </a:r>
            <a:r>
              <a:rPr sz="2200" spc="-100" dirty="0">
                <a:latin typeface="Arial"/>
                <a:cs typeface="Arial"/>
              </a:rPr>
              <a:t>µP.</a:t>
            </a:r>
            <a:endParaRPr sz="22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1535"/>
              </a:spcBef>
              <a:buClr>
                <a:srgbClr val="FD8537"/>
              </a:buClr>
              <a:buSzPct val="68181"/>
              <a:buFont typeface="Wingdings"/>
              <a:buChar char="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Its </a:t>
            </a:r>
            <a:r>
              <a:rPr sz="2200" dirty="0">
                <a:latin typeface="Arial"/>
                <a:cs typeface="Arial"/>
              </a:rPr>
              <a:t>clock </a:t>
            </a:r>
            <a:r>
              <a:rPr sz="2200" spc="-5" dirty="0">
                <a:latin typeface="Arial"/>
                <a:cs typeface="Arial"/>
              </a:rPr>
              <a:t>speed was 3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MHz.</a:t>
            </a:r>
            <a:endParaRPr sz="2200">
              <a:latin typeface="Arial"/>
              <a:cs typeface="Arial"/>
            </a:endParaRPr>
          </a:p>
          <a:p>
            <a:pPr marL="287020" marR="500380" indent="-274320">
              <a:lnSpc>
                <a:spcPts val="2380"/>
              </a:lnSpc>
              <a:spcBef>
                <a:spcPts val="1835"/>
              </a:spcBef>
              <a:buClr>
                <a:srgbClr val="FD8537"/>
              </a:buClr>
              <a:buSzPct val="68181"/>
              <a:buFont typeface="Wingdings"/>
              <a:buChar char="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Its data bus is </a:t>
            </a:r>
            <a:r>
              <a:rPr sz="2200" dirty="0">
                <a:latin typeface="Arial"/>
                <a:cs typeface="Arial"/>
              </a:rPr>
              <a:t>8-bit </a:t>
            </a:r>
            <a:r>
              <a:rPr sz="2200" spc="-5" dirty="0">
                <a:latin typeface="Arial"/>
                <a:cs typeface="Arial"/>
              </a:rPr>
              <a:t>and  address bus is</a:t>
            </a:r>
            <a:r>
              <a:rPr sz="2200" spc="-2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16-bit.</a:t>
            </a:r>
            <a:endParaRPr sz="22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1500"/>
              </a:spcBef>
              <a:buClr>
                <a:srgbClr val="FD8537"/>
              </a:buClr>
              <a:buSzPct val="68181"/>
              <a:buFont typeface="Wingdings"/>
              <a:buChar char=""/>
              <a:tabLst>
                <a:tab pos="287020" algn="l"/>
              </a:tabLst>
            </a:pPr>
            <a:r>
              <a:rPr sz="2200" dirty="0">
                <a:latin typeface="Arial"/>
                <a:cs typeface="Arial"/>
              </a:rPr>
              <a:t>It </a:t>
            </a:r>
            <a:r>
              <a:rPr sz="2200" spc="-5" dirty="0">
                <a:latin typeface="Arial"/>
                <a:cs typeface="Arial"/>
              </a:rPr>
              <a:t>had 6,500</a:t>
            </a:r>
            <a:r>
              <a:rPr sz="2200" spc="-6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transistors.</a:t>
            </a:r>
            <a:endParaRPr sz="2200">
              <a:latin typeface="Arial"/>
              <a:cs typeface="Arial"/>
            </a:endParaRPr>
          </a:p>
          <a:p>
            <a:pPr marL="287020" marR="440055" indent="-274320">
              <a:lnSpc>
                <a:spcPts val="2380"/>
              </a:lnSpc>
              <a:spcBef>
                <a:spcPts val="1830"/>
              </a:spcBef>
              <a:buClr>
                <a:srgbClr val="FD8537"/>
              </a:buClr>
              <a:buSzPct val="68181"/>
              <a:buFont typeface="Wingdings"/>
              <a:buChar char="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Could execute 7,69,230  instructions per</a:t>
            </a:r>
            <a:r>
              <a:rPr sz="2200" spc="-2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second.</a:t>
            </a:r>
            <a:endParaRPr sz="2200">
              <a:latin typeface="Arial"/>
              <a:cs typeface="Arial"/>
            </a:endParaRPr>
          </a:p>
          <a:p>
            <a:pPr marL="287020" indent="-274320">
              <a:lnSpc>
                <a:spcPts val="2510"/>
              </a:lnSpc>
              <a:spcBef>
                <a:spcPts val="1500"/>
              </a:spcBef>
              <a:buClr>
                <a:srgbClr val="FD8537"/>
              </a:buClr>
              <a:buSzPct val="68181"/>
              <a:buFont typeface="Wingdings"/>
              <a:buChar char=""/>
              <a:tabLst>
                <a:tab pos="287020" algn="l"/>
              </a:tabLst>
            </a:pPr>
            <a:r>
              <a:rPr sz="2200" dirty="0">
                <a:latin typeface="Arial"/>
                <a:cs typeface="Arial"/>
              </a:rPr>
              <a:t>It could access </a:t>
            </a:r>
            <a:r>
              <a:rPr sz="2200" spc="-5" dirty="0">
                <a:latin typeface="Arial"/>
                <a:cs typeface="Arial"/>
              </a:rPr>
              <a:t>64 KB</a:t>
            </a:r>
            <a:r>
              <a:rPr sz="2200" spc="-8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of</a:t>
            </a:r>
            <a:endParaRPr sz="2200">
              <a:latin typeface="Arial"/>
              <a:cs typeface="Arial"/>
            </a:endParaRPr>
          </a:p>
          <a:p>
            <a:pPr marL="287020">
              <a:lnSpc>
                <a:spcPts val="2510"/>
              </a:lnSpc>
            </a:pPr>
            <a:r>
              <a:rPr sz="2200" spc="-30" dirty="0">
                <a:latin typeface="Arial"/>
                <a:cs typeface="Arial"/>
              </a:rPr>
              <a:t>memory.</a:t>
            </a:r>
            <a:endParaRPr sz="22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1535"/>
              </a:spcBef>
              <a:buClr>
                <a:srgbClr val="FD8537"/>
              </a:buClr>
              <a:buSzPct val="68181"/>
              <a:buFont typeface="Wingdings"/>
              <a:buChar char="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It had 246 instructions.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23326" y="5883452"/>
            <a:ext cx="22352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7200" y="2663698"/>
            <a:ext cx="3267075" cy="21352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6113" y="2368422"/>
            <a:ext cx="5046345" cy="645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95" dirty="0">
                <a:latin typeface="PMingLiU"/>
                <a:cs typeface="PMingLiU"/>
              </a:rPr>
              <a:t>16-</a:t>
            </a:r>
            <a:r>
              <a:rPr sz="3200" spc="95" dirty="0">
                <a:latin typeface="PMingLiU"/>
                <a:cs typeface="PMingLiU"/>
              </a:rPr>
              <a:t>BIT</a:t>
            </a:r>
            <a:r>
              <a:rPr sz="3200" spc="75" dirty="0">
                <a:latin typeface="PMingLiU"/>
                <a:cs typeface="PMingLiU"/>
              </a:rPr>
              <a:t> </a:t>
            </a:r>
            <a:r>
              <a:rPr sz="4000" spc="-90" dirty="0">
                <a:latin typeface="PMingLiU"/>
                <a:cs typeface="PMingLiU"/>
              </a:rPr>
              <a:t>M</a:t>
            </a:r>
            <a:r>
              <a:rPr sz="3200" spc="-90" dirty="0">
                <a:latin typeface="PMingLiU"/>
                <a:cs typeface="PMingLiU"/>
              </a:rPr>
              <a:t>ICROPROCESSORS</a:t>
            </a:r>
            <a:endParaRPr sz="32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27897" y="5883452"/>
            <a:ext cx="20574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75" dirty="0">
                <a:solidFill>
                  <a:srgbClr val="FFFFFF"/>
                </a:solidFill>
                <a:latin typeface="Arial"/>
                <a:cs typeface="Arial"/>
              </a:rPr>
              <a:t>11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904366"/>
            <a:ext cx="1852930" cy="46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-5" dirty="0">
                <a:solidFill>
                  <a:srgbClr val="565F6C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565F6C"/>
                </a:solidFill>
                <a:latin typeface="Arial"/>
                <a:cs typeface="Arial"/>
              </a:rPr>
              <a:t>NTEL</a:t>
            </a:r>
            <a:r>
              <a:rPr sz="2400" spc="15" dirty="0">
                <a:solidFill>
                  <a:srgbClr val="565F6C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565F6C"/>
                </a:solidFill>
                <a:latin typeface="Arial"/>
                <a:cs typeface="Arial"/>
              </a:rPr>
              <a:t>8086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42028" y="420115"/>
            <a:ext cx="2367280" cy="299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421"/>
              <a:buFont typeface="Wingdings"/>
              <a:buChar char=""/>
              <a:tabLst>
                <a:tab pos="287020" algn="l"/>
              </a:tabLst>
            </a:pPr>
            <a:r>
              <a:rPr sz="1900" spc="-5" dirty="0">
                <a:solidFill>
                  <a:srgbClr val="000000"/>
                </a:solidFill>
              </a:rPr>
              <a:t>Introduced in</a:t>
            </a:r>
            <a:r>
              <a:rPr sz="1900" spc="-15" dirty="0">
                <a:solidFill>
                  <a:srgbClr val="000000"/>
                </a:solidFill>
              </a:rPr>
              <a:t> </a:t>
            </a:r>
            <a:r>
              <a:rPr sz="1900" spc="-5" dirty="0">
                <a:solidFill>
                  <a:srgbClr val="000000"/>
                </a:solidFill>
              </a:rPr>
              <a:t>1978.</a:t>
            </a:r>
            <a:endParaRPr sz="1900"/>
          </a:p>
        </p:txBody>
      </p:sp>
      <p:sp>
        <p:nvSpPr>
          <p:cNvPr id="4" name="object 4"/>
          <p:cNvSpPr txBox="1"/>
          <p:nvPr/>
        </p:nvSpPr>
        <p:spPr>
          <a:xfrm>
            <a:off x="4042028" y="938529"/>
            <a:ext cx="3780790" cy="4568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421"/>
              <a:buFont typeface="Wingdings"/>
              <a:buChar char=""/>
              <a:tabLst>
                <a:tab pos="287020" algn="l"/>
              </a:tabLst>
            </a:pPr>
            <a:r>
              <a:rPr sz="1900" spc="-5" dirty="0">
                <a:latin typeface="Arial"/>
                <a:cs typeface="Arial"/>
              </a:rPr>
              <a:t>It </a:t>
            </a:r>
            <a:r>
              <a:rPr sz="1900" spc="-10" dirty="0">
                <a:latin typeface="Arial"/>
                <a:cs typeface="Arial"/>
              </a:rPr>
              <a:t>was </a:t>
            </a:r>
            <a:r>
              <a:rPr sz="1900" spc="-5" dirty="0">
                <a:latin typeface="Arial"/>
                <a:cs typeface="Arial"/>
              </a:rPr>
              <a:t>first 16-bit </a:t>
            </a:r>
            <a:r>
              <a:rPr sz="1900" spc="-85" dirty="0">
                <a:latin typeface="Arial"/>
                <a:cs typeface="Arial"/>
              </a:rPr>
              <a:t>µP.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7"/>
              </a:spcBef>
              <a:buClr>
                <a:srgbClr val="FD8537"/>
              </a:buClr>
              <a:buFont typeface="Wingdings"/>
              <a:buChar char=""/>
            </a:pPr>
            <a:endParaRPr sz="1550">
              <a:latin typeface="Times New Roman"/>
              <a:cs typeface="Times New Roman"/>
            </a:endParaRPr>
          </a:p>
          <a:p>
            <a:pPr marL="287020" marR="17780" indent="-274320">
              <a:lnSpc>
                <a:spcPct val="100000"/>
              </a:lnSpc>
              <a:buClr>
                <a:srgbClr val="FD8537"/>
              </a:buClr>
              <a:buSzPct val="68421"/>
              <a:buFont typeface="Wingdings"/>
              <a:buChar char=""/>
              <a:tabLst>
                <a:tab pos="287020" algn="l"/>
              </a:tabLst>
            </a:pPr>
            <a:r>
              <a:rPr sz="1900" spc="-5" dirty="0">
                <a:latin typeface="Arial"/>
                <a:cs typeface="Arial"/>
              </a:rPr>
              <a:t>Its clock speed is 4.77 MHz, 8  MHz and 10 MHz, depending on  the</a:t>
            </a:r>
            <a:r>
              <a:rPr sz="1900" spc="-7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version.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7"/>
              </a:spcBef>
              <a:buClr>
                <a:srgbClr val="FD8537"/>
              </a:buClr>
              <a:buFont typeface="Wingdings"/>
              <a:buChar char=""/>
            </a:pPr>
            <a:endParaRPr sz="1550">
              <a:latin typeface="Times New Roman"/>
              <a:cs typeface="Times New Roman"/>
            </a:endParaRPr>
          </a:p>
          <a:p>
            <a:pPr marL="287020" marR="854075" indent="-274320">
              <a:lnSpc>
                <a:spcPct val="100000"/>
              </a:lnSpc>
              <a:buClr>
                <a:srgbClr val="FD8537"/>
              </a:buClr>
              <a:buSzPct val="68421"/>
              <a:buFont typeface="Wingdings"/>
              <a:buChar char=""/>
              <a:tabLst>
                <a:tab pos="287020" algn="l"/>
              </a:tabLst>
            </a:pPr>
            <a:r>
              <a:rPr sz="1900" spc="-5" dirty="0">
                <a:latin typeface="Arial"/>
                <a:cs typeface="Arial"/>
              </a:rPr>
              <a:t>Its data bus is 16-bit and  address bus is</a:t>
            </a:r>
            <a:r>
              <a:rPr sz="1900" spc="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20-bit.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9"/>
              </a:spcBef>
              <a:buClr>
                <a:srgbClr val="FD8537"/>
              </a:buClr>
              <a:buFont typeface="Wingdings"/>
              <a:buChar char=""/>
            </a:pPr>
            <a:endParaRPr sz="155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421"/>
              <a:buFont typeface="Wingdings"/>
              <a:buChar char=""/>
              <a:tabLst>
                <a:tab pos="287020" algn="l"/>
              </a:tabLst>
            </a:pPr>
            <a:r>
              <a:rPr sz="1900" spc="-5" dirty="0">
                <a:latin typeface="Arial"/>
                <a:cs typeface="Arial"/>
              </a:rPr>
              <a:t>It had 29,000</a:t>
            </a:r>
            <a:r>
              <a:rPr sz="1900" spc="1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transistors.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7"/>
              </a:spcBef>
              <a:buClr>
                <a:srgbClr val="FD8537"/>
              </a:buClr>
              <a:buFont typeface="Wingdings"/>
              <a:buChar char=""/>
            </a:pPr>
            <a:endParaRPr sz="1550">
              <a:latin typeface="Times New Roman"/>
              <a:cs typeface="Times New Roman"/>
            </a:endParaRPr>
          </a:p>
          <a:p>
            <a:pPr marL="287020" marR="788035" indent="-274320">
              <a:lnSpc>
                <a:spcPct val="100000"/>
              </a:lnSpc>
              <a:buClr>
                <a:srgbClr val="FD8537"/>
              </a:buClr>
              <a:buSzPct val="68421"/>
              <a:buFont typeface="Wingdings"/>
              <a:buChar char=""/>
              <a:tabLst>
                <a:tab pos="287020" algn="l"/>
              </a:tabLst>
            </a:pPr>
            <a:r>
              <a:rPr sz="1900" spc="-5" dirty="0">
                <a:latin typeface="Arial"/>
                <a:cs typeface="Arial"/>
              </a:rPr>
              <a:t>Could execute 2.5 million  instructions per</a:t>
            </a:r>
            <a:r>
              <a:rPr sz="1900" spc="1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second.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FD8537"/>
              </a:buClr>
              <a:buFont typeface="Wingdings"/>
              <a:buChar char=""/>
            </a:pPr>
            <a:endParaRPr sz="155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421"/>
              <a:buFont typeface="Wingdings"/>
              <a:buChar char=""/>
              <a:tabLst>
                <a:tab pos="287020" algn="l"/>
              </a:tabLst>
            </a:pPr>
            <a:r>
              <a:rPr sz="1900" spc="-5" dirty="0">
                <a:latin typeface="Arial"/>
                <a:cs typeface="Arial"/>
              </a:rPr>
              <a:t>It could access 1 MB of</a:t>
            </a:r>
            <a:r>
              <a:rPr sz="1900" spc="5" dirty="0">
                <a:latin typeface="Arial"/>
                <a:cs typeface="Arial"/>
              </a:rPr>
              <a:t> </a:t>
            </a:r>
            <a:r>
              <a:rPr sz="1900" spc="-25" dirty="0">
                <a:latin typeface="Arial"/>
                <a:cs typeface="Arial"/>
              </a:rPr>
              <a:t>memory.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7"/>
              </a:spcBef>
              <a:buClr>
                <a:srgbClr val="FD8537"/>
              </a:buClr>
              <a:buFont typeface="Wingdings"/>
              <a:buChar char=""/>
            </a:pPr>
            <a:endParaRPr sz="155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421"/>
              <a:buFont typeface="Wingdings"/>
              <a:buChar char=""/>
              <a:tabLst>
                <a:tab pos="287020" algn="l"/>
              </a:tabLst>
            </a:pPr>
            <a:r>
              <a:rPr sz="1900" spc="-5" dirty="0">
                <a:latin typeface="Arial"/>
                <a:cs typeface="Arial"/>
              </a:rPr>
              <a:t>It had 22,000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instructions.</a:t>
            </a:r>
            <a:endParaRPr sz="1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42028" y="5725159"/>
            <a:ext cx="3145155" cy="589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421"/>
              <a:buFont typeface="Wingdings"/>
              <a:buChar char=""/>
              <a:tabLst>
                <a:tab pos="287020" algn="l"/>
              </a:tabLst>
            </a:pPr>
            <a:r>
              <a:rPr sz="1900" spc="-5" dirty="0">
                <a:latin typeface="Arial"/>
                <a:cs typeface="Arial"/>
              </a:rPr>
              <a:t>It had </a:t>
            </a:r>
            <a:r>
              <a:rPr sz="1900" b="1" i="1" spc="-5" dirty="0">
                <a:latin typeface="Arial"/>
                <a:cs typeface="Arial"/>
              </a:rPr>
              <a:t>Multiply </a:t>
            </a:r>
            <a:r>
              <a:rPr sz="1900" spc="-5" dirty="0">
                <a:latin typeface="Arial"/>
                <a:cs typeface="Arial"/>
              </a:rPr>
              <a:t>and</a:t>
            </a:r>
            <a:r>
              <a:rPr sz="1900" spc="15" dirty="0">
                <a:latin typeface="Arial"/>
                <a:cs typeface="Arial"/>
              </a:rPr>
              <a:t> </a:t>
            </a:r>
            <a:r>
              <a:rPr sz="1900" b="1" i="1" spc="-5" dirty="0">
                <a:latin typeface="Arial"/>
                <a:cs typeface="Arial"/>
              </a:rPr>
              <a:t>Divide</a:t>
            </a:r>
            <a:endParaRPr sz="1900">
              <a:latin typeface="Arial"/>
              <a:cs typeface="Arial"/>
            </a:endParaRPr>
          </a:p>
          <a:p>
            <a:pPr marL="287020">
              <a:lnSpc>
                <a:spcPct val="100000"/>
              </a:lnSpc>
            </a:pPr>
            <a:r>
              <a:rPr sz="1900" spc="-5" dirty="0">
                <a:latin typeface="Arial"/>
                <a:cs typeface="Arial"/>
              </a:rPr>
              <a:t>instructions.</a:t>
            </a:r>
            <a:endParaRPr sz="1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23326" y="5883452"/>
            <a:ext cx="22352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12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80987" y="2438400"/>
            <a:ext cx="3529076" cy="228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63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-5" dirty="0"/>
              <a:t>I</a:t>
            </a:r>
            <a:r>
              <a:rPr spc="-5" dirty="0"/>
              <a:t>NTEL</a:t>
            </a:r>
            <a:r>
              <a:rPr spc="15" dirty="0"/>
              <a:t> </a:t>
            </a:r>
            <a:r>
              <a:rPr sz="3000" spc="-5" dirty="0"/>
              <a:t>8088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4042028" y="1562861"/>
            <a:ext cx="3581400" cy="279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70000"/>
              <a:buFont typeface="Wingdings"/>
              <a:buChar char=""/>
              <a:tabLst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Introduced in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1979.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FD8537"/>
              </a:buClr>
              <a:buFont typeface="Wingdings"/>
              <a:buChar char=""/>
            </a:pPr>
            <a:endParaRPr sz="155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70000"/>
              <a:buFont typeface="Wingdings"/>
              <a:buChar char=""/>
              <a:tabLst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It was also 16-bit</a:t>
            </a:r>
            <a:r>
              <a:rPr sz="2000" spc="-160" dirty="0">
                <a:latin typeface="Arial"/>
                <a:cs typeface="Arial"/>
              </a:rPr>
              <a:t> </a:t>
            </a:r>
            <a:r>
              <a:rPr sz="2000" spc="-85" dirty="0">
                <a:latin typeface="Arial"/>
                <a:cs typeface="Arial"/>
              </a:rPr>
              <a:t>µP.</a:t>
            </a:r>
            <a:endParaRPr sz="20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1800"/>
              </a:spcBef>
              <a:buClr>
                <a:srgbClr val="FD8537"/>
              </a:buClr>
              <a:buSzPct val="70000"/>
              <a:buFont typeface="Wingdings"/>
              <a:buChar char=""/>
              <a:tabLst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It was created as a</a:t>
            </a:r>
            <a:r>
              <a:rPr sz="2000" spc="-1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cheaper</a:t>
            </a:r>
            <a:endParaRPr sz="2000">
              <a:latin typeface="Arial"/>
              <a:cs typeface="Arial"/>
            </a:endParaRPr>
          </a:p>
          <a:p>
            <a:pPr marL="28702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version of </a:t>
            </a:r>
            <a:r>
              <a:rPr sz="2000" spc="-10" dirty="0">
                <a:latin typeface="Arial"/>
                <a:cs typeface="Arial"/>
              </a:rPr>
              <a:t>Intel’s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8086.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7"/>
              </a:spcBef>
            </a:pPr>
            <a:endParaRPr sz="1550">
              <a:latin typeface="Times New Roman"/>
              <a:cs typeface="Times New Roman"/>
            </a:endParaRPr>
          </a:p>
          <a:p>
            <a:pPr marL="287020" marR="5080" indent="-274320">
              <a:lnSpc>
                <a:spcPct val="100000"/>
              </a:lnSpc>
              <a:buClr>
                <a:srgbClr val="FD8537"/>
              </a:buClr>
              <a:buSzPct val="70000"/>
              <a:buFont typeface="Wingdings"/>
              <a:buChar char=""/>
              <a:tabLst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It was a 16-bit processor</a:t>
            </a:r>
            <a:r>
              <a:rPr sz="2000" spc="-19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with  an 8-bit external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bus.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FD8537"/>
              </a:buClr>
              <a:buFont typeface="Wingdings"/>
              <a:buChar char=""/>
            </a:pPr>
            <a:endParaRPr sz="15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600" y="2514600"/>
            <a:ext cx="3657600" cy="2590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323326" y="5904067"/>
            <a:ext cx="22352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2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13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639" rIns="0" bIns="0" rtlCol="0">
            <a:spAutoFit/>
          </a:bodyPr>
          <a:lstStyle/>
          <a:p>
            <a:pPr marL="12700">
              <a:lnSpc>
                <a:spcPts val="3490"/>
              </a:lnSpc>
            </a:pPr>
            <a:r>
              <a:rPr sz="3000" spc="-5" dirty="0"/>
              <a:t>I</a:t>
            </a:r>
            <a:r>
              <a:rPr spc="-5" dirty="0"/>
              <a:t>NTEL </a:t>
            </a:r>
            <a:r>
              <a:rPr sz="3000" spc="-5" dirty="0"/>
              <a:t>80186 </a:t>
            </a:r>
            <a:r>
              <a:rPr sz="3000" dirty="0"/>
              <a:t>&amp;</a:t>
            </a:r>
            <a:r>
              <a:rPr sz="3000" spc="30" dirty="0"/>
              <a:t> </a:t>
            </a:r>
            <a:r>
              <a:rPr sz="3000" spc="-5" dirty="0"/>
              <a:t>80188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4042028" y="1347406"/>
            <a:ext cx="3656329" cy="13054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lnSpc>
                <a:spcPts val="2530"/>
              </a:lnSpc>
              <a:buClr>
                <a:srgbClr val="FD8537"/>
              </a:buClr>
              <a:buSzPct val="68181"/>
              <a:buFont typeface="Wingdings"/>
              <a:buChar char=""/>
              <a:tabLst>
                <a:tab pos="285750" algn="l"/>
              </a:tabLst>
            </a:pPr>
            <a:r>
              <a:rPr sz="2200" spc="-5" dirty="0">
                <a:latin typeface="Arial"/>
                <a:cs typeface="Arial"/>
              </a:rPr>
              <a:t>Introduced </a:t>
            </a:r>
            <a:r>
              <a:rPr sz="2200" dirty="0">
                <a:latin typeface="Arial"/>
                <a:cs typeface="Arial"/>
              </a:rPr>
              <a:t>in</a:t>
            </a:r>
            <a:r>
              <a:rPr sz="2200" spc="-5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1982.</a:t>
            </a:r>
            <a:endParaRPr sz="22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1200"/>
              </a:spcBef>
              <a:buClr>
                <a:srgbClr val="FD8537"/>
              </a:buClr>
              <a:buSzPct val="68181"/>
              <a:buFont typeface="Wingdings"/>
              <a:buChar char=""/>
              <a:tabLst>
                <a:tab pos="285750" algn="l"/>
              </a:tabLst>
            </a:pPr>
            <a:r>
              <a:rPr sz="2200" spc="-5" dirty="0">
                <a:latin typeface="Arial"/>
                <a:cs typeface="Arial"/>
              </a:rPr>
              <a:t>They were </a:t>
            </a:r>
            <a:r>
              <a:rPr sz="2200" dirty="0">
                <a:latin typeface="Arial"/>
                <a:cs typeface="Arial"/>
              </a:rPr>
              <a:t>16-bit</a:t>
            </a:r>
            <a:r>
              <a:rPr sz="2200" spc="-4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µPs.</a:t>
            </a:r>
            <a:endParaRPr sz="22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1200"/>
              </a:spcBef>
              <a:buClr>
                <a:srgbClr val="FD8537"/>
              </a:buClr>
              <a:buSzPct val="68181"/>
              <a:buFont typeface="Wingdings"/>
              <a:buChar char=""/>
              <a:tabLst>
                <a:tab pos="285750" algn="l"/>
              </a:tabLst>
            </a:pPr>
            <a:r>
              <a:rPr sz="2200" spc="-5" dirty="0">
                <a:latin typeface="Arial"/>
                <a:cs typeface="Arial"/>
              </a:rPr>
              <a:t>Clock speed was 6</a:t>
            </a:r>
            <a:r>
              <a:rPr sz="2200" spc="-25" dirty="0">
                <a:latin typeface="Arial"/>
                <a:cs typeface="Arial"/>
              </a:rPr>
              <a:t> </a:t>
            </a:r>
            <a:r>
              <a:rPr sz="2200" spc="-5">
                <a:latin typeface="Arial"/>
                <a:cs typeface="Arial"/>
              </a:rPr>
              <a:t>MHz</a:t>
            </a:r>
            <a:r>
              <a:rPr sz="2200" spc="-5" smtClean="0">
                <a:latin typeface="Arial"/>
                <a:cs typeface="Arial"/>
              </a:rPr>
              <a:t>.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23326" y="5883452"/>
            <a:ext cx="22352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14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29690" y="1905000"/>
            <a:ext cx="1742058" cy="1524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95400" y="4191000"/>
            <a:ext cx="1733550" cy="1409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63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-5" dirty="0"/>
              <a:t>I</a:t>
            </a:r>
            <a:r>
              <a:rPr spc="-5" dirty="0"/>
              <a:t>NTEL</a:t>
            </a:r>
            <a:r>
              <a:rPr spc="20" dirty="0"/>
              <a:t> </a:t>
            </a:r>
            <a:r>
              <a:rPr sz="3000" spc="-5" dirty="0"/>
              <a:t>80286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4042028" y="1638427"/>
            <a:ext cx="3683000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"/>
              <a:tabLst>
                <a:tab pos="285750" algn="l"/>
              </a:tabLst>
            </a:pPr>
            <a:r>
              <a:rPr sz="2200" spc="-5" dirty="0">
                <a:latin typeface="Arial"/>
                <a:cs typeface="Arial"/>
              </a:rPr>
              <a:t>Introduced in</a:t>
            </a:r>
            <a:r>
              <a:rPr sz="2200" spc="-4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1982.</a:t>
            </a:r>
            <a:endParaRPr sz="22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1800"/>
              </a:spcBef>
              <a:buClr>
                <a:srgbClr val="FD8537"/>
              </a:buClr>
              <a:buSzPct val="68181"/>
              <a:buFont typeface="Wingdings"/>
              <a:buChar char=""/>
              <a:tabLst>
                <a:tab pos="285750" algn="l"/>
              </a:tabLst>
            </a:pPr>
            <a:r>
              <a:rPr sz="2200" spc="-5" dirty="0">
                <a:latin typeface="Arial"/>
                <a:cs typeface="Arial"/>
              </a:rPr>
              <a:t>It was 16-bit</a:t>
            </a:r>
            <a:r>
              <a:rPr sz="2200" spc="-35" dirty="0">
                <a:latin typeface="Arial"/>
                <a:cs typeface="Arial"/>
              </a:rPr>
              <a:t> </a:t>
            </a:r>
            <a:r>
              <a:rPr sz="2200" spc="-105" dirty="0">
                <a:latin typeface="Arial"/>
                <a:cs typeface="Arial"/>
              </a:rPr>
              <a:t>µP.</a:t>
            </a:r>
            <a:endParaRPr sz="22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1800"/>
              </a:spcBef>
              <a:buClr>
                <a:srgbClr val="FD8537"/>
              </a:buClr>
              <a:buSzPct val="68181"/>
              <a:buFont typeface="Wingdings"/>
              <a:buChar char=""/>
              <a:tabLst>
                <a:tab pos="285750" algn="l"/>
              </a:tabLst>
            </a:pPr>
            <a:r>
              <a:rPr sz="2200" spc="-5" dirty="0">
                <a:latin typeface="Arial"/>
                <a:cs typeface="Arial"/>
              </a:rPr>
              <a:t>Its </a:t>
            </a:r>
            <a:r>
              <a:rPr sz="2200" dirty="0">
                <a:latin typeface="Arial"/>
                <a:cs typeface="Arial"/>
              </a:rPr>
              <a:t>clock </a:t>
            </a:r>
            <a:r>
              <a:rPr sz="2200" spc="-5" dirty="0">
                <a:latin typeface="Arial"/>
                <a:cs typeface="Arial"/>
              </a:rPr>
              <a:t>speed was 8</a:t>
            </a:r>
            <a:r>
              <a:rPr sz="2200" spc="-50" dirty="0">
                <a:latin typeface="Arial"/>
                <a:cs typeface="Arial"/>
              </a:rPr>
              <a:t> </a:t>
            </a:r>
            <a:r>
              <a:rPr sz="2200" spc="-5">
                <a:latin typeface="Arial"/>
                <a:cs typeface="Arial"/>
              </a:rPr>
              <a:t>MHz</a:t>
            </a:r>
            <a:r>
              <a:rPr sz="2200" spc="-5" smtClean="0">
                <a:latin typeface="Arial"/>
                <a:cs typeface="Arial"/>
              </a:rPr>
              <a:t>.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23326" y="5883452"/>
            <a:ext cx="22352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15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52400" y="2057400"/>
            <a:ext cx="3810000" cy="3200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6113" y="2368422"/>
            <a:ext cx="5046345" cy="645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95" dirty="0">
                <a:latin typeface="PMingLiU"/>
                <a:cs typeface="PMingLiU"/>
              </a:rPr>
              <a:t>32-</a:t>
            </a:r>
            <a:r>
              <a:rPr sz="3200" spc="95" dirty="0">
                <a:latin typeface="PMingLiU"/>
                <a:cs typeface="PMingLiU"/>
              </a:rPr>
              <a:t>BIT</a:t>
            </a:r>
            <a:r>
              <a:rPr sz="3200" spc="75" dirty="0">
                <a:latin typeface="PMingLiU"/>
                <a:cs typeface="PMingLiU"/>
              </a:rPr>
              <a:t> </a:t>
            </a:r>
            <a:r>
              <a:rPr sz="4000" spc="-90" dirty="0">
                <a:latin typeface="PMingLiU"/>
                <a:cs typeface="PMingLiU"/>
              </a:rPr>
              <a:t>M</a:t>
            </a:r>
            <a:r>
              <a:rPr sz="3200" spc="-90" dirty="0">
                <a:latin typeface="PMingLiU"/>
                <a:cs typeface="PMingLiU"/>
              </a:rPr>
              <a:t>ICROPROCESSORS</a:t>
            </a:r>
            <a:endParaRPr sz="32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23326" y="5883452"/>
            <a:ext cx="22352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16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904366"/>
            <a:ext cx="2065020" cy="46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-5" dirty="0">
                <a:solidFill>
                  <a:srgbClr val="565F6C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565F6C"/>
                </a:solidFill>
                <a:latin typeface="Arial"/>
                <a:cs typeface="Arial"/>
              </a:rPr>
              <a:t>NTEL</a:t>
            </a:r>
            <a:r>
              <a:rPr sz="2400" spc="20" dirty="0">
                <a:solidFill>
                  <a:srgbClr val="565F6C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565F6C"/>
                </a:solidFill>
                <a:latin typeface="Arial"/>
                <a:cs typeface="Arial"/>
              </a:rPr>
              <a:t>80386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42028" y="343915"/>
            <a:ext cx="2365375" cy="289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buClr>
                <a:srgbClr val="FD8537"/>
              </a:buClr>
              <a:buSzPct val="68421"/>
              <a:buFont typeface="Wingdings"/>
              <a:buChar char=""/>
              <a:tabLst>
                <a:tab pos="285750" algn="l"/>
              </a:tabLst>
            </a:pPr>
            <a:r>
              <a:rPr sz="1900" spc="-5" dirty="0">
                <a:solidFill>
                  <a:srgbClr val="000000"/>
                </a:solidFill>
              </a:rPr>
              <a:t>Introduced in</a:t>
            </a:r>
            <a:r>
              <a:rPr sz="1900" spc="-15" dirty="0">
                <a:solidFill>
                  <a:srgbClr val="000000"/>
                </a:solidFill>
              </a:rPr>
              <a:t> </a:t>
            </a:r>
            <a:r>
              <a:rPr sz="1900" spc="-5" dirty="0">
                <a:solidFill>
                  <a:srgbClr val="000000"/>
                </a:solidFill>
              </a:rPr>
              <a:t>1986.</a:t>
            </a:r>
            <a:endParaRPr sz="1900"/>
          </a:p>
        </p:txBody>
      </p:sp>
      <p:sp>
        <p:nvSpPr>
          <p:cNvPr id="4" name="object 4"/>
          <p:cNvSpPr txBox="1"/>
          <p:nvPr/>
        </p:nvSpPr>
        <p:spPr>
          <a:xfrm>
            <a:off x="4042028" y="786129"/>
            <a:ext cx="3763010" cy="1769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buClr>
                <a:srgbClr val="FD8537"/>
              </a:buClr>
              <a:buSzPct val="68421"/>
              <a:buFont typeface="Wingdings"/>
              <a:buChar char=""/>
              <a:tabLst>
                <a:tab pos="285750" algn="l"/>
              </a:tabLst>
            </a:pPr>
            <a:r>
              <a:rPr sz="1900" spc="-5" dirty="0">
                <a:latin typeface="Arial"/>
                <a:cs typeface="Arial"/>
              </a:rPr>
              <a:t>It </a:t>
            </a:r>
            <a:r>
              <a:rPr sz="1900" spc="-10" dirty="0">
                <a:latin typeface="Arial"/>
                <a:cs typeface="Arial"/>
              </a:rPr>
              <a:t>was </a:t>
            </a:r>
            <a:r>
              <a:rPr sz="1900" spc="-5" dirty="0">
                <a:latin typeface="Arial"/>
                <a:cs typeface="Arial"/>
              </a:rPr>
              <a:t>first 32-bit</a:t>
            </a:r>
            <a:r>
              <a:rPr sz="1900" dirty="0">
                <a:latin typeface="Arial"/>
                <a:cs typeface="Arial"/>
              </a:rPr>
              <a:t> </a:t>
            </a:r>
            <a:r>
              <a:rPr sz="1900" spc="-85" dirty="0">
                <a:latin typeface="Arial"/>
                <a:cs typeface="Arial"/>
              </a:rPr>
              <a:t>µP.</a:t>
            </a:r>
            <a:endParaRPr sz="1900">
              <a:latin typeface="Arial"/>
              <a:cs typeface="Arial"/>
            </a:endParaRPr>
          </a:p>
          <a:p>
            <a:pPr marL="285115" marR="838200" indent="-272415">
              <a:lnSpc>
                <a:spcPct val="100000"/>
              </a:lnSpc>
              <a:spcBef>
                <a:spcPts val="1200"/>
              </a:spcBef>
              <a:buClr>
                <a:srgbClr val="FD8537"/>
              </a:buClr>
              <a:buSzPct val="68421"/>
              <a:buFont typeface="Wingdings"/>
              <a:buChar char=""/>
              <a:tabLst>
                <a:tab pos="285750" algn="l"/>
              </a:tabLst>
            </a:pPr>
            <a:r>
              <a:rPr sz="1900" spc="-5" dirty="0">
                <a:latin typeface="Arial"/>
                <a:cs typeface="Arial"/>
              </a:rPr>
              <a:t>Its data bus is 32-bit and  address bus is</a:t>
            </a:r>
            <a:r>
              <a:rPr sz="1900" spc="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32-bit.</a:t>
            </a:r>
            <a:endParaRPr sz="1900">
              <a:latin typeface="Arial"/>
              <a:cs typeface="Arial"/>
            </a:endParaRPr>
          </a:p>
          <a:p>
            <a:pPr marL="285115" marR="880110" indent="-272415">
              <a:lnSpc>
                <a:spcPct val="100000"/>
              </a:lnSpc>
              <a:spcBef>
                <a:spcPts val="1200"/>
              </a:spcBef>
              <a:buClr>
                <a:srgbClr val="FD8537"/>
              </a:buClr>
              <a:buSzPct val="68421"/>
              <a:buFont typeface="Wingdings"/>
              <a:buChar char=""/>
              <a:tabLst>
                <a:tab pos="285750" algn="l"/>
              </a:tabLst>
            </a:pPr>
            <a:r>
              <a:rPr sz="1900" spc="-5" dirty="0">
                <a:latin typeface="Arial"/>
                <a:cs typeface="Arial"/>
              </a:rPr>
              <a:t>It could address 4 GB of  </a:t>
            </a:r>
            <a:r>
              <a:rPr sz="1900" spc="-25">
                <a:latin typeface="Arial"/>
                <a:cs typeface="Arial"/>
              </a:rPr>
              <a:t>memory</a:t>
            </a:r>
            <a:r>
              <a:rPr sz="1900" spc="-25" smtClean="0">
                <a:latin typeface="Arial"/>
                <a:cs typeface="Arial"/>
              </a:rPr>
              <a:t>.</a:t>
            </a:r>
            <a:endParaRPr sz="1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23326" y="5883452"/>
            <a:ext cx="22352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17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4800" y="2125726"/>
            <a:ext cx="3581400" cy="32082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904366"/>
            <a:ext cx="2065020" cy="46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-5" dirty="0">
                <a:solidFill>
                  <a:srgbClr val="565F6C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565F6C"/>
                </a:solidFill>
                <a:latin typeface="Arial"/>
                <a:cs typeface="Arial"/>
              </a:rPr>
              <a:t>NTEL</a:t>
            </a:r>
            <a:r>
              <a:rPr sz="2400" spc="20" dirty="0">
                <a:solidFill>
                  <a:srgbClr val="565F6C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565F6C"/>
                </a:solidFill>
                <a:latin typeface="Arial"/>
                <a:cs typeface="Arial"/>
              </a:rPr>
              <a:t>80486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42028" y="663702"/>
            <a:ext cx="247015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buClr>
                <a:srgbClr val="FD8537"/>
              </a:buClr>
              <a:buSzPct val="70000"/>
              <a:buFont typeface="Wingdings"/>
              <a:buChar char=""/>
              <a:tabLst>
                <a:tab pos="285750" algn="l"/>
              </a:tabLst>
            </a:pPr>
            <a:r>
              <a:rPr sz="2000" dirty="0">
                <a:solidFill>
                  <a:srgbClr val="000000"/>
                </a:solidFill>
              </a:rPr>
              <a:t>Introduced in</a:t>
            </a:r>
            <a:r>
              <a:rPr sz="2000" spc="-145" dirty="0">
                <a:solidFill>
                  <a:srgbClr val="000000"/>
                </a:solidFill>
              </a:rPr>
              <a:t> </a:t>
            </a:r>
            <a:r>
              <a:rPr sz="2000" dirty="0">
                <a:solidFill>
                  <a:srgbClr val="000000"/>
                </a:solidFill>
              </a:rPr>
              <a:t>1989.</a:t>
            </a:r>
            <a:endParaRPr sz="2000"/>
          </a:p>
        </p:txBody>
      </p:sp>
      <p:sp>
        <p:nvSpPr>
          <p:cNvPr id="4" name="object 4"/>
          <p:cNvSpPr txBox="1"/>
          <p:nvPr/>
        </p:nvSpPr>
        <p:spPr>
          <a:xfrm>
            <a:off x="4042028" y="1136141"/>
            <a:ext cx="3664585" cy="17594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buClr>
                <a:srgbClr val="FD8537"/>
              </a:buClr>
              <a:buSzPct val="70000"/>
              <a:buFont typeface="Wingdings"/>
              <a:buChar char=""/>
              <a:tabLst>
                <a:tab pos="285750" algn="l"/>
              </a:tabLst>
            </a:pPr>
            <a:r>
              <a:rPr sz="2000" dirty="0">
                <a:latin typeface="Arial"/>
                <a:cs typeface="Arial"/>
              </a:rPr>
              <a:t>It was also 32-bit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spc="-90" dirty="0">
                <a:latin typeface="Arial"/>
                <a:cs typeface="Arial"/>
              </a:rPr>
              <a:t>µP.</a:t>
            </a:r>
            <a:endParaRPr sz="20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1320"/>
              </a:spcBef>
              <a:buClr>
                <a:srgbClr val="FD8537"/>
              </a:buClr>
              <a:buSzPct val="70000"/>
              <a:buFont typeface="Wingdings"/>
              <a:buChar char=""/>
              <a:tabLst>
                <a:tab pos="285750" algn="l"/>
              </a:tabLst>
            </a:pPr>
            <a:r>
              <a:rPr sz="2000" dirty="0">
                <a:latin typeface="Arial"/>
                <a:cs typeface="Arial"/>
              </a:rPr>
              <a:t>It had 1.2 million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transistors.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FD8537"/>
              </a:buClr>
              <a:buFont typeface="Wingdings"/>
              <a:buChar char=""/>
            </a:pPr>
            <a:endParaRPr sz="1550">
              <a:latin typeface="Times New Roman"/>
              <a:cs typeface="Times New Roman"/>
            </a:endParaRPr>
          </a:p>
          <a:p>
            <a:pPr marL="285115" marR="5080" indent="-272415">
              <a:lnSpc>
                <a:spcPct val="80000"/>
              </a:lnSpc>
              <a:buClr>
                <a:srgbClr val="FD8537"/>
              </a:buClr>
              <a:buSzPct val="70000"/>
              <a:buFont typeface="Wingdings"/>
              <a:buChar char=""/>
              <a:tabLst>
                <a:tab pos="285750" algn="l"/>
              </a:tabLst>
            </a:pPr>
            <a:r>
              <a:rPr sz="2000" spc="-5" dirty="0">
                <a:latin typeface="Arial"/>
                <a:cs typeface="Arial"/>
              </a:rPr>
              <a:t>Its </a:t>
            </a:r>
            <a:r>
              <a:rPr sz="2000" dirty="0">
                <a:latin typeface="Arial"/>
                <a:cs typeface="Arial"/>
              </a:rPr>
              <a:t>clock speed varied from</a:t>
            </a:r>
            <a:r>
              <a:rPr sz="2000" spc="-1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16  MHz to 100 MHz depending  upon the various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versions</a:t>
            </a:r>
            <a:r>
              <a:rPr sz="2000" smtClean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23326" y="5883452"/>
            <a:ext cx="22352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18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28600" y="2133600"/>
            <a:ext cx="3581400" cy="3276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904366"/>
            <a:ext cx="2427605" cy="46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-5" dirty="0">
                <a:solidFill>
                  <a:srgbClr val="565F6C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565F6C"/>
                </a:solidFill>
                <a:latin typeface="Arial"/>
                <a:cs typeface="Arial"/>
              </a:rPr>
              <a:t>NTEL</a:t>
            </a:r>
            <a:r>
              <a:rPr sz="2400" spc="25" dirty="0">
                <a:solidFill>
                  <a:srgbClr val="565F6C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565F6C"/>
                </a:solidFill>
                <a:latin typeface="Arial"/>
                <a:cs typeface="Arial"/>
              </a:rPr>
              <a:t>P</a:t>
            </a:r>
            <a:r>
              <a:rPr sz="2400" spc="-5" dirty="0">
                <a:solidFill>
                  <a:srgbClr val="565F6C"/>
                </a:solidFill>
                <a:latin typeface="Arial"/>
                <a:cs typeface="Arial"/>
              </a:rPr>
              <a:t>ENTIUM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42028" y="648970"/>
            <a:ext cx="2366645" cy="299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421"/>
              <a:buFont typeface="Wingdings"/>
              <a:buChar char=""/>
              <a:tabLst>
                <a:tab pos="287020" algn="l"/>
              </a:tabLst>
            </a:pPr>
            <a:r>
              <a:rPr sz="1900" spc="-5" dirty="0">
                <a:solidFill>
                  <a:srgbClr val="000000"/>
                </a:solidFill>
              </a:rPr>
              <a:t>Introduced in</a:t>
            </a:r>
            <a:r>
              <a:rPr sz="1900" spc="-15" dirty="0">
                <a:solidFill>
                  <a:srgbClr val="000000"/>
                </a:solidFill>
              </a:rPr>
              <a:t> </a:t>
            </a:r>
            <a:r>
              <a:rPr sz="1900" spc="-5" dirty="0">
                <a:solidFill>
                  <a:srgbClr val="000000"/>
                </a:solidFill>
              </a:rPr>
              <a:t>1993.</a:t>
            </a:r>
            <a:endParaRPr sz="1900"/>
          </a:p>
        </p:txBody>
      </p:sp>
      <p:sp>
        <p:nvSpPr>
          <p:cNvPr id="4" name="object 4"/>
          <p:cNvSpPr txBox="1"/>
          <p:nvPr/>
        </p:nvSpPr>
        <p:spPr>
          <a:xfrm>
            <a:off x="4042028" y="1167129"/>
            <a:ext cx="3564890" cy="15927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421"/>
              <a:buFont typeface="Wingdings"/>
              <a:buChar char=""/>
              <a:tabLst>
                <a:tab pos="287020" algn="l"/>
              </a:tabLst>
            </a:pPr>
            <a:r>
              <a:rPr sz="1900" spc="-5" dirty="0">
                <a:latin typeface="Arial"/>
                <a:cs typeface="Arial"/>
              </a:rPr>
              <a:t>It </a:t>
            </a:r>
            <a:r>
              <a:rPr sz="1900" spc="-10" dirty="0">
                <a:latin typeface="Arial"/>
                <a:cs typeface="Arial"/>
              </a:rPr>
              <a:t>was </a:t>
            </a:r>
            <a:r>
              <a:rPr sz="1900" spc="-5" dirty="0">
                <a:latin typeface="Arial"/>
                <a:cs typeface="Arial"/>
              </a:rPr>
              <a:t>also 32-bit</a:t>
            </a:r>
            <a:r>
              <a:rPr sz="1900" dirty="0">
                <a:latin typeface="Arial"/>
                <a:cs typeface="Arial"/>
              </a:rPr>
              <a:t> </a:t>
            </a:r>
            <a:r>
              <a:rPr sz="1900" spc="-85" dirty="0">
                <a:latin typeface="Arial"/>
                <a:cs typeface="Arial"/>
              </a:rPr>
              <a:t>µP.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7"/>
              </a:spcBef>
              <a:buClr>
                <a:srgbClr val="FD8537"/>
              </a:buClr>
              <a:buFont typeface="Wingdings"/>
              <a:buChar char=""/>
            </a:pPr>
            <a:endParaRPr sz="155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421"/>
              <a:buFont typeface="Wingdings"/>
              <a:buChar char=""/>
              <a:tabLst>
                <a:tab pos="287020" algn="l"/>
              </a:tabLst>
            </a:pPr>
            <a:r>
              <a:rPr sz="1900" spc="-5" dirty="0">
                <a:latin typeface="Arial"/>
                <a:cs typeface="Arial"/>
              </a:rPr>
              <a:t>It </a:t>
            </a:r>
            <a:r>
              <a:rPr sz="1900" spc="-10" dirty="0">
                <a:latin typeface="Arial"/>
                <a:cs typeface="Arial"/>
              </a:rPr>
              <a:t>was </a:t>
            </a:r>
            <a:r>
              <a:rPr sz="1900" spc="-5" dirty="0">
                <a:latin typeface="Arial"/>
                <a:cs typeface="Arial"/>
              </a:rPr>
              <a:t>originally named</a:t>
            </a:r>
            <a:r>
              <a:rPr sz="1900" spc="6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80586.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FD8537"/>
              </a:buClr>
              <a:buFont typeface="Wingdings"/>
              <a:buChar char=""/>
            </a:pPr>
            <a:endParaRPr sz="155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421"/>
              <a:buFont typeface="Wingdings"/>
              <a:buChar char=""/>
              <a:tabLst>
                <a:tab pos="287020" algn="l"/>
              </a:tabLst>
            </a:pPr>
            <a:r>
              <a:rPr sz="1900" spc="-5" dirty="0">
                <a:latin typeface="Arial"/>
                <a:cs typeface="Arial"/>
              </a:rPr>
              <a:t>Its clock speed </a:t>
            </a:r>
            <a:r>
              <a:rPr sz="1900" spc="-10" dirty="0">
                <a:latin typeface="Arial"/>
                <a:cs typeface="Arial"/>
              </a:rPr>
              <a:t>was </a:t>
            </a:r>
            <a:r>
              <a:rPr sz="1900" spc="-5" dirty="0">
                <a:latin typeface="Arial"/>
                <a:cs typeface="Arial"/>
              </a:rPr>
              <a:t>66</a:t>
            </a:r>
            <a:r>
              <a:rPr sz="1900" spc="5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MHz.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7"/>
              </a:spcBef>
              <a:buClr>
                <a:srgbClr val="FD8537"/>
              </a:buClr>
              <a:buFont typeface="Wingdings"/>
              <a:buChar char=""/>
            </a:pPr>
            <a:endParaRPr sz="15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23326" y="5883452"/>
            <a:ext cx="22352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19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52400" y="1890776"/>
            <a:ext cx="3657600" cy="33670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30" dirty="0">
                <a:latin typeface="PMingLiU"/>
                <a:cs typeface="PMingLiU"/>
              </a:rPr>
              <a:t>C</a:t>
            </a:r>
            <a:r>
              <a:rPr sz="2550" spc="175" dirty="0">
                <a:latin typeface="PMingLiU"/>
                <a:cs typeface="PMingLiU"/>
              </a:rPr>
              <a:t>O</a:t>
            </a:r>
            <a:r>
              <a:rPr sz="2550" spc="5" dirty="0">
                <a:latin typeface="PMingLiU"/>
                <a:cs typeface="PMingLiU"/>
              </a:rPr>
              <a:t>N</a:t>
            </a:r>
            <a:r>
              <a:rPr sz="2550" spc="-125" dirty="0">
                <a:latin typeface="PMingLiU"/>
                <a:cs typeface="PMingLiU"/>
              </a:rPr>
              <a:t>T</a:t>
            </a:r>
            <a:r>
              <a:rPr sz="2550" spc="-229" dirty="0">
                <a:latin typeface="PMingLiU"/>
                <a:cs typeface="PMingLiU"/>
              </a:rPr>
              <a:t>E</a:t>
            </a:r>
            <a:r>
              <a:rPr sz="2550" spc="5" dirty="0">
                <a:latin typeface="PMingLiU"/>
                <a:cs typeface="PMingLiU"/>
              </a:rPr>
              <a:t>N</a:t>
            </a:r>
            <a:r>
              <a:rPr sz="2550" spc="-165" dirty="0">
                <a:latin typeface="PMingLiU"/>
                <a:cs typeface="PMingLiU"/>
              </a:rPr>
              <a:t>TS</a:t>
            </a:r>
            <a:endParaRPr sz="255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233295"/>
            <a:ext cx="3415665" cy="33483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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Introduction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1800"/>
              </a:spcBef>
              <a:buClr>
                <a:srgbClr val="FD8537"/>
              </a:buClr>
              <a:buSzPct val="68750"/>
              <a:buFont typeface="Wingdings"/>
              <a:buChar char="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4-Bit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Microprocessors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1800"/>
              </a:spcBef>
              <a:buClr>
                <a:srgbClr val="FD8537"/>
              </a:buClr>
              <a:buSzPct val="68750"/>
              <a:buFont typeface="Wingdings"/>
              <a:buChar char="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8-Bit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Microprocessors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1800"/>
              </a:spcBef>
              <a:buClr>
                <a:srgbClr val="FD8537"/>
              </a:buClr>
              <a:buSzPct val="68750"/>
              <a:buFont typeface="Wingdings"/>
              <a:buChar char="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16-Bit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Microprocessors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1800"/>
              </a:spcBef>
              <a:buClr>
                <a:srgbClr val="FD8537"/>
              </a:buClr>
              <a:buSzPct val="68750"/>
              <a:buFont typeface="Wingdings"/>
              <a:buChar char="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32-Bit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Microprocessors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1800"/>
              </a:spcBef>
              <a:buClr>
                <a:srgbClr val="FD8537"/>
              </a:buClr>
              <a:buSzPct val="68750"/>
              <a:buFont typeface="Wingdings"/>
              <a:buChar char="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64-Bit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Microprocessors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73618" y="5883452"/>
            <a:ext cx="1250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63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-5" dirty="0"/>
              <a:t>I</a:t>
            </a:r>
            <a:r>
              <a:rPr spc="-5" dirty="0"/>
              <a:t>NTEL </a:t>
            </a:r>
            <a:r>
              <a:rPr sz="3000" spc="-5" dirty="0"/>
              <a:t>P</a:t>
            </a:r>
            <a:r>
              <a:rPr spc="-5" dirty="0"/>
              <a:t>ENTIUM</a:t>
            </a:r>
            <a:r>
              <a:rPr spc="210" dirty="0"/>
              <a:t> </a:t>
            </a:r>
            <a:r>
              <a:rPr sz="3000" spc="-5" dirty="0"/>
              <a:t>P</a:t>
            </a:r>
            <a:r>
              <a:rPr spc="-5" dirty="0"/>
              <a:t>RO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4042028" y="1604517"/>
            <a:ext cx="3702050" cy="8694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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Introduced in</a:t>
            </a:r>
            <a:r>
              <a:rPr sz="2200" spc="-4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1995.</a:t>
            </a:r>
            <a:endParaRPr sz="22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1540"/>
              </a:spcBef>
              <a:buClr>
                <a:srgbClr val="FD8537"/>
              </a:buClr>
              <a:buSzPct val="68181"/>
              <a:buFont typeface="Wingdings"/>
              <a:buChar char="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It was also </a:t>
            </a:r>
            <a:r>
              <a:rPr sz="2200" dirty="0">
                <a:latin typeface="Arial"/>
                <a:cs typeface="Arial"/>
              </a:rPr>
              <a:t>32-bit</a:t>
            </a:r>
            <a:r>
              <a:rPr sz="2200" spc="-60" dirty="0">
                <a:latin typeface="Arial"/>
                <a:cs typeface="Arial"/>
              </a:rPr>
              <a:t> </a:t>
            </a:r>
            <a:r>
              <a:rPr sz="2200" spc="-100">
                <a:latin typeface="Arial"/>
                <a:cs typeface="Arial"/>
              </a:rPr>
              <a:t>µP</a:t>
            </a:r>
            <a:r>
              <a:rPr sz="2200" spc="-100" smtClean="0">
                <a:latin typeface="Arial"/>
                <a:cs typeface="Arial"/>
              </a:rPr>
              <a:t>.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8600" y="1752600"/>
            <a:ext cx="3657600" cy="3505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63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-5" dirty="0"/>
              <a:t>I</a:t>
            </a:r>
            <a:r>
              <a:rPr spc="-5" dirty="0"/>
              <a:t>NTEL </a:t>
            </a:r>
            <a:r>
              <a:rPr sz="3000" spc="-5" dirty="0"/>
              <a:t>P</a:t>
            </a:r>
            <a:r>
              <a:rPr spc="-5" dirty="0"/>
              <a:t>ENTIUM</a:t>
            </a:r>
            <a:r>
              <a:rPr spc="204" dirty="0"/>
              <a:t> </a:t>
            </a:r>
            <a:r>
              <a:rPr sz="3000" spc="-10" dirty="0"/>
              <a:t>II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4042028" y="1602359"/>
            <a:ext cx="3786504" cy="9310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"/>
              <a:tabLst>
                <a:tab pos="285750" algn="l"/>
              </a:tabLst>
            </a:pPr>
            <a:r>
              <a:rPr sz="2400" spc="-5" dirty="0">
                <a:latin typeface="Arial"/>
                <a:cs typeface="Arial"/>
              </a:rPr>
              <a:t>Introduced </a:t>
            </a:r>
            <a:r>
              <a:rPr sz="2400" dirty="0">
                <a:latin typeface="Arial"/>
                <a:cs typeface="Arial"/>
              </a:rPr>
              <a:t>in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1997.</a:t>
            </a:r>
            <a:endParaRPr sz="24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1510"/>
              </a:spcBef>
              <a:buClr>
                <a:srgbClr val="FD8537"/>
              </a:buClr>
              <a:buSzPct val="68750"/>
              <a:buFont typeface="Wingdings"/>
              <a:buChar char=""/>
              <a:tabLst>
                <a:tab pos="285750" algn="l"/>
              </a:tabLst>
            </a:pPr>
            <a:r>
              <a:rPr sz="2400" dirty="0">
                <a:latin typeface="Arial"/>
                <a:cs typeface="Arial"/>
              </a:rPr>
              <a:t>It </a:t>
            </a:r>
            <a:r>
              <a:rPr sz="2400" spc="-5" dirty="0">
                <a:latin typeface="Arial"/>
                <a:cs typeface="Arial"/>
              </a:rPr>
              <a:t>was also 32-bit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-215">
                <a:latin typeface="Arial"/>
                <a:cs typeface="Arial"/>
              </a:rPr>
              <a:t>µP</a:t>
            </a:r>
            <a:r>
              <a:rPr sz="2400" spc="-215" smtClean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23326" y="5883452"/>
            <a:ext cx="22352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21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7200" y="2836926"/>
            <a:ext cx="3267075" cy="17890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63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-5" dirty="0"/>
              <a:t>I</a:t>
            </a:r>
            <a:r>
              <a:rPr spc="-5" dirty="0"/>
              <a:t>NTEL </a:t>
            </a:r>
            <a:r>
              <a:rPr sz="3000" spc="-5" dirty="0"/>
              <a:t>P</a:t>
            </a:r>
            <a:r>
              <a:rPr spc="-5" dirty="0"/>
              <a:t>ENTIUM </a:t>
            </a:r>
            <a:r>
              <a:rPr sz="3000" dirty="0"/>
              <a:t>II</a:t>
            </a:r>
            <a:r>
              <a:rPr sz="3000" spc="215" dirty="0"/>
              <a:t> </a:t>
            </a:r>
            <a:r>
              <a:rPr sz="3000" dirty="0"/>
              <a:t>X</a:t>
            </a:r>
            <a:r>
              <a:rPr dirty="0"/>
              <a:t>EON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4042028" y="1638427"/>
            <a:ext cx="2693670" cy="345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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Introduced in</a:t>
            </a:r>
            <a:r>
              <a:rPr sz="2200" spc="-4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1998.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42028" y="2202307"/>
            <a:ext cx="3718560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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It was also </a:t>
            </a:r>
            <a:r>
              <a:rPr sz="2200" dirty="0">
                <a:latin typeface="Arial"/>
                <a:cs typeface="Arial"/>
              </a:rPr>
              <a:t>32-bit</a:t>
            </a:r>
            <a:r>
              <a:rPr sz="2200" spc="-55" dirty="0">
                <a:latin typeface="Arial"/>
                <a:cs typeface="Arial"/>
              </a:rPr>
              <a:t> </a:t>
            </a:r>
            <a:r>
              <a:rPr sz="2200" spc="-100">
                <a:latin typeface="Arial"/>
                <a:cs typeface="Arial"/>
              </a:rPr>
              <a:t>µP</a:t>
            </a:r>
            <a:r>
              <a:rPr sz="2200" spc="-100" smtClean="0">
                <a:latin typeface="Arial"/>
                <a:cs typeface="Arial"/>
              </a:rPr>
              <a:t>.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23326" y="5883452"/>
            <a:ext cx="22352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93750" y="2433701"/>
            <a:ext cx="2595626" cy="2595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63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-5" dirty="0"/>
              <a:t>I</a:t>
            </a:r>
            <a:r>
              <a:rPr spc="-5" dirty="0"/>
              <a:t>NTEL </a:t>
            </a:r>
            <a:r>
              <a:rPr sz="3000" spc="-5" dirty="0"/>
              <a:t>P</a:t>
            </a:r>
            <a:r>
              <a:rPr spc="-5" dirty="0"/>
              <a:t>ENTIUM</a:t>
            </a:r>
            <a:r>
              <a:rPr spc="204" dirty="0"/>
              <a:t> </a:t>
            </a:r>
            <a:r>
              <a:rPr sz="3000" spc="-10" dirty="0"/>
              <a:t>III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4042028" y="1638934"/>
            <a:ext cx="3226435" cy="9694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"/>
              <a:tabLst>
                <a:tab pos="285750" algn="l"/>
              </a:tabLst>
            </a:pPr>
            <a:r>
              <a:rPr sz="2400" spc="-5" dirty="0">
                <a:latin typeface="Arial"/>
                <a:cs typeface="Arial"/>
              </a:rPr>
              <a:t>Introduced </a:t>
            </a:r>
            <a:r>
              <a:rPr sz="2400" dirty="0">
                <a:latin typeface="Arial"/>
                <a:cs typeface="Arial"/>
              </a:rPr>
              <a:t>in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1999.</a:t>
            </a:r>
            <a:endParaRPr sz="24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1800"/>
              </a:spcBef>
              <a:buClr>
                <a:srgbClr val="FD8537"/>
              </a:buClr>
              <a:buSzPct val="68750"/>
              <a:buFont typeface="Wingdings"/>
              <a:buChar char=""/>
              <a:tabLst>
                <a:tab pos="285750" algn="l"/>
              </a:tabLst>
            </a:pPr>
            <a:r>
              <a:rPr sz="2400" dirty="0">
                <a:latin typeface="Arial"/>
                <a:cs typeface="Arial"/>
              </a:rPr>
              <a:t>It </a:t>
            </a:r>
            <a:r>
              <a:rPr sz="2400" spc="-5" dirty="0">
                <a:latin typeface="Arial"/>
                <a:cs typeface="Arial"/>
              </a:rPr>
              <a:t>was also 32-bit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110">
                <a:latin typeface="Arial"/>
                <a:cs typeface="Arial"/>
              </a:rPr>
              <a:t>µP</a:t>
            </a:r>
            <a:r>
              <a:rPr sz="2400" spc="-110" smtClean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23326" y="5883452"/>
            <a:ext cx="22352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23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17525" y="2433701"/>
            <a:ext cx="3146425" cy="2595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63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-5" dirty="0"/>
              <a:t>I</a:t>
            </a:r>
            <a:r>
              <a:rPr spc="-5" dirty="0"/>
              <a:t>NTEL </a:t>
            </a:r>
            <a:r>
              <a:rPr sz="3000" spc="-5" dirty="0"/>
              <a:t>P</a:t>
            </a:r>
            <a:r>
              <a:rPr spc="-5" dirty="0"/>
              <a:t>ENTIUM</a:t>
            </a:r>
            <a:r>
              <a:rPr spc="204" dirty="0"/>
              <a:t> </a:t>
            </a:r>
            <a:r>
              <a:rPr sz="3000" spc="-10" dirty="0"/>
              <a:t>IV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4042028" y="1638427"/>
            <a:ext cx="3419475" cy="9079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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Introduced in</a:t>
            </a:r>
            <a:r>
              <a:rPr sz="2200" spc="-4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2000.</a:t>
            </a:r>
            <a:endParaRPr sz="22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1800"/>
              </a:spcBef>
              <a:buClr>
                <a:srgbClr val="FD8537"/>
              </a:buClr>
              <a:buSzPct val="68181"/>
              <a:buFont typeface="Wingdings"/>
              <a:buChar char="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It was also </a:t>
            </a:r>
            <a:r>
              <a:rPr sz="2200" dirty="0">
                <a:latin typeface="Arial"/>
                <a:cs typeface="Arial"/>
              </a:rPr>
              <a:t>32-bit</a:t>
            </a:r>
            <a:r>
              <a:rPr sz="2200" spc="-60" dirty="0">
                <a:latin typeface="Arial"/>
                <a:cs typeface="Arial"/>
              </a:rPr>
              <a:t> </a:t>
            </a:r>
            <a:r>
              <a:rPr sz="2200" spc="-195">
                <a:latin typeface="Arial"/>
                <a:cs typeface="Arial"/>
              </a:rPr>
              <a:t>µP</a:t>
            </a:r>
            <a:r>
              <a:rPr sz="2200" spc="-195" smtClean="0">
                <a:latin typeface="Arial"/>
                <a:cs typeface="Arial"/>
              </a:rPr>
              <a:t>.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23326" y="5883452"/>
            <a:ext cx="22352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24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7800" y="2133600"/>
            <a:ext cx="3556000" cy="29559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63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-5" dirty="0"/>
              <a:t>I</a:t>
            </a:r>
            <a:r>
              <a:rPr spc="-5" dirty="0"/>
              <a:t>NTEL </a:t>
            </a:r>
            <a:r>
              <a:rPr sz="3000" spc="-5" dirty="0"/>
              <a:t>D</a:t>
            </a:r>
            <a:r>
              <a:rPr spc="-5" dirty="0"/>
              <a:t>UAL</a:t>
            </a:r>
            <a:r>
              <a:rPr spc="105" dirty="0"/>
              <a:t> </a:t>
            </a:r>
            <a:r>
              <a:rPr sz="3000" dirty="0"/>
              <a:t>C</a:t>
            </a:r>
            <a:r>
              <a:rPr dirty="0"/>
              <a:t>ORE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4042028" y="613917"/>
            <a:ext cx="3670300" cy="28500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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Introduced </a:t>
            </a:r>
            <a:r>
              <a:rPr sz="2200" dirty="0">
                <a:latin typeface="Arial"/>
                <a:cs typeface="Arial"/>
              </a:rPr>
              <a:t>in</a:t>
            </a:r>
            <a:r>
              <a:rPr sz="2200" spc="-5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2006.</a:t>
            </a:r>
            <a:endParaRPr sz="22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1535"/>
              </a:spcBef>
              <a:buClr>
                <a:srgbClr val="FD8537"/>
              </a:buClr>
              <a:buSzPct val="68181"/>
              <a:buFont typeface="Wingdings"/>
              <a:buChar char="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It is 32-bit or </a:t>
            </a:r>
            <a:r>
              <a:rPr sz="2200" dirty="0">
                <a:latin typeface="Arial"/>
                <a:cs typeface="Arial"/>
              </a:rPr>
              <a:t>64-bit</a:t>
            </a:r>
            <a:r>
              <a:rPr sz="2200" spc="-40" dirty="0">
                <a:latin typeface="Arial"/>
                <a:cs typeface="Arial"/>
              </a:rPr>
              <a:t> </a:t>
            </a:r>
            <a:r>
              <a:rPr sz="2200" spc="-100" dirty="0">
                <a:latin typeface="Arial"/>
                <a:cs typeface="Arial"/>
              </a:rPr>
              <a:t>µP.</a:t>
            </a:r>
            <a:endParaRPr sz="22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1535"/>
              </a:spcBef>
              <a:buClr>
                <a:srgbClr val="FD8537"/>
              </a:buClr>
              <a:buSzPct val="68181"/>
              <a:buFont typeface="Wingdings"/>
              <a:buChar char=""/>
              <a:tabLst>
                <a:tab pos="287020" algn="l"/>
              </a:tabLst>
            </a:pPr>
            <a:r>
              <a:rPr sz="2200" dirty="0">
                <a:latin typeface="Arial"/>
                <a:cs typeface="Arial"/>
              </a:rPr>
              <a:t>It </a:t>
            </a:r>
            <a:r>
              <a:rPr sz="2200" spc="-5" dirty="0">
                <a:latin typeface="Arial"/>
                <a:cs typeface="Arial"/>
              </a:rPr>
              <a:t>has two</a:t>
            </a:r>
            <a:r>
              <a:rPr sz="2200" spc="-8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cores.</a:t>
            </a:r>
            <a:endParaRPr sz="2200">
              <a:latin typeface="Arial"/>
              <a:cs typeface="Arial"/>
            </a:endParaRPr>
          </a:p>
          <a:p>
            <a:pPr marL="287020" marR="93980" indent="-274320">
              <a:lnSpc>
                <a:spcPct val="90000"/>
              </a:lnSpc>
              <a:spcBef>
                <a:spcPts val="1800"/>
              </a:spcBef>
              <a:buClr>
                <a:srgbClr val="FD8537"/>
              </a:buClr>
              <a:buSzPct val="68181"/>
              <a:buFont typeface="Wingdings"/>
              <a:buChar char="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Both the cores have there  own </a:t>
            </a:r>
            <a:r>
              <a:rPr sz="2200" spc="-5">
                <a:latin typeface="Arial"/>
                <a:cs typeface="Arial"/>
              </a:rPr>
              <a:t>internal </a:t>
            </a:r>
            <a:r>
              <a:rPr sz="2200" spc="-5" smtClean="0">
                <a:latin typeface="Arial"/>
                <a:cs typeface="Arial"/>
              </a:rPr>
              <a:t>bus and L1  cache, but </a:t>
            </a:r>
            <a:r>
              <a:rPr sz="2200" spc="-5" dirty="0">
                <a:latin typeface="Arial"/>
                <a:cs typeface="Arial"/>
              </a:rPr>
              <a:t>share the  </a:t>
            </a:r>
            <a:r>
              <a:rPr sz="2200" spc="-5">
                <a:latin typeface="Arial"/>
                <a:cs typeface="Arial"/>
              </a:rPr>
              <a:t>external </a:t>
            </a:r>
            <a:r>
              <a:rPr sz="2200" spc="-5" smtClean="0">
                <a:latin typeface="Arial"/>
                <a:cs typeface="Arial"/>
              </a:rPr>
              <a:t>bus and L2 </a:t>
            </a:r>
            <a:r>
              <a:rPr sz="2200" smtClean="0">
                <a:latin typeface="Arial"/>
                <a:cs typeface="Arial"/>
              </a:rPr>
              <a:t>cache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23326" y="5883452"/>
            <a:ext cx="22352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25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2400" y="1890776"/>
            <a:ext cx="3657600" cy="32908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23326" y="5883452"/>
            <a:ext cx="22352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26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76400" y="685800"/>
            <a:ext cx="5410200" cy="5788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6113" y="2368422"/>
            <a:ext cx="5046345" cy="645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95" dirty="0">
                <a:latin typeface="PMingLiU"/>
                <a:cs typeface="PMingLiU"/>
              </a:rPr>
              <a:t>64-</a:t>
            </a:r>
            <a:r>
              <a:rPr sz="3200" spc="95" dirty="0">
                <a:latin typeface="PMingLiU"/>
                <a:cs typeface="PMingLiU"/>
              </a:rPr>
              <a:t>BIT</a:t>
            </a:r>
            <a:r>
              <a:rPr sz="3200" spc="75" dirty="0">
                <a:latin typeface="PMingLiU"/>
                <a:cs typeface="PMingLiU"/>
              </a:rPr>
              <a:t> </a:t>
            </a:r>
            <a:r>
              <a:rPr sz="4000" spc="-90" dirty="0">
                <a:latin typeface="PMingLiU"/>
                <a:cs typeface="PMingLiU"/>
              </a:rPr>
              <a:t>M</a:t>
            </a:r>
            <a:r>
              <a:rPr sz="3200" spc="-90" dirty="0">
                <a:latin typeface="PMingLiU"/>
                <a:cs typeface="PMingLiU"/>
              </a:rPr>
              <a:t>ICROPROCESSORS</a:t>
            </a:r>
            <a:endParaRPr sz="32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23326" y="5883452"/>
            <a:ext cx="22352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27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63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-5" dirty="0"/>
              <a:t>I</a:t>
            </a:r>
            <a:r>
              <a:rPr spc="-5" dirty="0"/>
              <a:t>NTEL </a:t>
            </a:r>
            <a:r>
              <a:rPr sz="3000" dirty="0"/>
              <a:t>C</a:t>
            </a:r>
            <a:r>
              <a:rPr dirty="0"/>
              <a:t>ORE</a:t>
            </a:r>
            <a:r>
              <a:rPr spc="165" dirty="0"/>
              <a:t> </a:t>
            </a:r>
            <a:r>
              <a:rPr sz="3000" spc="-5" dirty="0"/>
              <a:t>2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4042028" y="1578102"/>
            <a:ext cx="3691890" cy="78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buClr>
                <a:srgbClr val="FD8537"/>
              </a:buClr>
              <a:buSzPct val="70000"/>
              <a:buFont typeface="Wingdings"/>
              <a:buChar char=""/>
              <a:tabLst>
                <a:tab pos="285750" algn="l"/>
              </a:tabLst>
            </a:pPr>
            <a:r>
              <a:rPr sz="2000" dirty="0">
                <a:latin typeface="Arial"/>
                <a:cs typeface="Arial"/>
              </a:rPr>
              <a:t>Introduced in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2006.</a:t>
            </a:r>
            <a:endParaRPr sz="20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1320"/>
              </a:spcBef>
              <a:buClr>
                <a:srgbClr val="FD8537"/>
              </a:buClr>
              <a:buSzPct val="70000"/>
              <a:buFont typeface="Wingdings"/>
              <a:buChar char=""/>
              <a:tabLst>
                <a:tab pos="285750" algn="l"/>
              </a:tabLst>
            </a:pPr>
            <a:r>
              <a:rPr sz="2000" spc="-5" dirty="0">
                <a:latin typeface="Arial"/>
                <a:cs typeface="Arial"/>
              </a:rPr>
              <a:t>It </a:t>
            </a:r>
            <a:r>
              <a:rPr sz="2000" dirty="0">
                <a:latin typeface="Arial"/>
                <a:cs typeface="Arial"/>
              </a:rPr>
              <a:t>is a 64-bit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spc="-175">
                <a:latin typeface="Arial"/>
                <a:cs typeface="Arial"/>
              </a:rPr>
              <a:t>µP</a:t>
            </a:r>
            <a:r>
              <a:rPr sz="2000" spc="-175" smtClean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23326" y="5883452"/>
            <a:ext cx="22352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28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5100" y="1752600"/>
            <a:ext cx="3492500" cy="3200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63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-5" dirty="0"/>
              <a:t>I</a:t>
            </a:r>
            <a:r>
              <a:rPr spc="-5" dirty="0"/>
              <a:t>NTEL </a:t>
            </a:r>
            <a:r>
              <a:rPr sz="3000" dirty="0"/>
              <a:t>C</a:t>
            </a:r>
            <a:r>
              <a:rPr dirty="0"/>
              <a:t>ORE</a:t>
            </a:r>
            <a:r>
              <a:rPr spc="160" dirty="0"/>
              <a:t> </a:t>
            </a:r>
            <a:r>
              <a:rPr dirty="0"/>
              <a:t>I</a:t>
            </a:r>
            <a:r>
              <a:rPr sz="3000" dirty="0"/>
              <a:t>7</a:t>
            </a:r>
            <a:endParaRPr sz="3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418336" y="1604517"/>
            <a:ext cx="6307327" cy="8694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08300" indent="-272415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"/>
              <a:tabLst>
                <a:tab pos="2909570" algn="l"/>
              </a:tabLst>
            </a:pPr>
            <a:r>
              <a:rPr spc="-5" dirty="0"/>
              <a:t>Introduced in</a:t>
            </a:r>
            <a:r>
              <a:rPr spc="-15" dirty="0"/>
              <a:t> </a:t>
            </a:r>
            <a:r>
              <a:rPr spc="-5" dirty="0"/>
              <a:t>2008.</a:t>
            </a:r>
          </a:p>
          <a:p>
            <a:pPr marL="2908300" indent="-272415">
              <a:lnSpc>
                <a:spcPct val="100000"/>
              </a:lnSpc>
              <a:spcBef>
                <a:spcPts val="1540"/>
              </a:spcBef>
              <a:buClr>
                <a:srgbClr val="FD8537"/>
              </a:buClr>
              <a:buSzPct val="68181"/>
              <a:buFont typeface="Wingdings"/>
              <a:buChar char=""/>
              <a:tabLst>
                <a:tab pos="2909570" algn="l"/>
              </a:tabLst>
            </a:pPr>
            <a:r>
              <a:rPr spc="-5" dirty="0"/>
              <a:t>It is a 64-bit</a:t>
            </a:r>
            <a:r>
              <a:rPr spc="-40" dirty="0"/>
              <a:t> </a:t>
            </a:r>
            <a:r>
              <a:rPr spc="-200"/>
              <a:t>µP</a:t>
            </a:r>
            <a:r>
              <a:rPr spc="-200" smtClean="0"/>
              <a:t>.</a:t>
            </a:r>
            <a:endParaRPr spc="-200" dirty="0"/>
          </a:p>
        </p:txBody>
      </p:sp>
      <p:sp>
        <p:nvSpPr>
          <p:cNvPr id="4" name="object 4"/>
          <p:cNvSpPr txBox="1"/>
          <p:nvPr/>
        </p:nvSpPr>
        <p:spPr>
          <a:xfrm>
            <a:off x="8323326" y="5883452"/>
            <a:ext cx="22352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29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81000" y="2057400"/>
            <a:ext cx="3353942" cy="289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15" dirty="0">
                <a:latin typeface="PMingLiU"/>
                <a:cs typeface="PMingLiU"/>
              </a:rPr>
              <a:t>I</a:t>
            </a:r>
            <a:r>
              <a:rPr sz="2550" spc="-15" dirty="0">
                <a:latin typeface="PMingLiU"/>
                <a:cs typeface="PMingLiU"/>
              </a:rPr>
              <a:t>NTRODUCTION</a:t>
            </a:r>
            <a:endParaRPr sz="255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43507"/>
            <a:ext cx="7260590" cy="35040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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Fairchild Semiconductors (founded </a:t>
            </a:r>
            <a:r>
              <a:rPr sz="2400" dirty="0">
                <a:latin typeface="Arial"/>
                <a:cs typeface="Arial"/>
              </a:rPr>
              <a:t>in</a:t>
            </a:r>
            <a:r>
              <a:rPr sz="2400" spc="7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1957)</a:t>
            </a:r>
            <a:endParaRPr sz="2400">
              <a:latin typeface="Arial"/>
              <a:cs typeface="Arial"/>
            </a:endParaRPr>
          </a:p>
          <a:p>
            <a:pPr marL="286385">
              <a:lnSpc>
                <a:spcPct val="100000"/>
              </a:lnSpc>
              <a:spcBef>
                <a:spcPts val="285"/>
              </a:spcBef>
            </a:pPr>
            <a:r>
              <a:rPr sz="2400" spc="-5" dirty="0">
                <a:latin typeface="Arial"/>
                <a:cs typeface="Arial"/>
              </a:rPr>
              <a:t>invented </a:t>
            </a:r>
            <a:r>
              <a:rPr sz="2400" dirty="0">
                <a:latin typeface="Arial"/>
                <a:cs typeface="Arial"/>
              </a:rPr>
              <a:t>the first IC </a:t>
            </a:r>
            <a:r>
              <a:rPr sz="2400" spc="-5" dirty="0">
                <a:latin typeface="Arial"/>
                <a:cs typeface="Arial"/>
              </a:rPr>
              <a:t>in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1959.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2085"/>
              </a:spcBef>
              <a:buClr>
                <a:srgbClr val="FD8537"/>
              </a:buClr>
              <a:buSzPct val="68750"/>
              <a:buFont typeface="Wingdings"/>
              <a:buChar char=""/>
              <a:tabLst>
                <a:tab pos="287020" algn="l"/>
              </a:tabLst>
            </a:pPr>
            <a:r>
              <a:rPr sz="240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1968, </a:t>
            </a:r>
            <a:r>
              <a:rPr sz="2400" b="1" spc="-5" dirty="0">
                <a:latin typeface="Arial"/>
                <a:cs typeface="Arial"/>
              </a:rPr>
              <a:t>Robert </a:t>
            </a:r>
            <a:r>
              <a:rPr sz="2400" b="1" spc="-10" dirty="0">
                <a:latin typeface="Arial"/>
                <a:cs typeface="Arial"/>
              </a:rPr>
              <a:t>Noyce, </a:t>
            </a:r>
            <a:r>
              <a:rPr sz="2400" b="1" dirty="0">
                <a:latin typeface="Arial"/>
                <a:cs typeface="Arial"/>
              </a:rPr>
              <a:t>Gordan Moore,</a:t>
            </a:r>
            <a:r>
              <a:rPr sz="2400" b="1" spc="-9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Andrew</a:t>
            </a:r>
            <a:endParaRPr sz="2400">
              <a:latin typeface="Arial"/>
              <a:cs typeface="Arial"/>
            </a:endParaRPr>
          </a:p>
          <a:p>
            <a:pPr marL="286385">
              <a:lnSpc>
                <a:spcPct val="100000"/>
              </a:lnSpc>
              <a:spcBef>
                <a:spcPts val="290"/>
              </a:spcBef>
            </a:pPr>
            <a:r>
              <a:rPr sz="2400" b="1" dirty="0">
                <a:latin typeface="Arial"/>
                <a:cs typeface="Arial"/>
              </a:rPr>
              <a:t>Grove </a:t>
            </a:r>
            <a:r>
              <a:rPr sz="2400" spc="-5" dirty="0">
                <a:latin typeface="Arial"/>
                <a:cs typeface="Arial"/>
              </a:rPr>
              <a:t>resigned </a:t>
            </a:r>
            <a:r>
              <a:rPr sz="2400" dirty="0">
                <a:latin typeface="Arial"/>
                <a:cs typeface="Arial"/>
              </a:rPr>
              <a:t>from </a:t>
            </a:r>
            <a:r>
              <a:rPr sz="2400" spc="-5" dirty="0">
                <a:latin typeface="Arial"/>
                <a:cs typeface="Arial"/>
              </a:rPr>
              <a:t>Fairchild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Semiconductors.</a:t>
            </a:r>
            <a:endParaRPr sz="2400">
              <a:latin typeface="Arial"/>
              <a:cs typeface="Arial"/>
            </a:endParaRPr>
          </a:p>
          <a:p>
            <a:pPr marL="287020" marR="187325" indent="-274320">
              <a:lnSpc>
                <a:spcPct val="110000"/>
              </a:lnSpc>
              <a:spcBef>
                <a:spcPts val="1800"/>
              </a:spcBef>
              <a:buClr>
                <a:srgbClr val="FD8537"/>
              </a:buClr>
              <a:buSzPct val="68750"/>
              <a:buFont typeface="Wingdings"/>
              <a:buChar char="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They founded their own company </a:t>
            </a:r>
            <a:r>
              <a:rPr sz="2400" b="1" dirty="0">
                <a:latin typeface="Arial"/>
                <a:cs typeface="Arial"/>
              </a:rPr>
              <a:t>Intel </a:t>
            </a:r>
            <a:r>
              <a:rPr sz="2400" dirty="0">
                <a:latin typeface="Arial"/>
                <a:cs typeface="Arial"/>
              </a:rPr>
              <a:t>(Integrated  </a:t>
            </a:r>
            <a:r>
              <a:rPr sz="2400" spc="-5" dirty="0">
                <a:latin typeface="Arial"/>
                <a:cs typeface="Arial"/>
              </a:rPr>
              <a:t>Electronics).</a:t>
            </a:r>
            <a:endParaRPr sz="2400">
              <a:latin typeface="Arial"/>
              <a:cs typeface="Arial"/>
            </a:endParaRPr>
          </a:p>
          <a:p>
            <a:pPr marL="287020" marR="5080" indent="-274320">
              <a:lnSpc>
                <a:spcPct val="110000"/>
              </a:lnSpc>
              <a:spcBef>
                <a:spcPts val="1800"/>
              </a:spcBef>
              <a:buClr>
                <a:srgbClr val="FD8537"/>
              </a:buClr>
              <a:buSzPct val="68750"/>
              <a:buFont typeface="Wingdings"/>
              <a:buChar char=""/>
              <a:tabLst>
                <a:tab pos="287020" algn="l"/>
              </a:tabLst>
            </a:pPr>
            <a:r>
              <a:rPr sz="2400" dirty="0">
                <a:latin typeface="Arial"/>
                <a:cs typeface="Arial"/>
              </a:rPr>
              <a:t>Intel </a:t>
            </a:r>
            <a:r>
              <a:rPr sz="2400" spc="-5" dirty="0">
                <a:latin typeface="Arial"/>
                <a:cs typeface="Arial"/>
              </a:rPr>
              <a:t>grown </a:t>
            </a:r>
            <a:r>
              <a:rPr sz="2400" dirty="0">
                <a:latin typeface="Arial"/>
                <a:cs typeface="Arial"/>
              </a:rPr>
              <a:t>from </a:t>
            </a:r>
            <a:r>
              <a:rPr sz="2400" spc="-5" dirty="0">
                <a:latin typeface="Arial"/>
                <a:cs typeface="Arial"/>
              </a:rPr>
              <a:t>3 man </a:t>
            </a:r>
            <a:r>
              <a:rPr sz="2400" dirty="0">
                <a:latin typeface="Arial"/>
                <a:cs typeface="Arial"/>
              </a:rPr>
              <a:t>start-up </a:t>
            </a:r>
            <a:r>
              <a:rPr sz="2400" spc="-5" dirty="0">
                <a:latin typeface="Arial"/>
                <a:cs typeface="Arial"/>
              </a:rPr>
              <a:t>in </a:t>
            </a:r>
            <a:r>
              <a:rPr sz="2400" spc="-5">
                <a:latin typeface="Arial"/>
                <a:cs typeface="Arial"/>
              </a:rPr>
              <a:t>1968 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73618" y="5883452"/>
            <a:ext cx="1250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63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-5" dirty="0"/>
              <a:t>I</a:t>
            </a:r>
            <a:r>
              <a:rPr spc="-5" dirty="0"/>
              <a:t>NTEL </a:t>
            </a:r>
            <a:r>
              <a:rPr sz="3000" dirty="0"/>
              <a:t>C</a:t>
            </a:r>
            <a:r>
              <a:rPr dirty="0"/>
              <a:t>ORE</a:t>
            </a:r>
            <a:r>
              <a:rPr spc="160" dirty="0"/>
              <a:t> </a:t>
            </a:r>
            <a:r>
              <a:rPr dirty="0"/>
              <a:t>I</a:t>
            </a:r>
            <a:r>
              <a:rPr sz="3000" dirty="0"/>
              <a:t>5</a:t>
            </a:r>
            <a:endParaRPr sz="3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418336" y="1604517"/>
            <a:ext cx="6307327" cy="8694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08300" indent="-272415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"/>
              <a:tabLst>
                <a:tab pos="2909570" algn="l"/>
              </a:tabLst>
            </a:pPr>
            <a:r>
              <a:rPr spc="-5" dirty="0"/>
              <a:t>Introduced in</a:t>
            </a:r>
            <a:r>
              <a:rPr spc="-15" dirty="0"/>
              <a:t> </a:t>
            </a:r>
            <a:r>
              <a:rPr spc="-5" dirty="0"/>
              <a:t>2009.</a:t>
            </a:r>
          </a:p>
          <a:p>
            <a:pPr marL="2908300" indent="-272415">
              <a:lnSpc>
                <a:spcPct val="100000"/>
              </a:lnSpc>
              <a:spcBef>
                <a:spcPts val="1540"/>
              </a:spcBef>
              <a:buClr>
                <a:srgbClr val="FD8537"/>
              </a:buClr>
              <a:buSzPct val="68181"/>
              <a:buFont typeface="Wingdings"/>
              <a:buChar char=""/>
              <a:tabLst>
                <a:tab pos="2909570" algn="l"/>
              </a:tabLst>
            </a:pPr>
            <a:r>
              <a:rPr spc="-5" dirty="0"/>
              <a:t>It is a 64-bit</a:t>
            </a:r>
            <a:r>
              <a:rPr spc="-40" dirty="0"/>
              <a:t> </a:t>
            </a:r>
            <a:r>
              <a:rPr spc="-200"/>
              <a:t>µP</a:t>
            </a:r>
            <a:r>
              <a:rPr spc="-200" smtClean="0"/>
              <a:t>.</a:t>
            </a:r>
            <a:endParaRPr spc="-200" dirty="0"/>
          </a:p>
        </p:txBody>
      </p:sp>
      <p:sp>
        <p:nvSpPr>
          <p:cNvPr id="4" name="object 4"/>
          <p:cNvSpPr txBox="1"/>
          <p:nvPr/>
        </p:nvSpPr>
        <p:spPr>
          <a:xfrm>
            <a:off x="8323326" y="5883452"/>
            <a:ext cx="22352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30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7200" y="2133600"/>
            <a:ext cx="3243833" cy="2743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63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-5" dirty="0"/>
              <a:t>I</a:t>
            </a:r>
            <a:r>
              <a:rPr spc="-5" dirty="0"/>
              <a:t>NTEL </a:t>
            </a:r>
            <a:r>
              <a:rPr sz="3000" dirty="0"/>
              <a:t>C</a:t>
            </a:r>
            <a:r>
              <a:rPr dirty="0"/>
              <a:t>ORE</a:t>
            </a:r>
            <a:r>
              <a:rPr spc="160" dirty="0"/>
              <a:t> </a:t>
            </a:r>
            <a:r>
              <a:rPr dirty="0"/>
              <a:t>I</a:t>
            </a:r>
            <a:r>
              <a:rPr sz="3000" dirty="0"/>
              <a:t>3</a:t>
            </a:r>
            <a:endParaRPr sz="3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418336" y="1604517"/>
            <a:ext cx="6307327" cy="8694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08300" indent="-272415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"/>
              <a:tabLst>
                <a:tab pos="2909570" algn="l"/>
              </a:tabLst>
            </a:pPr>
            <a:r>
              <a:rPr spc="-5" dirty="0"/>
              <a:t>Introduced in</a:t>
            </a:r>
            <a:r>
              <a:rPr spc="-15" dirty="0"/>
              <a:t> </a:t>
            </a:r>
            <a:r>
              <a:rPr spc="-5" dirty="0"/>
              <a:t>2010.</a:t>
            </a:r>
          </a:p>
          <a:p>
            <a:pPr marL="2908300" indent="-272415">
              <a:lnSpc>
                <a:spcPct val="100000"/>
              </a:lnSpc>
              <a:spcBef>
                <a:spcPts val="1540"/>
              </a:spcBef>
              <a:buClr>
                <a:srgbClr val="FD8537"/>
              </a:buClr>
              <a:buSzPct val="68181"/>
              <a:buFont typeface="Wingdings"/>
              <a:buChar char=""/>
              <a:tabLst>
                <a:tab pos="2909570" algn="l"/>
              </a:tabLst>
            </a:pPr>
            <a:r>
              <a:rPr spc="-5" dirty="0"/>
              <a:t>It is a 64-bit</a:t>
            </a:r>
            <a:r>
              <a:rPr spc="-40" dirty="0"/>
              <a:t> </a:t>
            </a:r>
            <a:r>
              <a:rPr spc="-200"/>
              <a:t>µP</a:t>
            </a:r>
            <a:r>
              <a:rPr spc="-200" smtClean="0"/>
              <a:t>.</a:t>
            </a:r>
            <a:endParaRPr spc="-200" dirty="0"/>
          </a:p>
        </p:txBody>
      </p:sp>
      <p:sp>
        <p:nvSpPr>
          <p:cNvPr id="4" name="object 4"/>
          <p:cNvSpPr txBox="1"/>
          <p:nvPr/>
        </p:nvSpPr>
        <p:spPr>
          <a:xfrm>
            <a:off x="8323326" y="5883452"/>
            <a:ext cx="22352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31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7200" y="1905000"/>
            <a:ext cx="3200400" cy="3200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4516"/>
            <a:ext cx="7391400" cy="1723549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rgbClr val="0070C0"/>
                </a:solidFill>
              </a:rPr>
              <a:t>The salient features of 8085 </a:t>
            </a:r>
            <a:r>
              <a:rPr lang="en-US" sz="4400" dirty="0" smtClean="0">
                <a:solidFill>
                  <a:srgbClr val="0070C0"/>
                </a:solidFill>
              </a:rPr>
              <a:t>microprocessor</a:t>
            </a:r>
            <a:r>
              <a:rPr lang="en-US" sz="4400" dirty="0" smtClean="0">
                <a:solidFill>
                  <a:srgbClr val="0070C0"/>
                </a:solidFill>
              </a:rPr>
              <a:t>.</a:t>
            </a:r>
          </a:p>
          <a:p>
            <a:pPr algn="ctr"/>
            <a:endParaRPr lang="en-US" sz="2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8085 Microprocessor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416868"/>
          </a:xfrm>
        </p:spPr>
        <p:txBody>
          <a:bodyPr/>
          <a:lstStyle/>
          <a:p>
            <a:r>
              <a:rPr lang="en-US" sz="3200" dirty="0" smtClean="0"/>
              <a:t>The salient features of 8085 </a:t>
            </a:r>
            <a:r>
              <a:rPr lang="en-US" sz="3200" dirty="0" err="1" smtClean="0"/>
              <a:t>μp</a:t>
            </a:r>
            <a:r>
              <a:rPr lang="en-US" sz="3200" dirty="0" smtClean="0"/>
              <a:t> are 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It is a 8 bit microprocessor.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It has 16 bit address bus and hence can address up to 2</a:t>
            </a:r>
            <a:r>
              <a:rPr lang="en-US" sz="3200" baseline="30000" dirty="0" smtClean="0"/>
              <a:t>16</a:t>
            </a:r>
            <a:r>
              <a:rPr lang="en-US" sz="3200" dirty="0" smtClean="0"/>
              <a:t> = 65536 bytes (64KB) memory locations through A0-A15.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 The first 8 lines of address bus and 8 lines of data bus are multiplexed AD0 – AD7</a:t>
            </a:r>
            <a:r>
              <a:rPr lang="en-US" sz="32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Data bus is a group of 8 lines D0 – D7.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 It supports </a:t>
            </a:r>
            <a:r>
              <a:rPr lang="en-US" sz="3200" dirty="0" smtClean="0"/>
              <a:t>5 hardware interrupt  and 8 software interrupt.</a:t>
            </a:r>
            <a:endParaRPr lang="en-US" sz="3200" dirty="0" smtClean="0"/>
          </a:p>
          <a:p>
            <a:pPr marL="514350" indent="-514350"/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8085 Microprocessor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85980"/>
          </a:xfrm>
        </p:spPr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n-US" sz="3600" dirty="0" smtClean="0"/>
              <a:t>A 16 bit program counter (PC)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sz="3600" dirty="0" smtClean="0"/>
              <a:t> A 16 bit stack pointer (SP)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sz="3600" dirty="0" smtClean="0"/>
              <a:t> Six 8-bit general purpose register arranged in pairs: BC,DE, HL.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sz="3600" dirty="0" smtClean="0"/>
              <a:t>It requires a signal +5V power supply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sz="3600" dirty="0" smtClean="0"/>
              <a:t>Maximum Clock Frequency  is 3MHz and Minimum Clock Frequency is 500kHz</a:t>
            </a:r>
          </a:p>
          <a:p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-304800" y="-133398"/>
            <a:ext cx="7885177" cy="819198"/>
          </a:xfrm>
          <a:prstGeom prst="rect">
            <a:avLst/>
          </a:prstGeom>
        </p:spPr>
        <p:txBody>
          <a:bodyPr vert="horz" wrap="square" lIns="0" tIns="155955" rIns="0" bIns="0" rtlCol="0">
            <a:spAutoFit/>
          </a:bodyPr>
          <a:lstStyle/>
          <a:p>
            <a:pPr marL="2078989">
              <a:lnSpc>
                <a:spcPct val="100000"/>
              </a:lnSpc>
            </a:pPr>
            <a:r>
              <a:rPr sz="4300" spc="-5" dirty="0"/>
              <a:t>Pin Diagram of</a:t>
            </a:r>
            <a:r>
              <a:rPr sz="4300" spc="-35" dirty="0"/>
              <a:t> </a:t>
            </a:r>
            <a:r>
              <a:rPr sz="4300" spc="-5" dirty="0"/>
              <a:t>8085</a:t>
            </a:r>
            <a:endParaRPr sz="4300"/>
          </a:p>
        </p:txBody>
      </p:sp>
      <p:pic>
        <p:nvPicPr>
          <p:cNvPr id="1028" name="Picture 4" descr="http://2.bp.blogspot.com/-zNIREv811ZM/UBl4Y-_nzWI/AAAAAAAACdU/tvprGND5Bwg/s1600/8085+microprocessor(www.mycomputerscience.net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685800"/>
            <a:ext cx="5029200" cy="64623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5736" y="0"/>
            <a:ext cx="155447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27175" y="3387852"/>
            <a:ext cx="82296" cy="822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14412" y="0"/>
            <a:ext cx="73025" cy="6858000"/>
          </a:xfrm>
          <a:custGeom>
            <a:avLst/>
            <a:gdLst/>
            <a:ahLst/>
            <a:cxnLst/>
            <a:rect l="l" t="t" r="r" b="b"/>
            <a:pathLst>
              <a:path w="73025" h="6858000">
                <a:moveTo>
                  <a:pt x="0" y="6858000"/>
                </a:moveTo>
                <a:lnTo>
                  <a:pt x="73025" y="6858000"/>
                </a:lnTo>
                <a:lnTo>
                  <a:pt x="7302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35940" y="228600"/>
            <a:ext cx="8072119" cy="48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07485">
              <a:lnSpc>
                <a:spcPct val="100000"/>
              </a:lnSpc>
            </a:pPr>
            <a:r>
              <a:rPr sz="3200" spc="5" dirty="0"/>
              <a:t>X</a:t>
            </a:r>
            <a:r>
              <a:rPr sz="3150" spc="7" baseline="-21164" dirty="0"/>
              <a:t>1 </a:t>
            </a:r>
            <a:r>
              <a:rPr sz="3200" dirty="0"/>
              <a:t>&amp;</a:t>
            </a:r>
            <a:r>
              <a:rPr sz="3200" spc="204" dirty="0"/>
              <a:t> </a:t>
            </a:r>
            <a:r>
              <a:rPr sz="3200" spc="5" dirty="0"/>
              <a:t>X</a:t>
            </a:r>
            <a:r>
              <a:rPr sz="3150" spc="7" baseline="-21164" dirty="0"/>
              <a:t>2</a:t>
            </a:r>
            <a:endParaRPr sz="3150" baseline="-21164"/>
          </a:p>
        </p:txBody>
      </p:sp>
      <p:sp>
        <p:nvSpPr>
          <p:cNvPr id="11" name="object 11"/>
          <p:cNvSpPr txBox="1"/>
          <p:nvPr/>
        </p:nvSpPr>
        <p:spPr>
          <a:xfrm>
            <a:off x="1596389" y="990600"/>
            <a:ext cx="5116195" cy="4955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70735">
              <a:lnSpc>
                <a:spcPct val="100000"/>
              </a:lnSpc>
            </a:pPr>
            <a:r>
              <a:rPr sz="2400" spc="-5">
                <a:solidFill>
                  <a:srgbClr val="006FC0"/>
                </a:solidFill>
                <a:latin typeface="Arial"/>
                <a:cs typeface="Arial"/>
              </a:rPr>
              <a:t>Pin </a:t>
            </a:r>
            <a:r>
              <a:rPr sz="2400" spc="-5" smtClean="0">
                <a:solidFill>
                  <a:srgbClr val="006FC0"/>
                </a:solidFill>
                <a:latin typeface="Arial"/>
                <a:cs typeface="Arial"/>
              </a:rPr>
              <a:t>1 and Pin 2</a:t>
            </a:r>
            <a:r>
              <a:rPr sz="2400" spc="-15" smtClean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spc="-5" smtClean="0">
                <a:solidFill>
                  <a:srgbClr val="006FC0"/>
                </a:solidFill>
                <a:latin typeface="Arial"/>
                <a:cs typeface="Arial"/>
              </a:rPr>
              <a:t>(Input)</a:t>
            </a:r>
            <a:endParaRPr sz="2400">
              <a:latin typeface="Arial"/>
              <a:cs typeface="Arial"/>
            </a:endParaRPr>
          </a:p>
          <a:p>
            <a:pPr marL="295910" indent="-283210">
              <a:lnSpc>
                <a:spcPts val="3240"/>
              </a:lnSpc>
              <a:spcBef>
                <a:spcPts val="705"/>
              </a:spcBef>
              <a:buClr>
                <a:srgbClr val="3891A7"/>
              </a:buClr>
              <a:buSzPct val="80000"/>
              <a:buFont typeface="Wingdings"/>
              <a:buChar char=""/>
              <a:tabLst>
                <a:tab pos="296545" algn="l"/>
              </a:tabLst>
            </a:pPr>
            <a:r>
              <a:rPr sz="3000" spc="-5" dirty="0">
                <a:latin typeface="Arial"/>
                <a:cs typeface="Arial"/>
              </a:rPr>
              <a:t>These are also</a:t>
            </a:r>
            <a:r>
              <a:rPr sz="3000" spc="-7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called</a:t>
            </a:r>
            <a:endParaRPr sz="3000">
              <a:latin typeface="Arial"/>
              <a:cs typeface="Arial"/>
            </a:endParaRPr>
          </a:p>
          <a:p>
            <a:pPr marL="295910">
              <a:lnSpc>
                <a:spcPts val="3240"/>
              </a:lnSpc>
            </a:pPr>
            <a:r>
              <a:rPr sz="3000" spc="-5" dirty="0">
                <a:latin typeface="Arial"/>
                <a:cs typeface="Arial"/>
              </a:rPr>
              <a:t>Crystal Input</a:t>
            </a:r>
            <a:r>
              <a:rPr sz="3000" spc="-5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Pins.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3550">
              <a:latin typeface="Times New Roman"/>
              <a:cs typeface="Times New Roman"/>
            </a:endParaRPr>
          </a:p>
          <a:p>
            <a:pPr marL="295910" marR="1639570" indent="-283210">
              <a:lnSpc>
                <a:spcPct val="80000"/>
              </a:lnSpc>
              <a:buClr>
                <a:srgbClr val="3891A7"/>
              </a:buClr>
              <a:buSzPct val="80000"/>
              <a:buFont typeface="Wingdings"/>
              <a:buChar char=""/>
              <a:tabLst>
                <a:tab pos="296545" algn="l"/>
              </a:tabLst>
            </a:pPr>
            <a:r>
              <a:rPr sz="3000" spc="-5" dirty="0">
                <a:latin typeface="Arial"/>
                <a:cs typeface="Arial"/>
              </a:rPr>
              <a:t>8085 can</a:t>
            </a:r>
            <a:r>
              <a:rPr sz="3000" spc="-6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generate  clock </a:t>
            </a:r>
            <a:r>
              <a:rPr sz="3000" dirty="0">
                <a:latin typeface="Arial"/>
                <a:cs typeface="Arial"/>
              </a:rPr>
              <a:t>signals  </a:t>
            </a:r>
            <a:r>
              <a:rPr sz="3000" spc="-25" dirty="0">
                <a:latin typeface="Arial"/>
                <a:cs typeface="Arial"/>
              </a:rPr>
              <a:t>internally.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3891A7"/>
              </a:buClr>
              <a:buFont typeface="Wingdings"/>
              <a:buChar char=""/>
            </a:pPr>
            <a:endParaRPr sz="3500">
              <a:latin typeface="Times New Roman"/>
              <a:cs typeface="Times New Roman"/>
            </a:endParaRPr>
          </a:p>
          <a:p>
            <a:pPr marL="295910" marR="1027430" indent="-283210">
              <a:lnSpc>
                <a:spcPct val="80000"/>
              </a:lnSpc>
              <a:buClr>
                <a:srgbClr val="3891A7"/>
              </a:buClr>
              <a:buSzPct val="80000"/>
              <a:buFont typeface="Wingdings"/>
              <a:buChar char=""/>
              <a:tabLst>
                <a:tab pos="296545" algn="l"/>
              </a:tabLst>
            </a:pPr>
            <a:r>
              <a:rPr sz="3000" spc="-170" dirty="0">
                <a:latin typeface="Arial"/>
                <a:cs typeface="Arial"/>
              </a:rPr>
              <a:t>To </a:t>
            </a:r>
            <a:r>
              <a:rPr sz="3000" spc="-5" dirty="0">
                <a:latin typeface="Arial"/>
                <a:cs typeface="Arial"/>
              </a:rPr>
              <a:t>generate clock  </a:t>
            </a:r>
            <a:r>
              <a:rPr sz="3000" dirty="0">
                <a:latin typeface="Arial"/>
                <a:cs typeface="Arial"/>
              </a:rPr>
              <a:t>signals </a:t>
            </a:r>
            <a:r>
              <a:rPr sz="3000" spc="-25" dirty="0">
                <a:latin typeface="Arial"/>
                <a:cs typeface="Arial"/>
              </a:rPr>
              <a:t>internally,  </a:t>
            </a:r>
            <a:r>
              <a:rPr sz="3000" dirty="0">
                <a:latin typeface="Arial"/>
                <a:cs typeface="Arial"/>
              </a:rPr>
              <a:t>8085 requires</a:t>
            </a:r>
            <a:r>
              <a:rPr sz="3000" spc="-12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external  inputs from </a:t>
            </a:r>
            <a:r>
              <a:rPr sz="3000" dirty="0">
                <a:latin typeface="Arial"/>
                <a:cs typeface="Arial"/>
              </a:rPr>
              <a:t>X</a:t>
            </a:r>
            <a:r>
              <a:rPr sz="3000" baseline="-20833" dirty="0">
                <a:latin typeface="Arial"/>
                <a:cs typeface="Arial"/>
              </a:rPr>
              <a:t>1 </a:t>
            </a:r>
            <a:r>
              <a:rPr sz="3000" spc="-5" dirty="0">
                <a:latin typeface="Arial"/>
                <a:cs typeface="Arial"/>
              </a:rPr>
              <a:t>and</a:t>
            </a:r>
            <a:r>
              <a:rPr sz="3000" spc="23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X</a:t>
            </a:r>
            <a:r>
              <a:rPr sz="3000" spc="-7" baseline="-20833" dirty="0">
                <a:latin typeface="Arial"/>
                <a:cs typeface="Arial"/>
              </a:rPr>
              <a:t>2</a:t>
            </a:r>
            <a:r>
              <a:rPr sz="3000" spc="-5" dirty="0">
                <a:latin typeface="Arial"/>
                <a:cs typeface="Arial"/>
              </a:rPr>
              <a:t>.</a:t>
            </a:r>
            <a:endParaRPr sz="30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822950" y="1752600"/>
            <a:ext cx="3244850" cy="4419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172200" y="1752600"/>
            <a:ext cx="228600" cy="533400"/>
          </a:xfrm>
          <a:custGeom>
            <a:avLst/>
            <a:gdLst/>
            <a:ahLst/>
            <a:cxnLst/>
            <a:rect l="l" t="t" r="r" b="b"/>
            <a:pathLst>
              <a:path w="228600" h="533400">
                <a:moveTo>
                  <a:pt x="0" y="533400"/>
                </a:moveTo>
                <a:lnTo>
                  <a:pt x="228600" y="533400"/>
                </a:lnTo>
                <a:lnTo>
                  <a:pt x="228600" y="0"/>
                </a:lnTo>
                <a:lnTo>
                  <a:pt x="0" y="0"/>
                </a:lnTo>
                <a:lnTo>
                  <a:pt x="0" y="533400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534400" y="2590800"/>
            <a:ext cx="457200" cy="1905"/>
          </a:xfrm>
          <a:custGeom>
            <a:avLst/>
            <a:gdLst/>
            <a:ahLst/>
            <a:cxnLst/>
            <a:rect l="l" t="t" r="r" b="b"/>
            <a:pathLst>
              <a:path w="457200" h="1905">
                <a:moveTo>
                  <a:pt x="0" y="0"/>
                </a:moveTo>
                <a:lnTo>
                  <a:pt x="457200" y="165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5736" y="0"/>
            <a:ext cx="155447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27175" y="3387852"/>
            <a:ext cx="82296" cy="822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14412" y="0"/>
            <a:ext cx="73025" cy="6858000"/>
          </a:xfrm>
          <a:custGeom>
            <a:avLst/>
            <a:gdLst/>
            <a:ahLst/>
            <a:cxnLst/>
            <a:rect l="l" t="t" r="r" b="b"/>
            <a:pathLst>
              <a:path w="73025" h="6858000">
                <a:moveTo>
                  <a:pt x="0" y="6858000"/>
                </a:moveTo>
                <a:lnTo>
                  <a:pt x="73025" y="6858000"/>
                </a:lnTo>
                <a:lnTo>
                  <a:pt x="7302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995681" y="381000"/>
            <a:ext cx="8072119" cy="48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92605">
              <a:lnSpc>
                <a:spcPct val="100000"/>
              </a:lnSpc>
            </a:pPr>
            <a:r>
              <a:rPr dirty="0"/>
              <a:t>RESET IN and </a:t>
            </a:r>
            <a:r>
              <a:rPr spc="-5" dirty="0"/>
              <a:t>RESET</a:t>
            </a:r>
            <a:r>
              <a:rPr spc="-100" dirty="0"/>
              <a:t> </a:t>
            </a:r>
            <a:r>
              <a:rPr dirty="0"/>
              <a:t>OUT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596389" y="1143000"/>
            <a:ext cx="6077585" cy="5216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1885">
              <a:lnSpc>
                <a:spcPct val="100000"/>
              </a:lnSpc>
            </a:pPr>
            <a:r>
              <a:rPr sz="2700" spc="-5" dirty="0">
                <a:solidFill>
                  <a:srgbClr val="006FC0"/>
                </a:solidFill>
                <a:latin typeface="Arial"/>
                <a:cs typeface="Arial"/>
              </a:rPr>
              <a:t>Pin 36 </a:t>
            </a:r>
            <a:r>
              <a:rPr sz="2700" dirty="0">
                <a:solidFill>
                  <a:srgbClr val="006FC0"/>
                </a:solidFill>
                <a:latin typeface="Arial"/>
                <a:cs typeface="Arial"/>
              </a:rPr>
              <a:t>(Input) </a:t>
            </a:r>
            <a:r>
              <a:rPr sz="2700" spc="-5" dirty="0">
                <a:solidFill>
                  <a:srgbClr val="006FC0"/>
                </a:solidFill>
                <a:latin typeface="Arial"/>
                <a:cs typeface="Arial"/>
              </a:rPr>
              <a:t>and Pin 3</a:t>
            </a:r>
            <a:r>
              <a:rPr sz="2700" spc="-5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006FC0"/>
                </a:solidFill>
                <a:latin typeface="Arial"/>
                <a:cs typeface="Arial"/>
              </a:rPr>
              <a:t>(Output)</a:t>
            </a:r>
            <a:endParaRPr sz="27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585"/>
              </a:spcBef>
              <a:buClr>
                <a:srgbClr val="3891A7"/>
              </a:buClr>
              <a:buSzPct val="80000"/>
              <a:buFont typeface="Wingdings"/>
              <a:buChar char=""/>
              <a:tabLst>
                <a:tab pos="296545" algn="l"/>
              </a:tabLst>
            </a:pPr>
            <a:r>
              <a:rPr sz="3000" b="1" dirty="0">
                <a:latin typeface="Arial"/>
                <a:cs typeface="Arial"/>
              </a:rPr>
              <a:t>RESET</a:t>
            </a:r>
            <a:r>
              <a:rPr sz="3000" b="1" spc="-120" dirty="0">
                <a:latin typeface="Arial"/>
                <a:cs typeface="Arial"/>
              </a:rPr>
              <a:t> </a:t>
            </a:r>
            <a:r>
              <a:rPr sz="3000" b="1" dirty="0">
                <a:latin typeface="Arial"/>
                <a:cs typeface="Arial"/>
              </a:rPr>
              <a:t>IN</a:t>
            </a:r>
            <a:r>
              <a:rPr sz="3000" dirty="0">
                <a:latin typeface="Arial"/>
                <a:cs typeface="Arial"/>
              </a:rPr>
              <a:t>: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buClr>
                <a:srgbClr val="3891A7"/>
              </a:buClr>
              <a:buFont typeface="Wingdings"/>
              <a:buChar char=""/>
            </a:pPr>
            <a:endParaRPr sz="3200">
              <a:latin typeface="Times New Roman"/>
              <a:cs typeface="Times New Roman"/>
            </a:endParaRPr>
          </a:p>
          <a:p>
            <a:pPr marL="570230" marR="2430145" lvl="1" indent="-237490">
              <a:lnSpc>
                <a:spcPts val="2500"/>
              </a:lnSpc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600" dirty="0">
                <a:latin typeface="Arial"/>
                <a:cs typeface="Arial"/>
              </a:rPr>
              <a:t>It is used to reset</a:t>
            </a:r>
            <a:r>
              <a:rPr sz="2600" spc="-9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the  </a:t>
            </a:r>
            <a:r>
              <a:rPr sz="2600" spc="-10" dirty="0">
                <a:latin typeface="Arial"/>
                <a:cs typeface="Arial"/>
              </a:rPr>
              <a:t>microprocessor.</a:t>
            </a:r>
            <a:endParaRPr sz="26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4"/>
              </a:spcBef>
              <a:buClr>
                <a:srgbClr val="3891A7"/>
              </a:buClr>
              <a:buFont typeface="Verdana"/>
              <a:buChar char="◦"/>
            </a:pPr>
            <a:endParaRPr sz="2650">
              <a:latin typeface="Times New Roman"/>
              <a:cs typeface="Times New Roman"/>
            </a:endParaRPr>
          </a:p>
          <a:p>
            <a:pPr marL="570230" lvl="1" indent="-237490">
              <a:lnSpc>
                <a:spcPct val="100000"/>
              </a:lnSpc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600" dirty="0">
                <a:latin typeface="Arial"/>
                <a:cs typeface="Arial"/>
              </a:rPr>
              <a:t>It is active low</a:t>
            </a:r>
            <a:r>
              <a:rPr sz="2600" spc="-9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signal.</a:t>
            </a:r>
            <a:endParaRPr sz="26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8"/>
              </a:spcBef>
              <a:buClr>
                <a:srgbClr val="3891A7"/>
              </a:buClr>
              <a:buFont typeface="Verdana"/>
              <a:buChar char="◦"/>
            </a:pPr>
            <a:endParaRPr sz="3200">
              <a:latin typeface="Times New Roman"/>
              <a:cs typeface="Times New Roman"/>
            </a:endParaRPr>
          </a:p>
          <a:p>
            <a:pPr marL="570230" marR="2048510" lvl="1" indent="-237490">
              <a:lnSpc>
                <a:spcPct val="80000"/>
              </a:lnSpc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600" dirty="0">
                <a:latin typeface="Arial"/>
                <a:cs typeface="Arial"/>
              </a:rPr>
              <a:t>When the signal on </a:t>
            </a:r>
            <a:r>
              <a:rPr sz="2600" spc="-5" dirty="0">
                <a:latin typeface="Arial"/>
                <a:cs typeface="Arial"/>
              </a:rPr>
              <a:t>this  </a:t>
            </a:r>
            <a:r>
              <a:rPr sz="2600" dirty="0">
                <a:latin typeface="Arial"/>
                <a:cs typeface="Arial"/>
              </a:rPr>
              <a:t>pin is low for at least 3  clocking cycles, it  forces the  microprocessor to</a:t>
            </a:r>
            <a:r>
              <a:rPr sz="2600" spc="-10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reset  itself.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822950" y="1752600"/>
            <a:ext cx="3244850" cy="4419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534400" y="2590800"/>
            <a:ext cx="457200" cy="1905"/>
          </a:xfrm>
          <a:custGeom>
            <a:avLst/>
            <a:gdLst/>
            <a:ahLst/>
            <a:cxnLst/>
            <a:rect l="l" t="t" r="r" b="b"/>
            <a:pathLst>
              <a:path w="457200" h="1905">
                <a:moveTo>
                  <a:pt x="0" y="0"/>
                </a:moveTo>
                <a:lnTo>
                  <a:pt x="457200" y="165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86000" y="381000"/>
            <a:ext cx="2057400" cy="1905"/>
          </a:xfrm>
          <a:custGeom>
            <a:avLst/>
            <a:gdLst/>
            <a:ahLst/>
            <a:cxnLst/>
            <a:rect l="l" t="t" r="r" b="b"/>
            <a:pathLst>
              <a:path w="2057400" h="1904">
                <a:moveTo>
                  <a:pt x="0" y="0"/>
                </a:moveTo>
                <a:lnTo>
                  <a:pt x="2057400" y="1650"/>
                </a:lnTo>
              </a:path>
            </a:pathLst>
          </a:custGeom>
          <a:ln w="25400">
            <a:solidFill>
              <a:srgbClr val="4A3D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791200" y="2286000"/>
            <a:ext cx="609600" cy="152400"/>
          </a:xfrm>
          <a:custGeom>
            <a:avLst/>
            <a:gdLst/>
            <a:ahLst/>
            <a:cxnLst/>
            <a:rect l="l" t="t" r="r" b="b"/>
            <a:pathLst>
              <a:path w="609600" h="152400">
                <a:moveTo>
                  <a:pt x="0" y="152400"/>
                </a:moveTo>
                <a:lnTo>
                  <a:pt x="609600" y="152400"/>
                </a:lnTo>
                <a:lnTo>
                  <a:pt x="6096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458200" y="2514600"/>
            <a:ext cx="609600" cy="304800"/>
          </a:xfrm>
          <a:custGeom>
            <a:avLst/>
            <a:gdLst/>
            <a:ahLst/>
            <a:cxnLst/>
            <a:rect l="l" t="t" r="r" b="b"/>
            <a:pathLst>
              <a:path w="609600" h="304800">
                <a:moveTo>
                  <a:pt x="0" y="304800"/>
                </a:moveTo>
                <a:lnTo>
                  <a:pt x="609600" y="304800"/>
                </a:lnTo>
                <a:lnTo>
                  <a:pt x="6096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5736" y="0"/>
            <a:ext cx="155447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27175" y="3387852"/>
            <a:ext cx="82296" cy="822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14412" y="0"/>
            <a:ext cx="73025" cy="6858000"/>
          </a:xfrm>
          <a:custGeom>
            <a:avLst/>
            <a:gdLst/>
            <a:ahLst/>
            <a:cxnLst/>
            <a:rect l="l" t="t" r="r" b="b"/>
            <a:pathLst>
              <a:path w="73025" h="6858000">
                <a:moveTo>
                  <a:pt x="0" y="6858000"/>
                </a:moveTo>
                <a:lnTo>
                  <a:pt x="73025" y="6858000"/>
                </a:lnTo>
                <a:lnTo>
                  <a:pt x="7302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596389" y="1066800"/>
            <a:ext cx="6077585" cy="5121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1885">
              <a:lnSpc>
                <a:spcPct val="100000"/>
              </a:lnSpc>
            </a:pPr>
            <a:r>
              <a:rPr sz="2700" spc="-5" dirty="0">
                <a:solidFill>
                  <a:srgbClr val="006FC0"/>
                </a:solidFill>
                <a:latin typeface="Arial"/>
                <a:cs typeface="Arial"/>
              </a:rPr>
              <a:t>Pin 36 </a:t>
            </a:r>
            <a:r>
              <a:rPr sz="2700" dirty="0">
                <a:solidFill>
                  <a:srgbClr val="006FC0"/>
                </a:solidFill>
                <a:latin typeface="Arial"/>
                <a:cs typeface="Arial"/>
              </a:rPr>
              <a:t>(Input) </a:t>
            </a:r>
            <a:r>
              <a:rPr sz="2700" spc="-5" dirty="0">
                <a:solidFill>
                  <a:srgbClr val="006FC0"/>
                </a:solidFill>
                <a:latin typeface="Arial"/>
                <a:cs typeface="Arial"/>
              </a:rPr>
              <a:t>and Pin 3</a:t>
            </a:r>
            <a:r>
              <a:rPr sz="2700" spc="-5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006FC0"/>
                </a:solidFill>
                <a:latin typeface="Arial"/>
                <a:cs typeface="Arial"/>
              </a:rPr>
              <a:t>(Output)</a:t>
            </a:r>
            <a:endParaRPr sz="2700">
              <a:latin typeface="Arial"/>
              <a:cs typeface="Arial"/>
            </a:endParaRPr>
          </a:p>
          <a:p>
            <a:pPr marL="295910" marR="2212975" indent="-283210">
              <a:lnSpc>
                <a:spcPts val="2920"/>
              </a:lnSpc>
              <a:spcBef>
                <a:spcPts val="1355"/>
              </a:spcBef>
              <a:buClr>
                <a:srgbClr val="3891A7"/>
              </a:buClr>
              <a:buSzPct val="79629"/>
              <a:buFont typeface="Wingdings"/>
              <a:buChar char=""/>
              <a:tabLst>
                <a:tab pos="296545" algn="l"/>
              </a:tabLst>
            </a:pPr>
            <a:r>
              <a:rPr sz="2700" dirty="0">
                <a:latin typeface="Arial"/>
                <a:cs typeface="Arial"/>
              </a:rPr>
              <a:t>Resetting the  microprocessor</a:t>
            </a:r>
            <a:r>
              <a:rPr sz="2700" spc="-105" dirty="0">
                <a:latin typeface="Arial"/>
                <a:cs typeface="Arial"/>
              </a:rPr>
              <a:t> </a:t>
            </a:r>
            <a:r>
              <a:rPr sz="2700" spc="-5" dirty="0">
                <a:latin typeface="Arial"/>
                <a:cs typeface="Arial"/>
              </a:rPr>
              <a:t>means: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"/>
              </a:spcBef>
              <a:buClr>
                <a:srgbClr val="3891A7"/>
              </a:buClr>
              <a:buFont typeface="Wingdings"/>
              <a:buChar char=""/>
            </a:pPr>
            <a:endParaRPr sz="3300">
              <a:latin typeface="Times New Roman"/>
              <a:cs typeface="Times New Roman"/>
            </a:endParaRPr>
          </a:p>
          <a:p>
            <a:pPr marL="570230" lvl="1" indent="-237490">
              <a:lnSpc>
                <a:spcPct val="100000"/>
              </a:lnSpc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400" spc="-5" dirty="0">
                <a:latin typeface="Arial"/>
                <a:cs typeface="Arial"/>
              </a:rPr>
              <a:t>Clearing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PC and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IR.</a:t>
            </a:r>
            <a:endParaRPr sz="2400">
              <a:latin typeface="Arial"/>
              <a:cs typeface="Arial"/>
            </a:endParaRPr>
          </a:p>
          <a:p>
            <a:pPr marL="570230" lvl="1" indent="-237490">
              <a:lnSpc>
                <a:spcPts val="2735"/>
              </a:lnSpc>
              <a:spcBef>
                <a:spcPts val="31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400" spc="-5" dirty="0">
                <a:latin typeface="Arial"/>
                <a:cs typeface="Arial"/>
              </a:rPr>
              <a:t>Disabling all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interrupts</a:t>
            </a:r>
            <a:endParaRPr sz="2400">
              <a:latin typeface="Arial"/>
              <a:cs typeface="Arial"/>
            </a:endParaRPr>
          </a:p>
          <a:p>
            <a:pPr marL="570230">
              <a:lnSpc>
                <a:spcPts val="2735"/>
              </a:lnSpc>
            </a:pPr>
            <a:r>
              <a:rPr sz="2400" spc="-5" dirty="0">
                <a:latin typeface="Arial"/>
                <a:cs typeface="Arial"/>
              </a:rPr>
              <a:t>(except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TRAP).</a:t>
            </a:r>
            <a:endParaRPr sz="2400">
              <a:latin typeface="Arial"/>
              <a:cs typeface="Arial"/>
            </a:endParaRPr>
          </a:p>
          <a:p>
            <a:pPr marL="570230" lvl="1" indent="-237490">
              <a:lnSpc>
                <a:spcPct val="100000"/>
              </a:lnSpc>
              <a:spcBef>
                <a:spcPts val="31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400" spc="-5" dirty="0">
                <a:latin typeface="Arial"/>
                <a:cs typeface="Arial"/>
              </a:rPr>
              <a:t>Disabling </a:t>
            </a:r>
            <a:r>
              <a:rPr sz="2400" dirty="0">
                <a:latin typeface="Arial"/>
                <a:cs typeface="Arial"/>
              </a:rPr>
              <a:t>the SOD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pin.</a:t>
            </a:r>
            <a:endParaRPr sz="2400">
              <a:latin typeface="Arial"/>
              <a:cs typeface="Arial"/>
            </a:endParaRPr>
          </a:p>
          <a:p>
            <a:pPr marL="570230" marR="2210435" lvl="1" indent="-237490">
              <a:lnSpc>
                <a:spcPts val="2590"/>
              </a:lnSpc>
              <a:spcBef>
                <a:spcPts val="64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400" spc="-5" dirty="0">
                <a:latin typeface="Arial"/>
                <a:cs typeface="Arial"/>
              </a:rPr>
              <a:t>All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buses </a:t>
            </a:r>
            <a:r>
              <a:rPr sz="2400" dirty="0">
                <a:latin typeface="Arial"/>
                <a:cs typeface="Arial"/>
              </a:rPr>
              <a:t>(data,  </a:t>
            </a:r>
            <a:r>
              <a:rPr sz="2400" spc="-5" dirty="0">
                <a:latin typeface="Arial"/>
                <a:cs typeface="Arial"/>
              </a:rPr>
              <a:t>address, control) are </a:t>
            </a:r>
            <a:r>
              <a:rPr sz="2400" b="1" i="1" dirty="0">
                <a:latin typeface="Arial"/>
                <a:cs typeface="Arial"/>
              </a:rPr>
              <a:t>tri-  stated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570230" marR="2604770" lvl="1" indent="-237490">
              <a:lnSpc>
                <a:spcPts val="2590"/>
              </a:lnSpc>
              <a:spcBef>
                <a:spcPts val="60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400" dirty="0">
                <a:latin typeface="Arial"/>
                <a:cs typeface="Arial"/>
              </a:rPr>
              <a:t>Gives HIGH </a:t>
            </a:r>
            <a:r>
              <a:rPr sz="2400" spc="-5" dirty="0">
                <a:latin typeface="Arial"/>
                <a:cs typeface="Arial"/>
              </a:rPr>
              <a:t>output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  </a:t>
            </a:r>
            <a:r>
              <a:rPr sz="2400" spc="-5" dirty="0">
                <a:latin typeface="Arial"/>
                <a:cs typeface="Arial"/>
              </a:rPr>
              <a:t>RESET </a:t>
            </a:r>
            <a:r>
              <a:rPr sz="2400" dirty="0">
                <a:latin typeface="Arial"/>
                <a:cs typeface="Arial"/>
              </a:rPr>
              <a:t>OUT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pin.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822950" y="1752600"/>
            <a:ext cx="3244850" cy="4419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534400" y="2590800"/>
            <a:ext cx="457200" cy="1905"/>
          </a:xfrm>
          <a:custGeom>
            <a:avLst/>
            <a:gdLst/>
            <a:ahLst/>
            <a:cxnLst/>
            <a:rect l="l" t="t" r="r" b="b"/>
            <a:pathLst>
              <a:path w="457200" h="1905">
                <a:moveTo>
                  <a:pt x="0" y="0"/>
                </a:moveTo>
                <a:lnTo>
                  <a:pt x="457200" y="165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86000" y="381000"/>
            <a:ext cx="2057400" cy="1905"/>
          </a:xfrm>
          <a:custGeom>
            <a:avLst/>
            <a:gdLst/>
            <a:ahLst/>
            <a:cxnLst/>
            <a:rect l="l" t="t" r="r" b="b"/>
            <a:pathLst>
              <a:path w="2057400" h="1904">
                <a:moveTo>
                  <a:pt x="0" y="0"/>
                </a:moveTo>
                <a:lnTo>
                  <a:pt x="2057400" y="1650"/>
                </a:lnTo>
              </a:path>
            </a:pathLst>
          </a:custGeom>
          <a:ln w="25400">
            <a:solidFill>
              <a:srgbClr val="4A3D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791200" y="2286000"/>
            <a:ext cx="609600" cy="152400"/>
          </a:xfrm>
          <a:custGeom>
            <a:avLst/>
            <a:gdLst/>
            <a:ahLst/>
            <a:cxnLst/>
            <a:rect l="l" t="t" r="r" b="b"/>
            <a:pathLst>
              <a:path w="609600" h="152400">
                <a:moveTo>
                  <a:pt x="0" y="152400"/>
                </a:moveTo>
                <a:lnTo>
                  <a:pt x="609600" y="152400"/>
                </a:lnTo>
                <a:lnTo>
                  <a:pt x="6096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458200" y="2514600"/>
            <a:ext cx="609600" cy="304800"/>
          </a:xfrm>
          <a:custGeom>
            <a:avLst/>
            <a:gdLst/>
            <a:ahLst/>
            <a:cxnLst/>
            <a:rect l="l" t="t" r="r" b="b"/>
            <a:pathLst>
              <a:path w="609600" h="304800">
                <a:moveTo>
                  <a:pt x="0" y="304800"/>
                </a:moveTo>
                <a:lnTo>
                  <a:pt x="609600" y="304800"/>
                </a:lnTo>
                <a:lnTo>
                  <a:pt x="6096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7"/>
          <p:cNvSpPr txBox="1">
            <a:spLocks noGrp="1"/>
          </p:cNvSpPr>
          <p:nvPr>
            <p:ph type="title"/>
          </p:nvPr>
        </p:nvSpPr>
        <p:spPr>
          <a:xfrm>
            <a:off x="995681" y="381000"/>
            <a:ext cx="8072119" cy="48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92605">
              <a:lnSpc>
                <a:spcPct val="100000"/>
              </a:lnSpc>
            </a:pPr>
            <a:r>
              <a:rPr dirty="0"/>
              <a:t>RESET IN and </a:t>
            </a:r>
            <a:r>
              <a:rPr spc="-5" dirty="0"/>
              <a:t>RESET</a:t>
            </a:r>
            <a:r>
              <a:rPr spc="-100" dirty="0"/>
              <a:t> </a:t>
            </a:r>
            <a:r>
              <a:rPr dirty="0"/>
              <a:t>OUT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5736" y="0"/>
            <a:ext cx="155447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27175" y="3387852"/>
            <a:ext cx="82296" cy="822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14412" y="0"/>
            <a:ext cx="73025" cy="6858000"/>
          </a:xfrm>
          <a:custGeom>
            <a:avLst/>
            <a:gdLst/>
            <a:ahLst/>
            <a:cxnLst/>
            <a:rect l="l" t="t" r="r" b="b"/>
            <a:pathLst>
              <a:path w="73025" h="6858000">
                <a:moveTo>
                  <a:pt x="0" y="6858000"/>
                </a:moveTo>
                <a:lnTo>
                  <a:pt x="73025" y="6858000"/>
                </a:lnTo>
                <a:lnTo>
                  <a:pt x="7302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43281" y="381000"/>
            <a:ext cx="8072119" cy="48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92605">
              <a:lnSpc>
                <a:spcPct val="100000"/>
              </a:lnSpc>
            </a:pPr>
            <a:r>
              <a:rPr dirty="0"/>
              <a:t>RESET IN and </a:t>
            </a:r>
            <a:r>
              <a:rPr spc="-5" dirty="0"/>
              <a:t>RESET</a:t>
            </a:r>
            <a:r>
              <a:rPr spc="-100" dirty="0"/>
              <a:t> </a:t>
            </a:r>
            <a:r>
              <a:rPr dirty="0"/>
              <a:t>OUT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596389" y="914400"/>
            <a:ext cx="6077585" cy="5280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1885">
              <a:lnSpc>
                <a:spcPct val="100000"/>
              </a:lnSpc>
            </a:pPr>
            <a:r>
              <a:rPr sz="2700" spc="-5" dirty="0">
                <a:solidFill>
                  <a:srgbClr val="006FC0"/>
                </a:solidFill>
                <a:latin typeface="Arial"/>
                <a:cs typeface="Arial"/>
              </a:rPr>
              <a:t>Pin 36 </a:t>
            </a:r>
            <a:r>
              <a:rPr sz="2700" dirty="0">
                <a:solidFill>
                  <a:srgbClr val="006FC0"/>
                </a:solidFill>
                <a:latin typeface="Arial"/>
                <a:cs typeface="Arial"/>
              </a:rPr>
              <a:t>(Input) </a:t>
            </a:r>
            <a:r>
              <a:rPr sz="2700" spc="-5" dirty="0">
                <a:solidFill>
                  <a:srgbClr val="006FC0"/>
                </a:solidFill>
                <a:latin typeface="Arial"/>
                <a:cs typeface="Arial"/>
              </a:rPr>
              <a:t>and Pin 3</a:t>
            </a:r>
            <a:r>
              <a:rPr sz="2700" spc="-5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006FC0"/>
                </a:solidFill>
                <a:latin typeface="Arial"/>
                <a:cs typeface="Arial"/>
              </a:rPr>
              <a:t>(Output)</a:t>
            </a:r>
            <a:endParaRPr sz="27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795"/>
              </a:spcBef>
              <a:buClr>
                <a:srgbClr val="3891A7"/>
              </a:buClr>
              <a:buSzPct val="79545"/>
              <a:buFont typeface="Wingdings"/>
              <a:buChar char=""/>
              <a:tabLst>
                <a:tab pos="296545" algn="l"/>
              </a:tabLst>
            </a:pPr>
            <a:r>
              <a:rPr sz="2200" b="1" spc="-5" dirty="0">
                <a:latin typeface="Arial"/>
                <a:cs typeface="Arial"/>
              </a:rPr>
              <a:t>RESET</a:t>
            </a:r>
            <a:r>
              <a:rPr sz="2200" b="1" spc="-100" dirty="0">
                <a:latin typeface="Arial"/>
                <a:cs typeface="Arial"/>
              </a:rPr>
              <a:t> </a:t>
            </a:r>
            <a:r>
              <a:rPr sz="2200" b="1" spc="-65" dirty="0">
                <a:latin typeface="Arial"/>
                <a:cs typeface="Arial"/>
              </a:rPr>
              <a:t>OUT: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3891A7"/>
              </a:buClr>
              <a:buFont typeface="Wingdings"/>
              <a:buChar char=""/>
            </a:pPr>
            <a:endParaRPr sz="2700">
              <a:latin typeface="Times New Roman"/>
              <a:cs typeface="Times New Roman"/>
            </a:endParaRPr>
          </a:p>
          <a:p>
            <a:pPr marL="570230" marR="2295525" lvl="1" indent="-237490">
              <a:lnSpc>
                <a:spcPts val="1920"/>
              </a:lnSpc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000" dirty="0">
                <a:latin typeface="Arial"/>
                <a:cs typeface="Arial"/>
              </a:rPr>
              <a:t>It is used to reset the  peripheral devices and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other  ICs on the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circuit.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1"/>
              </a:spcBef>
              <a:buClr>
                <a:srgbClr val="3891A7"/>
              </a:buClr>
              <a:buFont typeface="Verdana"/>
              <a:buChar char="◦"/>
            </a:pPr>
            <a:endParaRPr sz="2300">
              <a:latin typeface="Times New Roman"/>
              <a:cs typeface="Times New Roman"/>
            </a:endParaRPr>
          </a:p>
          <a:p>
            <a:pPr marL="570230" lvl="1" indent="-237490">
              <a:lnSpc>
                <a:spcPct val="100000"/>
              </a:lnSpc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000" dirty="0">
                <a:latin typeface="Arial"/>
                <a:cs typeface="Arial"/>
              </a:rPr>
              <a:t>It is an output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signal.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4"/>
              </a:spcBef>
              <a:buClr>
                <a:srgbClr val="3891A7"/>
              </a:buClr>
              <a:buFont typeface="Verdana"/>
              <a:buChar char="◦"/>
            </a:pPr>
            <a:endParaRPr sz="2250">
              <a:latin typeface="Times New Roman"/>
              <a:cs typeface="Times New Roman"/>
            </a:endParaRPr>
          </a:p>
          <a:p>
            <a:pPr marL="570230" lvl="1" indent="-237490">
              <a:lnSpc>
                <a:spcPct val="100000"/>
              </a:lnSpc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000" dirty="0">
                <a:latin typeface="Arial"/>
                <a:cs typeface="Arial"/>
              </a:rPr>
              <a:t>It is an active high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signal.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2"/>
              </a:spcBef>
              <a:buClr>
                <a:srgbClr val="3891A7"/>
              </a:buClr>
              <a:buFont typeface="Verdana"/>
              <a:buChar char="◦"/>
            </a:pPr>
            <a:endParaRPr sz="2700">
              <a:latin typeface="Times New Roman"/>
              <a:cs typeface="Times New Roman"/>
            </a:endParaRPr>
          </a:p>
          <a:p>
            <a:pPr marL="570230" marR="2355215" lvl="1" indent="-237490">
              <a:lnSpc>
                <a:spcPct val="80100"/>
              </a:lnSpc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000" dirty="0">
                <a:latin typeface="Arial"/>
                <a:cs typeface="Arial"/>
              </a:rPr>
              <a:t>The output on this pin goes  high whenever RESET IN</a:t>
            </a:r>
            <a:r>
              <a:rPr sz="2000" spc="-1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is  given low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signal.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6"/>
              </a:spcBef>
              <a:buClr>
                <a:srgbClr val="3891A7"/>
              </a:buClr>
              <a:buFont typeface="Verdana"/>
              <a:buChar char="◦"/>
            </a:pPr>
            <a:endParaRPr sz="2650">
              <a:latin typeface="Times New Roman"/>
              <a:cs typeface="Times New Roman"/>
            </a:endParaRPr>
          </a:p>
          <a:p>
            <a:pPr marL="570230" marR="2130425" lvl="1" indent="-237490">
              <a:lnSpc>
                <a:spcPts val="1920"/>
              </a:lnSpc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000" dirty="0">
                <a:latin typeface="Arial"/>
                <a:cs typeface="Arial"/>
              </a:rPr>
              <a:t>The output remains high as  long as RESET IN is kept</a:t>
            </a:r>
            <a:r>
              <a:rPr sz="2000" spc="-18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low.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822950" y="1752600"/>
            <a:ext cx="3244850" cy="4419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534400" y="2590800"/>
            <a:ext cx="457200" cy="1905"/>
          </a:xfrm>
          <a:custGeom>
            <a:avLst/>
            <a:gdLst/>
            <a:ahLst/>
            <a:cxnLst/>
            <a:rect l="l" t="t" r="r" b="b"/>
            <a:pathLst>
              <a:path w="457200" h="1905">
                <a:moveTo>
                  <a:pt x="0" y="0"/>
                </a:moveTo>
                <a:lnTo>
                  <a:pt x="457200" y="165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86000" y="381000"/>
            <a:ext cx="2057400" cy="1905"/>
          </a:xfrm>
          <a:custGeom>
            <a:avLst/>
            <a:gdLst/>
            <a:ahLst/>
            <a:cxnLst/>
            <a:rect l="l" t="t" r="r" b="b"/>
            <a:pathLst>
              <a:path w="2057400" h="1904">
                <a:moveTo>
                  <a:pt x="0" y="0"/>
                </a:moveTo>
                <a:lnTo>
                  <a:pt x="2057400" y="1650"/>
                </a:lnTo>
              </a:path>
            </a:pathLst>
          </a:custGeom>
          <a:ln w="25400">
            <a:solidFill>
              <a:srgbClr val="4A3D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791200" y="2286000"/>
            <a:ext cx="609600" cy="152400"/>
          </a:xfrm>
          <a:custGeom>
            <a:avLst/>
            <a:gdLst/>
            <a:ahLst/>
            <a:cxnLst/>
            <a:rect l="l" t="t" r="r" b="b"/>
            <a:pathLst>
              <a:path w="609600" h="152400">
                <a:moveTo>
                  <a:pt x="0" y="152400"/>
                </a:moveTo>
                <a:lnTo>
                  <a:pt x="609600" y="152400"/>
                </a:lnTo>
                <a:lnTo>
                  <a:pt x="6096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458200" y="2514600"/>
            <a:ext cx="609600" cy="304800"/>
          </a:xfrm>
          <a:custGeom>
            <a:avLst/>
            <a:gdLst/>
            <a:ahLst/>
            <a:cxnLst/>
            <a:rect l="l" t="t" r="r" b="b"/>
            <a:pathLst>
              <a:path w="609600" h="304800">
                <a:moveTo>
                  <a:pt x="0" y="304800"/>
                </a:moveTo>
                <a:lnTo>
                  <a:pt x="609600" y="304800"/>
                </a:lnTo>
                <a:lnTo>
                  <a:pt x="6096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7845" y="2368422"/>
            <a:ext cx="4768850" cy="645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50" dirty="0">
                <a:latin typeface="PMingLiU"/>
                <a:cs typeface="PMingLiU"/>
              </a:rPr>
              <a:t>4-</a:t>
            </a:r>
            <a:r>
              <a:rPr sz="3200" spc="50" dirty="0">
                <a:latin typeface="PMingLiU"/>
                <a:cs typeface="PMingLiU"/>
              </a:rPr>
              <a:t>BIT</a:t>
            </a:r>
            <a:r>
              <a:rPr sz="3200" spc="85" dirty="0">
                <a:latin typeface="PMingLiU"/>
                <a:cs typeface="PMingLiU"/>
              </a:rPr>
              <a:t> </a:t>
            </a:r>
            <a:r>
              <a:rPr sz="4000" spc="-90" dirty="0">
                <a:latin typeface="PMingLiU"/>
                <a:cs typeface="PMingLiU"/>
              </a:rPr>
              <a:t>M</a:t>
            </a:r>
            <a:r>
              <a:rPr sz="3200" spc="-90" dirty="0">
                <a:latin typeface="PMingLiU"/>
                <a:cs typeface="PMingLiU"/>
              </a:rPr>
              <a:t>ICROPROCESSORS</a:t>
            </a:r>
            <a:endParaRPr sz="32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73618" y="5883452"/>
            <a:ext cx="1250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5736" y="0"/>
            <a:ext cx="155447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27175" y="3387852"/>
            <a:ext cx="82296" cy="822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14412" y="0"/>
            <a:ext cx="73025" cy="6858000"/>
          </a:xfrm>
          <a:custGeom>
            <a:avLst/>
            <a:gdLst/>
            <a:ahLst/>
            <a:cxnLst/>
            <a:rect l="l" t="t" r="r" b="b"/>
            <a:pathLst>
              <a:path w="73025" h="6858000">
                <a:moveTo>
                  <a:pt x="0" y="6858000"/>
                </a:moveTo>
                <a:lnTo>
                  <a:pt x="73025" y="6858000"/>
                </a:lnTo>
                <a:lnTo>
                  <a:pt x="7302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304800"/>
            <a:ext cx="8072119" cy="48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78504">
              <a:lnSpc>
                <a:spcPct val="100000"/>
              </a:lnSpc>
            </a:pPr>
            <a:r>
              <a:rPr dirty="0"/>
              <a:t>SID and</a:t>
            </a:r>
            <a:r>
              <a:rPr spc="-110" dirty="0"/>
              <a:t> </a:t>
            </a:r>
            <a:r>
              <a:rPr spc="-5" dirty="0"/>
              <a:t>SOD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596389" y="990600"/>
            <a:ext cx="5981700" cy="5265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00">
              <a:lnSpc>
                <a:spcPct val="100000"/>
              </a:lnSpc>
            </a:pPr>
            <a:r>
              <a:rPr sz="2700" spc="-5" dirty="0">
                <a:solidFill>
                  <a:srgbClr val="006FC0"/>
                </a:solidFill>
                <a:latin typeface="Arial"/>
                <a:cs typeface="Arial"/>
              </a:rPr>
              <a:t>Pin 4 </a:t>
            </a:r>
            <a:r>
              <a:rPr sz="2700" dirty="0">
                <a:solidFill>
                  <a:srgbClr val="006FC0"/>
                </a:solidFill>
                <a:latin typeface="Arial"/>
                <a:cs typeface="Arial"/>
              </a:rPr>
              <a:t>(Input) </a:t>
            </a:r>
            <a:r>
              <a:rPr sz="2700" spc="-5" dirty="0">
                <a:solidFill>
                  <a:srgbClr val="006FC0"/>
                </a:solidFill>
                <a:latin typeface="Arial"/>
                <a:cs typeface="Arial"/>
              </a:rPr>
              <a:t>and Pin 5</a:t>
            </a:r>
            <a:r>
              <a:rPr sz="2700" spc="-6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006FC0"/>
                </a:solidFill>
                <a:latin typeface="Arial"/>
                <a:cs typeface="Arial"/>
              </a:rPr>
              <a:t>(Output)</a:t>
            </a:r>
            <a:endParaRPr sz="2700">
              <a:latin typeface="Arial"/>
              <a:cs typeface="Arial"/>
            </a:endParaRPr>
          </a:p>
          <a:p>
            <a:pPr marL="295910" indent="-283210">
              <a:lnSpc>
                <a:spcPts val="3240"/>
              </a:lnSpc>
              <a:spcBef>
                <a:spcPts val="585"/>
              </a:spcBef>
              <a:buClr>
                <a:srgbClr val="3891A7"/>
              </a:buClr>
              <a:buSzPct val="80000"/>
              <a:buFont typeface="Wingdings"/>
              <a:buChar char=""/>
              <a:tabLst>
                <a:tab pos="296545" algn="l"/>
              </a:tabLst>
            </a:pPr>
            <a:r>
              <a:rPr sz="3000" b="1" spc="-5" dirty="0">
                <a:latin typeface="Arial"/>
                <a:cs typeface="Arial"/>
              </a:rPr>
              <a:t>SID (Serial</a:t>
            </a:r>
            <a:r>
              <a:rPr sz="3000" b="1" spc="-65" dirty="0">
                <a:latin typeface="Arial"/>
                <a:cs typeface="Arial"/>
              </a:rPr>
              <a:t> </a:t>
            </a:r>
            <a:r>
              <a:rPr sz="3000" b="1" dirty="0">
                <a:latin typeface="Arial"/>
                <a:cs typeface="Arial"/>
              </a:rPr>
              <a:t>Input</a:t>
            </a:r>
            <a:endParaRPr sz="3000">
              <a:latin typeface="Arial"/>
              <a:cs typeface="Arial"/>
            </a:endParaRPr>
          </a:p>
          <a:p>
            <a:pPr marL="295910">
              <a:lnSpc>
                <a:spcPts val="3240"/>
              </a:lnSpc>
            </a:pPr>
            <a:r>
              <a:rPr sz="3000" b="1" dirty="0">
                <a:latin typeface="Arial"/>
                <a:cs typeface="Arial"/>
              </a:rPr>
              <a:t>Data):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200">
              <a:latin typeface="Times New Roman"/>
              <a:cs typeface="Times New Roman"/>
            </a:endParaRPr>
          </a:p>
          <a:p>
            <a:pPr marL="570230" marR="2058035" lvl="1" indent="-283210">
              <a:lnSpc>
                <a:spcPct val="80000"/>
              </a:lnSpc>
              <a:buClr>
                <a:srgbClr val="3891A7"/>
              </a:buClr>
              <a:buFont typeface="Courier New"/>
              <a:buChar char="o"/>
              <a:tabLst>
                <a:tab pos="570865" algn="l"/>
              </a:tabLst>
            </a:pPr>
            <a:r>
              <a:rPr sz="2600" dirty="0">
                <a:latin typeface="Arial"/>
                <a:cs typeface="Arial"/>
              </a:rPr>
              <a:t>It takes 1 bit input</a:t>
            </a:r>
            <a:r>
              <a:rPr sz="2600" spc="-8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from  serial port of</a:t>
            </a:r>
            <a:r>
              <a:rPr sz="2600" spc="-9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8085.</a:t>
            </a:r>
            <a:endParaRPr sz="26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8"/>
              </a:spcBef>
              <a:buClr>
                <a:srgbClr val="3891A7"/>
              </a:buClr>
              <a:buFont typeface="Courier New"/>
              <a:buChar char="o"/>
            </a:pPr>
            <a:endParaRPr sz="3200">
              <a:latin typeface="Times New Roman"/>
              <a:cs typeface="Times New Roman"/>
            </a:endParaRPr>
          </a:p>
          <a:p>
            <a:pPr marL="570230" marR="2073910" lvl="1" indent="-283210">
              <a:lnSpc>
                <a:spcPct val="80000"/>
              </a:lnSpc>
              <a:buClr>
                <a:srgbClr val="3891A7"/>
              </a:buClr>
              <a:buFont typeface="Courier New"/>
              <a:buChar char="o"/>
              <a:tabLst>
                <a:tab pos="570865" algn="l"/>
              </a:tabLst>
            </a:pPr>
            <a:r>
              <a:rPr sz="2600" dirty="0">
                <a:latin typeface="Arial"/>
                <a:cs typeface="Arial"/>
              </a:rPr>
              <a:t>Stores the bit at the</a:t>
            </a:r>
            <a:r>
              <a:rPr sz="2600" spc="-80" dirty="0">
                <a:latin typeface="Arial"/>
                <a:cs typeface="Arial"/>
              </a:rPr>
              <a:t> </a:t>
            </a:r>
            <a:r>
              <a:rPr sz="2600" spc="10" dirty="0">
                <a:latin typeface="Arial"/>
                <a:cs typeface="Arial"/>
              </a:rPr>
              <a:t>8</a:t>
            </a:r>
            <a:r>
              <a:rPr sz="2550" spc="15" baseline="26143" dirty="0">
                <a:latin typeface="Arial"/>
                <a:cs typeface="Arial"/>
              </a:rPr>
              <a:t>th  </a:t>
            </a:r>
            <a:r>
              <a:rPr sz="2600" dirty="0">
                <a:latin typeface="Arial"/>
                <a:cs typeface="Arial"/>
              </a:rPr>
              <a:t>position (MSB) of the  </a:t>
            </a:r>
            <a:r>
              <a:rPr sz="2600" spc="-10" dirty="0">
                <a:latin typeface="Arial"/>
                <a:cs typeface="Arial"/>
              </a:rPr>
              <a:t>Accumulator.</a:t>
            </a:r>
            <a:endParaRPr sz="26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9"/>
              </a:spcBef>
              <a:buClr>
                <a:srgbClr val="3891A7"/>
              </a:buClr>
              <a:buFont typeface="Courier New"/>
              <a:buChar char="o"/>
            </a:pPr>
            <a:endParaRPr sz="3200">
              <a:latin typeface="Times New Roman"/>
              <a:cs typeface="Times New Roman"/>
            </a:endParaRPr>
          </a:p>
          <a:p>
            <a:pPr marL="570230" marR="2021839" lvl="1" indent="-283210">
              <a:lnSpc>
                <a:spcPct val="80000"/>
              </a:lnSpc>
              <a:buClr>
                <a:srgbClr val="3891A7"/>
              </a:buClr>
              <a:buFont typeface="Courier New"/>
              <a:buChar char="o"/>
              <a:tabLst>
                <a:tab pos="570865" algn="l"/>
              </a:tabLst>
            </a:pPr>
            <a:r>
              <a:rPr sz="2600" dirty="0">
                <a:latin typeface="Arial"/>
                <a:cs typeface="Arial"/>
              </a:rPr>
              <a:t>RIM (Read Interrupt  Mask) instruction is  used to transfer the</a:t>
            </a:r>
            <a:r>
              <a:rPr sz="2600" spc="-8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bit.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822950" y="1752600"/>
            <a:ext cx="3244850" cy="4419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534400" y="2590800"/>
            <a:ext cx="457200" cy="1905"/>
          </a:xfrm>
          <a:custGeom>
            <a:avLst/>
            <a:gdLst/>
            <a:ahLst/>
            <a:cxnLst/>
            <a:rect l="l" t="t" r="r" b="b"/>
            <a:pathLst>
              <a:path w="457200" h="1905">
                <a:moveTo>
                  <a:pt x="0" y="0"/>
                </a:moveTo>
                <a:lnTo>
                  <a:pt x="457200" y="165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096000" y="2438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381000"/>
                </a:move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5736" y="0"/>
            <a:ext cx="155447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27175" y="3387852"/>
            <a:ext cx="82296" cy="822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14412" y="0"/>
            <a:ext cx="73025" cy="6858000"/>
          </a:xfrm>
          <a:custGeom>
            <a:avLst/>
            <a:gdLst/>
            <a:ahLst/>
            <a:cxnLst/>
            <a:rect l="l" t="t" r="r" b="b"/>
            <a:pathLst>
              <a:path w="73025" h="6858000">
                <a:moveTo>
                  <a:pt x="0" y="6858000"/>
                </a:moveTo>
                <a:lnTo>
                  <a:pt x="73025" y="6858000"/>
                </a:lnTo>
                <a:lnTo>
                  <a:pt x="7302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567939" y="804672"/>
            <a:ext cx="5231892" cy="5684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502920"/>
            <a:ext cx="8072119" cy="48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78504">
              <a:lnSpc>
                <a:spcPct val="100000"/>
              </a:lnSpc>
            </a:pPr>
            <a:r>
              <a:rPr dirty="0"/>
              <a:t>SID and</a:t>
            </a:r>
            <a:r>
              <a:rPr spc="-110" dirty="0"/>
              <a:t> </a:t>
            </a:r>
            <a:r>
              <a:rPr spc="-5" dirty="0"/>
              <a:t>SOD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596389" y="905890"/>
            <a:ext cx="5981700" cy="5217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00">
              <a:lnSpc>
                <a:spcPct val="100000"/>
              </a:lnSpc>
            </a:pPr>
            <a:r>
              <a:rPr sz="2700" spc="-5" dirty="0">
                <a:solidFill>
                  <a:srgbClr val="006FC0"/>
                </a:solidFill>
                <a:latin typeface="Arial"/>
                <a:cs typeface="Arial"/>
              </a:rPr>
              <a:t>Pin 4 </a:t>
            </a:r>
            <a:r>
              <a:rPr sz="2700" dirty="0">
                <a:solidFill>
                  <a:srgbClr val="006FC0"/>
                </a:solidFill>
                <a:latin typeface="Arial"/>
                <a:cs typeface="Arial"/>
              </a:rPr>
              <a:t>(Input) </a:t>
            </a:r>
            <a:r>
              <a:rPr sz="2700" spc="-5" dirty="0">
                <a:solidFill>
                  <a:srgbClr val="006FC0"/>
                </a:solidFill>
                <a:latin typeface="Arial"/>
                <a:cs typeface="Arial"/>
              </a:rPr>
              <a:t>and Pin 5</a:t>
            </a:r>
            <a:r>
              <a:rPr sz="2700" spc="-6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006FC0"/>
                </a:solidFill>
                <a:latin typeface="Arial"/>
                <a:cs typeface="Arial"/>
              </a:rPr>
              <a:t>(Output)</a:t>
            </a:r>
            <a:endParaRPr sz="2700">
              <a:latin typeface="Arial"/>
              <a:cs typeface="Arial"/>
            </a:endParaRPr>
          </a:p>
          <a:p>
            <a:pPr marL="295910" marR="2575560" indent="-283210">
              <a:lnSpc>
                <a:spcPct val="80000"/>
              </a:lnSpc>
              <a:spcBef>
                <a:spcPts val="1315"/>
              </a:spcBef>
              <a:buClr>
                <a:srgbClr val="3891A7"/>
              </a:buClr>
              <a:buSzPct val="79629"/>
              <a:buFont typeface="Wingdings"/>
              <a:buChar char=""/>
              <a:tabLst>
                <a:tab pos="296545" algn="l"/>
              </a:tabLst>
            </a:pPr>
            <a:r>
              <a:rPr sz="2700" b="1" dirty="0">
                <a:latin typeface="Arial"/>
                <a:cs typeface="Arial"/>
              </a:rPr>
              <a:t>SOD (Serial</a:t>
            </a:r>
            <a:r>
              <a:rPr sz="2700" b="1" spc="-110" dirty="0">
                <a:latin typeface="Arial"/>
                <a:cs typeface="Arial"/>
              </a:rPr>
              <a:t> </a:t>
            </a:r>
            <a:r>
              <a:rPr sz="2700" b="1" spc="-5" dirty="0">
                <a:latin typeface="Arial"/>
                <a:cs typeface="Arial"/>
              </a:rPr>
              <a:t>Output  Data):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buClr>
                <a:srgbClr val="3891A7"/>
              </a:buClr>
              <a:buFont typeface="Wingdings"/>
              <a:buChar char=""/>
            </a:pPr>
            <a:endParaRPr sz="3050">
              <a:latin typeface="Times New Roman"/>
              <a:cs typeface="Times New Roman"/>
            </a:endParaRPr>
          </a:p>
          <a:p>
            <a:pPr marL="570230" marR="1947545" lvl="1" indent="-283210">
              <a:lnSpc>
                <a:spcPct val="80000"/>
              </a:lnSpc>
              <a:buClr>
                <a:srgbClr val="3891A7"/>
              </a:buClr>
              <a:buFont typeface="Courier New"/>
              <a:buChar char="o"/>
              <a:tabLst>
                <a:tab pos="570865" algn="l"/>
              </a:tabLst>
            </a:pPr>
            <a:r>
              <a:rPr sz="2400" dirty="0">
                <a:latin typeface="Arial"/>
                <a:cs typeface="Arial"/>
              </a:rPr>
              <a:t>It takes </a:t>
            </a:r>
            <a:r>
              <a:rPr sz="2400" spc="-5" dirty="0">
                <a:latin typeface="Arial"/>
                <a:cs typeface="Arial"/>
              </a:rPr>
              <a:t>1 bit </a:t>
            </a:r>
            <a:r>
              <a:rPr sz="2400" dirty="0">
                <a:latin typeface="Arial"/>
                <a:cs typeface="Arial"/>
              </a:rPr>
              <a:t>from  </a:t>
            </a:r>
            <a:r>
              <a:rPr sz="2400" spc="-5" dirty="0">
                <a:latin typeface="Arial"/>
                <a:cs typeface="Arial"/>
              </a:rPr>
              <a:t>Accumulator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serial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port  of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8085.</a:t>
            </a:r>
            <a:endParaRPr sz="24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6"/>
              </a:spcBef>
              <a:buClr>
                <a:srgbClr val="3891A7"/>
              </a:buClr>
              <a:buFont typeface="Courier New"/>
              <a:buChar char="o"/>
            </a:pPr>
            <a:endParaRPr sz="3000">
              <a:latin typeface="Times New Roman"/>
              <a:cs typeface="Times New Roman"/>
            </a:endParaRPr>
          </a:p>
          <a:p>
            <a:pPr marL="570230" marR="2069464" lvl="1" indent="-283210">
              <a:lnSpc>
                <a:spcPct val="80000"/>
              </a:lnSpc>
              <a:buClr>
                <a:srgbClr val="3891A7"/>
              </a:buClr>
              <a:buFont typeface="Courier New"/>
              <a:buChar char="o"/>
              <a:tabLst>
                <a:tab pos="570865" algn="l"/>
              </a:tabLst>
            </a:pPr>
            <a:r>
              <a:rPr sz="2400" spc="-55" dirty="0">
                <a:latin typeface="Arial"/>
                <a:cs typeface="Arial"/>
              </a:rPr>
              <a:t>Takes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bit </a:t>
            </a:r>
            <a:r>
              <a:rPr sz="2400" dirty="0">
                <a:latin typeface="Arial"/>
                <a:cs typeface="Arial"/>
              </a:rPr>
              <a:t>from </a:t>
            </a:r>
            <a:r>
              <a:rPr sz="2400" spc="-5" dirty="0">
                <a:latin typeface="Arial"/>
                <a:cs typeface="Arial"/>
              </a:rPr>
              <a:t>the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8</a:t>
            </a:r>
            <a:r>
              <a:rPr sz="2400" baseline="24305" dirty="0">
                <a:latin typeface="Arial"/>
                <a:cs typeface="Arial"/>
              </a:rPr>
              <a:t>th  </a:t>
            </a:r>
            <a:r>
              <a:rPr sz="2400" spc="-5" dirty="0">
                <a:latin typeface="Arial"/>
                <a:cs typeface="Arial"/>
              </a:rPr>
              <a:t>position (MSB) </a:t>
            </a:r>
            <a:r>
              <a:rPr sz="2400" dirty="0">
                <a:latin typeface="Arial"/>
                <a:cs typeface="Arial"/>
              </a:rPr>
              <a:t>of the  </a:t>
            </a:r>
            <a:r>
              <a:rPr sz="2400" spc="-15" dirty="0">
                <a:latin typeface="Arial"/>
                <a:cs typeface="Arial"/>
              </a:rPr>
              <a:t>Accumulator.</a:t>
            </a:r>
            <a:endParaRPr sz="24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7"/>
              </a:spcBef>
              <a:buClr>
                <a:srgbClr val="3891A7"/>
              </a:buClr>
              <a:buFont typeface="Courier New"/>
              <a:buChar char="o"/>
            </a:pPr>
            <a:endParaRPr sz="3000">
              <a:latin typeface="Times New Roman"/>
              <a:cs typeface="Times New Roman"/>
            </a:endParaRPr>
          </a:p>
          <a:p>
            <a:pPr marL="570230" marR="2087880" lvl="1" indent="-283210">
              <a:lnSpc>
                <a:spcPct val="80000"/>
              </a:lnSpc>
              <a:buClr>
                <a:srgbClr val="3891A7"/>
              </a:buClr>
              <a:buFont typeface="Courier New"/>
              <a:buChar char="o"/>
              <a:tabLst>
                <a:tab pos="570865" algn="l"/>
              </a:tabLst>
            </a:pPr>
            <a:r>
              <a:rPr sz="2400" dirty="0">
                <a:latin typeface="Arial"/>
                <a:cs typeface="Arial"/>
              </a:rPr>
              <a:t>SIM (Set Interrupt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Mask)  </a:t>
            </a:r>
            <a:r>
              <a:rPr sz="2400" spc="-5" dirty="0">
                <a:latin typeface="Arial"/>
                <a:cs typeface="Arial"/>
              </a:rPr>
              <a:t>instruction </a:t>
            </a:r>
            <a:r>
              <a:rPr sz="2400" spc="-10" dirty="0">
                <a:latin typeface="Arial"/>
                <a:cs typeface="Arial"/>
              </a:rPr>
              <a:t>is </a:t>
            </a:r>
            <a:r>
              <a:rPr sz="2400" spc="-5" dirty="0">
                <a:latin typeface="Arial"/>
                <a:cs typeface="Arial"/>
              </a:rPr>
              <a:t>used </a:t>
            </a:r>
            <a:r>
              <a:rPr sz="2400" dirty="0">
                <a:latin typeface="Arial"/>
                <a:cs typeface="Arial"/>
              </a:rPr>
              <a:t>to  transfer the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bit.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638800" y="1752600"/>
            <a:ext cx="3244850" cy="4419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534400" y="2590800"/>
            <a:ext cx="457200" cy="1905"/>
          </a:xfrm>
          <a:custGeom>
            <a:avLst/>
            <a:gdLst/>
            <a:ahLst/>
            <a:cxnLst/>
            <a:rect l="l" t="t" r="r" b="b"/>
            <a:pathLst>
              <a:path w="457200" h="1905">
                <a:moveTo>
                  <a:pt x="0" y="0"/>
                </a:moveTo>
                <a:lnTo>
                  <a:pt x="457200" y="165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096000" y="2438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381000"/>
                </a:move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5736" y="0"/>
            <a:ext cx="155447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27175" y="3387852"/>
            <a:ext cx="82296" cy="822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14412" y="0"/>
            <a:ext cx="73025" cy="6858000"/>
          </a:xfrm>
          <a:custGeom>
            <a:avLst/>
            <a:gdLst/>
            <a:ahLst/>
            <a:cxnLst/>
            <a:rect l="l" t="t" r="r" b="b"/>
            <a:pathLst>
              <a:path w="73025" h="6858000">
                <a:moveTo>
                  <a:pt x="0" y="6858000"/>
                </a:moveTo>
                <a:lnTo>
                  <a:pt x="73025" y="6858000"/>
                </a:lnTo>
                <a:lnTo>
                  <a:pt x="7302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90900" y="422148"/>
            <a:ext cx="3585972" cy="7513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2852" rIns="0" bIns="0" rtlCol="0">
            <a:spAutoFit/>
          </a:bodyPr>
          <a:lstStyle/>
          <a:p>
            <a:pPr marL="3202305">
              <a:lnSpc>
                <a:spcPct val="100000"/>
              </a:lnSpc>
            </a:pPr>
            <a:r>
              <a:rPr spc="-5" dirty="0"/>
              <a:t>Interrupt</a:t>
            </a:r>
            <a:r>
              <a:rPr spc="-55" dirty="0"/>
              <a:t> </a:t>
            </a:r>
            <a:r>
              <a:rPr spc="-5" dirty="0"/>
              <a:t>Pins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596389" y="1418590"/>
            <a:ext cx="7023100" cy="4767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5910" indent="-283210">
              <a:lnSpc>
                <a:spcPct val="100000"/>
              </a:lnSpc>
              <a:buClr>
                <a:srgbClr val="3891A7"/>
              </a:buClr>
              <a:buSzPct val="79545"/>
              <a:buFont typeface="Wingdings"/>
              <a:buChar char=""/>
              <a:tabLst>
                <a:tab pos="296545" algn="l"/>
              </a:tabLst>
            </a:pPr>
            <a:r>
              <a:rPr sz="2200" b="1" spc="-5" dirty="0">
                <a:latin typeface="Arial"/>
                <a:cs typeface="Arial"/>
              </a:rPr>
              <a:t>Interrupt: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"/>
              </a:spcBef>
              <a:buClr>
                <a:srgbClr val="3891A7"/>
              </a:buClr>
              <a:buFont typeface="Wingdings"/>
              <a:buChar char=""/>
            </a:pPr>
            <a:endParaRPr sz="2300">
              <a:latin typeface="Times New Roman"/>
              <a:cs typeface="Times New Roman"/>
            </a:endParaRPr>
          </a:p>
          <a:p>
            <a:pPr marL="570230" lvl="1" indent="-283210">
              <a:lnSpc>
                <a:spcPts val="2160"/>
              </a:lnSpc>
              <a:buClr>
                <a:srgbClr val="3891A7"/>
              </a:buClr>
              <a:buFont typeface="Arial"/>
              <a:buChar char="•"/>
              <a:tabLst>
                <a:tab pos="570865" algn="l"/>
              </a:tabLst>
            </a:pPr>
            <a:r>
              <a:rPr sz="2000" dirty="0">
                <a:latin typeface="Arial"/>
                <a:cs typeface="Arial"/>
              </a:rPr>
              <a:t>It means </a:t>
            </a:r>
            <a:r>
              <a:rPr sz="2000" i="1" dirty="0">
                <a:latin typeface="Arial"/>
                <a:cs typeface="Arial"/>
              </a:rPr>
              <a:t>interrupting </a:t>
            </a:r>
            <a:r>
              <a:rPr sz="2000" dirty="0">
                <a:latin typeface="Arial"/>
                <a:cs typeface="Arial"/>
              </a:rPr>
              <a:t>the normal execution of</a:t>
            </a:r>
            <a:r>
              <a:rPr sz="2000" spc="-1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endParaRPr sz="2000">
              <a:latin typeface="Arial"/>
              <a:cs typeface="Arial"/>
            </a:endParaRPr>
          </a:p>
          <a:p>
            <a:pPr marL="570230">
              <a:lnSpc>
                <a:spcPts val="2160"/>
              </a:lnSpc>
            </a:pPr>
            <a:r>
              <a:rPr sz="2000" spc="-10" dirty="0">
                <a:latin typeface="Arial"/>
                <a:cs typeface="Arial"/>
              </a:rPr>
              <a:t>microprocessor.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2650">
              <a:latin typeface="Times New Roman"/>
              <a:cs typeface="Times New Roman"/>
            </a:endParaRPr>
          </a:p>
          <a:p>
            <a:pPr marL="570230" marR="962025" lvl="1" indent="-283210">
              <a:lnSpc>
                <a:spcPts val="1920"/>
              </a:lnSpc>
              <a:buClr>
                <a:srgbClr val="3891A7"/>
              </a:buClr>
              <a:buFont typeface="Arial"/>
              <a:buChar char="•"/>
              <a:tabLst>
                <a:tab pos="570865" algn="l"/>
              </a:tabLst>
            </a:pPr>
            <a:r>
              <a:rPr sz="2000" dirty="0">
                <a:latin typeface="Arial"/>
                <a:cs typeface="Arial"/>
              </a:rPr>
              <a:t>When microprocessor receives interrupt signal,</a:t>
            </a:r>
            <a:r>
              <a:rPr sz="2000" spc="-20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it  discontinues whatever it was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executing.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3"/>
              </a:spcBef>
              <a:buClr>
                <a:srgbClr val="3891A7"/>
              </a:buClr>
              <a:buFont typeface="Arial"/>
              <a:buChar char="•"/>
            </a:pPr>
            <a:endParaRPr sz="2700">
              <a:latin typeface="Times New Roman"/>
              <a:cs typeface="Times New Roman"/>
            </a:endParaRPr>
          </a:p>
          <a:p>
            <a:pPr marL="570230" marR="59055" lvl="1" indent="-283210">
              <a:lnSpc>
                <a:spcPct val="80000"/>
              </a:lnSpc>
              <a:buClr>
                <a:srgbClr val="3891A7"/>
              </a:buClr>
              <a:buFont typeface="Arial"/>
              <a:buChar char="•"/>
              <a:tabLst>
                <a:tab pos="570865" algn="l"/>
              </a:tabLst>
            </a:pPr>
            <a:r>
              <a:rPr sz="2000" dirty="0">
                <a:latin typeface="Arial"/>
                <a:cs typeface="Arial"/>
              </a:rPr>
              <a:t>It starts executing new program indicated by the</a:t>
            </a:r>
            <a:r>
              <a:rPr sz="2000" spc="-2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interrupt  signal.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2"/>
              </a:spcBef>
              <a:buClr>
                <a:srgbClr val="3891A7"/>
              </a:buClr>
              <a:buFont typeface="Arial"/>
              <a:buChar char="•"/>
            </a:pPr>
            <a:endParaRPr sz="2250">
              <a:latin typeface="Times New Roman"/>
              <a:cs typeface="Times New Roman"/>
            </a:endParaRPr>
          </a:p>
          <a:p>
            <a:pPr marL="570230" lvl="1" indent="-283210">
              <a:lnSpc>
                <a:spcPts val="2160"/>
              </a:lnSpc>
              <a:buClr>
                <a:srgbClr val="3891A7"/>
              </a:buClr>
              <a:buFont typeface="Arial"/>
              <a:buChar char="•"/>
              <a:tabLst>
                <a:tab pos="570865" algn="l"/>
              </a:tabLst>
            </a:pPr>
            <a:r>
              <a:rPr sz="2000" dirty="0">
                <a:latin typeface="Arial"/>
                <a:cs typeface="Arial"/>
              </a:rPr>
              <a:t>Interrupt signals are generated by external</a:t>
            </a:r>
            <a:r>
              <a:rPr sz="2000" spc="-2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peripheral</a:t>
            </a:r>
            <a:endParaRPr sz="2000">
              <a:latin typeface="Arial"/>
              <a:cs typeface="Arial"/>
            </a:endParaRPr>
          </a:p>
          <a:p>
            <a:pPr marL="570230">
              <a:lnSpc>
                <a:spcPts val="2160"/>
              </a:lnSpc>
            </a:pPr>
            <a:r>
              <a:rPr sz="2000" dirty="0">
                <a:latin typeface="Arial"/>
                <a:cs typeface="Arial"/>
              </a:rPr>
              <a:t>devices.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2650">
              <a:latin typeface="Times New Roman"/>
              <a:cs typeface="Times New Roman"/>
            </a:endParaRPr>
          </a:p>
          <a:p>
            <a:pPr marL="570230" marR="5080" lvl="1" indent="-283210">
              <a:lnSpc>
                <a:spcPts val="1920"/>
              </a:lnSpc>
              <a:buClr>
                <a:srgbClr val="3891A7"/>
              </a:buClr>
              <a:buFont typeface="Arial"/>
              <a:buChar char="•"/>
              <a:tabLst>
                <a:tab pos="570865" algn="l"/>
              </a:tabLst>
            </a:pPr>
            <a:r>
              <a:rPr sz="2000" spc="-5" dirty="0">
                <a:latin typeface="Arial"/>
                <a:cs typeface="Arial"/>
              </a:rPr>
              <a:t>After </a:t>
            </a:r>
            <a:r>
              <a:rPr sz="2000" dirty="0">
                <a:latin typeface="Arial"/>
                <a:cs typeface="Arial"/>
              </a:rPr>
              <a:t>execution of the new program, microprocessor</a:t>
            </a:r>
            <a:r>
              <a:rPr sz="2000" spc="-19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goes  back to the previous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program.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5736" y="0"/>
            <a:ext cx="155447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27175" y="3387852"/>
            <a:ext cx="82296" cy="822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14412" y="0"/>
            <a:ext cx="73025" cy="6858000"/>
          </a:xfrm>
          <a:custGeom>
            <a:avLst/>
            <a:gdLst/>
            <a:ahLst/>
            <a:cxnLst/>
            <a:rect l="l" t="t" r="r" b="b"/>
            <a:pathLst>
              <a:path w="73025" h="6858000">
                <a:moveTo>
                  <a:pt x="0" y="6858000"/>
                </a:moveTo>
                <a:lnTo>
                  <a:pt x="73025" y="6858000"/>
                </a:lnTo>
                <a:lnTo>
                  <a:pt x="7302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58467" y="224027"/>
            <a:ext cx="7562088" cy="6736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555491" y="711708"/>
            <a:ext cx="3258312" cy="67360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24915" algn="ctr">
              <a:lnSpc>
                <a:spcPct val="100000"/>
              </a:lnSpc>
            </a:pPr>
            <a:r>
              <a:rPr sz="3200" spc="-5" dirty="0"/>
              <a:t>Sequence </a:t>
            </a:r>
            <a:r>
              <a:rPr sz="3200" dirty="0"/>
              <a:t>of Steps </a:t>
            </a:r>
            <a:r>
              <a:rPr sz="3200" spc="-5" dirty="0"/>
              <a:t>Whenever</a:t>
            </a:r>
            <a:r>
              <a:rPr sz="3200" spc="-130" dirty="0"/>
              <a:t> </a:t>
            </a:r>
            <a:r>
              <a:rPr sz="3200" dirty="0"/>
              <a:t>There</a:t>
            </a:r>
            <a:endParaRPr sz="3200"/>
          </a:p>
          <a:p>
            <a:pPr marL="1227455" algn="ctr">
              <a:lnSpc>
                <a:spcPct val="100000"/>
              </a:lnSpc>
            </a:pPr>
            <a:r>
              <a:rPr sz="3200" dirty="0"/>
              <a:t>is an</a:t>
            </a:r>
            <a:r>
              <a:rPr sz="3200" spc="-130" dirty="0"/>
              <a:t> </a:t>
            </a:r>
            <a:r>
              <a:rPr sz="3200" dirty="0"/>
              <a:t>Interrupt</a:t>
            </a:r>
            <a:endParaRPr sz="3200"/>
          </a:p>
        </p:txBody>
      </p:sp>
      <p:sp>
        <p:nvSpPr>
          <p:cNvPr id="8" name="object 8"/>
          <p:cNvSpPr txBox="1"/>
          <p:nvPr/>
        </p:nvSpPr>
        <p:spPr>
          <a:xfrm>
            <a:off x="1596389" y="1485646"/>
            <a:ext cx="6885305" cy="4582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5910" marR="5080" indent="-283210">
              <a:lnSpc>
                <a:spcPct val="80000"/>
              </a:lnSpc>
              <a:buClr>
                <a:srgbClr val="3891A7"/>
              </a:buClr>
              <a:buSzPct val="80000"/>
              <a:buFont typeface="Wingdings"/>
              <a:buChar char=""/>
              <a:tabLst>
                <a:tab pos="296545" algn="l"/>
              </a:tabLst>
            </a:pPr>
            <a:r>
              <a:rPr sz="2500" spc="-5" dirty="0">
                <a:latin typeface="Arial"/>
                <a:cs typeface="Arial"/>
              </a:rPr>
              <a:t>Microprocessor completes execution of current  instruction of the</a:t>
            </a:r>
            <a:r>
              <a:rPr sz="2500" spc="5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program.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3"/>
              </a:spcBef>
              <a:buClr>
                <a:srgbClr val="3891A7"/>
              </a:buClr>
              <a:buFont typeface="Wingdings"/>
              <a:buChar char=""/>
            </a:pPr>
            <a:endParaRPr sz="2600">
              <a:latin typeface="Times New Roman"/>
              <a:cs typeface="Times New Roman"/>
            </a:endParaRPr>
          </a:p>
          <a:p>
            <a:pPr marL="295910" indent="-283210">
              <a:lnSpc>
                <a:spcPct val="100000"/>
              </a:lnSpc>
              <a:buClr>
                <a:srgbClr val="3891A7"/>
              </a:buClr>
              <a:buSzPct val="80000"/>
              <a:buFont typeface="Wingdings"/>
              <a:buChar char=""/>
              <a:tabLst>
                <a:tab pos="296545" algn="l"/>
              </a:tabLst>
            </a:pPr>
            <a:r>
              <a:rPr sz="2500" spc="-5" dirty="0">
                <a:latin typeface="Arial"/>
                <a:cs typeface="Arial"/>
              </a:rPr>
              <a:t>PC contents are stored in</a:t>
            </a:r>
            <a:r>
              <a:rPr sz="2500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stack.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3891A7"/>
              </a:buClr>
              <a:buFont typeface="Wingdings"/>
              <a:buChar char=""/>
            </a:pPr>
            <a:endParaRPr sz="2600">
              <a:latin typeface="Times New Roman"/>
              <a:cs typeface="Times New Roman"/>
            </a:endParaRPr>
          </a:p>
          <a:p>
            <a:pPr marL="295910" indent="-283210">
              <a:lnSpc>
                <a:spcPct val="100000"/>
              </a:lnSpc>
              <a:buClr>
                <a:srgbClr val="3891A7"/>
              </a:buClr>
              <a:buSzPct val="80000"/>
              <a:buFont typeface="Wingdings"/>
              <a:buChar char=""/>
              <a:tabLst>
                <a:tab pos="296545" algn="l"/>
              </a:tabLst>
            </a:pPr>
            <a:r>
              <a:rPr sz="2500" spc="-5" dirty="0">
                <a:latin typeface="Arial"/>
                <a:cs typeface="Arial"/>
              </a:rPr>
              <a:t>PC is loaded with address of the new</a:t>
            </a:r>
            <a:r>
              <a:rPr sz="2500" spc="15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program.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7"/>
              </a:spcBef>
              <a:buClr>
                <a:srgbClr val="3891A7"/>
              </a:buClr>
              <a:buFont typeface="Wingdings"/>
              <a:buChar char=""/>
            </a:pPr>
            <a:endParaRPr sz="3100">
              <a:latin typeface="Times New Roman"/>
              <a:cs typeface="Times New Roman"/>
            </a:endParaRPr>
          </a:p>
          <a:p>
            <a:pPr marL="295910" marR="408305" indent="-283210">
              <a:lnSpc>
                <a:spcPct val="80000"/>
              </a:lnSpc>
              <a:buClr>
                <a:srgbClr val="3891A7"/>
              </a:buClr>
              <a:buSzPct val="80000"/>
              <a:buFont typeface="Wingdings"/>
              <a:buChar char=""/>
              <a:tabLst>
                <a:tab pos="296545" algn="l"/>
              </a:tabLst>
            </a:pPr>
            <a:r>
              <a:rPr sz="2500" dirty="0">
                <a:latin typeface="Arial"/>
                <a:cs typeface="Arial"/>
              </a:rPr>
              <a:t>After </a:t>
            </a:r>
            <a:r>
              <a:rPr sz="2500" spc="-5" dirty="0">
                <a:latin typeface="Arial"/>
                <a:cs typeface="Arial"/>
              </a:rPr>
              <a:t>executing the new program, the  microprocessor returns back to the previous  program.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7"/>
              </a:spcBef>
              <a:buClr>
                <a:srgbClr val="3891A7"/>
              </a:buClr>
              <a:buFont typeface="Wingdings"/>
              <a:buChar char=""/>
            </a:pPr>
            <a:endParaRPr sz="3100">
              <a:latin typeface="Times New Roman"/>
              <a:cs typeface="Times New Roman"/>
            </a:endParaRPr>
          </a:p>
          <a:p>
            <a:pPr marL="295910" marR="88265" indent="-283210">
              <a:lnSpc>
                <a:spcPct val="80000"/>
              </a:lnSpc>
              <a:buClr>
                <a:srgbClr val="3891A7"/>
              </a:buClr>
              <a:buSzPct val="80000"/>
              <a:buFont typeface="Wingdings"/>
              <a:buChar char=""/>
              <a:tabLst>
                <a:tab pos="296545" algn="l"/>
              </a:tabLst>
            </a:pPr>
            <a:r>
              <a:rPr sz="2500" spc="-5" dirty="0">
                <a:latin typeface="Arial"/>
                <a:cs typeface="Arial"/>
              </a:rPr>
              <a:t>It </a:t>
            </a:r>
            <a:r>
              <a:rPr sz="2500" dirty="0">
                <a:latin typeface="Arial"/>
                <a:cs typeface="Arial"/>
              </a:rPr>
              <a:t>goes </a:t>
            </a:r>
            <a:r>
              <a:rPr sz="2500" spc="-5" dirty="0">
                <a:latin typeface="Arial"/>
                <a:cs typeface="Arial"/>
              </a:rPr>
              <a:t>to the previous program by reading the  top value of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stack.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5736" y="0"/>
            <a:ext cx="155447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27175" y="3387852"/>
            <a:ext cx="82296" cy="822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14412" y="0"/>
            <a:ext cx="73025" cy="6858000"/>
          </a:xfrm>
          <a:custGeom>
            <a:avLst/>
            <a:gdLst/>
            <a:ahLst/>
            <a:cxnLst/>
            <a:rect l="l" t="t" r="r" b="b"/>
            <a:pathLst>
              <a:path w="73025" h="6858000">
                <a:moveTo>
                  <a:pt x="0" y="6858000"/>
                </a:moveTo>
                <a:lnTo>
                  <a:pt x="73025" y="6858000"/>
                </a:lnTo>
                <a:lnTo>
                  <a:pt x="7302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45691" y="422148"/>
            <a:ext cx="7677911" cy="7513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641094" y="559942"/>
            <a:ext cx="7086600" cy="548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Five Hardware </a:t>
            </a:r>
            <a:r>
              <a:rPr spc="-5" dirty="0"/>
              <a:t>Interrupts </a:t>
            </a:r>
            <a:r>
              <a:rPr dirty="0"/>
              <a:t>in</a:t>
            </a:r>
            <a:r>
              <a:rPr spc="-80" dirty="0"/>
              <a:t> </a:t>
            </a:r>
            <a:r>
              <a:rPr dirty="0"/>
              <a:t>8085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596389" y="1433321"/>
            <a:ext cx="1790700" cy="4618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5910" indent="-283210">
              <a:lnSpc>
                <a:spcPct val="100000"/>
              </a:lnSpc>
              <a:buClr>
                <a:srgbClr val="3891A7"/>
              </a:buClr>
              <a:buSzPct val="79687"/>
              <a:buFont typeface="Wingdings"/>
              <a:buChar char=""/>
              <a:tabLst>
                <a:tab pos="296545" algn="l"/>
              </a:tabLst>
            </a:pPr>
            <a:r>
              <a:rPr sz="3200" dirty="0">
                <a:latin typeface="Arial"/>
                <a:cs typeface="Arial"/>
              </a:rPr>
              <a:t>TRAP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3891A7"/>
              </a:buClr>
              <a:buFont typeface="Wingdings"/>
              <a:buChar char=""/>
            </a:pPr>
            <a:endParaRPr sz="3700">
              <a:latin typeface="Times New Roman"/>
              <a:cs typeface="Times New Roman"/>
            </a:endParaRPr>
          </a:p>
          <a:p>
            <a:pPr marL="295910" indent="-283210">
              <a:lnSpc>
                <a:spcPct val="100000"/>
              </a:lnSpc>
              <a:buClr>
                <a:srgbClr val="3891A7"/>
              </a:buClr>
              <a:buSzPct val="79687"/>
              <a:buFont typeface="Wingdings"/>
              <a:buChar char=""/>
              <a:tabLst>
                <a:tab pos="296545" algn="l"/>
              </a:tabLst>
            </a:pPr>
            <a:r>
              <a:rPr sz="3200" dirty="0">
                <a:latin typeface="Arial"/>
                <a:cs typeface="Arial"/>
              </a:rPr>
              <a:t>RST</a:t>
            </a:r>
            <a:r>
              <a:rPr sz="3200" spc="-17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7.5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9"/>
              </a:spcBef>
              <a:buClr>
                <a:srgbClr val="3891A7"/>
              </a:buClr>
              <a:buFont typeface="Wingdings"/>
              <a:buChar char=""/>
            </a:pPr>
            <a:endParaRPr sz="3700">
              <a:latin typeface="Times New Roman"/>
              <a:cs typeface="Times New Roman"/>
            </a:endParaRPr>
          </a:p>
          <a:p>
            <a:pPr marL="295910" indent="-283210">
              <a:lnSpc>
                <a:spcPct val="100000"/>
              </a:lnSpc>
              <a:buClr>
                <a:srgbClr val="3891A7"/>
              </a:buClr>
              <a:buSzPct val="79687"/>
              <a:buFont typeface="Wingdings"/>
              <a:buChar char=""/>
              <a:tabLst>
                <a:tab pos="296545" algn="l"/>
              </a:tabLst>
            </a:pPr>
            <a:r>
              <a:rPr sz="3200" dirty="0">
                <a:latin typeface="Arial"/>
                <a:cs typeface="Arial"/>
              </a:rPr>
              <a:t>RST</a:t>
            </a:r>
            <a:r>
              <a:rPr sz="3200" spc="-1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6.5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7"/>
              </a:spcBef>
              <a:buClr>
                <a:srgbClr val="3891A7"/>
              </a:buClr>
              <a:buFont typeface="Wingdings"/>
              <a:buChar char=""/>
            </a:pPr>
            <a:endParaRPr sz="3700">
              <a:latin typeface="Times New Roman"/>
              <a:cs typeface="Times New Roman"/>
            </a:endParaRPr>
          </a:p>
          <a:p>
            <a:pPr marL="295910" indent="-283210">
              <a:lnSpc>
                <a:spcPct val="100000"/>
              </a:lnSpc>
              <a:buClr>
                <a:srgbClr val="3891A7"/>
              </a:buClr>
              <a:buSzPct val="79687"/>
              <a:buFont typeface="Wingdings"/>
              <a:buChar char=""/>
              <a:tabLst>
                <a:tab pos="296545" algn="l"/>
              </a:tabLst>
            </a:pPr>
            <a:r>
              <a:rPr sz="3200" dirty="0">
                <a:latin typeface="Arial"/>
                <a:cs typeface="Arial"/>
              </a:rPr>
              <a:t>RST</a:t>
            </a:r>
            <a:r>
              <a:rPr sz="3200" spc="-17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5.5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9"/>
              </a:spcBef>
              <a:buClr>
                <a:srgbClr val="3891A7"/>
              </a:buClr>
              <a:buFont typeface="Wingdings"/>
              <a:buChar char=""/>
            </a:pPr>
            <a:endParaRPr sz="3700">
              <a:latin typeface="Times New Roman"/>
              <a:cs typeface="Times New Roman"/>
            </a:endParaRPr>
          </a:p>
          <a:p>
            <a:pPr marL="295910" indent="-283210">
              <a:lnSpc>
                <a:spcPct val="100000"/>
              </a:lnSpc>
              <a:buClr>
                <a:srgbClr val="3891A7"/>
              </a:buClr>
              <a:buSzPct val="79687"/>
              <a:buFont typeface="Wingdings"/>
              <a:buChar char=""/>
              <a:tabLst>
                <a:tab pos="296545" algn="l"/>
              </a:tabLst>
            </a:pPr>
            <a:r>
              <a:rPr sz="3200" dirty="0">
                <a:latin typeface="Arial"/>
                <a:cs typeface="Arial"/>
              </a:rPr>
              <a:t>INTR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63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-5" dirty="0"/>
              <a:t>I</a:t>
            </a:r>
            <a:r>
              <a:rPr spc="-5" dirty="0"/>
              <a:t>NTEL</a:t>
            </a:r>
            <a:r>
              <a:rPr spc="15" dirty="0"/>
              <a:t> </a:t>
            </a:r>
            <a:r>
              <a:rPr sz="3000" spc="-5" dirty="0"/>
              <a:t>4004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4042028" y="1638427"/>
            <a:ext cx="3266440" cy="2707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"/>
              <a:tabLst>
                <a:tab pos="285750" algn="l"/>
              </a:tabLst>
            </a:pPr>
            <a:r>
              <a:rPr sz="2200" spc="-5" dirty="0">
                <a:latin typeface="Arial"/>
                <a:cs typeface="Arial"/>
              </a:rPr>
              <a:t>Introduced in</a:t>
            </a:r>
            <a:r>
              <a:rPr sz="2200" spc="-4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1971.</a:t>
            </a:r>
            <a:endParaRPr sz="2200">
              <a:latin typeface="Arial"/>
              <a:cs typeface="Arial"/>
            </a:endParaRPr>
          </a:p>
          <a:p>
            <a:pPr marL="285115" marR="5080" indent="-272415">
              <a:lnSpc>
                <a:spcPct val="100000"/>
              </a:lnSpc>
              <a:spcBef>
                <a:spcPts val="1800"/>
              </a:spcBef>
              <a:buClr>
                <a:srgbClr val="FD8537"/>
              </a:buClr>
              <a:buSzPct val="68181"/>
              <a:buFont typeface="Wingdings"/>
              <a:buChar char=""/>
              <a:tabLst>
                <a:tab pos="285750" algn="l"/>
              </a:tabLst>
            </a:pPr>
            <a:r>
              <a:rPr sz="2200" spc="-5" dirty="0">
                <a:latin typeface="Arial"/>
                <a:cs typeface="Arial"/>
              </a:rPr>
              <a:t>It was the first  microprocessor </a:t>
            </a:r>
            <a:r>
              <a:rPr sz="2200" dirty="0">
                <a:latin typeface="Arial"/>
                <a:cs typeface="Arial"/>
              </a:rPr>
              <a:t>by </a:t>
            </a:r>
            <a:r>
              <a:rPr sz="2200" spc="-5" dirty="0">
                <a:latin typeface="Arial"/>
                <a:cs typeface="Arial"/>
              </a:rPr>
              <a:t>Intel.</a:t>
            </a:r>
            <a:endParaRPr sz="22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1800"/>
              </a:spcBef>
              <a:buClr>
                <a:srgbClr val="FD8537"/>
              </a:buClr>
              <a:buSzPct val="68181"/>
              <a:buFont typeface="Wingdings"/>
              <a:buChar char=""/>
              <a:tabLst>
                <a:tab pos="285750" algn="l"/>
              </a:tabLst>
            </a:pPr>
            <a:r>
              <a:rPr sz="2200" dirty="0">
                <a:latin typeface="Arial"/>
                <a:cs typeface="Arial"/>
              </a:rPr>
              <a:t>It </a:t>
            </a:r>
            <a:r>
              <a:rPr sz="2200" spc="-5" dirty="0">
                <a:latin typeface="Arial"/>
                <a:cs typeface="Arial"/>
              </a:rPr>
              <a:t>was a 4-bit</a:t>
            </a:r>
            <a:r>
              <a:rPr sz="2200" spc="-40" dirty="0">
                <a:latin typeface="Arial"/>
                <a:cs typeface="Arial"/>
              </a:rPr>
              <a:t> </a:t>
            </a:r>
            <a:r>
              <a:rPr sz="2200" spc="-105" dirty="0">
                <a:latin typeface="Arial"/>
                <a:cs typeface="Arial"/>
              </a:rPr>
              <a:t>µP.</a:t>
            </a:r>
            <a:endParaRPr sz="2200">
              <a:latin typeface="Arial"/>
              <a:cs typeface="Arial"/>
            </a:endParaRPr>
          </a:p>
          <a:p>
            <a:pPr marL="285115" marR="552450" indent="-272415">
              <a:lnSpc>
                <a:spcPct val="100000"/>
              </a:lnSpc>
              <a:spcBef>
                <a:spcPts val="1800"/>
              </a:spcBef>
              <a:buClr>
                <a:srgbClr val="FD8537"/>
              </a:buClr>
              <a:buSzPct val="68181"/>
              <a:buFont typeface="Wingdings"/>
              <a:buChar char=""/>
              <a:tabLst>
                <a:tab pos="285750" algn="l"/>
              </a:tabLst>
            </a:pPr>
            <a:r>
              <a:rPr sz="2200" spc="-5" dirty="0">
                <a:latin typeface="Arial"/>
                <a:cs typeface="Arial"/>
              </a:rPr>
              <a:t>Its </a:t>
            </a:r>
            <a:r>
              <a:rPr sz="2200" dirty="0">
                <a:latin typeface="Arial"/>
                <a:cs typeface="Arial"/>
              </a:rPr>
              <a:t>clock </a:t>
            </a:r>
            <a:r>
              <a:rPr sz="2200" spc="-5" dirty="0">
                <a:latin typeface="Arial"/>
                <a:cs typeface="Arial"/>
              </a:rPr>
              <a:t>speed</a:t>
            </a:r>
            <a:r>
              <a:rPr sz="2200" spc="-8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was  740KHz.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42028" y="4565142"/>
            <a:ext cx="3219450" cy="157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"/>
              <a:tabLst>
                <a:tab pos="285750" algn="l"/>
              </a:tabLst>
            </a:pPr>
            <a:r>
              <a:rPr sz="2200" spc="-5" dirty="0">
                <a:latin typeface="Arial"/>
                <a:cs typeface="Arial"/>
              </a:rPr>
              <a:t>It had 2,300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transistors.</a:t>
            </a:r>
            <a:endParaRPr sz="2200">
              <a:latin typeface="Arial"/>
              <a:cs typeface="Arial"/>
            </a:endParaRPr>
          </a:p>
          <a:p>
            <a:pPr marL="285115" marR="22225" indent="-272415" algn="just">
              <a:lnSpc>
                <a:spcPct val="100000"/>
              </a:lnSpc>
              <a:spcBef>
                <a:spcPts val="1800"/>
              </a:spcBef>
              <a:buClr>
                <a:srgbClr val="FD8537"/>
              </a:buClr>
              <a:buSzPct val="68181"/>
              <a:buFont typeface="Wingdings"/>
              <a:buChar char=""/>
              <a:tabLst>
                <a:tab pos="285750" algn="l"/>
              </a:tabLst>
            </a:pPr>
            <a:r>
              <a:rPr sz="2200" spc="-5" dirty="0">
                <a:latin typeface="Arial"/>
                <a:cs typeface="Arial"/>
              </a:rPr>
              <a:t>It could execute around  60,000 instructions per  second.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73618" y="5883452"/>
            <a:ext cx="1250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09600" y="2362200"/>
            <a:ext cx="3076575" cy="2628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63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-5" dirty="0"/>
              <a:t>I</a:t>
            </a:r>
            <a:r>
              <a:rPr spc="-5" dirty="0"/>
              <a:t>NTEL</a:t>
            </a:r>
            <a:r>
              <a:rPr spc="15" dirty="0"/>
              <a:t> </a:t>
            </a:r>
            <a:r>
              <a:rPr sz="3000" spc="-5" dirty="0"/>
              <a:t>4040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4042028" y="1638934"/>
            <a:ext cx="2922905" cy="970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"/>
              <a:tabLst>
                <a:tab pos="285750" algn="l"/>
              </a:tabLst>
            </a:pPr>
            <a:r>
              <a:rPr sz="2400" spc="-5" dirty="0">
                <a:latin typeface="Arial"/>
                <a:cs typeface="Arial"/>
              </a:rPr>
              <a:t>Introduced </a:t>
            </a:r>
            <a:r>
              <a:rPr sz="2400" dirty="0">
                <a:latin typeface="Arial"/>
                <a:cs typeface="Arial"/>
              </a:rPr>
              <a:t>in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1974.</a:t>
            </a:r>
            <a:endParaRPr sz="24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1800"/>
              </a:spcBef>
              <a:buClr>
                <a:srgbClr val="FD8537"/>
              </a:buClr>
              <a:buSzPct val="68750"/>
              <a:buFont typeface="Wingdings"/>
              <a:buChar char=""/>
              <a:tabLst>
                <a:tab pos="285750" algn="l"/>
              </a:tabLst>
            </a:pPr>
            <a:r>
              <a:rPr sz="2400" dirty="0">
                <a:latin typeface="Arial"/>
                <a:cs typeface="Arial"/>
              </a:rPr>
              <a:t>It </a:t>
            </a:r>
            <a:r>
              <a:rPr sz="2400" spc="-5" dirty="0">
                <a:latin typeface="Arial"/>
                <a:cs typeface="Arial"/>
              </a:rPr>
              <a:t>was also </a:t>
            </a:r>
            <a:r>
              <a:rPr sz="2400" dirty="0">
                <a:latin typeface="Arial"/>
                <a:cs typeface="Arial"/>
              </a:rPr>
              <a:t>4-bit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µP.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73618" y="5883452"/>
            <a:ext cx="1250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7200" y="2362073"/>
            <a:ext cx="3352800" cy="19447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7845" y="2368422"/>
            <a:ext cx="4768850" cy="645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50" dirty="0">
                <a:latin typeface="PMingLiU"/>
                <a:cs typeface="PMingLiU"/>
              </a:rPr>
              <a:t>8-</a:t>
            </a:r>
            <a:r>
              <a:rPr sz="3200" spc="50" dirty="0">
                <a:latin typeface="PMingLiU"/>
                <a:cs typeface="PMingLiU"/>
              </a:rPr>
              <a:t>BIT</a:t>
            </a:r>
            <a:r>
              <a:rPr sz="3200" spc="85" dirty="0">
                <a:latin typeface="PMingLiU"/>
                <a:cs typeface="PMingLiU"/>
              </a:rPr>
              <a:t> </a:t>
            </a:r>
            <a:r>
              <a:rPr sz="4000" spc="-90" dirty="0">
                <a:latin typeface="PMingLiU"/>
                <a:cs typeface="PMingLiU"/>
              </a:rPr>
              <a:t>M</a:t>
            </a:r>
            <a:r>
              <a:rPr sz="3200" spc="-90" dirty="0">
                <a:latin typeface="PMingLiU"/>
                <a:cs typeface="PMingLiU"/>
              </a:rPr>
              <a:t>ICROPROCESSORS</a:t>
            </a:r>
            <a:endParaRPr sz="32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73618" y="5883452"/>
            <a:ext cx="1250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63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-5" dirty="0"/>
              <a:t>I</a:t>
            </a:r>
            <a:r>
              <a:rPr spc="-5" dirty="0"/>
              <a:t>NTEL</a:t>
            </a:r>
            <a:r>
              <a:rPr spc="15" dirty="0"/>
              <a:t> </a:t>
            </a:r>
            <a:r>
              <a:rPr sz="3000" spc="-5" dirty="0"/>
              <a:t>8008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4042028" y="1638934"/>
            <a:ext cx="3532504" cy="2890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"/>
              <a:tabLst>
                <a:tab pos="285750" algn="l"/>
              </a:tabLst>
            </a:pPr>
            <a:r>
              <a:rPr sz="2400" spc="-5" dirty="0">
                <a:latin typeface="Arial"/>
                <a:cs typeface="Arial"/>
              </a:rPr>
              <a:t>Introduced </a:t>
            </a:r>
            <a:r>
              <a:rPr sz="2400" dirty="0">
                <a:latin typeface="Arial"/>
                <a:cs typeface="Arial"/>
              </a:rPr>
              <a:t>in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1972.</a:t>
            </a:r>
            <a:endParaRPr sz="24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1800"/>
              </a:spcBef>
              <a:buClr>
                <a:srgbClr val="FD8537"/>
              </a:buClr>
              <a:buSzPct val="68750"/>
              <a:buFont typeface="Wingdings"/>
              <a:buChar char=""/>
              <a:tabLst>
                <a:tab pos="285750" algn="l"/>
              </a:tabLst>
            </a:pPr>
            <a:r>
              <a:rPr sz="2400" dirty="0">
                <a:latin typeface="Arial"/>
                <a:cs typeface="Arial"/>
              </a:rPr>
              <a:t>It </a:t>
            </a:r>
            <a:r>
              <a:rPr sz="2400" spc="-5" dirty="0">
                <a:latin typeface="Arial"/>
                <a:cs typeface="Arial"/>
              </a:rPr>
              <a:t>was </a:t>
            </a:r>
            <a:r>
              <a:rPr sz="2400" dirty="0">
                <a:latin typeface="Arial"/>
                <a:cs typeface="Arial"/>
              </a:rPr>
              <a:t>first 8-bit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µP.</a:t>
            </a:r>
            <a:endParaRPr sz="2400">
              <a:latin typeface="Arial"/>
              <a:cs typeface="Arial"/>
            </a:endParaRPr>
          </a:p>
          <a:p>
            <a:pPr marL="285115" marR="5080" indent="-272415">
              <a:lnSpc>
                <a:spcPct val="100000"/>
              </a:lnSpc>
              <a:spcBef>
                <a:spcPts val="1800"/>
              </a:spcBef>
              <a:buClr>
                <a:srgbClr val="FD8537"/>
              </a:buClr>
              <a:buSzPct val="68750"/>
              <a:buFont typeface="Wingdings"/>
              <a:buChar char=""/>
              <a:tabLst>
                <a:tab pos="285750" algn="l"/>
              </a:tabLst>
            </a:pPr>
            <a:r>
              <a:rPr sz="2400" dirty="0">
                <a:latin typeface="Arial"/>
                <a:cs typeface="Arial"/>
              </a:rPr>
              <a:t>Its </a:t>
            </a:r>
            <a:r>
              <a:rPr sz="2400" spc="-5" dirty="0">
                <a:latin typeface="Arial"/>
                <a:cs typeface="Arial"/>
              </a:rPr>
              <a:t>clock speed was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500  KHz.</a:t>
            </a:r>
            <a:endParaRPr sz="2400">
              <a:latin typeface="Arial"/>
              <a:cs typeface="Arial"/>
            </a:endParaRPr>
          </a:p>
          <a:p>
            <a:pPr marL="285115" marR="20320" indent="-272415">
              <a:lnSpc>
                <a:spcPct val="100000"/>
              </a:lnSpc>
              <a:spcBef>
                <a:spcPts val="1800"/>
              </a:spcBef>
              <a:buClr>
                <a:srgbClr val="FD8537"/>
              </a:buClr>
              <a:buSzPct val="68750"/>
              <a:buFont typeface="Wingdings"/>
              <a:buChar char=""/>
              <a:tabLst>
                <a:tab pos="285750" algn="l"/>
              </a:tabLst>
            </a:pPr>
            <a:r>
              <a:rPr sz="2400" spc="-5" dirty="0">
                <a:latin typeface="Arial"/>
                <a:cs typeface="Arial"/>
              </a:rPr>
              <a:t>Could execute 50,000  instructions per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second.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73618" y="5883452"/>
            <a:ext cx="1250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7200" y="1904873"/>
            <a:ext cx="3267075" cy="25956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63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-5" dirty="0"/>
              <a:t>I</a:t>
            </a:r>
            <a:r>
              <a:rPr spc="-5" dirty="0"/>
              <a:t>NTEL</a:t>
            </a:r>
            <a:r>
              <a:rPr spc="15" dirty="0"/>
              <a:t> </a:t>
            </a:r>
            <a:r>
              <a:rPr sz="3000" spc="-5" dirty="0"/>
              <a:t>8080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4042028" y="1638934"/>
            <a:ext cx="3655060" cy="4445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"/>
              <a:tabLst>
                <a:tab pos="285750" algn="l"/>
              </a:tabLst>
            </a:pPr>
            <a:r>
              <a:rPr sz="2400" spc="-5" dirty="0">
                <a:latin typeface="Arial"/>
                <a:cs typeface="Arial"/>
              </a:rPr>
              <a:t>Introduced </a:t>
            </a:r>
            <a:r>
              <a:rPr sz="2400" dirty="0">
                <a:latin typeface="Arial"/>
                <a:cs typeface="Arial"/>
              </a:rPr>
              <a:t>in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1974.</a:t>
            </a:r>
            <a:endParaRPr sz="24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1800"/>
              </a:spcBef>
              <a:buClr>
                <a:srgbClr val="FD8537"/>
              </a:buClr>
              <a:buSzPct val="68750"/>
              <a:buFont typeface="Wingdings"/>
              <a:buChar char=""/>
              <a:tabLst>
                <a:tab pos="285750" algn="l"/>
              </a:tabLst>
            </a:pPr>
            <a:r>
              <a:rPr sz="2400" dirty="0">
                <a:latin typeface="Arial"/>
                <a:cs typeface="Arial"/>
              </a:rPr>
              <a:t>It </a:t>
            </a:r>
            <a:r>
              <a:rPr sz="2400" spc="-5" dirty="0">
                <a:latin typeface="Arial"/>
                <a:cs typeface="Arial"/>
              </a:rPr>
              <a:t>was also </a:t>
            </a:r>
            <a:r>
              <a:rPr sz="2400" dirty="0">
                <a:latin typeface="Arial"/>
                <a:cs typeface="Arial"/>
              </a:rPr>
              <a:t>8-bit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µP.</a:t>
            </a:r>
            <a:endParaRPr sz="2400">
              <a:latin typeface="Arial"/>
              <a:cs typeface="Arial"/>
            </a:endParaRPr>
          </a:p>
          <a:p>
            <a:pPr marL="285115" marR="466090" indent="-272415">
              <a:lnSpc>
                <a:spcPct val="100000"/>
              </a:lnSpc>
              <a:spcBef>
                <a:spcPts val="1800"/>
              </a:spcBef>
              <a:buClr>
                <a:srgbClr val="FD8537"/>
              </a:buClr>
              <a:buSzPct val="68750"/>
              <a:buFont typeface="Wingdings"/>
              <a:buChar char=""/>
              <a:tabLst>
                <a:tab pos="285750" algn="l"/>
              </a:tabLst>
            </a:pPr>
            <a:r>
              <a:rPr sz="2400" dirty="0">
                <a:latin typeface="Arial"/>
                <a:cs typeface="Arial"/>
              </a:rPr>
              <a:t>Its </a:t>
            </a:r>
            <a:r>
              <a:rPr sz="2400" spc="-5" dirty="0">
                <a:latin typeface="Arial"/>
                <a:cs typeface="Arial"/>
              </a:rPr>
              <a:t>clock speed was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2  </a:t>
            </a:r>
            <a:r>
              <a:rPr sz="2400" dirty="0">
                <a:latin typeface="Arial"/>
                <a:cs typeface="Arial"/>
              </a:rPr>
              <a:t>MHz.</a:t>
            </a:r>
            <a:endParaRPr sz="24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1800"/>
              </a:spcBef>
              <a:buClr>
                <a:srgbClr val="FD8537"/>
              </a:buClr>
              <a:buSzPct val="68750"/>
              <a:buFont typeface="Wingdings"/>
              <a:buChar char=""/>
              <a:tabLst>
                <a:tab pos="285750" algn="l"/>
              </a:tabLst>
            </a:pPr>
            <a:r>
              <a:rPr sz="2400" dirty="0">
                <a:latin typeface="Arial"/>
                <a:cs typeface="Arial"/>
              </a:rPr>
              <a:t>It </a:t>
            </a:r>
            <a:r>
              <a:rPr sz="2400" spc="-5" dirty="0">
                <a:latin typeface="Arial"/>
                <a:cs typeface="Arial"/>
              </a:rPr>
              <a:t>had 6,000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transistors.</a:t>
            </a:r>
            <a:endParaRPr sz="24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1800"/>
              </a:spcBef>
              <a:buClr>
                <a:srgbClr val="FD8537"/>
              </a:buClr>
              <a:buSzPct val="68750"/>
              <a:buFont typeface="Wingdings"/>
              <a:buChar char=""/>
              <a:tabLst>
                <a:tab pos="285750" algn="l"/>
              </a:tabLst>
            </a:pPr>
            <a:r>
              <a:rPr sz="2400" spc="-30" dirty="0">
                <a:latin typeface="Arial"/>
                <a:cs typeface="Arial"/>
              </a:rPr>
              <a:t>Was </a:t>
            </a:r>
            <a:r>
              <a:rPr sz="2400" dirty="0">
                <a:latin typeface="Arial"/>
                <a:cs typeface="Arial"/>
              </a:rPr>
              <a:t>10 times faster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than</a:t>
            </a:r>
            <a:endParaRPr sz="2400">
              <a:latin typeface="Arial"/>
              <a:cs typeface="Arial"/>
            </a:endParaRPr>
          </a:p>
          <a:p>
            <a:pPr marL="285115">
              <a:lnSpc>
                <a:spcPct val="100000"/>
              </a:lnSpc>
            </a:pPr>
            <a:r>
              <a:rPr sz="2400" spc="-10" dirty="0">
                <a:latin typeface="Arial"/>
                <a:cs typeface="Arial"/>
              </a:rPr>
              <a:t>8008.</a:t>
            </a:r>
            <a:endParaRPr sz="2400">
              <a:latin typeface="Arial"/>
              <a:cs typeface="Arial"/>
            </a:endParaRPr>
          </a:p>
          <a:p>
            <a:pPr marL="285115" marR="142240" indent="-272415">
              <a:lnSpc>
                <a:spcPct val="100000"/>
              </a:lnSpc>
              <a:spcBef>
                <a:spcPts val="1800"/>
              </a:spcBef>
              <a:buClr>
                <a:srgbClr val="FD8537"/>
              </a:buClr>
              <a:buSzPct val="68750"/>
              <a:buFont typeface="Wingdings"/>
              <a:buChar char=""/>
              <a:tabLst>
                <a:tab pos="285750" algn="l"/>
              </a:tabLst>
            </a:pPr>
            <a:r>
              <a:rPr sz="2400" spc="-5" dirty="0">
                <a:latin typeface="Arial"/>
                <a:cs typeface="Arial"/>
              </a:rPr>
              <a:t>Could execute 5,00,000  instructions per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second.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73618" y="5883452"/>
            <a:ext cx="1250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8600" y="2057400"/>
            <a:ext cx="3762375" cy="175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1305</Words>
  <Application>Microsoft Office PowerPoint</Application>
  <PresentationFormat>On-screen Show (4:3)</PresentationFormat>
  <Paragraphs>276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HISTORY OF MICROPROCESSORS</vt:lpstr>
      <vt:lpstr>CONTENTS</vt:lpstr>
      <vt:lpstr>INTRODUCTION</vt:lpstr>
      <vt:lpstr>4-BIT MICROPROCESSORS</vt:lpstr>
      <vt:lpstr>INTEL 4004</vt:lpstr>
      <vt:lpstr>INTEL 4040</vt:lpstr>
      <vt:lpstr>8-BIT MICROPROCESSORS</vt:lpstr>
      <vt:lpstr>INTEL 8008</vt:lpstr>
      <vt:lpstr>INTEL 8080</vt:lpstr>
      <vt:lpstr>INTEL 8085</vt:lpstr>
      <vt:lpstr>16-BIT MICROPROCESSORS</vt:lpstr>
      <vt:lpstr>Introduced in 1978.</vt:lpstr>
      <vt:lpstr>INTEL 8088</vt:lpstr>
      <vt:lpstr>INTEL 80186 &amp; 80188</vt:lpstr>
      <vt:lpstr>INTEL 80286</vt:lpstr>
      <vt:lpstr>32-BIT MICROPROCESSORS</vt:lpstr>
      <vt:lpstr>Introduced in 1986.</vt:lpstr>
      <vt:lpstr>Introduced in 1989.</vt:lpstr>
      <vt:lpstr>Introduced in 1993.</vt:lpstr>
      <vt:lpstr>INTEL PENTIUM PRO</vt:lpstr>
      <vt:lpstr>INTEL PENTIUM II</vt:lpstr>
      <vt:lpstr>INTEL PENTIUM II XEON</vt:lpstr>
      <vt:lpstr>INTEL PENTIUM III</vt:lpstr>
      <vt:lpstr>INTEL PENTIUM IV</vt:lpstr>
      <vt:lpstr>INTEL DUAL CORE</vt:lpstr>
      <vt:lpstr>Slide 26</vt:lpstr>
      <vt:lpstr>64-BIT MICROPROCESSORS</vt:lpstr>
      <vt:lpstr>INTEL CORE 2</vt:lpstr>
      <vt:lpstr>INTEL CORE I7</vt:lpstr>
      <vt:lpstr>INTEL CORE I5</vt:lpstr>
      <vt:lpstr>INTEL CORE I3</vt:lpstr>
      <vt:lpstr>Slide 32</vt:lpstr>
      <vt:lpstr>8085 Microprocessor</vt:lpstr>
      <vt:lpstr>8085 Microprocessor</vt:lpstr>
      <vt:lpstr>Pin Diagram of 8085</vt:lpstr>
      <vt:lpstr>X1 &amp; X2</vt:lpstr>
      <vt:lpstr>RESET IN and RESET OUT</vt:lpstr>
      <vt:lpstr>RESET IN and RESET OUT</vt:lpstr>
      <vt:lpstr>RESET IN and RESET OUT</vt:lpstr>
      <vt:lpstr>SID and SOD</vt:lpstr>
      <vt:lpstr>SID and SOD</vt:lpstr>
      <vt:lpstr>Interrupt Pins</vt:lpstr>
      <vt:lpstr>Sequence of Steps Whenever There is an Interrupt</vt:lpstr>
      <vt:lpstr>Five Hardware Interrupts in 8085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MICROPROCESSORS</dc:title>
  <dc:creator>Gursharan Singh</dc:creator>
  <cp:lastModifiedBy>Sachin</cp:lastModifiedBy>
  <cp:revision>8</cp:revision>
  <dcterms:created xsi:type="dcterms:W3CDTF">2015-12-14T18:08:00Z</dcterms:created>
  <dcterms:modified xsi:type="dcterms:W3CDTF">2015-12-14T18:14:19Z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2011-03-27T00:00:00Z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2015-12-14T00:00:00Z</vt:filetime>
  </property>
</Properties>
</file>